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320" r:id="rId4"/>
    <p:sldId id="342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60" r:id="rId17"/>
    <p:sldId id="357" r:id="rId18"/>
    <p:sldId id="358" r:id="rId19"/>
    <p:sldId id="361" r:id="rId20"/>
    <p:sldId id="359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-74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6.wmf"/><Relationship Id="rId5" Type="http://schemas.openxmlformats.org/officeDocument/2006/relationships/image" Target="../media/image37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9.wmf"/><Relationship Id="rId4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4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5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35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4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1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5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6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Continue reading Chapter 14 – Analysis of scattering phenomena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Summary of phase shift analysis and examples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Approximate treatments of scattering – Born </a:t>
            </a:r>
            <a:r>
              <a:rPr lang="en-US" sz="3200" b="1"/>
              <a:t>approximation     </a:t>
            </a:r>
            <a:endParaRPr lang="en-US" sz="32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E9D540-460C-40E2-BAC0-6DDD45AA4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97FBF-2F08-419A-ABB3-0213465D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31A1CF-B06B-4E10-A33C-D1391500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8D97E-7781-4F12-9AE1-5FFDB18F8DD1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2DEA755-55E2-44F9-8E62-8AB84D573D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899378"/>
              </p:ext>
            </p:extLst>
          </p:nvPr>
        </p:nvGraphicFramePr>
        <p:xfrm>
          <a:off x="1154112" y="965468"/>
          <a:ext cx="57689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6" name="Equation" r:id="rId3" imgW="3543120" imgH="622080" progId="Equation.DSMT4">
                  <p:embed/>
                </p:oleObj>
              </mc:Choice>
              <mc:Fallback>
                <p:oleObj name="Equation" r:id="rId3" imgW="3543120" imgH="6220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96CE365E-52AB-4E97-A161-2587E5ABA5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4112" y="965468"/>
                        <a:ext cx="5768975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F9E5C5B-7E60-4BBE-A934-388860D24C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378610"/>
              </p:ext>
            </p:extLst>
          </p:nvPr>
        </p:nvGraphicFramePr>
        <p:xfrm>
          <a:off x="933683" y="2216055"/>
          <a:ext cx="957580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7" name="Equation" r:id="rId5" imgW="4076640" imgH="927000" progId="Equation.DSMT4">
                  <p:embed/>
                </p:oleObj>
              </mc:Choice>
              <mc:Fallback>
                <p:oleObj name="Equation" r:id="rId5" imgW="4076640" imgH="92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683" y="2216055"/>
                        <a:ext cx="9575800" cy="217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E45EBC5-B554-4927-92A8-B164A77890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210658"/>
              </p:ext>
            </p:extLst>
          </p:nvPr>
        </p:nvGraphicFramePr>
        <p:xfrm>
          <a:off x="7507404" y="1055955"/>
          <a:ext cx="2206865" cy="923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8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2A4154A4-9914-4B1A-9245-1FEC99F905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07404" y="1055955"/>
                        <a:ext cx="2206865" cy="923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7649721A-7957-4498-8BD3-7A6AA77F28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725177"/>
              </p:ext>
            </p:extLst>
          </p:nvPr>
        </p:nvGraphicFramePr>
        <p:xfrm>
          <a:off x="933683" y="5251976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9" name="Equation" r:id="rId9" imgW="3987720" imgH="609480" progId="Equation.DSMT4">
                  <p:embed/>
                </p:oleObj>
              </mc:Choice>
              <mc:Fallback>
                <p:oleObj name="Equation" r:id="rId9" imgW="3987720" imgH="609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C5DD819-D7A1-4A9A-AB6C-A4DC347359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3683" y="5251976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D15A8B8-C718-4D99-BBC3-64F0D383540C}"/>
              </a:ext>
            </a:extLst>
          </p:cNvPr>
          <p:cNvSpPr txBox="1"/>
          <p:nvPr/>
        </p:nvSpPr>
        <p:spPr>
          <a:xfrm>
            <a:off x="838200" y="4692231"/>
            <a:ext cx="11128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Even more generally, this approach can be used to determine the exact cross section for this model from scattering amplitude:</a:t>
            </a:r>
          </a:p>
        </p:txBody>
      </p:sp>
    </p:spTree>
    <p:extLst>
      <p:ext uri="{BB962C8B-B14F-4D97-AF65-F5344CB8AC3E}">
        <p14:creationId xmlns:p14="http://schemas.microsoft.com/office/powerpoint/2010/main" val="2790238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258" y="357771"/>
            <a:ext cx="822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Approximate treatment of scattering – Born approximation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1974956"/>
              </p:ext>
            </p:extLst>
          </p:nvPr>
        </p:nvGraphicFramePr>
        <p:xfrm>
          <a:off x="1660152" y="1066801"/>
          <a:ext cx="9007849" cy="277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5397480" imgH="1663560" progId="Equation.DSMT4">
                  <p:embed/>
                </p:oleObj>
              </mc:Choice>
              <mc:Fallback>
                <p:oleObj name="Equation" r:id="rId3" imgW="5397480" imgH="1663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0152" y="1066801"/>
                        <a:ext cx="9007849" cy="277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152717"/>
              </p:ext>
            </p:extLst>
          </p:nvPr>
        </p:nvGraphicFramePr>
        <p:xfrm>
          <a:off x="1724891" y="4285643"/>
          <a:ext cx="8509660" cy="156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5448240" imgH="1002960" progId="Equation.DSMT4">
                  <p:embed/>
                </p:oleObj>
              </mc:Choice>
              <mc:Fallback>
                <p:oleObj name="Equation" r:id="rId5" imgW="544824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24891" y="4285643"/>
                        <a:ext cx="8509660" cy="1567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9162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85791"/>
              </p:ext>
            </p:extLst>
          </p:nvPr>
        </p:nvGraphicFramePr>
        <p:xfrm>
          <a:off x="2743200" y="463550"/>
          <a:ext cx="5611812" cy="593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Equation" r:id="rId3" imgW="3543120" imgH="3746160" progId="Equation.DSMT4">
                  <p:embed/>
                </p:oleObj>
              </mc:Choice>
              <mc:Fallback>
                <p:oleObj name="Equation" r:id="rId3" imgW="3543120" imgH="37461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463550"/>
                        <a:ext cx="5611812" cy="5930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966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352146"/>
              </p:ext>
            </p:extLst>
          </p:nvPr>
        </p:nvGraphicFramePr>
        <p:xfrm>
          <a:off x="2003961" y="369886"/>
          <a:ext cx="8269288" cy="6169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3" imgW="4444920" imgH="3314520" progId="Equation.DSMT4">
                  <p:embed/>
                </p:oleObj>
              </mc:Choice>
              <mc:Fallback>
                <p:oleObj name="Equation" r:id="rId3" imgW="4444920" imgH="33145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3961" y="369886"/>
                        <a:ext cx="8269288" cy="6169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8169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946462"/>
              </p:ext>
            </p:extLst>
          </p:nvPr>
        </p:nvGraphicFramePr>
        <p:xfrm>
          <a:off x="2573338" y="746125"/>
          <a:ext cx="5605462" cy="536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1" name="Equation" r:id="rId3" imgW="3225600" imgH="3085920" progId="Equation.DSMT4">
                  <p:embed/>
                </p:oleObj>
              </mc:Choice>
              <mc:Fallback>
                <p:oleObj name="Equation" r:id="rId3" imgW="3225600" imgH="30859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73338" y="746125"/>
                        <a:ext cx="5605462" cy="536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47959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2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07037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3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408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84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434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7723" y="67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374755"/>
              </p:ext>
            </p:extLst>
          </p:nvPr>
        </p:nvGraphicFramePr>
        <p:xfrm>
          <a:off x="2154238" y="1143000"/>
          <a:ext cx="6443662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9" name="Equation" r:id="rId3" imgW="3708360" imgH="2628720" progId="Equation.DSMT4">
                  <p:embed/>
                </p:oleObj>
              </mc:Choice>
              <mc:Fallback>
                <p:oleObj name="Equation" r:id="rId3" imgW="3708360" imgH="262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54238" y="1143000"/>
                        <a:ext cx="6443662" cy="45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47959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0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07037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1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9408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2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749391"/>
              </p:ext>
            </p:extLst>
          </p:nvPr>
        </p:nvGraphicFramePr>
        <p:xfrm>
          <a:off x="7162800" y="1741452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23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41452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5166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54ACB-DD26-4C37-B6CE-319F5A6C1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F832A2-24ED-4345-B509-BFAA3D437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98C29-B286-4B07-A4BE-E54063433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EB65-BDC2-4E49-B0CF-909BDC4D56F0}"/>
              </a:ext>
            </a:extLst>
          </p:cNvPr>
          <p:cNvSpPr txBox="1"/>
          <p:nvPr/>
        </p:nvSpPr>
        <p:spPr>
          <a:xfrm>
            <a:off x="1637723" y="6776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screened Coulomb interaction -- continued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2932224-1B9D-4198-A907-4F5861755AA5}"/>
              </a:ext>
            </a:extLst>
          </p:cNvPr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661D54-4030-47F5-ADFB-B27303AF2B88}"/>
              </a:ext>
            </a:extLst>
          </p:cNvPr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D901E3A-DE49-4B71-BB23-4211AB155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734871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6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3F85550-483A-4C16-9110-10DAF2BE8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959942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7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EFE2155-14B8-444E-81D7-55D58E975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98998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8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0B12422-9DE5-477D-80F3-E34B8CA1A2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642042"/>
              </p:ext>
            </p:extLst>
          </p:nvPr>
        </p:nvGraphicFramePr>
        <p:xfrm>
          <a:off x="7162800" y="1741452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9" name="Equation" r:id="rId9" imgW="2387520" imgH="342720" progId="Equation.DSMT4">
                  <p:embed/>
                </p:oleObj>
              </mc:Choice>
              <mc:Fallback>
                <p:oleObj name="Equation" r:id="rId9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62800" y="1741452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2FE6711E-F6C5-48F0-8891-EC3B849AE1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450470"/>
              </p:ext>
            </p:extLst>
          </p:nvPr>
        </p:nvGraphicFramePr>
        <p:xfrm>
          <a:off x="2002631" y="991098"/>
          <a:ext cx="8186738" cy="563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0" name="Equation" r:id="rId11" imgW="4711680" imgH="3238200" progId="Equation.DSMT4">
                  <p:embed/>
                </p:oleObj>
              </mc:Choice>
              <mc:Fallback>
                <p:oleObj name="Equation" r:id="rId11" imgW="471168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002631" y="991098"/>
                        <a:ext cx="8186738" cy="563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4149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023831"/>
              </p:ext>
            </p:extLst>
          </p:nvPr>
        </p:nvGraphicFramePr>
        <p:xfrm>
          <a:off x="2055813" y="811213"/>
          <a:ext cx="6640512" cy="523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5" name="Equation" r:id="rId3" imgW="3822480" imgH="3009600" progId="Equation.DSMT4">
                  <p:embed/>
                </p:oleObj>
              </mc:Choice>
              <mc:Fallback>
                <p:oleObj name="Equation" r:id="rId3" imgW="3822480" imgH="3009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5813" y="811213"/>
                        <a:ext cx="6640512" cy="5235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66996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6" name="Equation" r:id="rId5" imgW="177480" imgH="215640" progId="Equation.DSMT4">
                  <p:embed/>
                </p:oleObj>
              </mc:Choice>
              <mc:Fallback>
                <p:oleObj name="Equation" r:id="rId5" imgW="177480" imgH="2156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411830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7" name="Equation" r:id="rId7" imgW="253800" imgH="241200" progId="Equation.DSMT4">
                  <p:embed/>
                </p:oleObj>
              </mc:Choice>
              <mc:Fallback>
                <p:oleObj name="Equation" r:id="rId7" imgW="253800" imgH="2412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10273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8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2998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52401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 – continued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78106"/>
              </p:ext>
            </p:extLst>
          </p:nvPr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2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08639"/>
              </p:ext>
            </p:extLst>
          </p:nvPr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3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374369"/>
              </p:ext>
            </p:extLst>
          </p:nvPr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4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48119"/>
              </p:ext>
            </p:extLst>
          </p:nvPr>
        </p:nvGraphicFramePr>
        <p:xfrm>
          <a:off x="2080749" y="909960"/>
          <a:ext cx="8669337" cy="534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5" name="Equation" r:id="rId9" imgW="4991040" imgH="3073320" progId="Equation.DSMT4">
                  <p:embed/>
                </p:oleObj>
              </mc:Choice>
              <mc:Fallback>
                <p:oleObj name="Equation" r:id="rId9" imgW="4991040" imgH="30733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0749" y="909960"/>
                        <a:ext cx="8669337" cy="534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137074"/>
              </p:ext>
            </p:extLst>
          </p:nvPr>
        </p:nvGraphicFramePr>
        <p:xfrm>
          <a:off x="7162800" y="1725849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76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25849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4771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85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– spherical well – continued</a:t>
            </a:r>
          </a:p>
          <a:p>
            <a:r>
              <a:rPr lang="en-US" sz="2400" b="1" dirty="0"/>
              <a:t>     (Ref.   Landau and </a:t>
            </a:r>
            <a:r>
              <a:rPr lang="en-US" sz="2400" b="1" dirty="0" err="1"/>
              <a:t>Lifshitz</a:t>
            </a:r>
            <a:r>
              <a:rPr lang="en-US" sz="2400" b="1" dirty="0"/>
              <a:t>)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1371600"/>
            <a:ext cx="1600200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7162800" y="713036"/>
            <a:ext cx="1379538" cy="65856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781638" y="1147990"/>
          <a:ext cx="368300" cy="447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0" name="Equation" r:id="rId3" imgW="177480" imgH="215640" progId="Equation.DSMT4">
                  <p:embed/>
                </p:oleObj>
              </mc:Choice>
              <mc:Fallback>
                <p:oleObj name="Equation" r:id="rId3" imgW="177480" imgH="215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81638" y="1147990"/>
                        <a:ext cx="368300" cy="4472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531225" y="279401"/>
          <a:ext cx="5270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1" name="Equation" r:id="rId5" imgW="253800" imgH="241200" progId="Equation.DSMT4">
                  <p:embed/>
                </p:oleObj>
              </mc:Choice>
              <mc:Fallback>
                <p:oleObj name="Equation" r:id="rId5" imgW="253800" imgH="241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31225" y="279401"/>
                        <a:ext cx="527050" cy="50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8102601" y="911226"/>
          <a:ext cx="3413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2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2601" y="911226"/>
                        <a:ext cx="341313" cy="474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046670"/>
              </p:ext>
            </p:extLst>
          </p:nvPr>
        </p:nvGraphicFramePr>
        <p:xfrm>
          <a:off x="942975" y="1147990"/>
          <a:ext cx="10410825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3" name="Equation" r:id="rId9" imgW="7302240" imgH="3568680" progId="Equation.DSMT4">
                  <p:embed/>
                </p:oleObj>
              </mc:Choice>
              <mc:Fallback>
                <p:oleObj name="Equation" r:id="rId9" imgW="7302240" imgH="35686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42975" y="1147990"/>
                        <a:ext cx="10410825" cy="509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162800" y="1725849"/>
          <a:ext cx="3261096" cy="468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4" name="Equation" r:id="rId11" imgW="2387520" imgH="342720" progId="Equation.DSMT4">
                  <p:embed/>
                </p:oleObj>
              </mc:Choice>
              <mc:Fallback>
                <p:oleObj name="Equation" r:id="rId11" imgW="2387520" imgH="3427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62800" y="1725849"/>
                        <a:ext cx="3261096" cy="468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549A4BE-0242-498F-8FE4-2B609CE6B509}"/>
              </a:ext>
            </a:extLst>
          </p:cNvPr>
          <p:cNvSpPr txBox="1"/>
          <p:nvPr/>
        </p:nvSpPr>
        <p:spPr>
          <a:xfrm>
            <a:off x="651764" y="6002635"/>
            <a:ext cx="6815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(Not generally consistent with phase shift analysis.)</a:t>
            </a:r>
          </a:p>
        </p:txBody>
      </p:sp>
    </p:spTree>
    <p:extLst>
      <p:ext uri="{BB962C8B-B14F-4D97-AF65-F5344CB8AC3E}">
        <p14:creationId xmlns:p14="http://schemas.microsoft.com/office/powerpoint/2010/main" val="38407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141013-FC1B-433C-8AAF-2D1E365A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746" y="0"/>
            <a:ext cx="9772650" cy="631507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233604" y="5430645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741  Fall 2017 --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04801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Beyond the Born approximation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271541"/>
              </p:ext>
            </p:extLst>
          </p:nvPr>
        </p:nvGraphicFramePr>
        <p:xfrm>
          <a:off x="1558925" y="1262063"/>
          <a:ext cx="8845550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4" name="Equation" r:id="rId3" imgW="6400800" imgH="3136680" progId="Equation.DSMT4">
                  <p:embed/>
                </p:oleObj>
              </mc:Choice>
              <mc:Fallback>
                <p:oleObj name="Equation" r:id="rId3" imgW="6400800" imgH="3136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8925" y="1262063"/>
                        <a:ext cx="8845550" cy="433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274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0603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1470103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964680"/>
                </p:ext>
              </p:extLst>
            </p:nvPr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40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2817010"/>
                </p:ext>
              </p:extLst>
            </p:nvPr>
          </p:nvGraphicFramePr>
          <p:xfrm>
            <a:off x="5378449" y="2028747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341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747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923B031-0E23-469B-83A6-ABC41F0E701F}"/>
              </a:ext>
            </a:extLst>
          </p:cNvPr>
          <p:cNvSpPr txBox="1"/>
          <p:nvPr/>
        </p:nvSpPr>
        <p:spPr>
          <a:xfrm>
            <a:off x="367990" y="234176"/>
            <a:ext cx="1028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scattering in terms of probability amplitude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54BFC-A421-47FE-B90C-3AC75AFC2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36169"/>
              </p:ext>
            </p:extLst>
          </p:nvPr>
        </p:nvGraphicFramePr>
        <p:xfrm>
          <a:off x="1074738" y="4078288"/>
          <a:ext cx="412273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2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738" y="4078288"/>
                        <a:ext cx="4122737" cy="119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A81EB0F-C6DC-4C31-A393-5183170E4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24177"/>
              </p:ext>
            </p:extLst>
          </p:nvPr>
        </p:nvGraphicFramePr>
        <p:xfrm>
          <a:off x="7153276" y="4172388"/>
          <a:ext cx="3974501" cy="96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3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3276" y="4172388"/>
                        <a:ext cx="3974501" cy="96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F913C41-2D27-404A-BC43-1356E5078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16550"/>
              </p:ext>
            </p:extLst>
          </p:nvPr>
        </p:nvGraphicFramePr>
        <p:xfrm>
          <a:off x="7133836" y="1653404"/>
          <a:ext cx="304026" cy="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4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3836" y="1653404"/>
                        <a:ext cx="304026" cy="47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52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185854" y="122227"/>
            <a:ext cx="996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analysis for spherical target in terms of scattering phase shifts: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5DD819-D7A1-4A9A-AB6C-A4DC34735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37131"/>
              </p:ext>
            </p:extLst>
          </p:nvPr>
        </p:nvGraphicFramePr>
        <p:xfrm>
          <a:off x="885907" y="1365762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7" name="Equation" r:id="rId3" imgW="3987720" imgH="609480" progId="Equation.DSMT4">
                  <p:embed/>
                </p:oleObj>
              </mc:Choice>
              <mc:Fallback>
                <p:oleObj name="Equation" r:id="rId3" imgW="3987720" imgH="609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5907" y="1365762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2878"/>
              </p:ext>
            </p:extLst>
          </p:nvPr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8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A868C0C-8EAB-4824-AF16-7A6A12021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38007"/>
              </p:ext>
            </p:extLst>
          </p:nvPr>
        </p:nvGraphicFramePr>
        <p:xfrm>
          <a:off x="885907" y="3005923"/>
          <a:ext cx="10333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29" name="Equation" r:id="rId7" imgW="5841720" imgH="1206360" progId="Equation.DSMT4">
                  <p:embed/>
                </p:oleObj>
              </mc:Choice>
              <mc:Fallback>
                <p:oleObj name="Equation" r:id="rId7" imgW="584172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85907" y="3005923"/>
                        <a:ext cx="10333038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5D6305-0FE5-4475-982B-909662101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76932"/>
              </p:ext>
            </p:extLst>
          </p:nvPr>
        </p:nvGraphicFramePr>
        <p:xfrm>
          <a:off x="885907" y="703538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30" name="Equation" r:id="rId9" imgW="2234880" imgH="901440" progId="Equation.DSMT4">
                  <p:embed/>
                </p:oleObj>
              </mc:Choice>
              <mc:Fallback>
                <p:oleObj name="Equation" r:id="rId9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907" y="703538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B887EC1-D261-4326-B5B1-21B80410B7F7}"/>
              </a:ext>
            </a:extLst>
          </p:cNvPr>
          <p:cNvSpPr txBox="1"/>
          <p:nvPr/>
        </p:nvSpPr>
        <p:spPr>
          <a:xfrm>
            <a:off x="5794375" y="7021530"/>
            <a:ext cx="368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Imaginary part of forward scattering is proportional to the total scattering cross section.</a:t>
            </a:r>
          </a:p>
        </p:txBody>
      </p:sp>
    </p:spTree>
    <p:extLst>
      <p:ext uri="{BB962C8B-B14F-4D97-AF65-F5344CB8AC3E}">
        <p14:creationId xmlns:p14="http://schemas.microsoft.com/office/powerpoint/2010/main" val="284971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185853" y="122227"/>
            <a:ext cx="11656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analysis for spherical target in terms of scattering phase shifts -- continued: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2" name="Equation" r:id="rId3" imgW="139680" imgH="228600" progId="Equation.DSMT4">
                  <p:embed/>
                </p:oleObj>
              </mc:Choice>
              <mc:Fallback>
                <p:oleObj name="Equation" r:id="rId3" imgW="139680" imgH="2286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9B3B657-012F-431C-9BE2-E356F6FED8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8011986-C5DF-4989-9D48-D05B1C043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306147"/>
              </p:ext>
            </p:extLst>
          </p:nvPr>
        </p:nvGraphicFramePr>
        <p:xfrm>
          <a:off x="663923" y="778657"/>
          <a:ext cx="11053763" cy="380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3" name="Equation" r:id="rId5" imgW="7149960" imgH="2463480" progId="Equation.DSMT4">
                  <p:embed/>
                </p:oleObj>
              </mc:Choice>
              <mc:Fallback>
                <p:oleObj name="Equation" r:id="rId5" imgW="7149960" imgH="246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8011986-C5DF-4989-9D48-D05B1C0436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923" y="778657"/>
                        <a:ext cx="11053763" cy="380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C49A1D5B-6A94-4EB9-BFA3-D275F091C3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807776"/>
              </p:ext>
            </p:extLst>
          </p:nvPr>
        </p:nvGraphicFramePr>
        <p:xfrm>
          <a:off x="89673" y="4585482"/>
          <a:ext cx="11849100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24" name="Equation" r:id="rId7" imgW="7277040" imgH="1143000" progId="Equation.DSMT4">
                  <p:embed/>
                </p:oleObj>
              </mc:Choice>
              <mc:Fallback>
                <p:oleObj name="Equation" r:id="rId7" imgW="7277040" imgH="1143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673" y="4585482"/>
                        <a:ext cx="11849100" cy="186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rrow: Down 4">
            <a:extLst>
              <a:ext uri="{FF2B5EF4-FFF2-40B4-BE49-F238E27FC236}">
                <a16:creationId xmlns:a16="http://schemas.microsoft.com/office/drawing/2014/main" id="{4F3BA2FF-FB52-4364-8DE0-2A33B710202E}"/>
              </a:ext>
            </a:extLst>
          </p:cNvPr>
          <p:cNvSpPr/>
          <p:nvPr/>
        </p:nvSpPr>
        <p:spPr>
          <a:xfrm rot="17824237">
            <a:off x="7811508" y="2732072"/>
            <a:ext cx="433039" cy="524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C67D60-895A-4F9A-BCD5-DD98062098B5}"/>
              </a:ext>
            </a:extLst>
          </p:cNvPr>
          <p:cNvSpPr txBox="1"/>
          <p:nvPr/>
        </p:nvSpPr>
        <p:spPr>
          <a:xfrm>
            <a:off x="4519051" y="2643006"/>
            <a:ext cx="3343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Spherical Bessel function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D79F8B2-291F-4FFB-9DA8-7DA1DCBB75DB}"/>
              </a:ext>
            </a:extLst>
          </p:cNvPr>
          <p:cNvSpPr/>
          <p:nvPr/>
        </p:nvSpPr>
        <p:spPr>
          <a:xfrm>
            <a:off x="9982200" y="2667528"/>
            <a:ext cx="433039" cy="5241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2FEFA3-ECD4-4936-84CB-0BD11F294964}"/>
              </a:ext>
            </a:extLst>
          </p:cNvPr>
          <p:cNvSpPr txBox="1"/>
          <p:nvPr/>
        </p:nvSpPr>
        <p:spPr>
          <a:xfrm>
            <a:off x="9544528" y="1959064"/>
            <a:ext cx="3343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0070C0"/>
                </a:solidFill>
              </a:rPr>
              <a:t>Spherical Neumann function</a:t>
            </a:r>
          </a:p>
        </p:txBody>
      </p:sp>
    </p:spTree>
    <p:extLst>
      <p:ext uri="{BB962C8B-B14F-4D97-AF65-F5344CB8AC3E}">
        <p14:creationId xmlns:p14="http://schemas.microsoft.com/office/powerpoint/2010/main" val="3921279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481E1-0B46-4339-97E7-5BF7457F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6BE80-131F-40DD-8FB3-9D0CA93C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2284A5-8801-4251-974F-325BF65A4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F6ECB8-7444-4833-A38E-E3D5DFA064D4}"/>
              </a:ext>
            </a:extLst>
          </p:cNvPr>
          <p:cNvSpPr txBox="1"/>
          <p:nvPr/>
        </p:nvSpPr>
        <p:spPr>
          <a:xfrm>
            <a:off x="289931" y="136525"/>
            <a:ext cx="11206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Slight simplification in functions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EA8044-22CC-4D5D-844A-99EA34CB22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2072"/>
              </p:ext>
            </p:extLst>
          </p:nvPr>
        </p:nvGraphicFramePr>
        <p:xfrm>
          <a:off x="935695" y="412220"/>
          <a:ext cx="10561212" cy="4967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3" name="Equation" r:id="rId3" imgW="7289640" imgH="3429000" progId="Equation.DSMT4">
                  <p:embed/>
                </p:oleObj>
              </mc:Choice>
              <mc:Fallback>
                <p:oleObj name="Equation" r:id="rId3" imgW="7289640" imgH="3429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695" y="412220"/>
                        <a:ext cx="10561212" cy="4967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777BC35-72E5-4755-AA72-8F1795D4C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49493"/>
              </p:ext>
            </p:extLst>
          </p:nvPr>
        </p:nvGraphicFramePr>
        <p:xfrm>
          <a:off x="1010036" y="5380037"/>
          <a:ext cx="10980737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14" name="Equation" r:id="rId5" imgW="6743520" imgH="711000" progId="Equation.DSMT4">
                  <p:embed/>
                </p:oleObj>
              </mc:Choice>
              <mc:Fallback>
                <p:oleObj name="Equation" r:id="rId5" imgW="6743520" imgH="7110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C49A1D5B-6A94-4EB9-BFA3-D275F091C3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0036" y="5380037"/>
                        <a:ext cx="10980737" cy="115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77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A9458-414F-4BDA-A7FA-9344F7075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A7E45A-E544-469E-A8C1-7003BDB1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2B732-D15C-41A9-8EEF-99C22FA05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C26A0-5A60-4301-98FA-80325ED55AF1}"/>
              </a:ext>
            </a:extLst>
          </p:cNvPr>
          <p:cNvSpPr txBox="1"/>
          <p:nvPr/>
        </p:nvSpPr>
        <p:spPr>
          <a:xfrm>
            <a:off x="289931" y="136525"/>
            <a:ext cx="1120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Slight simplification in functions – continued   (Note: This notation is not standard.)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Scaled Bessel and Neumann functions: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E99556-1BF0-4436-A6D0-9E9A673FB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90480"/>
              </p:ext>
            </p:extLst>
          </p:nvPr>
        </p:nvGraphicFramePr>
        <p:xfrm>
          <a:off x="918891" y="1336854"/>
          <a:ext cx="3041650" cy="132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4" name="Equation" r:id="rId3" imgW="1460160" imgH="634680" progId="Equation.DSMT4">
                  <p:embed/>
                </p:oleObj>
              </mc:Choice>
              <mc:Fallback>
                <p:oleObj name="Equation" r:id="rId3" imgW="14601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8891" y="1336854"/>
                        <a:ext cx="3041650" cy="132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ECEC9C-9973-4AE7-AD02-5BDD4211D7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160466"/>
              </p:ext>
            </p:extLst>
          </p:nvPr>
        </p:nvGraphicFramePr>
        <p:xfrm>
          <a:off x="5540781" y="1336855"/>
          <a:ext cx="3332413" cy="1322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5" name="Equation" r:id="rId5" imgW="1600200" imgH="634680" progId="Equation.DSMT4">
                  <p:embed/>
                </p:oleObj>
              </mc:Choice>
              <mc:Fallback>
                <p:oleObj name="Equation" r:id="rId5" imgW="16002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40781" y="1336855"/>
                        <a:ext cx="3332413" cy="1322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C471D1E-AE94-4D5D-9DE5-9AE1A63CDBCE}"/>
              </a:ext>
            </a:extLst>
          </p:cNvPr>
          <p:cNvSpPr txBox="1"/>
          <p:nvPr/>
        </p:nvSpPr>
        <p:spPr>
          <a:xfrm>
            <a:off x="345688" y="2659241"/>
            <a:ext cx="1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Similarly, we have scaled modified Bessel and Neumann functions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BB14415-F5FA-43C8-8FF2-C6F3785F2C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40194"/>
              </p:ext>
            </p:extLst>
          </p:nvPr>
        </p:nvGraphicFramePr>
        <p:xfrm>
          <a:off x="838200" y="3429000"/>
          <a:ext cx="3425990" cy="1287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6" name="Equation" r:id="rId7" imgW="1688760" imgH="634680" progId="Equation.DSMT4">
                  <p:embed/>
                </p:oleObj>
              </mc:Choice>
              <mc:Fallback>
                <p:oleObj name="Equation" r:id="rId7" imgW="16887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3429000"/>
                        <a:ext cx="3425990" cy="1287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3074BD9-D49F-4B94-8910-02394F2693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449618"/>
              </p:ext>
            </p:extLst>
          </p:nvPr>
        </p:nvGraphicFramePr>
        <p:xfrm>
          <a:off x="6108700" y="3143250"/>
          <a:ext cx="2717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7" name="Equation" r:id="rId9" imgW="1358640" imgH="838080" progId="Equation.DSMT4">
                  <p:embed/>
                </p:oleObj>
              </mc:Choice>
              <mc:Fallback>
                <p:oleObj name="Equation" r:id="rId9" imgW="135864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08700" y="3143250"/>
                        <a:ext cx="27178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34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3E5F-7E5F-4105-99AE-4B8C6A11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08F3F-7FC2-47E3-8E50-CE4E02BE4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3061F-04ED-4139-9815-1F97EF480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9BAB4-2D6A-4F20-B43D-051FBA1EF3AA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713E8E-0D90-4A8F-8C67-CEB850072AB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253"/>
          <a:stretch/>
        </p:blipFill>
        <p:spPr>
          <a:xfrm>
            <a:off x="1559868" y="729294"/>
            <a:ext cx="8610600" cy="35918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49DF25-6083-4D0B-9E2C-43C0869075A3}"/>
              </a:ext>
            </a:extLst>
          </p:cNvPr>
          <p:cNvSpPr txBox="1"/>
          <p:nvPr/>
        </p:nvSpPr>
        <p:spPr>
          <a:xfrm>
            <a:off x="5024554" y="4285412"/>
            <a:ext cx="1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r/a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FD98A4-6A6D-41C4-A403-96B1669D5A15}"/>
              </a:ext>
            </a:extLst>
          </p:cNvPr>
          <p:cNvSpPr txBox="1"/>
          <p:nvPr/>
        </p:nvSpPr>
        <p:spPr>
          <a:xfrm rot="16200000">
            <a:off x="871745" y="2032309"/>
            <a:ext cx="1376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V(r)/V</a:t>
            </a:r>
            <a:r>
              <a:rPr lang="en-US" sz="2400" b="1" i="1" baseline="-25000" dirty="0"/>
              <a:t>0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A9BEBDD-761E-4684-A1F7-B366D2F57E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07461"/>
              </p:ext>
            </p:extLst>
          </p:nvPr>
        </p:nvGraphicFramePr>
        <p:xfrm>
          <a:off x="5472151" y="614109"/>
          <a:ext cx="5679999" cy="164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7" name="Equation" r:id="rId4" imgW="1574640" imgH="457200" progId="Equation.DSMT4">
                  <p:embed/>
                </p:oleObj>
              </mc:Choice>
              <mc:Fallback>
                <p:oleObj name="Equation" r:id="rId4" imgW="1574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72151" y="614109"/>
                        <a:ext cx="5679999" cy="164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00DE192-341C-4815-9524-9C9DA1B670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474066"/>
              </p:ext>
            </p:extLst>
          </p:nvPr>
        </p:nvGraphicFramePr>
        <p:xfrm>
          <a:off x="1468463" y="4817862"/>
          <a:ext cx="9069796" cy="1001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8" name="Equation" r:id="rId6" imgW="4025880" imgH="444240" progId="Equation.DSMT4">
                  <p:embed/>
                </p:oleObj>
              </mc:Choice>
              <mc:Fallback>
                <p:oleObj name="Equation" r:id="rId6" imgW="40258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68463" y="4817862"/>
                        <a:ext cx="9069796" cy="1001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43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5BD99-F883-4D23-B775-DFBBD536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44D53-59A4-44FB-B1B0-A1D796E15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01687-67E1-48A8-8E24-56605E93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6110B84-7C9B-49C1-B373-9363176FA3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401547"/>
              </p:ext>
            </p:extLst>
          </p:nvPr>
        </p:nvGraphicFramePr>
        <p:xfrm>
          <a:off x="1105364" y="815394"/>
          <a:ext cx="8107443" cy="3065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0" name="Equation" r:id="rId3" imgW="5676840" imgH="2145960" progId="Equation.DSMT4">
                  <p:embed/>
                </p:oleObj>
              </mc:Choice>
              <mc:Fallback>
                <p:oleObj name="Equation" r:id="rId3" imgW="5676840" imgH="2145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364" y="815394"/>
                        <a:ext cx="8107443" cy="3065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E84E020-887B-4B89-97DD-862D6A3FD0D0}"/>
              </a:ext>
            </a:extLst>
          </p:cNvPr>
          <p:cNvSpPr txBox="1"/>
          <p:nvPr/>
        </p:nvSpPr>
        <p:spPr>
          <a:xfrm>
            <a:off x="468351" y="267629"/>
            <a:ext cx="11017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-- continued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4773494-8910-4986-B112-C79C5E38F3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621257"/>
              </p:ext>
            </p:extLst>
          </p:nvPr>
        </p:nvGraphicFramePr>
        <p:xfrm>
          <a:off x="1854317" y="3880624"/>
          <a:ext cx="5078528" cy="90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1" name="Equation" r:id="rId5" imgW="2501640" imgH="444240" progId="Equation.DSMT4">
                  <p:embed/>
                </p:oleObj>
              </mc:Choice>
              <mc:Fallback>
                <p:oleObj name="Equation" r:id="rId5" imgW="2501640" imgH="44424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00DE192-341C-4815-9524-9C9DA1B670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4317" y="3880624"/>
                        <a:ext cx="5078528" cy="902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A4154A4-9914-4B1A-9245-1FEC99F905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933875"/>
              </p:ext>
            </p:extLst>
          </p:nvPr>
        </p:nvGraphicFramePr>
        <p:xfrm>
          <a:off x="1329047" y="4946453"/>
          <a:ext cx="3309861" cy="91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2" name="Equation" r:id="rId7" imgW="1562040" imgH="431640" progId="Equation.DSMT4">
                  <p:embed/>
                </p:oleObj>
              </mc:Choice>
              <mc:Fallback>
                <p:oleObj name="Equation" r:id="rId7" imgW="1562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29047" y="4946453"/>
                        <a:ext cx="3309861" cy="914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6CE365E-52AB-4E97-A161-2587E5ABA5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188776"/>
              </p:ext>
            </p:extLst>
          </p:nvPr>
        </p:nvGraphicFramePr>
        <p:xfrm>
          <a:off x="5268912" y="4946453"/>
          <a:ext cx="5768975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3" name="Equation" r:id="rId9" imgW="3543120" imgH="622080" progId="Equation.DSMT4">
                  <p:embed/>
                </p:oleObj>
              </mc:Choice>
              <mc:Fallback>
                <p:oleObj name="Equation" r:id="rId9" imgW="3543120" imgH="6220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777BC35-72E5-4755-AA72-8F1795D4CD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268912" y="4946453"/>
                        <a:ext cx="5768975" cy="1014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161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390</Words>
  <Application>Microsoft Office PowerPoint</Application>
  <PresentationFormat>Widescreen</PresentationFormat>
  <Paragraphs>95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183</cp:revision>
  <cp:lastPrinted>2020-01-27T19:00:56Z</cp:lastPrinted>
  <dcterms:created xsi:type="dcterms:W3CDTF">2020-01-06T21:28:26Z</dcterms:created>
  <dcterms:modified xsi:type="dcterms:W3CDTF">2020-01-27T19:01:11Z</dcterms:modified>
</cp:coreProperties>
</file>