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8" r:id="rId3"/>
    <p:sldId id="266" r:id="rId4"/>
    <p:sldId id="286" r:id="rId5"/>
    <p:sldId id="278" r:id="rId6"/>
    <p:sldId id="287" r:id="rId7"/>
    <p:sldId id="277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9" r:id="rId18"/>
    <p:sldId id="280" r:id="rId19"/>
    <p:sldId id="281" r:id="rId20"/>
    <p:sldId id="285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9.png"/><Relationship Id="rId4" Type="http://schemas.openxmlformats.org/officeDocument/2006/relationships/image" Target="../media/image26.wmf"/><Relationship Id="rId9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7</a:t>
            </a:r>
          </a:p>
          <a:p>
            <a:pPr algn="ctr"/>
            <a:endParaRPr lang="en-US" sz="32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Approximation methods for analyzing quantum mechanical systems</a:t>
            </a:r>
          </a:p>
          <a:p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Start reading Chapter 12-13 </a:t>
            </a:r>
          </a:p>
          <a:p>
            <a:pPr lvl="1"/>
            <a:r>
              <a:rPr lang="en-US" sz="3200" b="1" dirty="0"/>
              <a:t>a. Variational methods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734647"/>
              </p:ext>
            </p:extLst>
          </p:nvPr>
        </p:nvGraphicFramePr>
        <p:xfrm>
          <a:off x="1981200" y="322264"/>
          <a:ext cx="7322914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" imgW="4876560" imgH="1002960" progId="Equation.DSMT4">
                  <p:embed/>
                </p:oleObj>
              </mc:Choice>
              <mc:Fallback>
                <p:oleObj name="Equation" r:id="rId3" imgW="4876560" imgH="1002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322264"/>
                        <a:ext cx="7322914" cy="1506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391544"/>
              </p:ext>
            </p:extLst>
          </p:nvPr>
        </p:nvGraphicFramePr>
        <p:xfrm>
          <a:off x="2286000" y="1981200"/>
          <a:ext cx="7086600" cy="44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5" imgW="4063680" imgH="2527200" progId="Equation.DSMT4">
                  <p:embed/>
                </p:oleObj>
              </mc:Choice>
              <mc:Fallback>
                <p:oleObj name="Equation" r:id="rId5" imgW="4063680" imgH="252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1981200"/>
                        <a:ext cx="7086600" cy="44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55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69071"/>
              </p:ext>
            </p:extLst>
          </p:nvPr>
        </p:nvGraphicFramePr>
        <p:xfrm>
          <a:off x="1981201" y="381000"/>
          <a:ext cx="7440613" cy="551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4267080" imgH="3162240" progId="Equation.DSMT4">
                  <p:embed/>
                </p:oleObj>
              </mc:Choice>
              <mc:Fallback>
                <p:oleObj name="Equation" r:id="rId3" imgW="4267080" imgH="31622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381000"/>
                        <a:ext cx="7440613" cy="551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7145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591775"/>
              </p:ext>
            </p:extLst>
          </p:nvPr>
        </p:nvGraphicFramePr>
        <p:xfrm>
          <a:off x="2312989" y="446089"/>
          <a:ext cx="6777037" cy="538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3886200" imgH="3085920" progId="Equation.DSMT4">
                  <p:embed/>
                </p:oleObj>
              </mc:Choice>
              <mc:Fallback>
                <p:oleObj name="Equation" r:id="rId3" imgW="3886200" imgH="30859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2989" y="446089"/>
                        <a:ext cx="6777037" cy="538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11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942877"/>
              </p:ext>
            </p:extLst>
          </p:nvPr>
        </p:nvGraphicFramePr>
        <p:xfrm>
          <a:off x="749968" y="413085"/>
          <a:ext cx="5105400" cy="572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3" imgW="3149280" imgH="3530520" progId="Equation.DSMT4">
                  <p:embed/>
                </p:oleObj>
              </mc:Choice>
              <mc:Fallback>
                <p:oleObj name="Equation" r:id="rId3" imgW="3149280" imgH="35305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968" y="413085"/>
                        <a:ext cx="5105400" cy="5722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C85224B-1052-4CA5-96EB-477FD732F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785430"/>
              </p:ext>
            </p:extLst>
          </p:nvPr>
        </p:nvGraphicFramePr>
        <p:xfrm>
          <a:off x="7287126" y="3762370"/>
          <a:ext cx="2358776" cy="842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5" imgW="1244520" imgH="444240" progId="Equation.DSMT4">
                  <p:embed/>
                </p:oleObj>
              </mc:Choice>
              <mc:Fallback>
                <p:oleObj name="Equation" r:id="rId5" imgW="1244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87126" y="3762370"/>
                        <a:ext cx="2358776" cy="842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4549E4D-5CD5-4073-82BB-6A8A67EF2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374856"/>
              </p:ext>
            </p:extLst>
          </p:nvPr>
        </p:nvGraphicFramePr>
        <p:xfrm>
          <a:off x="7287126" y="4869433"/>
          <a:ext cx="4397102" cy="1184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7" imgW="3441600" imgH="927000" progId="Equation.DSMT4">
                  <p:embed/>
                </p:oleObj>
              </mc:Choice>
              <mc:Fallback>
                <p:oleObj name="Equation" r:id="rId7" imgW="3441600" imgH="9270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87126" y="4869433"/>
                        <a:ext cx="4397102" cy="1184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893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228601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normalized radial functions </a:t>
            </a:r>
            <a:r>
              <a:rPr lang="en-US" sz="2400" i="1" dirty="0" err="1">
                <a:latin typeface="+mj-lt"/>
              </a:rPr>
              <a:t>R</a:t>
            </a:r>
            <a:r>
              <a:rPr lang="en-US" sz="2400" i="1" baseline="-25000" dirty="0" err="1">
                <a:latin typeface="+mj-lt"/>
              </a:rPr>
              <a:t>nl</a:t>
            </a:r>
            <a:r>
              <a:rPr lang="en-US" sz="2400" i="1" dirty="0">
                <a:latin typeface="+mj-lt"/>
              </a:rPr>
              <a:t>(r):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907585"/>
              </p:ext>
            </p:extLst>
          </p:nvPr>
        </p:nvGraphicFramePr>
        <p:xfrm>
          <a:off x="2362200" y="838200"/>
          <a:ext cx="4933950" cy="359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3187440" imgH="2323800" progId="Equation.DSMT4">
                  <p:embed/>
                </p:oleObj>
              </mc:Choice>
              <mc:Fallback>
                <p:oleObj name="Equation" r:id="rId3" imgW="3187440" imgH="232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838200"/>
                        <a:ext cx="4933950" cy="3597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8453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524000"/>
            <a:ext cx="838200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0" y="26670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00B050"/>
                </a:solidFill>
                <a:latin typeface="+mj-lt"/>
              </a:rPr>
              <a:t>10</a:t>
            </a:r>
            <a:endParaRPr lang="en-US" sz="2400" b="1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37338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20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39624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0000FF"/>
                </a:solidFill>
                <a:latin typeface="+mj-lt"/>
              </a:rPr>
              <a:t>21</a:t>
            </a:r>
            <a:endParaRPr lang="en-US" sz="2400" b="1" i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0960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Hydrogen radial </a:t>
            </a:r>
            <a:r>
              <a:rPr lang="en-US" sz="2400" dirty="0" err="1">
                <a:latin typeface="+mj-lt"/>
              </a:rPr>
              <a:t>wavefunctions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975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228601"/>
            <a:ext cx="7721600" cy="595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17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546356"/>
              </p:ext>
            </p:extLst>
          </p:nvPr>
        </p:nvGraphicFramePr>
        <p:xfrm>
          <a:off x="1336288" y="1970088"/>
          <a:ext cx="5691188" cy="452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3" imgW="3047760" imgH="2425680" progId="Equation.DSMT4">
                  <p:embed/>
                </p:oleObj>
              </mc:Choice>
              <mc:Fallback>
                <p:oleObj name="Equation" r:id="rId3" imgW="3047760" imgH="2425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6288" y="1970088"/>
                        <a:ext cx="5691188" cy="4529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593151"/>
              </p:ext>
            </p:extLst>
          </p:nvPr>
        </p:nvGraphicFramePr>
        <p:xfrm>
          <a:off x="8091488" y="5165725"/>
          <a:ext cx="325913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5" imgW="2120760" imgH="647640" progId="Equation.DSMT4">
                  <p:embed/>
                </p:oleObj>
              </mc:Choice>
              <mc:Fallback>
                <p:oleObj name="Equation" r:id="rId5" imgW="2120760" imgH="647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91488" y="5165725"/>
                        <a:ext cx="3259137" cy="9969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72892"/>
              </p:ext>
            </p:extLst>
          </p:nvPr>
        </p:nvGraphicFramePr>
        <p:xfrm>
          <a:off x="1066800" y="314325"/>
          <a:ext cx="9910763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7" imgW="6159240" imgH="1028520" progId="Equation.DSMT4">
                  <p:embed/>
                </p:oleObj>
              </mc:Choice>
              <mc:Fallback>
                <p:oleObj name="Equation" r:id="rId7" imgW="6159240" imgH="10285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314325"/>
                        <a:ext cx="9910763" cy="165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39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670654"/>
              </p:ext>
            </p:extLst>
          </p:nvPr>
        </p:nvGraphicFramePr>
        <p:xfrm>
          <a:off x="1981200" y="282872"/>
          <a:ext cx="7888288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3" imgW="5130720" imgH="571320" progId="Equation.DSMT4">
                  <p:embed/>
                </p:oleObj>
              </mc:Choice>
              <mc:Fallback>
                <p:oleObj name="Equation" r:id="rId3" imgW="5130720" imgH="571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82872"/>
                        <a:ext cx="7888288" cy="877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666263"/>
              </p:ext>
            </p:extLst>
          </p:nvPr>
        </p:nvGraphicFramePr>
        <p:xfrm>
          <a:off x="2006906" y="1295401"/>
          <a:ext cx="5691188" cy="462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5" imgW="3047760" imgH="2476440" progId="Equation.DSMT4">
                  <p:embed/>
                </p:oleObj>
              </mc:Choice>
              <mc:Fallback>
                <p:oleObj name="Equation" r:id="rId5" imgW="3047760" imgH="24764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6906" y="1295401"/>
                        <a:ext cx="5691188" cy="462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815474"/>
              </p:ext>
            </p:extLst>
          </p:nvPr>
        </p:nvGraphicFramePr>
        <p:xfrm>
          <a:off x="7698094" y="4565649"/>
          <a:ext cx="331946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7" imgW="2158920" imgH="647640" progId="Equation.DSMT4">
                  <p:embed/>
                </p:oleObj>
              </mc:Choice>
              <mc:Fallback>
                <p:oleObj name="Equation" r:id="rId7" imgW="2158920" imgH="647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98094" y="4565649"/>
                        <a:ext cx="3319462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416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Back to estimate of </a:t>
            </a:r>
            <a:r>
              <a:rPr lang="en-US" sz="2400" dirty="0" err="1">
                <a:latin typeface="+mj-lt"/>
              </a:rPr>
              <a:t>wavefunction</a:t>
            </a:r>
            <a:r>
              <a:rPr lang="en-US" sz="2400" dirty="0">
                <a:latin typeface="+mj-lt"/>
              </a:rPr>
              <a:t> for He atom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177415"/>
              </p:ext>
            </p:extLst>
          </p:nvPr>
        </p:nvGraphicFramePr>
        <p:xfrm>
          <a:off x="1990726" y="1103313"/>
          <a:ext cx="730567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3" imgW="4584600" imgH="1028520" progId="Equation.DSMT4">
                  <p:embed/>
                </p:oleObj>
              </mc:Choice>
              <mc:Fallback>
                <p:oleObj name="Equation" r:id="rId3" imgW="4584600" imgH="10285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0726" y="1103313"/>
                        <a:ext cx="7305675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3276601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Trial function for this case: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2622100"/>
            <a:ext cx="3048000" cy="1388806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325350"/>
              </p:ext>
            </p:extLst>
          </p:nvPr>
        </p:nvGraphicFramePr>
        <p:xfrm>
          <a:off x="2365375" y="4064000"/>
          <a:ext cx="3289300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6" imgW="2145960" imgH="1257120" progId="Equation.DSMT4">
                  <p:embed/>
                </p:oleObj>
              </mc:Choice>
              <mc:Fallback>
                <p:oleObj name="Equation" r:id="rId6" imgW="2145960" imgH="12571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65375" y="4064000"/>
                        <a:ext cx="3289300" cy="192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899112"/>
              </p:ext>
            </p:extLst>
          </p:nvPr>
        </p:nvGraphicFramePr>
        <p:xfrm>
          <a:off x="6553200" y="4794651"/>
          <a:ext cx="3395662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8" imgW="2209680" imgH="685800" progId="Equation.DSMT4">
                  <p:embed/>
                </p:oleObj>
              </mc:Choice>
              <mc:Fallback>
                <p:oleObj name="Equation" r:id="rId8" imgW="2209680" imgH="685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53200" y="4794651"/>
                        <a:ext cx="3395662" cy="1055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BE4F52D-FA7D-4B15-950D-C719B75428E4}"/>
              </a:ext>
            </a:extLst>
          </p:cNvPr>
          <p:cNvSpPr txBox="1"/>
          <p:nvPr/>
        </p:nvSpPr>
        <p:spPr>
          <a:xfrm>
            <a:off x="8356683" y="3828778"/>
            <a:ext cx="3184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Here </a:t>
            </a:r>
            <a:r>
              <a:rPr lang="en-US" sz="2400" b="1" i="1" dirty="0"/>
              <a:t>Z</a:t>
            </a:r>
            <a:r>
              <a:rPr lang="en-US" sz="2400" b="1" dirty="0"/>
              <a:t> is a variational parameter</a:t>
            </a:r>
          </a:p>
        </p:txBody>
      </p:sp>
    </p:spTree>
    <p:extLst>
      <p:ext uri="{BB962C8B-B14F-4D97-AF65-F5344CB8AC3E}">
        <p14:creationId xmlns:p14="http://schemas.microsoft.com/office/powerpoint/2010/main" val="267809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B2803F2-5AA0-4E1B-BAF6-F61AFC072319}"/>
              </a:ext>
            </a:extLst>
          </p:cNvPr>
          <p:cNvSpPr/>
          <p:nvPr/>
        </p:nvSpPr>
        <p:spPr>
          <a:xfrm>
            <a:off x="680224" y="1672683"/>
            <a:ext cx="9879981" cy="365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FB24D9-FBE3-4989-B51F-47FD0C34B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E8AEF-0776-4E25-B49E-64357A59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527E3-19AB-4284-8171-D279943E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29D850-4382-45A4-BF18-1573C9C5CB62}"/>
              </a:ext>
            </a:extLst>
          </p:cNvPr>
          <p:cNvSpPr txBox="1"/>
          <p:nvPr/>
        </p:nvSpPr>
        <p:spPr>
          <a:xfrm>
            <a:off x="336176" y="487025"/>
            <a:ext cx="115196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analysis</a:t>
            </a:r>
          </a:p>
          <a:p>
            <a:pPr lvl="1"/>
            <a:r>
              <a:rPr lang="en-US" sz="2400" b="1" dirty="0"/>
              <a:t>Single particle interacting with electromagnetic fields – EC Chap. 9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Scattering of a particle from a spherical potential – EC Chap. 14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More time independent perturbation methods – EC  Chap. 12, 13</a:t>
            </a:r>
            <a:endParaRPr lang="en-US" sz="2400" dirty="0"/>
          </a:p>
          <a:p>
            <a:pPr lvl="1"/>
            <a:r>
              <a:rPr lang="en-US" sz="2400" b="1" dirty="0"/>
              <a:t>Single electron states of a multi-well potential </a:t>
            </a:r>
            <a:r>
              <a:rPr lang="en-US" sz="2400" b="1" dirty="0">
                <a:sym typeface="Wingdings" panose="05000000000000000000" pitchFamily="2" charset="2"/>
              </a:rPr>
              <a:t> molecules and solids – EC Chap. 2,6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Time dependent perturbation methods – EC  Chap. 15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Path integral formalism (Feynman) – EC Chap. 11.C</a:t>
            </a:r>
          </a:p>
          <a:p>
            <a:pPr lvl="1"/>
            <a:r>
              <a:rPr lang="en-US" sz="2400" b="1" dirty="0"/>
              <a:t>Relativistic effects and the Dirac Equation – EC Chap. 16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Multiple particle analysis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Quantization of the electromagnetic fields – EC Chap.  17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Photons and atoms – EC Chap. 18</a:t>
            </a:r>
          </a:p>
          <a:p>
            <a:pPr lvl="1"/>
            <a:r>
              <a:rPr lang="en-US" sz="2400" b="1" dirty="0"/>
              <a:t>Multi particle systems;  Bose and Fermi particles – EC Chap. 10</a:t>
            </a:r>
          </a:p>
          <a:p>
            <a:pPr lvl="1"/>
            <a:r>
              <a:rPr lang="en-US" sz="2400" b="1" dirty="0"/>
              <a:t>Multi electron atoms and materials</a:t>
            </a:r>
          </a:p>
          <a:p>
            <a:pPr lvl="2"/>
            <a:r>
              <a:rPr lang="en-US" sz="2400" b="1" dirty="0" err="1"/>
              <a:t>Hartree-Fock</a:t>
            </a:r>
            <a:r>
              <a:rPr lang="en-US" sz="2400" b="1" dirty="0"/>
              <a:t> approximation</a:t>
            </a:r>
          </a:p>
          <a:p>
            <a:pPr lvl="2"/>
            <a:r>
              <a:rPr lang="en-US" sz="2400" b="1" dirty="0"/>
              <a:t>Density functional approximation</a:t>
            </a:r>
          </a:p>
          <a:p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8CD220-2392-44B4-A476-36D842727D37}"/>
              </a:ext>
            </a:extLst>
          </p:cNvPr>
          <p:cNvSpPr txBox="1"/>
          <p:nvPr/>
        </p:nvSpPr>
        <p:spPr>
          <a:xfrm>
            <a:off x="336176" y="0"/>
            <a:ext cx="1128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Topics for Quantum Mechanics II</a:t>
            </a:r>
          </a:p>
        </p:txBody>
      </p:sp>
    </p:spTree>
    <p:extLst>
      <p:ext uri="{BB962C8B-B14F-4D97-AF65-F5344CB8AC3E}">
        <p14:creationId xmlns:p14="http://schemas.microsoft.com/office/powerpoint/2010/main" val="663085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568893"/>
              </p:ext>
            </p:extLst>
          </p:nvPr>
        </p:nvGraphicFramePr>
        <p:xfrm>
          <a:off x="1938338" y="419100"/>
          <a:ext cx="7867650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3" imgW="5117760" imgH="2349360" progId="Equation.DSMT4">
                  <p:embed/>
                </p:oleObj>
              </mc:Choice>
              <mc:Fallback>
                <p:oleObj name="Equation" r:id="rId3" imgW="5117760" imgH="23493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8338" y="419100"/>
                        <a:ext cx="7867650" cy="361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830789"/>
              </p:ext>
            </p:extLst>
          </p:nvPr>
        </p:nvGraphicFramePr>
        <p:xfrm>
          <a:off x="6313488" y="2206625"/>
          <a:ext cx="3668712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5" imgW="2387520" imgH="2425680" progId="Equation.DSMT4">
                  <p:embed/>
                </p:oleObj>
              </mc:Choice>
              <mc:Fallback>
                <p:oleObj name="Equation" r:id="rId5" imgW="2387520" imgH="2425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3488" y="2206625"/>
                        <a:ext cx="3668712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063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5CA956-B993-4748-B54E-64E1301C9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094" y="-80120"/>
            <a:ext cx="9243867" cy="643647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104217" y="4962294"/>
            <a:ext cx="9779620" cy="267629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812D7-B251-470F-AC3C-F8FA1DCD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D630D3-120A-435F-AE3E-1E2F8237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5264D-CF06-45F7-A265-A747D161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1EB364-CFB7-4FD3-B76C-B142C2DB7FAA}"/>
              </a:ext>
            </a:extLst>
          </p:cNvPr>
          <p:cNvSpPr txBox="1"/>
          <p:nvPr/>
        </p:nvSpPr>
        <p:spPr>
          <a:xfrm>
            <a:off x="446049" y="256478"/>
            <a:ext cx="9456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Variational methods for estimating the lowest energy eigenstate of a quantum mechanical system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0AE341E-4A08-49A6-84F1-B4D3FDDEC3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302864"/>
              </p:ext>
            </p:extLst>
          </p:nvPr>
        </p:nvGraphicFramePr>
        <p:xfrm>
          <a:off x="1277279" y="1461080"/>
          <a:ext cx="714519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3" imgW="2527200" imgH="431640" progId="Equation.DSMT4">
                  <p:embed/>
                </p:oleObj>
              </mc:Choice>
              <mc:Fallback>
                <p:oleObj name="Equation" r:id="rId3" imgW="2527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7279" y="1461080"/>
                        <a:ext cx="7145195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7EBD5A09-0B2C-4B2A-909D-DA10897A580A}"/>
              </a:ext>
            </a:extLst>
          </p:cNvPr>
          <p:cNvSpPr/>
          <p:nvPr/>
        </p:nvSpPr>
        <p:spPr>
          <a:xfrm>
            <a:off x="1550019" y="2762907"/>
            <a:ext cx="791736" cy="9590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29D063-45F3-4BA1-AAF2-9FEE3D0887F1}"/>
              </a:ext>
            </a:extLst>
          </p:cNvPr>
          <p:cNvSpPr txBox="1"/>
          <p:nvPr/>
        </p:nvSpPr>
        <p:spPr>
          <a:xfrm>
            <a:off x="2520176" y="3323063"/>
            <a:ext cx="4650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Hermitian operator representing the Hamiltonian of the system</a:t>
            </a:r>
          </a:p>
        </p:txBody>
      </p:sp>
    </p:spTree>
    <p:extLst>
      <p:ext uri="{BB962C8B-B14F-4D97-AF65-F5344CB8AC3E}">
        <p14:creationId xmlns:p14="http://schemas.microsoft.com/office/powerpoint/2010/main" val="243181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866295"/>
              </p:ext>
            </p:extLst>
          </p:nvPr>
        </p:nvGraphicFramePr>
        <p:xfrm>
          <a:off x="2286000" y="346075"/>
          <a:ext cx="8566150" cy="616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5206680" imgH="3746160" progId="Equation.DSMT4">
                  <p:embed/>
                </p:oleObj>
              </mc:Choice>
              <mc:Fallback>
                <p:oleObj name="Equation" r:id="rId3" imgW="5206680" imgH="37461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346075"/>
                        <a:ext cx="8566150" cy="616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495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733552"/>
              </p:ext>
            </p:extLst>
          </p:nvPr>
        </p:nvGraphicFramePr>
        <p:xfrm>
          <a:off x="935250" y="934449"/>
          <a:ext cx="221456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3" imgW="1346040" imgH="711000" progId="Equation.DSMT4">
                  <p:embed/>
                </p:oleObj>
              </mc:Choice>
              <mc:Fallback>
                <p:oleObj name="Equation" r:id="rId3" imgW="1346040" imgH="7110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250" y="934449"/>
                        <a:ext cx="2214563" cy="117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491B22E-CBB5-471C-86AE-1F6746A985FC}"/>
              </a:ext>
            </a:extLst>
          </p:cNvPr>
          <p:cNvSpPr txBox="1"/>
          <p:nvPr/>
        </p:nvSpPr>
        <p:spPr>
          <a:xfrm>
            <a:off x="144966" y="267629"/>
            <a:ext cx="11073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Significance of this inequality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D29E6E-1CE2-4D95-88C9-031B4E52B72E}"/>
              </a:ext>
            </a:extLst>
          </p:cNvPr>
          <p:cNvSpPr txBox="1"/>
          <p:nvPr/>
        </p:nvSpPr>
        <p:spPr>
          <a:xfrm>
            <a:off x="512956" y="2542478"/>
            <a:ext cx="11166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 inequality motivates a class of estimation methods known as variational methods to converge to the ground state energy </a:t>
            </a:r>
            <a:r>
              <a:rPr lang="en-US" sz="2400" b="1" i="1" dirty="0"/>
              <a:t>E</a:t>
            </a:r>
            <a:r>
              <a:rPr lang="en-US" sz="2400" b="1" i="1" baseline="-25000" dirty="0"/>
              <a:t>0</a:t>
            </a:r>
            <a:r>
              <a:rPr lang="en-US" sz="2400" b="1" i="1" dirty="0"/>
              <a:t> </a:t>
            </a:r>
            <a:r>
              <a:rPr lang="en-US" sz="2400" b="1" dirty="0"/>
              <a:t>and the corresponding ground state probability amplitude.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617524D-D41D-42B6-94CB-8C06B46701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385574"/>
              </p:ext>
            </p:extLst>
          </p:nvPr>
        </p:nvGraphicFramePr>
        <p:xfrm>
          <a:off x="1157462" y="3995478"/>
          <a:ext cx="7247696" cy="1928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5" imgW="3962160" imgH="1054080" progId="Equation.DSMT4">
                  <p:embed/>
                </p:oleObj>
              </mc:Choice>
              <mc:Fallback>
                <p:oleObj name="Equation" r:id="rId5" imgW="3962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57462" y="3995478"/>
                        <a:ext cx="7247696" cy="1928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60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753393"/>
              </p:ext>
            </p:extLst>
          </p:nvPr>
        </p:nvGraphicFramePr>
        <p:xfrm>
          <a:off x="2328862" y="1271239"/>
          <a:ext cx="7305675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" imgW="4584600" imgH="1028520" progId="Equation.DSMT4">
                  <p:embed/>
                </p:oleObj>
              </mc:Choice>
              <mc:Fallback>
                <p:oleObj name="Equation" r:id="rId3" imgW="4584600" imgH="10285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8862" y="1271239"/>
                        <a:ext cx="7305675" cy="163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3821C9-2A8C-4E88-9C79-8CB173F3E691}"/>
              </a:ext>
            </a:extLst>
          </p:cNvPr>
          <p:cNvSpPr txBox="1"/>
          <p:nvPr/>
        </p:nvSpPr>
        <p:spPr>
          <a:xfrm>
            <a:off x="2553629" y="3429000"/>
            <a:ext cx="7817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Unlike the case of a H atom, this Hamiltonian cannot be solved analytically.</a:t>
            </a:r>
          </a:p>
        </p:txBody>
      </p:sp>
    </p:spTree>
    <p:extLst>
      <p:ext uri="{BB962C8B-B14F-4D97-AF65-F5344CB8AC3E}">
        <p14:creationId xmlns:p14="http://schemas.microsoft.com/office/powerpoint/2010/main" val="11929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45720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-- Quantum mechanics of the hydrogen atom</a:t>
            </a:r>
          </a:p>
        </p:txBody>
      </p:sp>
      <p:sp>
        <p:nvSpPr>
          <p:cNvPr id="6" name="Oval 5"/>
          <p:cNvSpPr/>
          <p:nvPr/>
        </p:nvSpPr>
        <p:spPr>
          <a:xfrm>
            <a:off x="2895600" y="1905000"/>
            <a:ext cx="274320" cy="274320"/>
          </a:xfrm>
          <a:prstGeom prst="ellipse">
            <a:avLst/>
          </a:prstGeom>
          <a:solidFill>
            <a:srgbClr val="92D05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90800" y="990600"/>
            <a:ext cx="0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90800" y="2590800"/>
            <a:ext cx="152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209800" y="2590800"/>
            <a:ext cx="381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81200" y="32004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4800" y="235773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0" y="7620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17" name="Straight Arrow Connector 16"/>
          <p:cNvCxnSpPr>
            <a:endCxn id="6" idx="7"/>
          </p:cNvCxnSpPr>
          <p:nvPr/>
        </p:nvCxnSpPr>
        <p:spPr>
          <a:xfrm flipV="1">
            <a:off x="2590799" y="1945174"/>
            <a:ext cx="538948" cy="64339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95600" y="2057401"/>
            <a:ext cx="65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b="1" baseline="-25000" dirty="0">
                <a:latin typeface="+mj-lt"/>
              </a:rPr>
              <a:t>N</a:t>
            </a:r>
            <a:endParaRPr lang="en-US" sz="2400" b="1" dirty="0">
              <a:latin typeface="+mj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86200" y="205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25" name="Straight Arrow Connector 24"/>
          <p:cNvCxnSpPr>
            <a:endCxn id="19" idx="6"/>
          </p:cNvCxnSpPr>
          <p:nvPr/>
        </p:nvCxnSpPr>
        <p:spPr>
          <a:xfrm flipV="1">
            <a:off x="2590800" y="2133600"/>
            <a:ext cx="1447801" cy="454968"/>
          </a:xfrm>
          <a:prstGeom prst="straightConnector1">
            <a:avLst/>
          </a:prstGeom>
          <a:ln w="381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13790" y="1784697"/>
            <a:ext cx="534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b="1" baseline="-25000" dirty="0">
                <a:latin typeface="+mj-lt"/>
              </a:rPr>
              <a:t>e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164243"/>
              </p:ext>
            </p:extLst>
          </p:nvPr>
        </p:nvGraphicFramePr>
        <p:xfrm>
          <a:off x="2773363" y="3122613"/>
          <a:ext cx="68199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5333760" imgH="2476440" progId="Equation.DSMT4">
                  <p:embed/>
                </p:oleObj>
              </mc:Choice>
              <mc:Fallback>
                <p:oleObj name="Equation" r:id="rId3" imgW="5333760" imgH="24764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3363" y="3122613"/>
                        <a:ext cx="681990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42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45720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Quantum mechanics of the hydrogen atom</a:t>
            </a:r>
          </a:p>
        </p:txBody>
      </p:sp>
      <p:sp>
        <p:nvSpPr>
          <p:cNvPr id="6" name="Oval 5"/>
          <p:cNvSpPr/>
          <p:nvPr/>
        </p:nvSpPr>
        <p:spPr>
          <a:xfrm>
            <a:off x="2491235" y="2428903"/>
            <a:ext cx="274320" cy="274320"/>
          </a:xfrm>
          <a:prstGeom prst="ellipse">
            <a:avLst/>
          </a:prstGeom>
          <a:solidFill>
            <a:srgbClr val="92D05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90800" y="990600"/>
            <a:ext cx="0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590800" y="2590800"/>
            <a:ext cx="152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209800" y="2590800"/>
            <a:ext cx="381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72937" y="296030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235773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4" name="Oval 13"/>
          <p:cNvSpPr/>
          <p:nvPr/>
        </p:nvSpPr>
        <p:spPr>
          <a:xfrm>
            <a:off x="3279927" y="1430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590799" y="1527348"/>
            <a:ext cx="749308" cy="1061220"/>
          </a:xfrm>
          <a:prstGeom prst="straightConnector1">
            <a:avLst/>
          </a:prstGeom>
          <a:ln w="381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0" y="1790701"/>
            <a:ext cx="534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05300" y="1150660"/>
            <a:ext cx="468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center of mass coordinates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25337" y="9144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074511"/>
              </p:ext>
            </p:extLst>
          </p:nvPr>
        </p:nvGraphicFramePr>
        <p:xfrm>
          <a:off x="5315490" y="1665818"/>
          <a:ext cx="3855135" cy="1715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3" imgW="2654280" imgH="1180800" progId="Equation.DSMT4">
                  <p:embed/>
                </p:oleObj>
              </mc:Choice>
              <mc:Fallback>
                <p:oleObj name="Equation" r:id="rId3" imgW="2654280" imgH="11808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5490" y="1665818"/>
                        <a:ext cx="3855135" cy="1715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193559"/>
              </p:ext>
            </p:extLst>
          </p:nvPr>
        </p:nvGraphicFramePr>
        <p:xfrm>
          <a:off x="2347510" y="3766529"/>
          <a:ext cx="4887912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5" imgW="2844720" imgH="1079280" progId="Equation.DSMT4">
                  <p:embed/>
                </p:oleObj>
              </mc:Choice>
              <mc:Fallback>
                <p:oleObj name="Equation" r:id="rId5" imgW="2844720" imgH="10792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7510" y="3766529"/>
                        <a:ext cx="4887912" cy="185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15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440</Words>
  <Application>Microsoft Office PowerPoint</Application>
  <PresentationFormat>Widescreen</PresentationFormat>
  <Paragraphs>111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199</cp:revision>
  <cp:lastPrinted>2020-01-29T18:44:20Z</cp:lastPrinted>
  <dcterms:created xsi:type="dcterms:W3CDTF">2020-01-06T21:28:26Z</dcterms:created>
  <dcterms:modified xsi:type="dcterms:W3CDTF">2020-01-29T18:44:30Z</dcterms:modified>
</cp:coreProperties>
</file>