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87" r:id="rId4"/>
    <p:sldId id="281" r:id="rId5"/>
    <p:sldId id="28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9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4.png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png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e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8</a:t>
            </a:r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Approximation methods for analyzing quantum mechanical systems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Continue reading Chapter 12 </a:t>
            </a:r>
          </a:p>
          <a:p>
            <a:pPr marL="971550" lvl="1" indent="-514350">
              <a:buAutoNum type="alphaLcPeriod"/>
            </a:pPr>
            <a:r>
              <a:rPr lang="en-US" sz="3200" b="1" dirty="0"/>
              <a:t>Variational methods</a:t>
            </a:r>
          </a:p>
          <a:p>
            <a:pPr marL="914400" lvl="1" indent="-457200">
              <a:buAutoNum type="alphaLcPeriod"/>
            </a:pPr>
            <a:r>
              <a:rPr lang="en-US" sz="3200" b="1" dirty="0"/>
              <a:t>WKB or semi-classical approximation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8324B-F1E6-4CCD-BE3F-BE0FFAB2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2CB8D-FAD2-4F3D-A8E2-F794CCFB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0C154-03BF-4C00-B766-791963AC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16A5B-324C-45C4-AD9B-E434FC9E1ADF}"/>
              </a:ext>
            </a:extLst>
          </p:cNvPr>
          <p:cNvSpPr txBox="1"/>
          <p:nvPr/>
        </p:nvSpPr>
        <p:spPr>
          <a:xfrm>
            <a:off x="356839" y="245327"/>
            <a:ext cx="1002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66B590-1F1A-4B2B-BE87-E6ED346D6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587354"/>
              </p:ext>
            </p:extLst>
          </p:nvPr>
        </p:nvGraphicFramePr>
        <p:xfrm>
          <a:off x="950912" y="953847"/>
          <a:ext cx="8464551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3" imgW="5308560" imgH="685800" progId="Equation.DSMT4">
                  <p:embed/>
                </p:oleObj>
              </mc:Choice>
              <mc:Fallback>
                <p:oleObj name="Equation" r:id="rId3" imgW="5308560" imgH="68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66B590-1F1A-4B2B-BE87-E6ED346D6C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0912" y="953847"/>
                        <a:ext cx="8464551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E277C35-0E52-4E24-8287-507C9656DB01}"/>
              </a:ext>
            </a:extLst>
          </p:cNvPr>
          <p:cNvSpPr txBox="1"/>
          <p:nvPr/>
        </p:nvSpPr>
        <p:spPr>
          <a:xfrm>
            <a:off x="3260558" y="2394284"/>
            <a:ext cx="6617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Consistent with earlier slides --</a:t>
            </a:r>
          </a:p>
        </p:txBody>
      </p:sp>
    </p:spTree>
    <p:extLst>
      <p:ext uri="{BB962C8B-B14F-4D97-AF65-F5344CB8AC3E}">
        <p14:creationId xmlns:p14="http://schemas.microsoft.com/office/powerpoint/2010/main" val="175981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D6FE4-8E18-41AD-A284-4B948565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B6E0F-51B4-4344-86B2-85267643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14312-A0EF-433B-B5E4-7B17BDAB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05273-AFB5-4F92-8851-55867B356CB8}"/>
              </a:ext>
            </a:extLst>
          </p:cNvPr>
          <p:cNvSpPr txBox="1"/>
          <p:nvPr/>
        </p:nvSpPr>
        <p:spPr>
          <a:xfrm>
            <a:off x="256478" y="312234"/>
            <a:ext cx="1022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Quasi classical or WKB   (</a:t>
            </a:r>
            <a:r>
              <a:rPr lang="en-US" sz="2400" b="1" dirty="0" err="1"/>
              <a:t>Wentzl</a:t>
            </a:r>
            <a:r>
              <a:rPr lang="en-US" sz="2400" b="1" dirty="0"/>
              <a:t>, </a:t>
            </a:r>
            <a:r>
              <a:rPr lang="en-US" sz="2400" b="1" dirty="0" err="1"/>
              <a:t>Kramers</a:t>
            </a:r>
            <a:r>
              <a:rPr lang="en-US" sz="2400" b="1" dirty="0"/>
              <a:t>, and Brillouin) method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AC1658-AC8C-49EE-897C-0BB4009A82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859881"/>
              </p:ext>
            </p:extLst>
          </p:nvPr>
        </p:nvGraphicFramePr>
        <p:xfrm>
          <a:off x="1250950" y="1230313"/>
          <a:ext cx="9231313" cy="439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5067000" imgH="2412720" progId="Equation.DSMT4">
                  <p:embed/>
                </p:oleObj>
              </mc:Choice>
              <mc:Fallback>
                <p:oleObj name="Equation" r:id="rId3" imgW="506700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0950" y="1230313"/>
                        <a:ext cx="9231313" cy="439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52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D6FE4-8E18-41AD-A284-4B948565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B6E0F-51B4-4344-86B2-85267643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14312-A0EF-433B-B5E4-7B17BDAB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05273-AFB5-4F92-8851-55867B356CB8}"/>
              </a:ext>
            </a:extLst>
          </p:cNvPr>
          <p:cNvSpPr txBox="1"/>
          <p:nvPr/>
        </p:nvSpPr>
        <p:spPr>
          <a:xfrm>
            <a:off x="256478" y="312234"/>
            <a:ext cx="1022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Quasi classical or WKB   (</a:t>
            </a:r>
            <a:r>
              <a:rPr lang="en-US" sz="2400" b="1" dirty="0" err="1"/>
              <a:t>Wentzl</a:t>
            </a:r>
            <a:r>
              <a:rPr lang="en-US" sz="2400" b="1" dirty="0"/>
              <a:t>, </a:t>
            </a:r>
            <a:r>
              <a:rPr lang="en-US" sz="2400" b="1" dirty="0" err="1"/>
              <a:t>Kramers</a:t>
            </a:r>
            <a:r>
              <a:rPr lang="en-US" sz="2400" b="1" dirty="0"/>
              <a:t>, and Brillouin) method 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AC1658-AC8C-49EE-897C-0BB4009A82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222751"/>
              </p:ext>
            </p:extLst>
          </p:nvPr>
        </p:nvGraphicFramePr>
        <p:xfrm>
          <a:off x="1082675" y="773899"/>
          <a:ext cx="7527925" cy="618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3" imgW="3593880" imgH="2946240" progId="Equation.DSMT4">
                  <p:embed/>
                </p:oleObj>
              </mc:Choice>
              <mc:Fallback>
                <p:oleObj name="Equation" r:id="rId3" imgW="3593880" imgH="2946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AC1658-AC8C-49EE-897C-0BB4009A82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2675" y="773899"/>
                        <a:ext cx="7527925" cy="618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00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D6FE4-8E18-41AD-A284-4B948565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B6E0F-51B4-4344-86B2-85267643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14312-A0EF-433B-B5E4-7B17BDAB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05273-AFB5-4F92-8851-55867B356CB8}"/>
              </a:ext>
            </a:extLst>
          </p:cNvPr>
          <p:cNvSpPr txBox="1"/>
          <p:nvPr/>
        </p:nvSpPr>
        <p:spPr>
          <a:xfrm>
            <a:off x="256478" y="312234"/>
            <a:ext cx="1022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Quasi classical or WKB   (</a:t>
            </a:r>
            <a:r>
              <a:rPr lang="en-US" sz="2400" b="1" dirty="0" err="1"/>
              <a:t>Wentzl</a:t>
            </a:r>
            <a:r>
              <a:rPr lang="en-US" sz="2400" b="1" dirty="0"/>
              <a:t>, </a:t>
            </a:r>
            <a:r>
              <a:rPr lang="en-US" sz="2400" b="1" dirty="0" err="1"/>
              <a:t>Kramers</a:t>
            </a:r>
            <a:r>
              <a:rPr lang="en-US" sz="2400" b="1" dirty="0"/>
              <a:t>, and Brillouin) method 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AC1658-AC8C-49EE-897C-0BB4009A82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740586"/>
              </p:ext>
            </p:extLst>
          </p:nvPr>
        </p:nvGraphicFramePr>
        <p:xfrm>
          <a:off x="1292225" y="1127629"/>
          <a:ext cx="6861175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3" imgW="3276360" imgH="2044440" progId="Equation.DSMT4">
                  <p:embed/>
                </p:oleObj>
              </mc:Choice>
              <mc:Fallback>
                <p:oleObj name="Equation" r:id="rId3" imgW="3276360" imgH="2044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AC1658-AC8C-49EE-897C-0BB4009A82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2225" y="1127629"/>
                        <a:ext cx="6861175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272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298E9-109A-48C1-9DCA-B15ED021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21D0-E1E2-4437-8FBA-C33D24EA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08DF3-E77B-4BBA-A209-487DE82F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0CFCA6-F5C2-4244-929C-2FF35AEC4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590753"/>
            <a:ext cx="4295775" cy="4714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A50BBA-2D80-4274-A181-310CEFA05558}"/>
              </a:ext>
            </a:extLst>
          </p:cNvPr>
          <p:cNvSpPr txBox="1"/>
          <p:nvPr/>
        </p:nvSpPr>
        <p:spPr>
          <a:xfrm>
            <a:off x="256478" y="135933"/>
            <a:ext cx="1022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Quasi classical or WKB   (</a:t>
            </a:r>
            <a:r>
              <a:rPr lang="en-US" sz="2400" b="1" dirty="0" err="1"/>
              <a:t>Wentzl</a:t>
            </a:r>
            <a:r>
              <a:rPr lang="en-US" sz="2400" b="1" dirty="0"/>
              <a:t>, </a:t>
            </a:r>
            <a:r>
              <a:rPr lang="en-US" sz="2400" b="1" dirty="0" err="1"/>
              <a:t>Kramers</a:t>
            </a:r>
            <a:r>
              <a:rPr lang="en-US" sz="2400" b="1" dirty="0"/>
              <a:t>, and Brillouin) method  -- continued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A60932-6431-47F8-855F-42F2CBA5AA9B}"/>
              </a:ext>
            </a:extLst>
          </p:cNvPr>
          <p:cNvSpPr/>
          <p:nvPr/>
        </p:nvSpPr>
        <p:spPr>
          <a:xfrm>
            <a:off x="4682172" y="1519665"/>
            <a:ext cx="512956" cy="2494518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A6091-5790-4408-A617-44AD7CD5AA93}"/>
              </a:ext>
            </a:extLst>
          </p:cNvPr>
          <p:cNvSpPr/>
          <p:nvPr/>
        </p:nvSpPr>
        <p:spPr>
          <a:xfrm>
            <a:off x="6780858" y="1461900"/>
            <a:ext cx="512956" cy="2494518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F0547AA-8E6B-4E44-8FA6-7CEDA12AC6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715935"/>
              </p:ext>
            </p:extLst>
          </p:nvPr>
        </p:nvGraphicFramePr>
        <p:xfrm>
          <a:off x="7323922" y="884152"/>
          <a:ext cx="4367480" cy="1491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4" imgW="1638000" imgH="558720" progId="Equation.DSMT4">
                  <p:embed/>
                </p:oleObj>
              </mc:Choice>
              <mc:Fallback>
                <p:oleObj name="Equation" r:id="rId4" imgW="1638000" imgH="558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AC1658-AC8C-49EE-897C-0BB4009A82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23922" y="884152"/>
                        <a:ext cx="4367480" cy="1491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3BAE7B-0EAD-4E93-9BBE-CDC0DEBFF0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489831"/>
              </p:ext>
            </p:extLst>
          </p:nvPr>
        </p:nvGraphicFramePr>
        <p:xfrm>
          <a:off x="255572" y="2706635"/>
          <a:ext cx="4166831" cy="1540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Equation" r:id="rId6" imgW="1511280" imgH="558720" progId="Equation.DSMT4">
                  <p:embed/>
                </p:oleObj>
              </mc:Choice>
              <mc:Fallback>
                <p:oleObj name="Equation" r:id="rId6" imgW="15112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572" y="2706635"/>
                        <a:ext cx="4166831" cy="1540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3E3A3137-4899-4690-8B02-C8100A6E3B16}"/>
              </a:ext>
            </a:extLst>
          </p:cNvPr>
          <p:cNvSpPr/>
          <p:nvPr/>
        </p:nvSpPr>
        <p:spPr>
          <a:xfrm rot="19435019">
            <a:off x="5258776" y="689923"/>
            <a:ext cx="3278570" cy="1561759"/>
          </a:xfrm>
          <a:prstGeom prst="curvedDownArrow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9A25629-04FD-4963-9BCE-1F0BE7F5FC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252137"/>
              </p:ext>
            </p:extLst>
          </p:nvPr>
        </p:nvGraphicFramePr>
        <p:xfrm>
          <a:off x="7232353" y="2516740"/>
          <a:ext cx="4160837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Equation" r:id="rId8" imgW="4160707" imgH="1531703" progId="Equation.DSMT4">
                  <p:embed/>
                </p:oleObj>
              </mc:Choice>
              <mc:Fallback>
                <p:oleObj name="Equation" r:id="rId8" imgW="4160707" imgH="153170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2353" y="2516740"/>
                        <a:ext cx="4160837" cy="1531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row: Left 12">
            <a:extLst>
              <a:ext uri="{FF2B5EF4-FFF2-40B4-BE49-F238E27FC236}">
                <a16:creationId xmlns:a16="http://schemas.microsoft.com/office/drawing/2014/main" id="{3E5464E0-4C81-4345-ACFF-DA8AC053073F}"/>
              </a:ext>
            </a:extLst>
          </p:cNvPr>
          <p:cNvSpPr/>
          <p:nvPr/>
        </p:nvSpPr>
        <p:spPr>
          <a:xfrm rot="1203071">
            <a:off x="7197475" y="4198475"/>
            <a:ext cx="2102153" cy="542489"/>
          </a:xfrm>
          <a:prstGeom prst="left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EBA91186-3641-4789-B53A-E75D96FB8E9C}"/>
              </a:ext>
            </a:extLst>
          </p:cNvPr>
          <p:cNvSpPr/>
          <p:nvPr/>
        </p:nvSpPr>
        <p:spPr>
          <a:xfrm rot="1756449">
            <a:off x="4747054" y="4346180"/>
            <a:ext cx="4200162" cy="542489"/>
          </a:xfrm>
          <a:prstGeom prst="leftArrow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3B28BF-0D41-4A0E-8D4A-BCA0AA8E6666}"/>
              </a:ext>
            </a:extLst>
          </p:cNvPr>
          <p:cNvSpPr txBox="1"/>
          <p:nvPr/>
        </p:nvSpPr>
        <p:spPr>
          <a:xfrm>
            <a:off x="9331039" y="5041832"/>
            <a:ext cx="236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WKB invalid</a:t>
            </a:r>
          </a:p>
        </p:txBody>
      </p:sp>
    </p:spTree>
    <p:extLst>
      <p:ext uri="{BB962C8B-B14F-4D97-AF65-F5344CB8AC3E}">
        <p14:creationId xmlns:p14="http://schemas.microsoft.com/office/powerpoint/2010/main" val="807059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62B15-10AB-480B-8190-17252F31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87FADF-F0BD-48A0-A525-7B00FA2C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0DD61-1321-474A-B93C-4ADC589D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3ABE65-11EB-4449-90DD-7F98DC20B7DE}"/>
              </a:ext>
            </a:extLst>
          </p:cNvPr>
          <p:cNvSpPr txBox="1"/>
          <p:nvPr/>
        </p:nvSpPr>
        <p:spPr>
          <a:xfrm>
            <a:off x="493295" y="360947"/>
            <a:ext cx="10022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Analysis of exact solution for linear potential</a:t>
            </a:r>
          </a:p>
          <a:p>
            <a:pPr algn="l"/>
            <a:r>
              <a:rPr lang="en-US" sz="2400" b="1" dirty="0"/>
              <a:t>            Results will be used in their asymptotic limit to infer</a:t>
            </a:r>
          </a:p>
          <a:p>
            <a:pPr algn="l"/>
            <a:r>
              <a:rPr lang="en-US" sz="2400" b="1" dirty="0"/>
              <a:t>              WKB connection formula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A3A7A3C-1718-4AA7-ADFE-74CBED679D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098736"/>
              </p:ext>
            </p:extLst>
          </p:nvPr>
        </p:nvGraphicFramePr>
        <p:xfrm>
          <a:off x="2518611" y="1962150"/>
          <a:ext cx="63114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" imgW="2565360" imgH="279360" progId="Equation.DSMT4">
                  <p:embed/>
                </p:oleObj>
              </mc:Choice>
              <mc:Fallback>
                <p:oleObj name="Equation" r:id="rId3" imgW="2565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8611" y="1962150"/>
                        <a:ext cx="6311462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98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957702"/>
              </p:ext>
            </p:extLst>
          </p:nvPr>
        </p:nvGraphicFramePr>
        <p:xfrm>
          <a:off x="1111000" y="573922"/>
          <a:ext cx="5980726" cy="2566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4051080" imgH="1739880" progId="Equation.DSMT4">
                  <p:embed/>
                </p:oleObj>
              </mc:Choice>
              <mc:Fallback>
                <p:oleObj name="Equation" r:id="rId3" imgW="4051080" imgH="1739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000" y="573922"/>
                        <a:ext cx="5980726" cy="2566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57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371600"/>
            <a:ext cx="8738616" cy="358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9110" t="25060" r="36652" b="55755"/>
          <a:stretch/>
        </p:blipFill>
        <p:spPr>
          <a:xfrm>
            <a:off x="2514600" y="252028"/>
            <a:ext cx="1981200" cy="12382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22098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Ai(z)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18288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+mj-lt"/>
              </a:rPr>
              <a:t>Bi(z)</a:t>
            </a:r>
          </a:p>
        </p:txBody>
      </p:sp>
    </p:spTree>
    <p:extLst>
      <p:ext uri="{BB962C8B-B14F-4D97-AF65-F5344CB8AC3E}">
        <p14:creationId xmlns:p14="http://schemas.microsoft.com/office/powerpoint/2010/main" val="302512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064361"/>
              </p:ext>
            </p:extLst>
          </p:nvPr>
        </p:nvGraphicFramePr>
        <p:xfrm>
          <a:off x="604836" y="317502"/>
          <a:ext cx="5548537" cy="391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3" imgW="3987720" imgH="2819160" progId="Equation.DSMT4">
                  <p:embed/>
                </p:oleObj>
              </mc:Choice>
              <mc:Fallback>
                <p:oleObj name="Equation" r:id="rId3" imgW="3987720" imgH="2819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836" y="317502"/>
                        <a:ext cx="5548537" cy="391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613078"/>
              </p:ext>
            </p:extLst>
          </p:nvPr>
        </p:nvGraphicFramePr>
        <p:xfrm>
          <a:off x="3942347" y="3542548"/>
          <a:ext cx="7056438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5" imgW="6184800" imgH="2361960" progId="Equation.DSMT4">
                  <p:embed/>
                </p:oleObj>
              </mc:Choice>
              <mc:Fallback>
                <p:oleObj name="Equation" r:id="rId5" imgW="6184800" imgH="236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42347" y="3542548"/>
                        <a:ext cx="7056438" cy="269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61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properties of Airy functions – </a:t>
            </a:r>
          </a:p>
          <a:p>
            <a:r>
              <a:rPr lang="en-US" sz="2400" b="1" dirty="0"/>
              <a:t>            Integral form: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1" y="685801"/>
            <a:ext cx="3952875" cy="12287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46120"/>
              </p:ext>
            </p:extLst>
          </p:nvPr>
        </p:nvGraphicFramePr>
        <p:xfrm>
          <a:off x="2887580" y="2063572"/>
          <a:ext cx="5189621" cy="343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4" imgW="3009600" imgH="1993680" progId="Equation.DSMT4">
                  <p:embed/>
                </p:oleObj>
              </mc:Choice>
              <mc:Fallback>
                <p:oleObj name="Equation" r:id="rId4" imgW="3009600" imgH="1993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7580" y="2063572"/>
                        <a:ext cx="5189621" cy="343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0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B9944E-5E72-45C9-83E1-280A2F54D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1109662"/>
            <a:ext cx="10048875" cy="46386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340817" y="4432904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05F031-2FCE-4FC4-A2B2-EED3946B50DF}"/>
              </a:ext>
            </a:extLst>
          </p:cNvPr>
          <p:cNvSpPr txBox="1"/>
          <p:nvPr/>
        </p:nvSpPr>
        <p:spPr>
          <a:xfrm>
            <a:off x="0" y="68513"/>
            <a:ext cx="1027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Relating asymptotic forms to WKB solutions     (from Carlson’s textbook)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77A6CA-C10E-48D0-BCBA-6E5433CB9C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458"/>
          <a:stretch/>
        </p:blipFill>
        <p:spPr>
          <a:xfrm>
            <a:off x="212557" y="626577"/>
            <a:ext cx="9410700" cy="19261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459805E-8CFF-4F2E-BAA0-5AE68527BDC6}"/>
              </a:ext>
            </a:extLst>
          </p:cNvPr>
          <p:cNvSpPr txBox="1"/>
          <p:nvPr/>
        </p:nvSpPr>
        <p:spPr>
          <a:xfrm>
            <a:off x="33085" y="2591497"/>
            <a:ext cx="9769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 similar analysis must be considered for a turning point on the other side.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A669FF5-E523-4A75-8C70-6E69C9A16B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86841"/>
              </p:ext>
            </p:extLst>
          </p:nvPr>
        </p:nvGraphicFramePr>
        <p:xfrm>
          <a:off x="212557" y="3202611"/>
          <a:ext cx="11408265" cy="2223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4" imgW="6248160" imgH="1218960" progId="Equation.DSMT4">
                  <p:embed/>
                </p:oleObj>
              </mc:Choice>
              <mc:Fallback>
                <p:oleObj name="Equation" r:id="rId4" imgW="62481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557" y="3202611"/>
                        <a:ext cx="11408265" cy="2223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22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38292-5D7F-441D-AC79-B5CA170D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FF85F-9134-4F2C-A92F-D2981CEB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718E4-A170-4180-B505-8AEA461A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535B7-A227-44D0-A9E6-4E60775E2520}"/>
              </a:ext>
            </a:extLst>
          </p:cNvPr>
          <p:cNvSpPr txBox="1"/>
          <p:nvPr/>
        </p:nvSpPr>
        <p:spPr>
          <a:xfrm>
            <a:off x="264695" y="300789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WKB estimate of bound state energies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07E4D1-475C-45DD-B49D-C2A6994FDD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107"/>
          <a:stretch/>
        </p:blipFill>
        <p:spPr>
          <a:xfrm>
            <a:off x="729916" y="904954"/>
            <a:ext cx="4295775" cy="277671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B75BBAF-ABB8-4DC6-9524-8BF1AEBDC7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734921"/>
              </p:ext>
            </p:extLst>
          </p:nvPr>
        </p:nvGraphicFramePr>
        <p:xfrm>
          <a:off x="5560925" y="1229168"/>
          <a:ext cx="6391195" cy="245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4" imgW="3174840" imgH="1218960" progId="Equation.DSMT4">
                  <p:embed/>
                </p:oleObj>
              </mc:Choice>
              <mc:Fallback>
                <p:oleObj name="Equation" r:id="rId4" imgW="3174840" imgH="1218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A669FF5-E523-4A75-8C70-6E69C9A16B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0925" y="1229168"/>
                        <a:ext cx="6391195" cy="2452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425027-9612-4CBE-B95C-97AE1AE4C758}"/>
              </a:ext>
            </a:extLst>
          </p:cNvPr>
          <p:cNvSpPr txBox="1"/>
          <p:nvPr/>
        </p:nvSpPr>
        <p:spPr>
          <a:xfrm>
            <a:off x="4122821" y="3437140"/>
            <a:ext cx="437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EF8C23-9447-45D9-B89F-3E1256A1893F}"/>
              </a:ext>
            </a:extLst>
          </p:cNvPr>
          <p:cNvSpPr txBox="1"/>
          <p:nvPr/>
        </p:nvSpPr>
        <p:spPr>
          <a:xfrm>
            <a:off x="1977190" y="3481260"/>
            <a:ext cx="437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b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6B3127-B779-40EB-9334-05A7288552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34792"/>
              </p:ext>
            </p:extLst>
          </p:nvPr>
        </p:nvGraphicFramePr>
        <p:xfrm>
          <a:off x="2268617" y="3942925"/>
          <a:ext cx="9036794" cy="2196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6" imgW="5016240" imgH="1218960" progId="Equation.DSMT4">
                  <p:embed/>
                </p:oleObj>
              </mc:Choice>
              <mc:Fallback>
                <p:oleObj name="Equation" r:id="rId6" imgW="501624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8617" y="3942925"/>
                        <a:ext cx="9036794" cy="2196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F36417-4A38-42AA-8550-C6A76EE2A87F}"/>
              </a:ext>
            </a:extLst>
          </p:cNvPr>
          <p:cNvCxnSpPr/>
          <p:nvPr/>
        </p:nvCxnSpPr>
        <p:spPr>
          <a:xfrm flipH="1" flipV="1">
            <a:off x="4038600" y="6095089"/>
            <a:ext cx="987091" cy="21714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0C8D187-9A34-4AF1-B700-231DED8CD68E}"/>
              </a:ext>
            </a:extLst>
          </p:cNvPr>
          <p:cNvSpPr txBox="1"/>
          <p:nvPr/>
        </p:nvSpPr>
        <p:spPr>
          <a:xfrm>
            <a:off x="4977063" y="6077247"/>
            <a:ext cx="223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must vanish</a:t>
            </a:r>
          </a:p>
        </p:txBody>
      </p:sp>
    </p:spTree>
    <p:extLst>
      <p:ext uri="{BB962C8B-B14F-4D97-AF65-F5344CB8AC3E}">
        <p14:creationId xmlns:p14="http://schemas.microsoft.com/office/powerpoint/2010/main" val="395050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FA026-1057-4A63-8D85-4A2F0524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9534A-B136-4E9F-A1A1-4DE06C15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3EDEE-6BBB-4AC0-8820-C95B75D9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7A7057B-C376-4715-B9D5-1D7724B43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910773"/>
              </p:ext>
            </p:extLst>
          </p:nvPr>
        </p:nvGraphicFramePr>
        <p:xfrm>
          <a:off x="413084" y="136525"/>
          <a:ext cx="498633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2768400" imgH="965160" progId="Equation.DSMT4">
                  <p:embed/>
                </p:oleObj>
              </mc:Choice>
              <mc:Fallback>
                <p:oleObj name="Equation" r:id="rId3" imgW="2768400" imgH="9651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F6B3127-B779-40EB-9334-05A7288552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084" y="136525"/>
                        <a:ext cx="4986337" cy="173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0594BB-A526-42BF-B77D-4E65BC35DFA8}"/>
              </a:ext>
            </a:extLst>
          </p:cNvPr>
          <p:cNvSpPr txBox="1"/>
          <p:nvPr/>
        </p:nvSpPr>
        <p:spPr>
          <a:xfrm>
            <a:off x="5945605" y="1006475"/>
            <a:ext cx="5329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WKB estimate of bound state energy</a:t>
            </a:r>
            <a:endParaRPr lang="en-US" sz="2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1BF4F4-B793-455F-B892-BBF7B435F1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11"/>
          <a:stretch/>
        </p:blipFill>
        <p:spPr>
          <a:xfrm>
            <a:off x="-117058" y="1876425"/>
            <a:ext cx="12125325" cy="4559300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46A5D9D-CF7E-4A77-9C2C-CD47F449A1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139070"/>
              </p:ext>
            </p:extLst>
          </p:nvPr>
        </p:nvGraphicFramePr>
        <p:xfrm>
          <a:off x="9819082" y="5410845"/>
          <a:ext cx="2189185" cy="881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6" imgW="977760" imgH="393480" progId="Equation.DSMT4">
                  <p:embed/>
                </p:oleObj>
              </mc:Choice>
              <mc:Fallback>
                <p:oleObj name="Equation" r:id="rId6" imgW="97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19082" y="5410845"/>
                        <a:ext cx="2189185" cy="881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680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33552"/>
              </p:ext>
            </p:extLst>
          </p:nvPr>
        </p:nvGraphicFramePr>
        <p:xfrm>
          <a:off x="935250" y="934449"/>
          <a:ext cx="22145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250" y="934449"/>
                        <a:ext cx="2214563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91B22E-CBB5-471C-86AE-1F6746A985FC}"/>
              </a:ext>
            </a:extLst>
          </p:cNvPr>
          <p:cNvSpPr txBox="1"/>
          <p:nvPr/>
        </p:nvSpPr>
        <p:spPr>
          <a:xfrm>
            <a:off x="144966" y="267629"/>
            <a:ext cx="12177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Inequality behind variational approximation method  for finding ground state energy </a:t>
            </a:r>
            <a:r>
              <a:rPr lang="en-US" sz="2400" b="1" i="1" dirty="0"/>
              <a:t>E</a:t>
            </a:r>
            <a:r>
              <a:rPr lang="en-US" sz="2400" b="1" i="1" baseline="-25000" dirty="0"/>
              <a:t>0</a:t>
            </a:r>
            <a:endParaRPr lang="en-US" sz="2400" b="1" i="1" dirty="0"/>
          </a:p>
          <a:p>
            <a:pPr algn="l"/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D29E6E-1CE2-4D95-88C9-031B4E52B72E}"/>
              </a:ext>
            </a:extLst>
          </p:cNvPr>
          <p:cNvSpPr txBox="1"/>
          <p:nvPr/>
        </p:nvSpPr>
        <p:spPr>
          <a:xfrm>
            <a:off x="512956" y="2542478"/>
            <a:ext cx="11166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variational method: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617524D-D41D-42B6-94CB-8C06B46701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62333"/>
              </p:ext>
            </p:extLst>
          </p:nvPr>
        </p:nvGraphicFramePr>
        <p:xfrm>
          <a:off x="935250" y="3136834"/>
          <a:ext cx="7247696" cy="192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5" imgW="3962160" imgH="1054080" progId="Equation.DSMT4">
                  <p:embed/>
                </p:oleObj>
              </mc:Choice>
              <mc:Fallback>
                <p:oleObj name="Equation" r:id="rId5" imgW="3962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5250" y="3136834"/>
                        <a:ext cx="7247696" cy="1928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6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estimate of </a:t>
            </a:r>
            <a:r>
              <a:rPr lang="en-US" sz="2400" dirty="0" err="1">
                <a:latin typeface="+mj-lt"/>
              </a:rPr>
              <a:t>wavefunction</a:t>
            </a:r>
            <a:r>
              <a:rPr lang="en-US" sz="2400" dirty="0">
                <a:latin typeface="+mj-lt"/>
              </a:rPr>
              <a:t> for He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125078"/>
              </p:ext>
            </p:extLst>
          </p:nvPr>
        </p:nvGraphicFramePr>
        <p:xfrm>
          <a:off x="2100262" y="979456"/>
          <a:ext cx="73056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Equation" r:id="rId3" imgW="4584600" imgH="1028520" progId="Equation.DSMT4">
                  <p:embed/>
                </p:oleObj>
              </mc:Choice>
              <mc:Fallback>
                <p:oleObj name="Equation" r:id="rId3" imgW="4584600" imgH="10285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0262" y="979456"/>
                        <a:ext cx="730567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3276601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Trial function for this case: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2622100"/>
            <a:ext cx="3048000" cy="1388806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25350"/>
              </p:ext>
            </p:extLst>
          </p:nvPr>
        </p:nvGraphicFramePr>
        <p:xfrm>
          <a:off x="2365375" y="4064000"/>
          <a:ext cx="3289300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Equation" r:id="rId6" imgW="2145960" imgH="1257120" progId="Equation.DSMT4">
                  <p:embed/>
                </p:oleObj>
              </mc:Choice>
              <mc:Fallback>
                <p:oleObj name="Equation" r:id="rId6" imgW="2145960" imgH="12571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5375" y="4064000"/>
                        <a:ext cx="3289300" cy="192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899112"/>
              </p:ext>
            </p:extLst>
          </p:nvPr>
        </p:nvGraphicFramePr>
        <p:xfrm>
          <a:off x="6553200" y="4794651"/>
          <a:ext cx="339566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quation" r:id="rId8" imgW="2209680" imgH="685800" progId="Equation.DSMT4">
                  <p:embed/>
                </p:oleObj>
              </mc:Choice>
              <mc:Fallback>
                <p:oleObj name="Equation" r:id="rId8" imgW="2209680" imgH="685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53200" y="4794651"/>
                        <a:ext cx="3395662" cy="105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BE4F52D-FA7D-4B15-950D-C719B75428E4}"/>
              </a:ext>
            </a:extLst>
          </p:cNvPr>
          <p:cNvSpPr txBox="1"/>
          <p:nvPr/>
        </p:nvSpPr>
        <p:spPr>
          <a:xfrm>
            <a:off x="8356683" y="3828778"/>
            <a:ext cx="3184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</a:t>
            </a:r>
            <a:r>
              <a:rPr lang="en-US" sz="2400" b="1" i="1" dirty="0"/>
              <a:t>Z</a:t>
            </a:r>
            <a:r>
              <a:rPr lang="en-US" sz="2400" b="1" dirty="0"/>
              <a:t> is a variational parameter</a:t>
            </a:r>
          </a:p>
        </p:txBody>
      </p:sp>
    </p:spTree>
    <p:extLst>
      <p:ext uri="{BB962C8B-B14F-4D97-AF65-F5344CB8AC3E}">
        <p14:creationId xmlns:p14="http://schemas.microsoft.com/office/powerpoint/2010/main" val="267809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568893"/>
              </p:ext>
            </p:extLst>
          </p:nvPr>
        </p:nvGraphicFramePr>
        <p:xfrm>
          <a:off x="1938338" y="419100"/>
          <a:ext cx="786765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3" imgW="5117760" imgH="2349360" progId="Equation.DSMT4">
                  <p:embed/>
                </p:oleObj>
              </mc:Choice>
              <mc:Fallback>
                <p:oleObj name="Equation" r:id="rId3" imgW="5117760" imgH="234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8338" y="419100"/>
                        <a:ext cx="7867650" cy="361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30789"/>
              </p:ext>
            </p:extLst>
          </p:nvPr>
        </p:nvGraphicFramePr>
        <p:xfrm>
          <a:off x="6313488" y="2206625"/>
          <a:ext cx="366871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5" imgW="2387520" imgH="2425680" progId="Equation.DSMT4">
                  <p:embed/>
                </p:oleObj>
              </mc:Choice>
              <mc:Fallback>
                <p:oleObj name="Equation" r:id="rId5" imgW="2387520" imgH="2425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3488" y="2206625"/>
                        <a:ext cx="366871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063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1CD41-7572-4C90-B822-72DBB99E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74C5C-2B9E-4248-AF22-AE9B6F99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91F0F-4C19-4FC9-933E-C7559B11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479C6-ABA2-4ABE-8B78-16953498DF82}"/>
              </a:ext>
            </a:extLst>
          </p:cNvPr>
          <p:cNvSpPr txBox="1"/>
          <p:nvPr/>
        </p:nvSpPr>
        <p:spPr>
          <a:xfrm>
            <a:off x="490654" y="323385"/>
            <a:ext cx="8697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B99454-1CA2-4811-BB67-1BFD12443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784673"/>
              </p:ext>
            </p:extLst>
          </p:nvPr>
        </p:nvGraphicFramePr>
        <p:xfrm>
          <a:off x="1093943" y="1008063"/>
          <a:ext cx="8094662" cy="325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3" imgW="5079960" imgH="2044440" progId="Equation.DSMT4">
                  <p:embed/>
                </p:oleObj>
              </mc:Choice>
              <mc:Fallback>
                <p:oleObj name="Equation" r:id="rId3" imgW="5079960" imgH="2044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3943" y="1008063"/>
                        <a:ext cx="8094662" cy="325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152A6E-4B3B-4AAC-B7B0-220CA4ED8E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520273"/>
              </p:ext>
            </p:extLst>
          </p:nvPr>
        </p:nvGraphicFramePr>
        <p:xfrm>
          <a:off x="1171575" y="4665663"/>
          <a:ext cx="4986338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Equation" r:id="rId5" imgW="2501640" imgH="736560" progId="Equation.DSMT4">
                  <p:embed/>
                </p:oleObj>
              </mc:Choice>
              <mc:Fallback>
                <p:oleObj name="Equation" r:id="rId5" imgW="25016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1575" y="4665663"/>
                        <a:ext cx="4986338" cy="14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87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8324B-F1E6-4CCD-BE3F-BE0FFAB2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2CB8D-FAD2-4F3D-A8E2-F794CCFB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0C154-03BF-4C00-B766-791963AC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16A5B-324C-45C4-AD9B-E434FC9E1ADF}"/>
              </a:ext>
            </a:extLst>
          </p:cNvPr>
          <p:cNvSpPr txBox="1"/>
          <p:nvPr/>
        </p:nvSpPr>
        <p:spPr>
          <a:xfrm>
            <a:off x="356839" y="245327"/>
            <a:ext cx="1002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9DCE29F-353D-4D94-8793-E8BC86640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64281"/>
              </p:ext>
            </p:extLst>
          </p:nvPr>
        </p:nvGraphicFramePr>
        <p:xfrm>
          <a:off x="884132" y="1595964"/>
          <a:ext cx="6543885" cy="287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Equation" r:id="rId3" imgW="3466800" imgH="1523880" progId="Equation.DSMT4">
                  <p:embed/>
                </p:oleObj>
              </mc:Choice>
              <mc:Fallback>
                <p:oleObj name="Equation" r:id="rId3" imgW="346680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4132" y="1595964"/>
                        <a:ext cx="6543885" cy="2876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66B590-1F1A-4B2B-BE87-E6ED346D6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695980"/>
              </p:ext>
            </p:extLst>
          </p:nvPr>
        </p:nvGraphicFramePr>
        <p:xfrm>
          <a:off x="2494117" y="254777"/>
          <a:ext cx="5384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Equation" r:id="rId5" imgW="3377880" imgH="685800" progId="Equation.DSMT4">
                  <p:embed/>
                </p:oleObj>
              </mc:Choice>
              <mc:Fallback>
                <p:oleObj name="Equation" r:id="rId5" imgW="337788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EB99454-1CA2-4811-BB67-1BFD12443C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94117" y="254777"/>
                        <a:ext cx="53848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7D636A3-534E-4628-988E-DA52A7527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15532"/>
              </p:ext>
            </p:extLst>
          </p:nvPr>
        </p:nvGraphicFramePr>
        <p:xfrm>
          <a:off x="1460500" y="4967288"/>
          <a:ext cx="49847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Equation" r:id="rId7" imgW="3504960" imgH="749160" progId="Equation.DSMT4">
                  <p:embed/>
                </p:oleObj>
              </mc:Choice>
              <mc:Fallback>
                <p:oleObj name="Equation" r:id="rId7" imgW="350496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60500" y="4967288"/>
                        <a:ext cx="4984750" cy="106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47EE7A-5BC2-4A90-A34F-EB913C226C1C}"/>
              </a:ext>
            </a:extLst>
          </p:cNvPr>
          <p:cNvCxnSpPr/>
          <p:nvPr/>
        </p:nvCxnSpPr>
        <p:spPr>
          <a:xfrm>
            <a:off x="3401122" y="1973766"/>
            <a:ext cx="1628078" cy="74713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DFC3B6F-21AD-4A81-9DC9-363465DE3EF5}"/>
              </a:ext>
            </a:extLst>
          </p:cNvPr>
          <p:cNvSpPr txBox="1"/>
          <p:nvPr/>
        </p:nvSpPr>
        <p:spPr>
          <a:xfrm>
            <a:off x="5137484" y="2671011"/>
            <a:ext cx="72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3723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8324B-F1E6-4CCD-BE3F-BE0FFAB2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2CB8D-FAD2-4F3D-A8E2-F794CCFB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0C154-03BF-4C00-B766-791963AC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16A5B-324C-45C4-AD9B-E434FC9E1ADF}"/>
              </a:ext>
            </a:extLst>
          </p:cNvPr>
          <p:cNvSpPr txBox="1"/>
          <p:nvPr/>
        </p:nvSpPr>
        <p:spPr>
          <a:xfrm>
            <a:off x="356839" y="245327"/>
            <a:ext cx="1002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9DCE29F-353D-4D94-8793-E8BC86640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813203"/>
              </p:ext>
            </p:extLst>
          </p:nvPr>
        </p:nvGraphicFramePr>
        <p:xfrm>
          <a:off x="1460500" y="2012949"/>
          <a:ext cx="5703930" cy="166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3" imgW="2565360" imgH="749160" progId="Equation.DSMT4">
                  <p:embed/>
                </p:oleObj>
              </mc:Choice>
              <mc:Fallback>
                <p:oleObj name="Equation" r:id="rId3" imgW="2565360" imgH="749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9DCE29F-353D-4D94-8793-E8BC86640D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2012949"/>
                        <a:ext cx="5703930" cy="1668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66B590-1F1A-4B2B-BE87-E6ED346D6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95671"/>
              </p:ext>
            </p:extLst>
          </p:nvPr>
        </p:nvGraphicFramePr>
        <p:xfrm>
          <a:off x="2595563" y="234950"/>
          <a:ext cx="51816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5" imgW="3251160" imgH="711000" progId="Equation.DSMT4">
                  <p:embed/>
                </p:oleObj>
              </mc:Choice>
              <mc:Fallback>
                <p:oleObj name="Equation" r:id="rId5" imgW="3251160" imgH="711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66B590-1F1A-4B2B-BE87-E6ED346D6C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5563" y="234950"/>
                        <a:ext cx="5181600" cy="113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7D636A3-534E-4628-988E-DA52A7527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331699"/>
              </p:ext>
            </p:extLst>
          </p:nvPr>
        </p:nvGraphicFramePr>
        <p:xfrm>
          <a:off x="1206500" y="4019550"/>
          <a:ext cx="47513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7" imgW="3340080" imgH="685800" progId="Equation.DSMT4">
                  <p:embed/>
                </p:oleObj>
              </mc:Choice>
              <mc:Fallback>
                <p:oleObj name="Equation" r:id="rId7" imgW="334008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7D636A3-534E-4628-988E-DA52A75273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6500" y="4019550"/>
                        <a:ext cx="4751388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59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8324B-F1E6-4CCD-BE3F-BE0FFAB2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2CB8D-FAD2-4F3D-A8E2-F794CCFB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0C154-03BF-4C00-B766-791963AC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16A5B-324C-45C4-AD9B-E434FC9E1ADF}"/>
              </a:ext>
            </a:extLst>
          </p:cNvPr>
          <p:cNvSpPr txBox="1"/>
          <p:nvPr/>
        </p:nvSpPr>
        <p:spPr>
          <a:xfrm>
            <a:off x="356839" y="245327"/>
            <a:ext cx="1002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9DCE29F-353D-4D94-8793-E8BC86640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06063"/>
              </p:ext>
            </p:extLst>
          </p:nvPr>
        </p:nvGraphicFramePr>
        <p:xfrm>
          <a:off x="715962" y="2654300"/>
          <a:ext cx="100806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quation" r:id="rId3" imgW="4533840" imgH="1282680" progId="Equation.DSMT4">
                  <p:embed/>
                </p:oleObj>
              </mc:Choice>
              <mc:Fallback>
                <p:oleObj name="Equation" r:id="rId3" imgW="4533840" imgH="1282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9DCE29F-353D-4D94-8793-E8BC86640D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5962" y="2654300"/>
                        <a:ext cx="10080625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66B590-1F1A-4B2B-BE87-E6ED346D6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393761"/>
              </p:ext>
            </p:extLst>
          </p:nvPr>
        </p:nvGraphicFramePr>
        <p:xfrm>
          <a:off x="3121025" y="255588"/>
          <a:ext cx="4129088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Equation" r:id="rId5" imgW="2590560" imgH="685800" progId="Equation.DSMT4">
                  <p:embed/>
                </p:oleObj>
              </mc:Choice>
              <mc:Fallback>
                <p:oleObj name="Equation" r:id="rId5" imgW="2590560" imgH="68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66B590-1F1A-4B2B-BE87-E6ED346D6C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1025" y="255588"/>
                        <a:ext cx="4129088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7D636A3-534E-4628-988E-DA52A7527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90780"/>
              </p:ext>
            </p:extLst>
          </p:nvPr>
        </p:nvGraphicFramePr>
        <p:xfrm>
          <a:off x="2935288" y="5564188"/>
          <a:ext cx="3287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Equation" r:id="rId7" imgW="2311200" imgH="685800" progId="Equation.DSMT4">
                  <p:embed/>
                </p:oleObj>
              </mc:Choice>
              <mc:Fallback>
                <p:oleObj name="Equation" r:id="rId7" imgW="231120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7D636A3-534E-4628-988E-DA52A75273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35288" y="5564188"/>
                        <a:ext cx="3287712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5D185E2-8229-4A1D-8D00-D6249F33F9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595423"/>
              </p:ext>
            </p:extLst>
          </p:nvPr>
        </p:nvGraphicFramePr>
        <p:xfrm>
          <a:off x="2707105" y="1388645"/>
          <a:ext cx="6485021" cy="1288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quation" r:id="rId9" imgW="8778240" imgH="1745174" progId="Equation.DSMT4">
                  <p:embed/>
                </p:oleObj>
              </mc:Choice>
              <mc:Fallback>
                <p:oleObj name="Equation" r:id="rId9" imgW="8778240" imgH="174517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07105" y="1388645"/>
                        <a:ext cx="6485021" cy="1288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99DE28F-90B9-4012-BD4E-D96B27557E70}"/>
              </a:ext>
            </a:extLst>
          </p:cNvPr>
          <p:cNvSpPr txBox="1"/>
          <p:nvPr/>
        </p:nvSpPr>
        <p:spPr>
          <a:xfrm>
            <a:off x="356839" y="1346200"/>
            <a:ext cx="235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Useful identity:</a:t>
            </a:r>
          </a:p>
        </p:txBody>
      </p:sp>
    </p:spTree>
    <p:extLst>
      <p:ext uri="{BB962C8B-B14F-4D97-AF65-F5344CB8AC3E}">
        <p14:creationId xmlns:p14="http://schemas.microsoft.com/office/powerpoint/2010/main" val="291201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384</Words>
  <Application>Microsoft Office PowerPoint</Application>
  <PresentationFormat>Widescreen</PresentationFormat>
  <Paragraphs>107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241</cp:revision>
  <cp:lastPrinted>2020-01-31T18:57:42Z</cp:lastPrinted>
  <dcterms:created xsi:type="dcterms:W3CDTF">2020-01-06T21:28:26Z</dcterms:created>
  <dcterms:modified xsi:type="dcterms:W3CDTF">2020-02-14T15:01:34Z</dcterms:modified>
</cp:coreProperties>
</file>