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05" r:id="rId3"/>
    <p:sldId id="266" r:id="rId4"/>
    <p:sldId id="320" r:id="rId5"/>
    <p:sldId id="321" r:id="rId6"/>
    <p:sldId id="322" r:id="rId7"/>
    <p:sldId id="323" r:id="rId8"/>
    <p:sldId id="324" r:id="rId9"/>
    <p:sldId id="325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2.emf"/><Relationship Id="rId1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2/3/2020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18.pn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34.png"/><Relationship Id="rId4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2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13.png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9.wmf"/><Relationship Id="rId4" Type="http://schemas.openxmlformats.org/officeDocument/2006/relationships/image" Target="../media/image14.png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1-1:50 AM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345686" y="1266789"/>
            <a:ext cx="116976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9</a:t>
            </a:r>
          </a:p>
          <a:p>
            <a:pPr algn="ctr"/>
            <a:endParaRPr lang="en-US" sz="3200" b="1" dirty="0">
              <a:solidFill>
                <a:srgbClr val="7030A0"/>
              </a:solidFill>
            </a:endParaRP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Single particle states of molecules and solids</a:t>
            </a:r>
            <a:endParaRPr lang="en-US" sz="3200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Part of this material is mentioned in Chapters 2 and 6 of Professor Carlson’s textbook</a:t>
            </a:r>
          </a:p>
          <a:p>
            <a:pPr marL="971550" lvl="1" indent="-514350">
              <a:buAutoNum type="alphaLcPeriod"/>
            </a:pPr>
            <a:r>
              <a:rPr lang="en-US" sz="3200" b="1" dirty="0"/>
              <a:t>Comparison of the eigenstate analysis of a single well potential, a double well, and of a periodic array of wells.</a:t>
            </a:r>
          </a:p>
          <a:p>
            <a:pPr marL="971550" lvl="1" indent="-514350">
              <a:buAutoNum type="alphaLcPeriod"/>
            </a:pPr>
            <a:r>
              <a:rPr lang="en-US" sz="3200" b="1" dirty="0"/>
              <a:t>Comparison of the eigenstate analysis of a H atom and an H</a:t>
            </a:r>
            <a:r>
              <a:rPr lang="en-US" sz="3200" b="1" baseline="-25000" dirty="0"/>
              <a:t>2</a:t>
            </a:r>
            <a:r>
              <a:rPr lang="en-US" sz="3200" b="1" baseline="30000" dirty="0"/>
              <a:t>+</a:t>
            </a:r>
            <a:r>
              <a:rPr lang="en-US" sz="3200" b="1" dirty="0"/>
              <a:t> molecular ion – next time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304801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a one-dimensional system</a:t>
            </a:r>
          </a:p>
        </p:txBody>
      </p:sp>
      <p:sp>
        <p:nvSpPr>
          <p:cNvPr id="6" name="TextBox 4"/>
          <p:cNvSpPr txBox="1"/>
          <p:nvPr/>
        </p:nvSpPr>
        <p:spPr>
          <a:xfrm>
            <a:off x="2207191" y="718664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j-lt"/>
              </a:rPr>
              <a:t>Consider an electron moving in a one-dimensional model potential (</a:t>
            </a:r>
            <a:r>
              <a:rPr lang="en-US" sz="2400" dirty="0" err="1">
                <a:latin typeface="+mj-lt"/>
              </a:rPr>
              <a:t>Kronig</a:t>
            </a:r>
            <a:r>
              <a:rPr lang="en-US" sz="2400" dirty="0">
                <a:latin typeface="+mj-lt"/>
              </a:rPr>
              <a:t> and Penney, </a:t>
            </a:r>
            <a:r>
              <a:rPr lang="en-US" sz="2400" i="1" dirty="0">
                <a:latin typeface="+mj-lt"/>
              </a:rPr>
              <a:t>Proc. Roy. Soc. (London)</a:t>
            </a:r>
            <a:r>
              <a:rPr lang="en-US" sz="2400" dirty="0">
                <a:latin typeface="+mj-lt"/>
              </a:rPr>
              <a:t> </a:t>
            </a:r>
            <a:r>
              <a:rPr lang="en-US" sz="2400" b="1" dirty="0">
                <a:latin typeface="+mj-lt"/>
              </a:rPr>
              <a:t>130,</a:t>
            </a:r>
            <a:r>
              <a:rPr lang="en-US" sz="2400" dirty="0">
                <a:latin typeface="+mj-lt"/>
              </a:rPr>
              <a:t> 499 (1931)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907610" y="2318863"/>
            <a:ext cx="8001000" cy="2339474"/>
            <a:chOff x="462419" y="1981200"/>
            <a:chExt cx="8001000" cy="233947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2419" y="1981200"/>
              <a:ext cx="8001000" cy="2339474"/>
            </a:xfrm>
            <a:prstGeom prst="rect">
              <a:avLst/>
            </a:prstGeom>
          </p:spPr>
        </p:pic>
        <p:sp>
          <p:nvSpPr>
            <p:cNvPr id="10" name="TextBox 7"/>
            <p:cNvSpPr txBox="1"/>
            <p:nvPr/>
          </p:nvSpPr>
          <p:spPr>
            <a:xfrm>
              <a:off x="51816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i="1" dirty="0">
                  <a:latin typeface="+mj-lt"/>
                </a:rPr>
                <a:t>V</a:t>
              </a:r>
              <a:r>
                <a:rPr lang="en-US" sz="2400" i="1" baseline="-25000" dirty="0">
                  <a:latin typeface="+mj-lt"/>
                </a:rPr>
                <a:t>0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057400" y="2590800"/>
              <a:ext cx="1447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0"/>
            <p:cNvSpPr txBox="1"/>
            <p:nvPr/>
          </p:nvSpPr>
          <p:spPr>
            <a:xfrm>
              <a:off x="2590800" y="2133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i="1" dirty="0">
                  <a:latin typeface="+mj-lt"/>
                </a:rPr>
                <a:t>a</a:t>
              </a:r>
            </a:p>
          </p:txBody>
        </p:sp>
      </p:grpSp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3495284" y="4964140"/>
            <a:ext cx="4655507" cy="143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127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981200" y="152400"/>
            <a:ext cx="8001000" cy="2339474"/>
            <a:chOff x="462419" y="1981200"/>
            <a:chExt cx="8001000" cy="233947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2419" y="1981200"/>
              <a:ext cx="8001000" cy="23394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1816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V</a:t>
              </a:r>
              <a:r>
                <a:rPr lang="en-US" sz="2400" i="1" baseline="-25000" dirty="0">
                  <a:latin typeface="+mj-lt"/>
                </a:rPr>
                <a:t>0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057400" y="2590800"/>
              <a:ext cx="1447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590800" y="2133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688719"/>
              </p:ext>
            </p:extLst>
          </p:nvPr>
        </p:nvGraphicFramePr>
        <p:xfrm>
          <a:off x="3044825" y="2652713"/>
          <a:ext cx="6057900" cy="354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0" name="Equation" r:id="rId4" imgW="4228920" imgH="2476440" progId="Equation.DSMT4">
                  <p:embed/>
                </p:oleObj>
              </mc:Choice>
              <mc:Fallback>
                <p:oleObj name="Equation" r:id="rId4" imgW="4228920" imgH="24764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4825" y="2652713"/>
                        <a:ext cx="6057900" cy="354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9BF54D1-38FD-439D-A77D-23F859C7F6AA}"/>
              </a:ext>
            </a:extLst>
          </p:cNvPr>
          <p:cNvSpPr txBox="1"/>
          <p:nvPr/>
        </p:nvSpPr>
        <p:spPr>
          <a:xfrm>
            <a:off x="9982200" y="1871401"/>
            <a:ext cx="1094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x/a</a:t>
            </a:r>
          </a:p>
        </p:txBody>
      </p:sp>
    </p:spTree>
    <p:extLst>
      <p:ext uri="{BB962C8B-B14F-4D97-AF65-F5344CB8AC3E}">
        <p14:creationId xmlns:p14="http://schemas.microsoft.com/office/powerpoint/2010/main" val="2253914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981200" y="152400"/>
            <a:ext cx="8001000" cy="2339474"/>
            <a:chOff x="462419" y="1981200"/>
            <a:chExt cx="8001000" cy="233947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2419" y="1981200"/>
              <a:ext cx="8001000" cy="23394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1816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V</a:t>
              </a:r>
              <a:r>
                <a:rPr lang="en-US" sz="2400" i="1" baseline="-25000" dirty="0">
                  <a:latin typeface="+mj-lt"/>
                </a:rPr>
                <a:t>0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057400" y="2590800"/>
              <a:ext cx="1447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590800" y="2133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832004"/>
              </p:ext>
            </p:extLst>
          </p:nvPr>
        </p:nvGraphicFramePr>
        <p:xfrm>
          <a:off x="2305050" y="2703149"/>
          <a:ext cx="6838950" cy="13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7" name="Equation" r:id="rId4" imgW="4775040" imgH="939600" progId="Equation.DSMT4">
                  <p:embed/>
                </p:oleObj>
              </mc:Choice>
              <mc:Fallback>
                <p:oleObj name="Equation" r:id="rId4" imgW="4775040" imgH="939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05050" y="2703149"/>
                        <a:ext cx="6838950" cy="1344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908979"/>
              </p:ext>
            </p:extLst>
          </p:nvPr>
        </p:nvGraphicFramePr>
        <p:xfrm>
          <a:off x="2422525" y="4403725"/>
          <a:ext cx="5334000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8" name="Equation" r:id="rId6" imgW="4000320" imgH="1054080" progId="Equation.DSMT4">
                  <p:embed/>
                </p:oleObj>
              </mc:Choice>
              <mc:Fallback>
                <p:oleObj name="Equation" r:id="rId6" imgW="4000320" imgH="10540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22525" y="4403725"/>
                        <a:ext cx="5334000" cy="1404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9538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981200" y="152400"/>
            <a:ext cx="8001000" cy="2339474"/>
            <a:chOff x="462419" y="1981200"/>
            <a:chExt cx="8001000" cy="233947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2419" y="1981200"/>
              <a:ext cx="8001000" cy="23394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1816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V</a:t>
              </a:r>
              <a:r>
                <a:rPr lang="en-US" sz="2400" i="1" baseline="-25000" dirty="0">
                  <a:latin typeface="+mj-lt"/>
                </a:rPr>
                <a:t>0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057400" y="2590800"/>
              <a:ext cx="1447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590800" y="2133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a</a:t>
              </a: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0348" y="3719071"/>
            <a:ext cx="3624328" cy="2738029"/>
          </a:xfrm>
          <a:prstGeom prst="rect">
            <a:avLst/>
          </a:prstGeom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175719"/>
              </p:ext>
            </p:extLst>
          </p:nvPr>
        </p:nvGraphicFramePr>
        <p:xfrm>
          <a:off x="2351089" y="2382839"/>
          <a:ext cx="4891087" cy="143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6" name="Equation" r:id="rId5" imgW="3416040" imgH="1002960" progId="Equation.DSMT4">
                  <p:embed/>
                </p:oleObj>
              </mc:Choice>
              <mc:Fallback>
                <p:oleObj name="Equation" r:id="rId5" imgW="3416040" imgH="100296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51089" y="2382839"/>
                        <a:ext cx="4891087" cy="1436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 rot="16200000">
            <a:off x="3277499" y="4571102"/>
            <a:ext cx="914400" cy="458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E(k)</a:t>
            </a:r>
          </a:p>
        </p:txBody>
      </p:sp>
      <p:sp>
        <p:nvSpPr>
          <p:cNvPr id="14" name="Up-Down Arrow 13"/>
          <p:cNvSpPr/>
          <p:nvPr/>
        </p:nvSpPr>
        <p:spPr>
          <a:xfrm>
            <a:off x="7467600" y="4114800"/>
            <a:ext cx="304800" cy="45720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Up-Down Arrow 14"/>
          <p:cNvSpPr/>
          <p:nvPr/>
        </p:nvSpPr>
        <p:spPr>
          <a:xfrm>
            <a:off x="7492652" y="4724400"/>
            <a:ext cx="279748" cy="404754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Left Brace 15"/>
          <p:cNvSpPr/>
          <p:nvPr/>
        </p:nvSpPr>
        <p:spPr>
          <a:xfrm rot="10800000">
            <a:off x="7924801" y="4419600"/>
            <a:ext cx="152400" cy="39573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TextBox 16"/>
          <p:cNvSpPr txBox="1"/>
          <p:nvPr/>
        </p:nvSpPr>
        <p:spPr>
          <a:xfrm>
            <a:off x="8229600" y="43434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Band gap</a:t>
            </a:r>
          </a:p>
        </p:txBody>
      </p:sp>
    </p:spTree>
    <p:extLst>
      <p:ext uri="{BB962C8B-B14F-4D97-AF65-F5344CB8AC3E}">
        <p14:creationId xmlns:p14="http://schemas.microsoft.com/office/powerpoint/2010/main" val="825245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8915400" y="1418566"/>
            <a:ext cx="1143000" cy="170563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6360" r="21533"/>
          <a:stretch/>
        </p:blipFill>
        <p:spPr>
          <a:xfrm>
            <a:off x="1981200" y="1418565"/>
            <a:ext cx="6477000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19400" y="815975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 single potential well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8915400" y="1327148"/>
            <a:ext cx="0" cy="3930652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763000" y="81597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Spectrum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8686800" y="45720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6200000">
            <a:off x="8117533" y="2398068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8915400" y="4191000"/>
            <a:ext cx="1143000" cy="0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915400" y="3733800"/>
            <a:ext cx="1143000" cy="0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915400" y="3352800"/>
            <a:ext cx="1143000" cy="0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256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905000" y="2613526"/>
            <a:ext cx="8001000" cy="2339474"/>
            <a:chOff x="462419" y="1981200"/>
            <a:chExt cx="8001000" cy="233947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2419" y="1981200"/>
              <a:ext cx="8001000" cy="233947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1816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V</a:t>
              </a:r>
              <a:r>
                <a:rPr lang="en-US" sz="2400" i="1" baseline="-25000" dirty="0">
                  <a:latin typeface="+mj-lt"/>
                </a:rPr>
                <a:t>0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057400" y="2590800"/>
              <a:ext cx="1447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90800" y="2133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a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8957966" y="1638759"/>
            <a:ext cx="1143000" cy="996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8915400" y="1327148"/>
            <a:ext cx="0" cy="3930652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763000" y="81597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Spectrum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8686800" y="45720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828801" y="914437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 periodic potential well system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8117533" y="2398068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935278" y="2787161"/>
            <a:ext cx="1143000" cy="68579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Rectangle 24"/>
          <p:cNvSpPr/>
          <p:nvPr/>
        </p:nvSpPr>
        <p:spPr>
          <a:xfrm>
            <a:off x="8915400" y="4175167"/>
            <a:ext cx="1143000" cy="24443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" name="Rectangle 25"/>
          <p:cNvSpPr/>
          <p:nvPr/>
        </p:nvSpPr>
        <p:spPr>
          <a:xfrm>
            <a:off x="8925339" y="3625360"/>
            <a:ext cx="1143000" cy="27667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025533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981200" y="152400"/>
            <a:ext cx="8001000" cy="2339474"/>
            <a:chOff x="462419" y="1981200"/>
            <a:chExt cx="8001000" cy="233947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2419" y="1981200"/>
              <a:ext cx="8001000" cy="23394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1816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V</a:t>
              </a:r>
              <a:r>
                <a:rPr lang="en-US" sz="2400" i="1" baseline="-25000" dirty="0">
                  <a:latin typeface="+mj-lt"/>
                </a:rPr>
                <a:t>0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057400" y="2590800"/>
              <a:ext cx="1447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590800" y="2133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a</a:t>
              </a:r>
            </a:p>
          </p:txBody>
        </p:sp>
      </p:grpSp>
      <p:sp>
        <p:nvSpPr>
          <p:cNvPr id="11" name="Left Brace 10"/>
          <p:cNvSpPr/>
          <p:nvPr/>
        </p:nvSpPr>
        <p:spPr>
          <a:xfrm rot="16200000">
            <a:off x="4340790" y="1145609"/>
            <a:ext cx="228601" cy="1137781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extBox 11"/>
          <p:cNvSpPr txBox="1"/>
          <p:nvPr/>
        </p:nvSpPr>
        <p:spPr>
          <a:xfrm>
            <a:off x="4191001" y="1676400"/>
            <a:ext cx="528181" cy="479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870268"/>
              </p:ext>
            </p:extLst>
          </p:nvPr>
        </p:nvGraphicFramePr>
        <p:xfrm>
          <a:off x="1912612" y="2662533"/>
          <a:ext cx="8740775" cy="287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0" name="Equation" r:id="rId4" imgW="5918040" imgH="1942920" progId="Equation.DSMT4">
                  <p:embed/>
                </p:oleObj>
              </mc:Choice>
              <mc:Fallback>
                <p:oleObj name="Equation" r:id="rId4" imgW="5918040" imgH="194292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12612" y="2662533"/>
                        <a:ext cx="8740775" cy="287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760377"/>
              </p:ext>
            </p:extLst>
          </p:nvPr>
        </p:nvGraphicFramePr>
        <p:xfrm>
          <a:off x="2490216" y="5717528"/>
          <a:ext cx="431596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1" name="Equation" r:id="rId6" imgW="2997000" imgH="317160" progId="Equation.DSMT4">
                  <p:embed/>
                </p:oleObj>
              </mc:Choice>
              <mc:Fallback>
                <p:oleObj name="Equation" r:id="rId6" imgW="2997000" imgH="31716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90216" y="5717528"/>
                        <a:ext cx="4315968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995891"/>
              </p:ext>
            </p:extLst>
          </p:nvPr>
        </p:nvGraphicFramePr>
        <p:xfrm>
          <a:off x="5334000" y="76200"/>
          <a:ext cx="5218264" cy="943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2" name="Equation" r:id="rId8" imgW="3720960" imgH="672840" progId="Equation.DSMT4">
                  <p:embed/>
                </p:oleObj>
              </mc:Choice>
              <mc:Fallback>
                <p:oleObj name="Equation" r:id="rId8" imgW="3720960" imgH="6728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334000" y="76200"/>
                        <a:ext cx="5218264" cy="9439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5132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981200" y="152400"/>
            <a:ext cx="8001000" cy="2339474"/>
            <a:chOff x="462419" y="1981200"/>
            <a:chExt cx="8001000" cy="233947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2419" y="1981200"/>
              <a:ext cx="8001000" cy="23394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1816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V</a:t>
              </a:r>
              <a:r>
                <a:rPr lang="en-US" sz="2400" i="1" baseline="-25000" dirty="0">
                  <a:latin typeface="+mj-lt"/>
                </a:rPr>
                <a:t>0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057400" y="2590800"/>
              <a:ext cx="1447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590800" y="2133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a</a:t>
              </a:r>
            </a:p>
          </p:txBody>
        </p:sp>
      </p:grpSp>
      <p:sp>
        <p:nvSpPr>
          <p:cNvPr id="11" name="Left Brace 10"/>
          <p:cNvSpPr/>
          <p:nvPr/>
        </p:nvSpPr>
        <p:spPr>
          <a:xfrm rot="16200000">
            <a:off x="4340790" y="1145609"/>
            <a:ext cx="228601" cy="1137781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extBox 11"/>
          <p:cNvSpPr txBox="1"/>
          <p:nvPr/>
        </p:nvSpPr>
        <p:spPr>
          <a:xfrm>
            <a:off x="4191001" y="1676400"/>
            <a:ext cx="528181" cy="479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857562"/>
              </p:ext>
            </p:extLst>
          </p:nvPr>
        </p:nvGraphicFramePr>
        <p:xfrm>
          <a:off x="2125772" y="2513795"/>
          <a:ext cx="5339219" cy="3028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4" name="Equation" r:id="rId4" imgW="3962160" imgH="2247840" progId="Equation.DSMT4">
                  <p:embed/>
                </p:oleObj>
              </mc:Choice>
              <mc:Fallback>
                <p:oleObj name="Equation" r:id="rId4" imgW="3962160" imgH="22478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5772" y="2513795"/>
                        <a:ext cx="5339219" cy="30289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6601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981200" y="152400"/>
            <a:ext cx="8001000" cy="2339474"/>
            <a:chOff x="462419" y="1981200"/>
            <a:chExt cx="8001000" cy="233947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2419" y="1981200"/>
              <a:ext cx="8001000" cy="23394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1816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V</a:t>
              </a:r>
              <a:r>
                <a:rPr lang="en-US" sz="2400" i="1" baseline="-25000" dirty="0">
                  <a:latin typeface="+mj-lt"/>
                </a:rPr>
                <a:t>0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057400" y="2590800"/>
              <a:ext cx="1447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590800" y="2133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a</a:t>
              </a:r>
            </a:p>
          </p:txBody>
        </p:sp>
      </p:grpSp>
      <p:sp>
        <p:nvSpPr>
          <p:cNvPr id="11" name="Left Brace 10"/>
          <p:cNvSpPr/>
          <p:nvPr/>
        </p:nvSpPr>
        <p:spPr>
          <a:xfrm rot="16200000">
            <a:off x="4340790" y="1145609"/>
            <a:ext cx="228601" cy="1137781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extBox 11"/>
          <p:cNvSpPr txBox="1"/>
          <p:nvPr/>
        </p:nvSpPr>
        <p:spPr>
          <a:xfrm>
            <a:off x="4191001" y="1676400"/>
            <a:ext cx="528181" cy="479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439452"/>
              </p:ext>
            </p:extLst>
          </p:nvPr>
        </p:nvGraphicFramePr>
        <p:xfrm>
          <a:off x="1935164" y="2454276"/>
          <a:ext cx="5722937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3" name="Equation" r:id="rId4" imgW="3670200" imgH="647640" progId="Equation.DSMT4">
                  <p:embed/>
                </p:oleObj>
              </mc:Choice>
              <mc:Fallback>
                <p:oleObj name="Equation" r:id="rId4" imgW="3670200" imgH="6476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35164" y="2454276"/>
                        <a:ext cx="5722937" cy="1008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702685"/>
              </p:ext>
            </p:extLst>
          </p:nvPr>
        </p:nvGraphicFramePr>
        <p:xfrm>
          <a:off x="2427288" y="3325813"/>
          <a:ext cx="7339012" cy="319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4" name="Equation" r:id="rId6" imgW="5448240" imgH="2374560" progId="Equation.DSMT4">
                  <p:embed/>
                </p:oleObj>
              </mc:Choice>
              <mc:Fallback>
                <p:oleObj name="Equation" r:id="rId6" imgW="5448240" imgH="23745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27288" y="3325813"/>
                        <a:ext cx="7339012" cy="3198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9842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876171"/>
              </p:ext>
            </p:extLst>
          </p:nvPr>
        </p:nvGraphicFramePr>
        <p:xfrm>
          <a:off x="1700213" y="69850"/>
          <a:ext cx="8277225" cy="227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1" name="Equation" r:id="rId3" imgW="6146640" imgH="1688760" progId="Equation.DSMT4">
                  <p:embed/>
                </p:oleObj>
              </mc:Choice>
              <mc:Fallback>
                <p:oleObj name="Equation" r:id="rId3" imgW="6146640" imgH="16887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00213" y="69850"/>
                        <a:ext cx="8277225" cy="2274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752600" y="2552178"/>
            <a:ext cx="8686800" cy="2629422"/>
            <a:chOff x="457200" y="2247378"/>
            <a:chExt cx="8686800" cy="262942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4892" y="2362200"/>
              <a:ext cx="8172450" cy="251460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457200" y="2247378"/>
              <a:ext cx="8686800" cy="609600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v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57200" y="4267200"/>
              <a:ext cx="8686800" cy="609600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v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257800" y="2667000"/>
            <a:ext cx="411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Forbidden states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10200" y="4648200"/>
            <a:ext cx="411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Forbidden states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42742" y="3756026"/>
            <a:ext cx="396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f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231292"/>
              </p:ext>
            </p:extLst>
          </p:nvPr>
        </p:nvGraphicFramePr>
        <p:xfrm>
          <a:off x="1814514" y="5212307"/>
          <a:ext cx="6262687" cy="1127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2" name="Equation" r:id="rId6" imgW="5295600" imgH="952200" progId="Equation.DSMT4">
                  <p:embed/>
                </p:oleObj>
              </mc:Choice>
              <mc:Fallback>
                <p:oleObj name="Equation" r:id="rId6" imgW="5295600" imgH="9522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14514" y="5212307"/>
                        <a:ext cx="6262687" cy="11276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1254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23F7CE8-AA1E-411C-A7DB-2907421072EF}"/>
              </a:ext>
            </a:extLst>
          </p:cNvPr>
          <p:cNvSpPr/>
          <p:nvPr/>
        </p:nvSpPr>
        <p:spPr>
          <a:xfrm>
            <a:off x="838200" y="1996068"/>
            <a:ext cx="11017624" cy="365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E16EE0-7C38-4F03-A463-6B7038FF3B45}"/>
              </a:ext>
            </a:extLst>
          </p:cNvPr>
          <p:cNvSpPr txBox="1"/>
          <p:nvPr/>
        </p:nvSpPr>
        <p:spPr>
          <a:xfrm>
            <a:off x="336176" y="487025"/>
            <a:ext cx="1151964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Single particle analysis</a:t>
            </a:r>
          </a:p>
          <a:p>
            <a:pPr lvl="1"/>
            <a:r>
              <a:rPr lang="en-US" sz="2400" b="1" dirty="0"/>
              <a:t>Single particle interacting with electromagnetic fields – EC Chap. 9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Scattering of a particle from a spherical potential – EC Chap. 14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More time independent perturbation methods – EC  Chap. 12, 13</a:t>
            </a:r>
            <a:endParaRPr lang="en-US" sz="2400" dirty="0"/>
          </a:p>
          <a:p>
            <a:pPr lvl="1"/>
            <a:r>
              <a:rPr lang="en-US" sz="2400" b="1" dirty="0"/>
              <a:t>Single electron states of a multi-well potential </a:t>
            </a:r>
            <a:r>
              <a:rPr lang="en-US" sz="2400" b="1" dirty="0">
                <a:sym typeface="Wingdings" panose="05000000000000000000" pitchFamily="2" charset="2"/>
              </a:rPr>
              <a:t> molecules and solids – EC Chap. 2,6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Time dependent perturbation methods – EC  Chap. 15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Path integral formalism (Feynman) – EC Chap. 11.C</a:t>
            </a:r>
          </a:p>
          <a:p>
            <a:pPr lvl="1"/>
            <a:r>
              <a:rPr lang="en-US" sz="2400" b="1" dirty="0"/>
              <a:t>Relativistic effects and the Dirac Equation – EC Chap. 16</a:t>
            </a:r>
          </a:p>
          <a:p>
            <a:endParaRPr lang="en-US" sz="2400" b="1" dirty="0">
              <a:sym typeface="Wingdings" panose="05000000000000000000" pitchFamily="2" charset="2"/>
            </a:endParaRPr>
          </a:p>
          <a:p>
            <a:r>
              <a:rPr lang="en-US" sz="2400" b="1" dirty="0">
                <a:sym typeface="Wingdings" panose="05000000000000000000" pitchFamily="2" charset="2"/>
              </a:rPr>
              <a:t>Multiple particle analysis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Quantization of the electromagnetic fields – EC Chap.  17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Photons and atoms – EC Chap. 18</a:t>
            </a:r>
          </a:p>
          <a:p>
            <a:pPr lvl="1"/>
            <a:r>
              <a:rPr lang="en-US" sz="2400" b="1" dirty="0"/>
              <a:t>Multi particle systems;  Bose and Fermi particles – EC Chap. 10</a:t>
            </a:r>
          </a:p>
          <a:p>
            <a:pPr lvl="1"/>
            <a:r>
              <a:rPr lang="en-US" sz="2400" b="1" dirty="0"/>
              <a:t>Multi electron atoms and materials</a:t>
            </a:r>
          </a:p>
          <a:p>
            <a:pPr lvl="2"/>
            <a:r>
              <a:rPr lang="en-US" sz="2400" b="1" dirty="0" err="1"/>
              <a:t>Hartree-Fock</a:t>
            </a:r>
            <a:r>
              <a:rPr lang="en-US" sz="2400" b="1" dirty="0"/>
              <a:t> approximation</a:t>
            </a:r>
          </a:p>
          <a:p>
            <a:pPr lvl="2"/>
            <a:r>
              <a:rPr lang="en-US" sz="2400" b="1" dirty="0"/>
              <a:t>Density functional approximation</a:t>
            </a:r>
          </a:p>
          <a:p>
            <a:endParaRPr lang="en-US" sz="2400" b="1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401588-FE56-4B2F-8703-2A2FFDB20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E85DCA-3E17-4D42-A4F5-A21F8C7FB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D3043B-5F4C-4FA0-B430-FAB520479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484EA3-CC72-45CB-9B69-DBB0778A40E2}"/>
              </a:ext>
            </a:extLst>
          </p:cNvPr>
          <p:cNvSpPr txBox="1"/>
          <p:nvPr/>
        </p:nvSpPr>
        <p:spPr>
          <a:xfrm>
            <a:off x="336176" y="0"/>
            <a:ext cx="11282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Topics for Quantum Mechanics II</a:t>
            </a:r>
          </a:p>
        </p:txBody>
      </p:sp>
    </p:spTree>
    <p:extLst>
      <p:ext uri="{BB962C8B-B14F-4D97-AF65-F5344CB8AC3E}">
        <p14:creationId xmlns:p14="http://schemas.microsoft.com/office/powerpoint/2010/main" val="3831078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457200"/>
            <a:ext cx="6743700" cy="58483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81200" y="289560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9800" y="6019801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ka</a:t>
            </a:r>
            <a:r>
              <a:rPr lang="en-US" sz="2400" i="1" dirty="0">
                <a:latin typeface="+mj-lt"/>
              </a:rPr>
              <a:t>/</a:t>
            </a:r>
            <a:r>
              <a:rPr lang="en-US" sz="2400" i="1" dirty="0">
                <a:latin typeface="Symbol" panose="05050102010706020507" pitchFamily="18" charset="2"/>
              </a:rPr>
              <a:t>p</a:t>
            </a:r>
            <a:endParaRPr lang="en-US" sz="2400" i="1" dirty="0">
              <a:latin typeface="+mj-lt"/>
            </a:endParaRPr>
          </a:p>
        </p:txBody>
      </p:sp>
      <p:sp>
        <p:nvSpPr>
          <p:cNvPr id="8" name="Up-Down Arrow 7"/>
          <p:cNvSpPr/>
          <p:nvPr/>
        </p:nvSpPr>
        <p:spPr>
          <a:xfrm>
            <a:off x="9144000" y="4648200"/>
            <a:ext cx="381000" cy="68580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Up-Down Arrow 8"/>
          <p:cNvSpPr/>
          <p:nvPr/>
        </p:nvSpPr>
        <p:spPr>
          <a:xfrm>
            <a:off x="3124200" y="2743200"/>
            <a:ext cx="381000" cy="68580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/>
          <p:cNvSpPr txBox="1"/>
          <p:nvPr/>
        </p:nvSpPr>
        <p:spPr>
          <a:xfrm>
            <a:off x="3810000" y="2971801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Band gap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43800" y="4796136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Band gap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75CA4F0-65BA-40A6-9FB8-62BD49601A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2305" y="565484"/>
            <a:ext cx="895350" cy="574006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0FC39D5-1E00-4F5B-802A-4DE5D5CF4E93}"/>
              </a:ext>
            </a:extLst>
          </p:cNvPr>
          <p:cNvSpPr txBox="1"/>
          <p:nvPr/>
        </p:nvSpPr>
        <p:spPr>
          <a:xfrm>
            <a:off x="9601200" y="4572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Corresponding single well states</a:t>
            </a:r>
          </a:p>
        </p:txBody>
      </p:sp>
    </p:spTree>
    <p:extLst>
      <p:ext uri="{BB962C8B-B14F-4D97-AF65-F5344CB8AC3E}">
        <p14:creationId xmlns:p14="http://schemas.microsoft.com/office/powerpoint/2010/main" val="2131376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E930B07-47CB-4722-B842-26AF75DF1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087" y="652462"/>
            <a:ext cx="10029825" cy="555307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D16CAD-C222-43DA-8CED-556A7D76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68D1E6-B886-4B66-AB0A-6D622C29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D3A07-4E68-47D0-A9A8-716F184C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FF3CE-9ADF-4A2A-903A-BC9CADD2E9CF}"/>
              </a:ext>
            </a:extLst>
          </p:cNvPr>
          <p:cNvSpPr/>
          <p:nvPr/>
        </p:nvSpPr>
        <p:spPr>
          <a:xfrm>
            <a:off x="1340817" y="4432904"/>
            <a:ext cx="9779620" cy="267629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7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07F7559E-CD2D-4A35-8F5E-D181E4B367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550"/>
          <a:stretch/>
        </p:blipFill>
        <p:spPr>
          <a:xfrm>
            <a:off x="402369" y="2109941"/>
            <a:ext cx="8382000" cy="3621786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B474CA-7D0D-4CE6-B37B-5C57AA9A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132B8F-B5F5-48A6-8F5D-843C2D478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DB0BB3-8F6A-4A94-ADE0-292AE3841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A6C129-82CF-4F44-B0F4-B68FF62BF2B8}"/>
              </a:ext>
            </a:extLst>
          </p:cNvPr>
          <p:cNvSpPr txBox="1"/>
          <p:nvPr/>
        </p:nvSpPr>
        <p:spPr>
          <a:xfrm>
            <a:off x="613317" y="301083"/>
            <a:ext cx="10225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Examples of eigenstate analyses of the time independent Schrödinger equation for a single particle in a potential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5D61C8-776E-44D2-BD7B-783356ADFEB4}"/>
              </a:ext>
            </a:extLst>
          </p:cNvPr>
          <p:cNvSpPr/>
          <p:nvPr/>
        </p:nvSpPr>
        <p:spPr>
          <a:xfrm>
            <a:off x="8915400" y="2009581"/>
            <a:ext cx="1143000" cy="170563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BB7C19-8337-4BF7-98BC-07D097475D6B}"/>
              </a:ext>
            </a:extLst>
          </p:cNvPr>
          <p:cNvSpPr txBox="1"/>
          <p:nvPr/>
        </p:nvSpPr>
        <p:spPr>
          <a:xfrm>
            <a:off x="2819400" y="140699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 single potential well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14A0831-CACE-4CC2-A429-8D82C31FBFF5}"/>
              </a:ext>
            </a:extLst>
          </p:cNvPr>
          <p:cNvCxnSpPr/>
          <p:nvPr/>
        </p:nvCxnSpPr>
        <p:spPr>
          <a:xfrm flipV="1">
            <a:off x="8915400" y="1918163"/>
            <a:ext cx="0" cy="3930652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A6BB14E-5EAC-4191-ABB4-1A96AFB3D656}"/>
              </a:ext>
            </a:extLst>
          </p:cNvPr>
          <p:cNvSpPr txBox="1"/>
          <p:nvPr/>
        </p:nvSpPr>
        <p:spPr>
          <a:xfrm>
            <a:off x="8763000" y="140699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Spectrum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A15C8AA-7CB5-4B58-A801-00EA3B883CA2}"/>
              </a:ext>
            </a:extLst>
          </p:cNvPr>
          <p:cNvCxnSpPr/>
          <p:nvPr/>
        </p:nvCxnSpPr>
        <p:spPr>
          <a:xfrm>
            <a:off x="8686800" y="5163015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2A53A7D-56A3-4B72-AAF8-514E5A0DA4F8}"/>
              </a:ext>
            </a:extLst>
          </p:cNvPr>
          <p:cNvSpPr txBox="1"/>
          <p:nvPr/>
        </p:nvSpPr>
        <p:spPr>
          <a:xfrm rot="16200000">
            <a:off x="8117533" y="2989083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DED7813-A633-4A62-ABF5-82707CCFF875}"/>
              </a:ext>
            </a:extLst>
          </p:cNvPr>
          <p:cNvCxnSpPr/>
          <p:nvPr/>
        </p:nvCxnSpPr>
        <p:spPr>
          <a:xfrm>
            <a:off x="8915400" y="4782015"/>
            <a:ext cx="1143000" cy="0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166B499-A8F8-4030-899C-24B500B8379C}"/>
              </a:ext>
            </a:extLst>
          </p:cNvPr>
          <p:cNvCxnSpPr/>
          <p:nvPr/>
        </p:nvCxnSpPr>
        <p:spPr>
          <a:xfrm>
            <a:off x="8915400" y="4324815"/>
            <a:ext cx="1143000" cy="0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B8088F6-C119-4C3A-ADE0-1DD8E5AF6758}"/>
              </a:ext>
            </a:extLst>
          </p:cNvPr>
          <p:cNvCxnSpPr/>
          <p:nvPr/>
        </p:nvCxnSpPr>
        <p:spPr>
          <a:xfrm>
            <a:off x="8915400" y="3943815"/>
            <a:ext cx="1143000" cy="0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102A14B-3AA4-4EBC-B156-428DFD7F9E49}"/>
              </a:ext>
            </a:extLst>
          </p:cNvPr>
          <p:cNvSpPr txBox="1"/>
          <p:nvPr/>
        </p:nvSpPr>
        <p:spPr>
          <a:xfrm>
            <a:off x="5564458" y="5617982"/>
            <a:ext cx="1795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x/a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E552ECE-2C54-4EB5-AC2C-90242CEC40CB}"/>
              </a:ext>
            </a:extLst>
          </p:cNvPr>
          <p:cNvSpPr txBox="1"/>
          <p:nvPr/>
        </p:nvSpPr>
        <p:spPr>
          <a:xfrm rot="16200000">
            <a:off x="3988430" y="3338112"/>
            <a:ext cx="1795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V/V</a:t>
            </a:r>
            <a:r>
              <a:rPr lang="en-US" sz="2400" b="1" i="1" baseline="-25000" dirty="0"/>
              <a:t>0</a:t>
            </a:r>
            <a:endParaRPr lang="en-US" sz="2400" b="1" i="1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A69A0F9-BEF7-45E3-A1F1-63B6B13BA86C}"/>
              </a:ext>
            </a:extLst>
          </p:cNvPr>
          <p:cNvCxnSpPr/>
          <p:nvPr/>
        </p:nvCxnSpPr>
        <p:spPr>
          <a:xfrm>
            <a:off x="6096000" y="5848814"/>
            <a:ext cx="85121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AF8025E-F30C-44C8-9B47-CF26987D1D1B}"/>
              </a:ext>
            </a:extLst>
          </p:cNvPr>
          <p:cNvCxnSpPr>
            <a:cxnSpLocks/>
          </p:cNvCxnSpPr>
          <p:nvPr/>
        </p:nvCxnSpPr>
        <p:spPr>
          <a:xfrm flipV="1">
            <a:off x="4936957" y="2911643"/>
            <a:ext cx="0" cy="6832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960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8A5F88-CE54-435A-9F12-A41C3E6CA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653897-C1F4-4241-8AAA-1729ED5B9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19F77-33EC-42DC-9BFE-6B4D5E936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29B45A-F3EB-4B25-8052-31418335CAFB}"/>
              </a:ext>
            </a:extLst>
          </p:cNvPr>
          <p:cNvSpPr txBox="1"/>
          <p:nvPr/>
        </p:nvSpPr>
        <p:spPr>
          <a:xfrm>
            <a:off x="152400" y="178241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Some details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7015B03-8007-41D7-BBBE-D6D445F425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550"/>
          <a:stretch/>
        </p:blipFill>
        <p:spPr>
          <a:xfrm>
            <a:off x="2519928" y="148785"/>
            <a:ext cx="8382000" cy="36217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2BCD6AA-6DB8-46F6-AE7E-61C4E18702EE}"/>
              </a:ext>
            </a:extLst>
          </p:cNvPr>
          <p:cNvSpPr txBox="1"/>
          <p:nvPr/>
        </p:nvSpPr>
        <p:spPr>
          <a:xfrm>
            <a:off x="7682017" y="3656826"/>
            <a:ext cx="1795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x/a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D5A503-7F2D-4CB1-86BE-572253AAED10}"/>
              </a:ext>
            </a:extLst>
          </p:cNvPr>
          <p:cNvSpPr txBox="1"/>
          <p:nvPr/>
        </p:nvSpPr>
        <p:spPr>
          <a:xfrm rot="16200000">
            <a:off x="6105989" y="1376956"/>
            <a:ext cx="1795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V/V</a:t>
            </a:r>
            <a:r>
              <a:rPr lang="en-US" sz="2400" b="1" i="1" baseline="-25000" dirty="0"/>
              <a:t>0</a:t>
            </a:r>
            <a:endParaRPr lang="en-US" sz="2400" b="1" i="1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A9E3442-D9CA-473E-AFA4-FD7318FFCA12}"/>
              </a:ext>
            </a:extLst>
          </p:cNvPr>
          <p:cNvCxnSpPr/>
          <p:nvPr/>
        </p:nvCxnSpPr>
        <p:spPr>
          <a:xfrm>
            <a:off x="8213559" y="3887658"/>
            <a:ext cx="85121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286CE80-980C-44C8-AA49-3F4B6EC8FBE4}"/>
              </a:ext>
            </a:extLst>
          </p:cNvPr>
          <p:cNvCxnSpPr>
            <a:cxnSpLocks/>
          </p:cNvCxnSpPr>
          <p:nvPr/>
        </p:nvCxnSpPr>
        <p:spPr>
          <a:xfrm flipV="1">
            <a:off x="7054516" y="950487"/>
            <a:ext cx="0" cy="6832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23DA5F9C-A380-4418-B415-F98CB1F67C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079315"/>
              </p:ext>
            </p:extLst>
          </p:nvPr>
        </p:nvGraphicFramePr>
        <p:xfrm>
          <a:off x="171164" y="837585"/>
          <a:ext cx="2758758" cy="1331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58" name="Equation" r:id="rId4" imgW="1473120" imgH="711000" progId="Equation.DSMT4">
                  <p:embed/>
                </p:oleObj>
              </mc:Choice>
              <mc:Fallback>
                <p:oleObj name="Equation" r:id="rId4" imgW="147312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1164" y="837585"/>
                        <a:ext cx="2758758" cy="13318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360D72C4-51B1-442F-9AD0-7A049DA87B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727522"/>
              </p:ext>
            </p:extLst>
          </p:nvPr>
        </p:nvGraphicFramePr>
        <p:xfrm>
          <a:off x="3284214" y="169587"/>
          <a:ext cx="3898606" cy="1358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59" name="Equation" r:id="rId6" imgW="1968480" imgH="685800" progId="Equation.DSMT4">
                  <p:embed/>
                </p:oleObj>
              </mc:Choice>
              <mc:Fallback>
                <p:oleObj name="Equation" r:id="rId6" imgW="196848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84214" y="169587"/>
                        <a:ext cx="3898606" cy="1358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3677E75A-772B-4C6F-8DE9-62323982B2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581567"/>
              </p:ext>
            </p:extLst>
          </p:nvPr>
        </p:nvGraphicFramePr>
        <p:xfrm>
          <a:off x="2519928" y="3663385"/>
          <a:ext cx="2388957" cy="1011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0" name="Equation" r:id="rId8" imgW="1079280" imgH="457200" progId="Equation.DSMT4">
                  <p:embed/>
                </p:oleObj>
              </mc:Choice>
              <mc:Fallback>
                <p:oleObj name="Equation" r:id="rId8" imgW="10792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19928" y="3663385"/>
                        <a:ext cx="2388957" cy="10117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24B0E23F-022A-4D34-B221-ECA248524A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807111"/>
              </p:ext>
            </p:extLst>
          </p:nvPr>
        </p:nvGraphicFramePr>
        <p:xfrm>
          <a:off x="8153400" y="397914"/>
          <a:ext cx="3485642" cy="1086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1" name="Equation" r:id="rId10" imgW="1955520" imgH="609480" progId="Equation.DSMT4">
                  <p:embed/>
                </p:oleObj>
              </mc:Choice>
              <mc:Fallback>
                <p:oleObj name="Equation" r:id="rId10" imgW="195552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153400" y="397914"/>
                        <a:ext cx="3485642" cy="10864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D789566-6EF0-44B0-9523-0120F705F7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596315"/>
              </p:ext>
            </p:extLst>
          </p:nvPr>
        </p:nvGraphicFramePr>
        <p:xfrm>
          <a:off x="9288762" y="3820130"/>
          <a:ext cx="2051689" cy="1011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2" name="Equation" r:id="rId12" imgW="927000" imgH="457200" progId="Equation.DSMT4">
                  <p:embed/>
                </p:oleObj>
              </mc:Choice>
              <mc:Fallback>
                <p:oleObj name="Equation" r:id="rId12" imgW="9270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288762" y="3820130"/>
                        <a:ext cx="2051689" cy="1011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BAD03BED-68ED-4135-8BDA-85B3E8C23C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624225"/>
              </p:ext>
            </p:extLst>
          </p:nvPr>
        </p:nvGraphicFramePr>
        <p:xfrm>
          <a:off x="5517894" y="3820130"/>
          <a:ext cx="2635506" cy="1261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3" name="Equation" r:id="rId14" imgW="1485720" imgH="711000" progId="Equation.DSMT4">
                  <p:embed/>
                </p:oleObj>
              </mc:Choice>
              <mc:Fallback>
                <p:oleObj name="Equation" r:id="rId14" imgW="148572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517894" y="3820130"/>
                        <a:ext cx="2635506" cy="1261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60487BCE-2A39-4911-B698-461199E0C6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94153"/>
              </p:ext>
            </p:extLst>
          </p:nvPr>
        </p:nvGraphicFramePr>
        <p:xfrm>
          <a:off x="1257770" y="5144849"/>
          <a:ext cx="4052887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4" name="Equation" r:id="rId16" imgW="2438280" imgH="685800" progId="Equation.DSMT4">
                  <p:embed/>
                </p:oleObj>
              </mc:Choice>
              <mc:Fallback>
                <p:oleObj name="Equation" r:id="rId16" imgW="243828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257770" y="5144849"/>
                        <a:ext cx="4052887" cy="1139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78F71825-B824-4ADA-B7BF-4081CB01A1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661344"/>
              </p:ext>
            </p:extLst>
          </p:nvPr>
        </p:nvGraphicFramePr>
        <p:xfrm>
          <a:off x="6956620" y="5150038"/>
          <a:ext cx="4204542" cy="1140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5" name="Equation" r:id="rId18" imgW="2527200" imgH="685800" progId="Equation.DSMT4">
                  <p:embed/>
                </p:oleObj>
              </mc:Choice>
              <mc:Fallback>
                <p:oleObj name="Equation" r:id="rId18" imgW="252720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956620" y="5150038"/>
                        <a:ext cx="4204542" cy="1140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3337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924B76-6673-4BD1-8A5E-C3264A7AB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A727B0-E280-4CE8-8169-419E62464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940B0E-6876-4821-B292-6B96AE215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7FF606-B6D3-4E84-B9E9-10576C3D4A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557" y="1644315"/>
            <a:ext cx="4471737" cy="44717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8D30588-5D8B-4D40-B779-48B59DE6D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8928" y="1748590"/>
            <a:ext cx="4367461" cy="4367461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40FB1B3-7BC4-4950-9F0B-3F32805035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185038"/>
              </p:ext>
            </p:extLst>
          </p:nvPr>
        </p:nvGraphicFramePr>
        <p:xfrm>
          <a:off x="2829425" y="4813469"/>
          <a:ext cx="436479" cy="545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4" name="Equation" r:id="rId5" imgW="101520" imgH="126720" progId="Equation.DSMT4">
                  <p:embed/>
                </p:oleObj>
              </mc:Choice>
              <mc:Fallback>
                <p:oleObj name="Equation" r:id="rId5" imgW="10152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29425" y="4813469"/>
                        <a:ext cx="436479" cy="54559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50F9C9D-BDF1-4923-9094-FB353EF37B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752270"/>
              </p:ext>
            </p:extLst>
          </p:nvPr>
        </p:nvGraphicFramePr>
        <p:xfrm>
          <a:off x="8669840" y="4195431"/>
          <a:ext cx="4349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5" name="Equation" r:id="rId7" imgW="434433" imgH="533178" progId="Equation.DSMT4">
                  <p:embed/>
                </p:oleObj>
              </mc:Choice>
              <mc:Fallback>
                <p:oleObj name="Equation" r:id="rId7" imgW="434433" imgH="53317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669840" y="4195431"/>
                        <a:ext cx="43497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1F9C628-C60B-4A11-9EC9-6834239CA2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003717"/>
              </p:ext>
            </p:extLst>
          </p:nvPr>
        </p:nvGraphicFramePr>
        <p:xfrm>
          <a:off x="632127" y="392371"/>
          <a:ext cx="4052887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6" name="Equation" r:id="rId9" imgW="2438280" imgH="685800" progId="Equation.DSMT4">
                  <p:embed/>
                </p:oleObj>
              </mc:Choice>
              <mc:Fallback>
                <p:oleObj name="Equation" r:id="rId9" imgW="2438280" imgH="68580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60487BCE-2A39-4911-B698-461199E0C6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32127" y="392371"/>
                        <a:ext cx="4052887" cy="1139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7812D069-EB15-467D-BDCE-EC0E389ADC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185127"/>
              </p:ext>
            </p:extLst>
          </p:nvPr>
        </p:nvGraphicFramePr>
        <p:xfrm>
          <a:off x="6567569" y="487509"/>
          <a:ext cx="4204542" cy="1140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7" name="Equation" r:id="rId11" imgW="2527200" imgH="685800" progId="Equation.DSMT4">
                  <p:embed/>
                </p:oleObj>
              </mc:Choice>
              <mc:Fallback>
                <p:oleObj name="Equation" r:id="rId11" imgW="2527200" imgH="68580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78F71825-B824-4ADA-B7BF-4081CB01A1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567569" y="487509"/>
                        <a:ext cx="4204542" cy="1140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>
            <a:extLst>
              <a:ext uri="{FF2B5EF4-FFF2-40B4-BE49-F238E27FC236}">
                <a16:creationId xmlns:a16="http://schemas.microsoft.com/office/drawing/2014/main" id="{532FFF65-1B53-4DF1-9364-8C5C880284CF}"/>
              </a:ext>
            </a:extLst>
          </p:cNvPr>
          <p:cNvSpPr>
            <a:spLocks noChangeAspect="1"/>
          </p:cNvSpPr>
          <p:nvPr/>
        </p:nvSpPr>
        <p:spPr>
          <a:xfrm>
            <a:off x="9565117" y="4037387"/>
            <a:ext cx="274320" cy="2743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0399FAA-4E7B-4EE5-B8A8-07ED82AB3FBA}"/>
              </a:ext>
            </a:extLst>
          </p:cNvPr>
          <p:cNvSpPr>
            <a:spLocks noChangeAspect="1"/>
          </p:cNvSpPr>
          <p:nvPr/>
        </p:nvSpPr>
        <p:spPr>
          <a:xfrm>
            <a:off x="7104899" y="5136196"/>
            <a:ext cx="274320" cy="2743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0D8FC9B-352F-4E6F-800D-D3A811F69E51}"/>
              </a:ext>
            </a:extLst>
          </p:cNvPr>
          <p:cNvSpPr>
            <a:spLocks noChangeAspect="1"/>
          </p:cNvSpPr>
          <p:nvPr/>
        </p:nvSpPr>
        <p:spPr>
          <a:xfrm>
            <a:off x="4737354" y="4324971"/>
            <a:ext cx="274320" cy="2743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946E96C-AB44-4EA2-84FF-CAB15F12938B}"/>
              </a:ext>
            </a:extLst>
          </p:cNvPr>
          <p:cNvSpPr>
            <a:spLocks noChangeAspect="1"/>
          </p:cNvSpPr>
          <p:nvPr/>
        </p:nvSpPr>
        <p:spPr>
          <a:xfrm>
            <a:off x="2991584" y="4174547"/>
            <a:ext cx="274320" cy="2743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022A81C-426E-4DCE-BB02-06CB97587115}"/>
              </a:ext>
            </a:extLst>
          </p:cNvPr>
          <p:cNvSpPr>
            <a:spLocks noChangeAspect="1"/>
          </p:cNvSpPr>
          <p:nvPr/>
        </p:nvSpPr>
        <p:spPr>
          <a:xfrm>
            <a:off x="1660455" y="3840899"/>
            <a:ext cx="274320" cy="2743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B36A394-447C-4E36-8FED-5C11ADA45B13}"/>
              </a:ext>
            </a:extLst>
          </p:cNvPr>
          <p:cNvSpPr>
            <a:spLocks noChangeAspect="1"/>
          </p:cNvSpPr>
          <p:nvPr/>
        </p:nvSpPr>
        <p:spPr>
          <a:xfrm>
            <a:off x="1032274" y="2559689"/>
            <a:ext cx="274320" cy="2743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98485DD-E521-4F87-8774-6DFF47E98A04}"/>
              </a:ext>
            </a:extLst>
          </p:cNvPr>
          <p:cNvSpPr>
            <a:spLocks noChangeAspect="1"/>
          </p:cNvSpPr>
          <p:nvPr/>
        </p:nvSpPr>
        <p:spPr>
          <a:xfrm>
            <a:off x="8061249" y="4392202"/>
            <a:ext cx="274320" cy="2743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D9EBC4-45A2-4553-B0F5-2A3C1C81B7F9}"/>
              </a:ext>
            </a:extLst>
          </p:cNvPr>
          <p:cNvSpPr txBox="1"/>
          <p:nvPr/>
        </p:nvSpPr>
        <p:spPr>
          <a:xfrm>
            <a:off x="4028439" y="2696849"/>
            <a:ext cx="2420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Numerical results for </a:t>
            </a:r>
            <a:r>
              <a:rPr lang="en-US" sz="2400" b="1" i="1" dirty="0"/>
              <a:t>v</a:t>
            </a:r>
            <a:r>
              <a:rPr lang="en-US" sz="2400" b="1" dirty="0"/>
              <a:t>=384</a:t>
            </a:r>
          </a:p>
        </p:txBody>
      </p:sp>
    </p:spTree>
    <p:extLst>
      <p:ext uri="{BB962C8B-B14F-4D97-AF65-F5344CB8AC3E}">
        <p14:creationId xmlns:p14="http://schemas.microsoft.com/office/powerpoint/2010/main" val="3836056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979D29-4C9A-48E3-8094-FCDAAD64A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0FA560-3A09-408D-B807-6FF9A8CA3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691973-CA2C-416C-A2DC-657CCF9CA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444178-116E-4FE8-9F49-8E00F6386C1D}"/>
              </a:ext>
            </a:extLst>
          </p:cNvPr>
          <p:cNvSpPr txBox="1"/>
          <p:nvPr/>
        </p:nvSpPr>
        <p:spPr>
          <a:xfrm>
            <a:off x="278780" y="278780"/>
            <a:ext cx="5709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Summary of results for the case  </a:t>
            </a:r>
            <a:r>
              <a:rPr lang="en-US" sz="2400" b="1" i="1" dirty="0"/>
              <a:t>v</a:t>
            </a:r>
            <a:r>
              <a:rPr lang="en-US" sz="2400" b="1" dirty="0"/>
              <a:t>=384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5A5AB0-57D7-477A-AA77-AC98F37BAE34}"/>
              </a:ext>
            </a:extLst>
          </p:cNvPr>
          <p:cNvSpPr/>
          <p:nvPr/>
        </p:nvSpPr>
        <p:spPr>
          <a:xfrm>
            <a:off x="6289288" y="830986"/>
            <a:ext cx="70494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fsolve</a:t>
            </a:r>
            <a:r>
              <a:rPr lang="en-US" dirty="0"/>
              <a:t>(tan(1/2*sqrt(384*EE)) = sqrt((1 - EE)/EE), EE = 0.95);</a:t>
            </a:r>
          </a:p>
          <a:p>
            <a:r>
              <a:rPr lang="en-US" dirty="0"/>
              <a:t>                          0.9634380037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4C0E5E-9D90-491C-ACEA-B0FBC1650D56}"/>
              </a:ext>
            </a:extLst>
          </p:cNvPr>
          <p:cNvSpPr txBox="1"/>
          <p:nvPr/>
        </p:nvSpPr>
        <p:spPr>
          <a:xfrm>
            <a:off x="5988205" y="278780"/>
            <a:ext cx="2352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Maple syntax: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2AB99E-5E72-4B90-A046-0D5226B5B9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968423"/>
            <a:ext cx="876300" cy="379095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A8841E7-86D1-4B50-AFA4-195607DE9756}"/>
              </a:ext>
            </a:extLst>
          </p:cNvPr>
          <p:cNvCxnSpPr/>
          <p:nvPr/>
        </p:nvCxnSpPr>
        <p:spPr>
          <a:xfrm>
            <a:off x="2553629" y="1059366"/>
            <a:ext cx="0" cy="47727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569B4A0-35E9-4565-BAE9-FF9E0D9FA321}"/>
              </a:ext>
            </a:extLst>
          </p:cNvPr>
          <p:cNvSpPr txBox="1"/>
          <p:nvPr/>
        </p:nvSpPr>
        <p:spPr>
          <a:xfrm rot="16200000">
            <a:off x="1380634" y="2317865"/>
            <a:ext cx="737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>
                <a:latin typeface="Symbol" panose="05050102010706020507" pitchFamily="18" charset="2"/>
              </a:rPr>
              <a:t>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24E1DC3-38A1-43A4-B82A-7AD2AD1A1DE6}"/>
              </a:ext>
            </a:extLst>
          </p:cNvPr>
          <p:cNvCxnSpPr/>
          <p:nvPr/>
        </p:nvCxnSpPr>
        <p:spPr>
          <a:xfrm flipV="1">
            <a:off x="1868905" y="1154151"/>
            <a:ext cx="0" cy="123925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CA3AAD0-CA34-40F2-8332-0CD059372899}"/>
              </a:ext>
            </a:extLst>
          </p:cNvPr>
          <p:cNvSpPr txBox="1"/>
          <p:nvPr/>
        </p:nvSpPr>
        <p:spPr>
          <a:xfrm>
            <a:off x="2000488" y="2855900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dirty="0"/>
              <a:t>1__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59B400-D0D3-4C9D-AA8F-D5F90A2F2D4D}"/>
              </a:ext>
            </a:extLst>
          </p:cNvPr>
          <p:cNvSpPr txBox="1"/>
          <p:nvPr/>
        </p:nvSpPr>
        <p:spPr>
          <a:xfrm>
            <a:off x="2020536" y="5330401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dirty="0"/>
              <a:t>0__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0296702-4225-42E7-B7E5-865C7F2FB749}"/>
              </a:ext>
            </a:extLst>
          </p:cNvPr>
          <p:cNvSpPr/>
          <p:nvPr/>
        </p:nvSpPr>
        <p:spPr>
          <a:xfrm>
            <a:off x="2803357" y="1105675"/>
            <a:ext cx="681253" cy="2106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66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D225F6-8414-44E0-98C6-94BDE2E20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84CEB8-C88C-4C3C-89CF-654542EF4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1E3CB-9AD8-4FA6-91ED-1DBE12D1B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D722CE-C953-4F32-A32C-280546B8C0CB}"/>
              </a:ext>
            </a:extLst>
          </p:cNvPr>
          <p:cNvSpPr txBox="1"/>
          <p:nvPr/>
        </p:nvSpPr>
        <p:spPr>
          <a:xfrm>
            <a:off x="312234" y="234176"/>
            <a:ext cx="9879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of a particle in a double well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5B5543-89DD-4301-A138-2158631F1E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259"/>
          <a:stretch/>
        </p:blipFill>
        <p:spPr>
          <a:xfrm>
            <a:off x="895350" y="1533525"/>
            <a:ext cx="10401300" cy="36294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404EBD9-CCE9-4218-9694-E98B1A9D5A25}"/>
              </a:ext>
            </a:extLst>
          </p:cNvPr>
          <p:cNvSpPr txBox="1"/>
          <p:nvPr/>
        </p:nvSpPr>
        <p:spPr>
          <a:xfrm rot="16200000">
            <a:off x="4210281" y="2804312"/>
            <a:ext cx="1795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V/V</a:t>
            </a:r>
            <a:r>
              <a:rPr lang="en-US" sz="2400" b="1" i="1" baseline="-25000" dirty="0"/>
              <a:t>0</a:t>
            </a:r>
            <a:endParaRPr lang="en-US" sz="2400" b="1" i="1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C5BAE84-9617-47EB-859B-6BDC9FBAEE49}"/>
              </a:ext>
            </a:extLst>
          </p:cNvPr>
          <p:cNvCxnSpPr>
            <a:cxnSpLocks/>
          </p:cNvCxnSpPr>
          <p:nvPr/>
        </p:nvCxnSpPr>
        <p:spPr>
          <a:xfrm flipV="1">
            <a:off x="5158808" y="2377843"/>
            <a:ext cx="0" cy="6832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A420409-132C-4CF1-8D38-06B87BEBCCB9}"/>
              </a:ext>
            </a:extLst>
          </p:cNvPr>
          <p:cNvSpPr txBox="1"/>
          <p:nvPr/>
        </p:nvSpPr>
        <p:spPr>
          <a:xfrm>
            <a:off x="7741494" y="5163015"/>
            <a:ext cx="1795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x/a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86A3706-6F6E-454F-9B60-000A1A39B782}"/>
              </a:ext>
            </a:extLst>
          </p:cNvPr>
          <p:cNvCxnSpPr/>
          <p:nvPr/>
        </p:nvCxnSpPr>
        <p:spPr>
          <a:xfrm>
            <a:off x="8369676" y="5393847"/>
            <a:ext cx="85121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CFDC2B2-52EB-4B12-9203-A044D8322D6F}"/>
              </a:ext>
            </a:extLst>
          </p:cNvPr>
          <p:cNvSpPr txBox="1"/>
          <p:nvPr/>
        </p:nvSpPr>
        <p:spPr>
          <a:xfrm>
            <a:off x="6099719" y="4585934"/>
            <a:ext cx="479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x</a:t>
            </a:r>
            <a:r>
              <a:rPr lang="en-US" sz="2400" b="1" baseline="-25000" dirty="0"/>
              <a:t>0</a:t>
            </a:r>
            <a:endParaRPr lang="en-US" sz="24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29B031-61C6-4637-8CBB-B7BDE9E6B891}"/>
              </a:ext>
            </a:extLst>
          </p:cNvPr>
          <p:cNvSpPr txBox="1"/>
          <p:nvPr/>
        </p:nvSpPr>
        <p:spPr>
          <a:xfrm>
            <a:off x="5575610" y="4571069"/>
            <a:ext cx="598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-x</a:t>
            </a:r>
            <a:r>
              <a:rPr lang="en-US" sz="2400" b="1" baseline="-25000" dirty="0"/>
              <a:t>0</a:t>
            </a:r>
            <a:endParaRPr lang="en-US" sz="2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CEABA8-DCEA-407D-9889-441D6F4982BF}"/>
              </a:ext>
            </a:extLst>
          </p:cNvPr>
          <p:cNvSpPr txBox="1"/>
          <p:nvPr/>
        </p:nvSpPr>
        <p:spPr>
          <a:xfrm>
            <a:off x="9329853" y="4571065"/>
            <a:ext cx="108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x</a:t>
            </a:r>
            <a:r>
              <a:rPr lang="en-US" sz="2400" b="1" baseline="-25000" dirty="0"/>
              <a:t>0</a:t>
            </a:r>
            <a:r>
              <a:rPr lang="en-US" sz="2400" b="1" dirty="0"/>
              <a:t>+a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F7C9F8-349E-4B8C-B649-A97EE4090AAC}"/>
              </a:ext>
            </a:extLst>
          </p:cNvPr>
          <p:cNvSpPr txBox="1"/>
          <p:nvPr/>
        </p:nvSpPr>
        <p:spPr>
          <a:xfrm>
            <a:off x="2167063" y="4567349"/>
            <a:ext cx="108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-x</a:t>
            </a:r>
            <a:r>
              <a:rPr lang="en-US" sz="2400" b="1" baseline="-25000" dirty="0"/>
              <a:t>0</a:t>
            </a:r>
            <a:r>
              <a:rPr lang="en-US" sz="2400" b="1" dirty="0"/>
              <a:t>-a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339CB3-D6B1-46EF-88CC-83E9BBC735B5}"/>
              </a:ext>
            </a:extLst>
          </p:cNvPr>
          <p:cNvSpPr txBox="1"/>
          <p:nvPr/>
        </p:nvSpPr>
        <p:spPr>
          <a:xfrm>
            <a:off x="2007220" y="5624680"/>
            <a:ext cx="6146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even and odd solutions </a:t>
            </a:r>
            <a:r>
              <a:rPr lang="en-US" sz="2400" b="1" dirty="0" err="1"/>
              <a:t>wrt</a:t>
            </a:r>
            <a:r>
              <a:rPr lang="en-US" sz="2400" b="1" dirty="0"/>
              <a:t> x=0</a:t>
            </a:r>
          </a:p>
        </p:txBody>
      </p:sp>
    </p:spTree>
    <p:extLst>
      <p:ext uri="{BB962C8B-B14F-4D97-AF65-F5344CB8AC3E}">
        <p14:creationId xmlns:p14="http://schemas.microsoft.com/office/powerpoint/2010/main" val="3406854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C8F10C-70C6-4863-A5E7-AF2A61F88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C29D30-78D3-499E-9AAC-079B24962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9A51D6-7AEF-4BE1-918B-1E4CB891F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B1DCF3-F18D-4529-930E-E44C1263E7CA}"/>
              </a:ext>
            </a:extLst>
          </p:cNvPr>
          <p:cNvSpPr txBox="1"/>
          <p:nvPr/>
        </p:nvSpPr>
        <p:spPr>
          <a:xfrm>
            <a:off x="468351" y="345688"/>
            <a:ext cx="5363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Form of eigenstate solutions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BF01EB-2209-441F-805E-574EFBBD6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8422" y="3189249"/>
            <a:ext cx="2533650" cy="258003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9936362-5408-4E3E-9931-AA95EAA86F5F}"/>
              </a:ext>
            </a:extLst>
          </p:cNvPr>
          <p:cNvCxnSpPr/>
          <p:nvPr/>
        </p:nvCxnSpPr>
        <p:spPr>
          <a:xfrm>
            <a:off x="2553629" y="1059366"/>
            <a:ext cx="0" cy="47727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A153EFC-E2FB-45D1-82BF-E0FF440C0AF8}"/>
              </a:ext>
            </a:extLst>
          </p:cNvPr>
          <p:cNvSpPr txBox="1"/>
          <p:nvPr/>
        </p:nvSpPr>
        <p:spPr>
          <a:xfrm rot="16200000">
            <a:off x="1380634" y="2317865"/>
            <a:ext cx="737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>
                <a:latin typeface="Symbol" panose="05050102010706020507" pitchFamily="18" charset="2"/>
              </a:rPr>
              <a:t>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EA589D2-455D-46F9-9E70-8FBC772B67C9}"/>
              </a:ext>
            </a:extLst>
          </p:cNvPr>
          <p:cNvCxnSpPr/>
          <p:nvPr/>
        </p:nvCxnSpPr>
        <p:spPr>
          <a:xfrm flipV="1">
            <a:off x="1868905" y="1154151"/>
            <a:ext cx="0" cy="123925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3178326-03F0-4614-A05F-9FA1176EC897}"/>
              </a:ext>
            </a:extLst>
          </p:cNvPr>
          <p:cNvSpPr txBox="1"/>
          <p:nvPr/>
        </p:nvSpPr>
        <p:spPr>
          <a:xfrm>
            <a:off x="2000488" y="2855900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dirty="0"/>
              <a:t>1__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F94EEA-A935-49E0-8452-DA2C6037C621}"/>
              </a:ext>
            </a:extLst>
          </p:cNvPr>
          <p:cNvSpPr txBox="1"/>
          <p:nvPr/>
        </p:nvSpPr>
        <p:spPr>
          <a:xfrm>
            <a:off x="2020536" y="5330401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dirty="0"/>
              <a:t>0__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B22DC9-D023-4151-A939-8CFD47B96352}"/>
              </a:ext>
            </a:extLst>
          </p:cNvPr>
          <p:cNvSpPr/>
          <p:nvPr/>
        </p:nvSpPr>
        <p:spPr>
          <a:xfrm>
            <a:off x="2743214" y="1065934"/>
            <a:ext cx="2341731" cy="2156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1848A26-DA0A-48C5-9E60-C40B5A2BFED6}"/>
              </a:ext>
            </a:extLst>
          </p:cNvPr>
          <p:cNvCxnSpPr/>
          <p:nvPr/>
        </p:nvCxnSpPr>
        <p:spPr>
          <a:xfrm flipH="1">
            <a:off x="5274516" y="3317565"/>
            <a:ext cx="36800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5734AF8-323C-410E-9E00-C99077C57E0B}"/>
              </a:ext>
            </a:extLst>
          </p:cNvPr>
          <p:cNvCxnSpPr/>
          <p:nvPr/>
        </p:nvCxnSpPr>
        <p:spPr>
          <a:xfrm flipH="1">
            <a:off x="5263352" y="4417819"/>
            <a:ext cx="36800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46E0786-D78E-420C-8B1C-45C357B7231D}"/>
              </a:ext>
            </a:extLst>
          </p:cNvPr>
          <p:cNvCxnSpPr/>
          <p:nvPr/>
        </p:nvCxnSpPr>
        <p:spPr>
          <a:xfrm flipH="1">
            <a:off x="5263352" y="5239292"/>
            <a:ext cx="36800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596DC5A-3691-4C64-AF17-86583ADE25BE}"/>
              </a:ext>
            </a:extLst>
          </p:cNvPr>
          <p:cNvCxnSpPr/>
          <p:nvPr/>
        </p:nvCxnSpPr>
        <p:spPr>
          <a:xfrm flipH="1">
            <a:off x="5287519" y="5681624"/>
            <a:ext cx="36800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D3C2B54-B82D-4E4D-A26F-9B2802D2B90F}"/>
              </a:ext>
            </a:extLst>
          </p:cNvPr>
          <p:cNvSpPr txBox="1"/>
          <p:nvPr/>
        </p:nvSpPr>
        <p:spPr>
          <a:xfrm>
            <a:off x="5734961" y="3086732"/>
            <a:ext cx="1717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even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B058B0A-C36A-42E6-9A88-73F384D0E424}"/>
              </a:ext>
            </a:extLst>
          </p:cNvPr>
          <p:cNvSpPr txBox="1"/>
          <p:nvPr/>
        </p:nvSpPr>
        <p:spPr>
          <a:xfrm>
            <a:off x="5734961" y="4177462"/>
            <a:ext cx="1717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even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4D920D-198F-4DC8-B5E8-99E005B1F660}"/>
              </a:ext>
            </a:extLst>
          </p:cNvPr>
          <p:cNvSpPr txBox="1"/>
          <p:nvPr/>
        </p:nvSpPr>
        <p:spPr>
          <a:xfrm>
            <a:off x="5768421" y="4983628"/>
            <a:ext cx="1717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even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0358501-485A-4CCD-9929-1F4EB82D90F4}"/>
              </a:ext>
            </a:extLst>
          </p:cNvPr>
          <p:cNvSpPr txBox="1"/>
          <p:nvPr/>
        </p:nvSpPr>
        <p:spPr>
          <a:xfrm>
            <a:off x="5768421" y="5450791"/>
            <a:ext cx="1717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even</a:t>
            </a:r>
          </a:p>
        </p:txBody>
      </p:sp>
    </p:spTree>
    <p:extLst>
      <p:ext uri="{BB962C8B-B14F-4D97-AF65-F5344CB8AC3E}">
        <p14:creationId xmlns:p14="http://schemas.microsoft.com/office/powerpoint/2010/main" val="1742463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5354</TotalTime>
  <Words>582</Words>
  <Application>Microsoft Office PowerPoint</Application>
  <PresentationFormat>Widescreen</PresentationFormat>
  <Paragraphs>158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272</cp:revision>
  <cp:lastPrinted>2020-02-03T16:35:21Z</cp:lastPrinted>
  <dcterms:created xsi:type="dcterms:W3CDTF">2020-01-06T21:28:26Z</dcterms:created>
  <dcterms:modified xsi:type="dcterms:W3CDTF">2020-02-03T18:41:18Z</dcterms:modified>
</cp:coreProperties>
</file>