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6" r:id="rId2"/>
    <p:sldId id="315" r:id="rId3"/>
    <p:sldId id="297" r:id="rId4"/>
    <p:sldId id="316" r:id="rId5"/>
    <p:sldId id="324" r:id="rId6"/>
    <p:sldId id="325" r:id="rId7"/>
    <p:sldId id="326" r:id="rId8"/>
    <p:sldId id="299" r:id="rId9"/>
    <p:sldId id="332" r:id="rId10"/>
    <p:sldId id="322" r:id="rId11"/>
    <p:sldId id="338" r:id="rId12"/>
    <p:sldId id="339" r:id="rId13"/>
    <p:sldId id="327" r:id="rId14"/>
    <p:sldId id="330" r:id="rId15"/>
    <p:sldId id="328" r:id="rId16"/>
    <p:sldId id="329" r:id="rId17"/>
    <p:sldId id="331" r:id="rId18"/>
    <p:sldId id="333" r:id="rId19"/>
    <p:sldId id="334" r:id="rId20"/>
    <p:sldId id="335" r:id="rId21"/>
    <p:sldId id="336" r:id="rId22"/>
    <p:sldId id="337"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57" d="100"/>
          <a:sy n="57" d="100"/>
        </p:scale>
        <p:origin x="1046" y="53"/>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1/27/2021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Thermodynamics and Statistical Mechanics..    In this lecture we will discuss the course structure and jump right in to Chapter 1.1-1.3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9434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an advertisement for Physics Colloquia at 4 PM on Thursdays.    You should get mailings from </a:t>
            </a:r>
            <a:r>
              <a:rPr lang="en-US" dirty="0" err="1"/>
              <a:t>Kittyae</a:t>
            </a:r>
            <a:r>
              <a:rPr lang="en-US" dirty="0"/>
              <a:t> McBride each week.</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085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 is An Introduction to Thermal Physics by Daniel V. Schroeder.     It has been highly recommended by a number of sources and I encourage you to visit the author’s website.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content is required by the Dean’s office to help the university keep our physical environment safe.    Please visit the links as needed.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44041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Instead of office hours,  I would like to schedule weekly one-on-meetings with each of you and will be happy to meet more frequently as appropriate.     If you prefer to form small groups for these meetings that also will be fine.    Hopefully we can start those meetings next week.</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will be updated often.     Please note the homework assignment due on Friday.  Also shown is the anticipated schedule for the mid term take home exam (during the week when I hope to attend the annual meeting of the American Physical Society.    </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     In most cases you will also want to get VPN software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04454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341/641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341/641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341/641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341/641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1/27/2021</a:t>
            </a:r>
            <a:endParaRPr lang="en-US" dirty="0"/>
          </a:p>
        </p:txBody>
      </p:sp>
      <p:sp>
        <p:nvSpPr>
          <p:cNvPr id="5" name="Footer Placeholder 4"/>
          <p:cNvSpPr>
            <a:spLocks noGrp="1"/>
          </p:cNvSpPr>
          <p:nvPr>
            <p:ph type="ftr" sz="quarter" idx="11"/>
          </p:nvPr>
        </p:nvSpPr>
        <p:spPr/>
        <p:txBody>
          <a:bodyPr/>
          <a:lstStyle/>
          <a:p>
            <a:r>
              <a:rPr lang="en-US"/>
              <a:t>PHY 341/641  Spring 2021 --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341/641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1/27/2021</a:t>
            </a:r>
            <a:endParaRPr lang="en-US" dirty="0"/>
          </a:p>
        </p:txBody>
      </p:sp>
      <p:sp>
        <p:nvSpPr>
          <p:cNvPr id="8" name="Footer Placeholder 7"/>
          <p:cNvSpPr>
            <a:spLocks noGrp="1"/>
          </p:cNvSpPr>
          <p:nvPr>
            <p:ph type="ftr" sz="quarter" idx="11"/>
          </p:nvPr>
        </p:nvSpPr>
        <p:spPr/>
        <p:txBody>
          <a:bodyPr/>
          <a:lstStyle/>
          <a:p>
            <a:r>
              <a:rPr lang="en-US"/>
              <a:t>PHY 341/641  Spring 2021 --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1/27/2021</a:t>
            </a:r>
            <a:endParaRPr lang="en-US" dirty="0"/>
          </a:p>
        </p:txBody>
      </p:sp>
      <p:sp>
        <p:nvSpPr>
          <p:cNvPr id="4" name="Footer Placeholder 3"/>
          <p:cNvSpPr>
            <a:spLocks noGrp="1"/>
          </p:cNvSpPr>
          <p:nvPr>
            <p:ph type="ftr" sz="quarter" idx="11"/>
          </p:nvPr>
        </p:nvSpPr>
        <p:spPr/>
        <p:txBody>
          <a:bodyPr/>
          <a:lstStyle/>
          <a:p>
            <a:r>
              <a:rPr lang="en-US"/>
              <a:t>PHY 341/641  Spring 2021 --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341/641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1/27/2021</a:t>
            </a:r>
            <a:endParaRPr lang="en-US" dirty="0"/>
          </a:p>
        </p:txBody>
      </p:sp>
      <p:sp>
        <p:nvSpPr>
          <p:cNvPr id="6" name="Footer Placeholder 5"/>
          <p:cNvSpPr>
            <a:spLocks noGrp="1"/>
          </p:cNvSpPr>
          <p:nvPr>
            <p:ph type="ftr" sz="quarter" idx="11"/>
          </p:nvPr>
        </p:nvSpPr>
        <p:spPr/>
        <p:txBody>
          <a:bodyPr/>
          <a:lstStyle/>
          <a:p>
            <a:r>
              <a:rPr lang="en-US"/>
              <a:t>PHY 341/641  Spring 2021 --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1/27/2021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hyperlink" Target="http://users.wfu.edu/natalie/s21phy34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physics.weber.edu/therma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1phy712/inf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daLmENFdvG-o7Fd7IPee197q_j0Ye9LS/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prod.wp.cdn.aws.wfu.edu/sites/215/2021/01/Spring-2021-Classroom-FAQ.pdf" TargetMode="External"/><Relationship Id="rId4" Type="http://schemas.openxmlformats.org/officeDocument/2006/relationships/hyperlink" Target="https://docs.google.com/document/d/1QTNaX1FjUHntr6k4ar7kcAxTopNIu2lt02WN7V8hHIo/edit?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sers.wfu.edu/natalie/s21phy712/homewor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816977"/>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Plan for Lecture 1:</a:t>
            </a:r>
          </a:p>
          <a:p>
            <a:pPr algn="ctr"/>
            <a:endParaRPr lang="en-US" sz="3200" b="1" dirty="0">
              <a:solidFill>
                <a:schemeClr val="folHlink"/>
              </a:solidFill>
            </a:endParaRPr>
          </a:p>
          <a:p>
            <a:pPr marL="457200" lvl="2">
              <a:spcBef>
                <a:spcPct val="50000"/>
              </a:spcBef>
            </a:pPr>
            <a:r>
              <a:rPr lang="en-US" sz="2400" b="1" dirty="0">
                <a:solidFill>
                  <a:schemeClr val="folHlink"/>
                </a:solidFill>
              </a:rPr>
              <a:t>Reading: Chapters 1.1-1.3</a:t>
            </a:r>
          </a:p>
          <a:p>
            <a:pPr marL="1428750" lvl="3" indent="-514350">
              <a:spcBef>
                <a:spcPct val="50000"/>
              </a:spcBef>
              <a:buFont typeface="+mj-lt"/>
              <a:buAutoNum type="arabicPeriod"/>
            </a:pPr>
            <a:r>
              <a:rPr lang="en-US" sz="2400" b="1" dirty="0">
                <a:solidFill>
                  <a:schemeClr val="folHlink"/>
                </a:solidFill>
              </a:rPr>
              <a:t>Course structure and expectations</a:t>
            </a:r>
          </a:p>
          <a:p>
            <a:pPr marL="1428750" lvl="3" indent="-514350">
              <a:spcBef>
                <a:spcPct val="50000"/>
              </a:spcBef>
              <a:buFont typeface="+mj-lt"/>
              <a:buAutoNum type="arabicPeriod"/>
            </a:pPr>
            <a:r>
              <a:rPr lang="en-US" sz="2400" b="1" dirty="0">
                <a:solidFill>
                  <a:schemeClr val="folHlink"/>
                </a:solidFill>
              </a:rPr>
              <a:t>Some motivation and history</a:t>
            </a:r>
          </a:p>
          <a:p>
            <a:pPr marL="1428750" lvl="3" indent="-514350">
              <a:spcBef>
                <a:spcPct val="50000"/>
              </a:spcBef>
              <a:buFont typeface="+mj-lt"/>
              <a:buAutoNum type="arabicPeriod"/>
            </a:pPr>
            <a:r>
              <a:rPr lang="en-US" sz="2400" b="1" dirty="0">
                <a:solidFill>
                  <a:schemeClr val="folHlink"/>
                </a:solidFill>
              </a:rPr>
              <a:t>Temperature </a:t>
            </a:r>
          </a:p>
          <a:p>
            <a:pPr marL="1428750" lvl="3" indent="-514350">
              <a:spcBef>
                <a:spcPct val="50000"/>
              </a:spcBef>
              <a:buFont typeface="+mj-lt"/>
              <a:buAutoNum type="arabicPeriod"/>
            </a:pPr>
            <a:r>
              <a:rPr lang="en-US" sz="2400" b="1" dirty="0">
                <a:solidFill>
                  <a:schemeClr val="folHlink"/>
                </a:solidFill>
              </a:rPr>
              <a:t>Ideal gas equation of state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190500" y="156614"/>
            <a:ext cx="8458200" cy="830997"/>
          </a:xfrm>
          <a:prstGeom prst="rect">
            <a:avLst/>
          </a:prstGeom>
          <a:noFill/>
        </p:spPr>
        <p:txBody>
          <a:bodyPr wrap="square" rtlCol="0">
            <a:spAutoFit/>
          </a:bodyPr>
          <a:lstStyle/>
          <a:p>
            <a:r>
              <a:rPr lang="en-US" sz="2400" dirty="0">
                <a:latin typeface="+mj-lt"/>
              </a:rPr>
              <a:t>Comment – for some homework problems, you may wish to use algebraic manipulation software  and VPN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0D3D-1456-484F-BC57-03FC10ED7EFD}"/>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7A36A3EB-3703-48A9-A6F6-CF1D417BEF70}"/>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A7A5A259-02B8-4DF6-ACA2-33E50D439AC8}"/>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37139C61-1912-40FA-8008-E975322D8443}"/>
              </a:ext>
            </a:extLst>
          </p:cNvPr>
          <p:cNvSpPr txBox="1"/>
          <p:nvPr/>
        </p:nvSpPr>
        <p:spPr>
          <a:xfrm>
            <a:off x="304800" y="304800"/>
            <a:ext cx="8229600" cy="8125301"/>
          </a:xfrm>
          <a:prstGeom prst="rect">
            <a:avLst/>
          </a:prstGeom>
          <a:noFill/>
        </p:spPr>
        <p:txBody>
          <a:bodyPr wrap="square" rtlCol="0">
            <a:spAutoFit/>
          </a:bodyPr>
          <a:lstStyle/>
          <a:p>
            <a:r>
              <a:rPr lang="en-US" sz="2400" dirty="0">
                <a:latin typeface="+mj-lt"/>
              </a:rPr>
              <a:t>Your questions –</a:t>
            </a:r>
          </a:p>
          <a:p>
            <a:r>
              <a:rPr lang="en-US" sz="2400" dirty="0">
                <a:latin typeface="+mj-lt"/>
              </a:rPr>
              <a:t>Michael --</a:t>
            </a:r>
            <a:r>
              <a:rPr lang="en-US" dirty="0"/>
              <a:t>My question regarding the class design is this: On the class website it states that the problem sets for the class are to represent our own best efforts, so does this mean that we as students should not collaborate with other students on these problem sets? Even if we are really stuck on a certain problem/topic are we not supposed to reach out to other students to bounce ideas off each other? If so, what would be the best way to resolve some of the confusion that may arise with certain problem sets?</a:t>
            </a:r>
          </a:p>
          <a:p>
            <a:r>
              <a:rPr lang="en-US" sz="2400" dirty="0">
                <a:latin typeface="+mj-lt"/>
              </a:rPr>
              <a:t>Chao --</a:t>
            </a:r>
            <a:r>
              <a:rPr lang="en-US" dirty="0"/>
              <a:t>Is there any relations between the number of atoms composing the molecules and the molecules' degrees of freedom? How does f=6 for atoms in crystalline solid being derived?</a:t>
            </a:r>
          </a:p>
          <a:p>
            <a:r>
              <a:rPr lang="en-US" dirty="0"/>
              <a:t>Can we derive a formula for  thermal energy of diatomic gas in class?</a:t>
            </a:r>
          </a:p>
          <a:p>
            <a:r>
              <a:rPr lang="en-US" sz="2400" dirty="0">
                <a:latin typeface="+mj-lt"/>
              </a:rPr>
              <a:t>Rich -- </a:t>
            </a:r>
            <a:r>
              <a:rPr lang="en-US" dirty="0"/>
              <a:t>-Is there any theoretical definition or practical use for temperature in a single dimension (</a:t>
            </a:r>
            <a:r>
              <a:rPr lang="en-US" dirty="0" err="1"/>
              <a:t>ie</a:t>
            </a:r>
            <a:r>
              <a:rPr lang="en-US" dirty="0"/>
              <a:t> Tx, Ty, </a:t>
            </a:r>
            <a:r>
              <a:rPr lang="en-US" dirty="0" err="1"/>
              <a:t>Tz</a:t>
            </a:r>
            <a:r>
              <a:rPr lang="en-US" dirty="0"/>
              <a:t>) ? Why is rotation down the length of a diatomic molecules not considered?</a:t>
            </a:r>
          </a:p>
          <a:p>
            <a:r>
              <a:rPr lang="en-US" sz="2400" dirty="0"/>
              <a:t>Kristen -- </a:t>
            </a:r>
            <a:r>
              <a:rPr lang="en-US" dirty="0"/>
              <a:t>After doing the assigned reading I would love to discuss why it is that many of the equations of thermodynamics are correct only when measured on the kelvin scale. Additionally, in the text specifically with Equation 1.17, the term translational kinetic energy is used, I was hoping you could clarify how this is different from simple kinetic energy.</a:t>
            </a:r>
          </a:p>
          <a:p>
            <a:br>
              <a:rPr lang="en-US" dirty="0"/>
            </a:br>
            <a:endParaRPr lang="en-US" dirty="0"/>
          </a:p>
          <a:p>
            <a:br>
              <a:rPr lang="en-US" sz="2400" dirty="0"/>
            </a:br>
            <a:endParaRPr lang="en-US" sz="2400" dirty="0"/>
          </a:p>
          <a:p>
            <a:br>
              <a:rPr lang="en-US" sz="2400" dirty="0"/>
            </a:br>
            <a:endParaRPr lang="en-US" sz="2400" dirty="0">
              <a:latin typeface="+mj-lt"/>
            </a:endParaRPr>
          </a:p>
        </p:txBody>
      </p:sp>
    </p:spTree>
    <p:extLst>
      <p:ext uri="{BB962C8B-B14F-4D97-AF65-F5344CB8AC3E}">
        <p14:creationId xmlns:p14="http://schemas.microsoft.com/office/powerpoint/2010/main" val="98700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78914-D385-4709-A172-B155D3792010}"/>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0DC6CD81-F2E1-4531-8B52-FB7DD6572409}"/>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20F514DC-21F9-41CF-9BBF-AD8ACBCCC3D1}"/>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E03708BB-24B3-4D6A-B496-6FC90EB3F013}"/>
              </a:ext>
            </a:extLst>
          </p:cNvPr>
          <p:cNvSpPr txBox="1"/>
          <p:nvPr/>
        </p:nvSpPr>
        <p:spPr>
          <a:xfrm>
            <a:off x="457200" y="381000"/>
            <a:ext cx="8229600" cy="4616648"/>
          </a:xfrm>
          <a:prstGeom prst="rect">
            <a:avLst/>
          </a:prstGeom>
          <a:noFill/>
        </p:spPr>
        <p:txBody>
          <a:bodyPr wrap="square" rtlCol="0">
            <a:spAutoFit/>
          </a:bodyPr>
          <a:lstStyle/>
          <a:p>
            <a:r>
              <a:rPr lang="en-US" sz="2400" dirty="0">
                <a:latin typeface="+mj-lt"/>
              </a:rPr>
              <a:t>Parker --</a:t>
            </a:r>
            <a:r>
              <a:rPr lang="en-US" dirty="0"/>
              <a:t>And as the book states instead of PV=NRT, do you recommend we remember the conversion factor </a:t>
            </a:r>
            <a:r>
              <a:rPr lang="en-US" dirty="0" err="1"/>
              <a:t>nR</a:t>
            </a:r>
            <a:r>
              <a:rPr lang="en-US" dirty="0"/>
              <a:t>=</a:t>
            </a:r>
            <a:r>
              <a:rPr lang="en-US" dirty="0" err="1"/>
              <a:t>Nk</a:t>
            </a:r>
            <a:r>
              <a:rPr lang="en-US" dirty="0"/>
              <a:t>? What is the reason for this? </a:t>
            </a:r>
          </a:p>
          <a:p>
            <a:r>
              <a:rPr lang="en-US" sz="2400" dirty="0">
                <a:latin typeface="+mj-lt"/>
              </a:rPr>
              <a:t>Annelise --</a:t>
            </a:r>
            <a:r>
              <a:rPr lang="en-US" dirty="0"/>
              <a:t>how come in the average pressure equation we only take into consideration the velocity in the x direction? I see that in the next theorem about kinetic energy we can conclude that the y, z, and x equations are all equal- is this true for the pressure equation as well? </a:t>
            </a:r>
          </a:p>
          <a:p>
            <a:r>
              <a:rPr lang="en-US" sz="2400" dirty="0">
                <a:latin typeface="+mj-lt"/>
              </a:rPr>
              <a:t>Leon --</a:t>
            </a:r>
            <a:r>
              <a:rPr lang="en-US" dirty="0"/>
              <a:t>My question for tomorrow's lecture material focus on degrees of freedom. I still have a blurred definition of it. I first thought it's like coordinates and then find it wrong. So is it defined like all possible forms of energy a molecule could have? And how to know the exact number of df for different molecules.</a:t>
            </a:r>
          </a:p>
          <a:p>
            <a:r>
              <a:rPr lang="en-US" sz="2400" dirty="0">
                <a:latin typeface="+mj-lt"/>
              </a:rPr>
              <a:t>Noah -- </a:t>
            </a:r>
            <a:r>
              <a:rPr lang="en-US" dirty="0"/>
              <a:t>One of the footnotes says that a decrease in the temperature by a factor of e is a more precise definition. Why is this? </a:t>
            </a:r>
          </a:p>
          <a:p>
            <a:r>
              <a:rPr lang="en-US" dirty="0"/>
              <a:t>2. I am curious to learn more about how some vibrational degrees of freedom do not contribute to temperature, and what types of modes these would be.</a:t>
            </a:r>
          </a:p>
        </p:txBody>
      </p:sp>
    </p:spTree>
    <p:extLst>
      <p:ext uri="{BB962C8B-B14F-4D97-AF65-F5344CB8AC3E}">
        <p14:creationId xmlns:p14="http://schemas.microsoft.com/office/powerpoint/2010/main" val="336563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8A79B-0818-40A2-977B-04983B6D2C2A}"/>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F2D27E0B-60FC-44F9-97C8-47270B0D4DF0}"/>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59440DB3-B9E9-4027-B4F9-A5E75605FF72}"/>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80701BD5-972E-4F9A-A503-8C24FE1D2E67}"/>
              </a:ext>
            </a:extLst>
          </p:cNvPr>
          <p:cNvPicPr>
            <a:picLocks noChangeAspect="1"/>
          </p:cNvPicPr>
          <p:nvPr/>
        </p:nvPicPr>
        <p:blipFill>
          <a:blip r:embed="rId3"/>
          <a:stretch>
            <a:fillRect/>
          </a:stretch>
        </p:blipFill>
        <p:spPr>
          <a:xfrm>
            <a:off x="228600" y="1524000"/>
            <a:ext cx="3810000" cy="4686300"/>
          </a:xfrm>
          <a:prstGeom prst="rect">
            <a:avLst/>
          </a:prstGeom>
        </p:spPr>
      </p:pic>
      <p:sp>
        <p:nvSpPr>
          <p:cNvPr id="6" name="TextBox 5">
            <a:extLst>
              <a:ext uri="{FF2B5EF4-FFF2-40B4-BE49-F238E27FC236}">
                <a16:creationId xmlns:a16="http://schemas.microsoft.com/office/drawing/2014/main" id="{3FE1BA2B-ADD2-4B0F-85DC-467F7CB3D454}"/>
              </a:ext>
            </a:extLst>
          </p:cNvPr>
          <p:cNvSpPr txBox="1"/>
          <p:nvPr/>
        </p:nvSpPr>
        <p:spPr>
          <a:xfrm>
            <a:off x="0" y="136525"/>
            <a:ext cx="8839200" cy="461665"/>
          </a:xfrm>
          <a:prstGeom prst="rect">
            <a:avLst/>
          </a:prstGeom>
          <a:noFill/>
        </p:spPr>
        <p:txBody>
          <a:bodyPr wrap="square" rtlCol="0">
            <a:spAutoFit/>
          </a:bodyPr>
          <a:lstStyle/>
          <a:p>
            <a:r>
              <a:rPr lang="en-US" sz="2400" dirty="0">
                <a:latin typeface="+mj-lt"/>
              </a:rPr>
              <a:t>Giants of thermodynamics and statistical mechanics</a:t>
            </a:r>
          </a:p>
        </p:txBody>
      </p:sp>
      <p:sp>
        <p:nvSpPr>
          <p:cNvPr id="7" name="TextBox 6">
            <a:extLst>
              <a:ext uri="{FF2B5EF4-FFF2-40B4-BE49-F238E27FC236}">
                <a16:creationId xmlns:a16="http://schemas.microsoft.com/office/drawing/2014/main" id="{CB93639E-FFC0-49ED-8850-C68C0E71E7EC}"/>
              </a:ext>
            </a:extLst>
          </p:cNvPr>
          <p:cNvSpPr txBox="1"/>
          <p:nvPr/>
        </p:nvSpPr>
        <p:spPr>
          <a:xfrm>
            <a:off x="228600" y="838200"/>
            <a:ext cx="3733800" cy="830997"/>
          </a:xfrm>
          <a:prstGeom prst="rect">
            <a:avLst/>
          </a:prstGeom>
          <a:noFill/>
        </p:spPr>
        <p:txBody>
          <a:bodyPr wrap="square" rtlCol="0">
            <a:spAutoFit/>
          </a:bodyPr>
          <a:lstStyle/>
          <a:p>
            <a:r>
              <a:rPr lang="en-US" sz="2400" dirty="0">
                <a:latin typeface="+mj-lt"/>
              </a:rPr>
              <a:t>Ludwig Boltzmann</a:t>
            </a:r>
          </a:p>
          <a:p>
            <a:r>
              <a:rPr lang="en-US" sz="2400" dirty="0">
                <a:latin typeface="+mj-lt"/>
              </a:rPr>
              <a:t>1844-1906</a:t>
            </a:r>
          </a:p>
        </p:txBody>
      </p:sp>
      <p:pic>
        <p:nvPicPr>
          <p:cNvPr id="8" name="Picture 7">
            <a:extLst>
              <a:ext uri="{FF2B5EF4-FFF2-40B4-BE49-F238E27FC236}">
                <a16:creationId xmlns:a16="http://schemas.microsoft.com/office/drawing/2014/main" id="{3974CCA8-B4FA-466F-830A-6A12EB68B91E}"/>
              </a:ext>
            </a:extLst>
          </p:cNvPr>
          <p:cNvPicPr>
            <a:picLocks noChangeAspect="1"/>
          </p:cNvPicPr>
          <p:nvPr/>
        </p:nvPicPr>
        <p:blipFill>
          <a:blip r:embed="rId4"/>
          <a:stretch>
            <a:fillRect/>
          </a:stretch>
        </p:blipFill>
        <p:spPr>
          <a:xfrm>
            <a:off x="4914900" y="1364894"/>
            <a:ext cx="3276600" cy="4991456"/>
          </a:xfrm>
          <a:prstGeom prst="rect">
            <a:avLst/>
          </a:prstGeom>
        </p:spPr>
      </p:pic>
      <p:sp>
        <p:nvSpPr>
          <p:cNvPr id="9" name="TextBox 8">
            <a:extLst>
              <a:ext uri="{FF2B5EF4-FFF2-40B4-BE49-F238E27FC236}">
                <a16:creationId xmlns:a16="http://schemas.microsoft.com/office/drawing/2014/main" id="{8024F8DE-8D1C-4D16-880C-411DDC4C801A}"/>
              </a:ext>
            </a:extLst>
          </p:cNvPr>
          <p:cNvSpPr txBox="1"/>
          <p:nvPr/>
        </p:nvSpPr>
        <p:spPr>
          <a:xfrm>
            <a:off x="5026959" y="868362"/>
            <a:ext cx="4038600" cy="830997"/>
          </a:xfrm>
          <a:prstGeom prst="rect">
            <a:avLst/>
          </a:prstGeom>
          <a:noFill/>
        </p:spPr>
        <p:txBody>
          <a:bodyPr wrap="square" rtlCol="0">
            <a:spAutoFit/>
          </a:bodyPr>
          <a:lstStyle/>
          <a:p>
            <a:r>
              <a:rPr lang="en-US" sz="2400" dirty="0">
                <a:latin typeface="+mj-lt"/>
              </a:rPr>
              <a:t>Josiah Willard Gibbs</a:t>
            </a:r>
          </a:p>
          <a:p>
            <a:r>
              <a:rPr lang="en-US" sz="2400" dirty="0">
                <a:latin typeface="+mj-lt"/>
              </a:rPr>
              <a:t>1839-1903</a:t>
            </a:r>
          </a:p>
        </p:txBody>
      </p:sp>
    </p:spTree>
    <p:extLst>
      <p:ext uri="{BB962C8B-B14F-4D97-AF65-F5344CB8AC3E}">
        <p14:creationId xmlns:p14="http://schemas.microsoft.com/office/powerpoint/2010/main" val="87094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27E94-5C08-43FD-AB4E-7C8C2CFD2A39}"/>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FC2AE8B4-0DCD-4EAC-B1CA-7642CB61DB08}"/>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7A89A1A5-3146-4221-8154-D1FB9F98FA13}"/>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6" name="Picture 5">
            <a:extLst>
              <a:ext uri="{FF2B5EF4-FFF2-40B4-BE49-F238E27FC236}">
                <a16:creationId xmlns:a16="http://schemas.microsoft.com/office/drawing/2014/main" id="{D9657F68-2984-4DA1-9738-EF924DD22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53" y="1539959"/>
            <a:ext cx="2895600" cy="3938868"/>
          </a:xfrm>
          <a:prstGeom prst="rect">
            <a:avLst/>
          </a:prstGeom>
        </p:spPr>
      </p:pic>
      <p:sp>
        <p:nvSpPr>
          <p:cNvPr id="7" name="TextBox 6">
            <a:extLst>
              <a:ext uri="{FF2B5EF4-FFF2-40B4-BE49-F238E27FC236}">
                <a16:creationId xmlns:a16="http://schemas.microsoft.com/office/drawing/2014/main" id="{AA87EA40-2A9C-4AEF-B362-50EBC7CB3371}"/>
              </a:ext>
            </a:extLst>
          </p:cNvPr>
          <p:cNvSpPr txBox="1"/>
          <p:nvPr/>
        </p:nvSpPr>
        <p:spPr>
          <a:xfrm>
            <a:off x="0" y="136525"/>
            <a:ext cx="8991600" cy="461665"/>
          </a:xfrm>
          <a:prstGeom prst="rect">
            <a:avLst/>
          </a:prstGeom>
          <a:noFill/>
        </p:spPr>
        <p:txBody>
          <a:bodyPr wrap="square" rtlCol="0">
            <a:spAutoFit/>
          </a:bodyPr>
          <a:lstStyle/>
          <a:p>
            <a:r>
              <a:rPr lang="en-US" sz="2400" dirty="0">
                <a:latin typeface="+mj-lt"/>
              </a:rPr>
              <a:t>Giants of thermodynamics and statistical mechanics -- continued</a:t>
            </a:r>
          </a:p>
        </p:txBody>
      </p:sp>
      <p:sp>
        <p:nvSpPr>
          <p:cNvPr id="8" name="TextBox 7">
            <a:extLst>
              <a:ext uri="{FF2B5EF4-FFF2-40B4-BE49-F238E27FC236}">
                <a16:creationId xmlns:a16="http://schemas.microsoft.com/office/drawing/2014/main" id="{57860C21-101B-4C9E-9A3D-4FAB4A8DEAA1}"/>
              </a:ext>
            </a:extLst>
          </p:cNvPr>
          <p:cNvSpPr txBox="1"/>
          <p:nvPr/>
        </p:nvSpPr>
        <p:spPr>
          <a:xfrm>
            <a:off x="152400" y="649198"/>
            <a:ext cx="3733800" cy="830997"/>
          </a:xfrm>
          <a:prstGeom prst="rect">
            <a:avLst/>
          </a:prstGeom>
          <a:noFill/>
        </p:spPr>
        <p:txBody>
          <a:bodyPr wrap="square" rtlCol="0">
            <a:spAutoFit/>
          </a:bodyPr>
          <a:lstStyle/>
          <a:p>
            <a:r>
              <a:rPr lang="en-US" sz="2400" dirty="0">
                <a:latin typeface="+mj-lt"/>
              </a:rPr>
              <a:t>Sir William Thomson</a:t>
            </a:r>
          </a:p>
          <a:p>
            <a:r>
              <a:rPr lang="en-US" sz="2400" dirty="0">
                <a:latin typeface="+mj-lt"/>
              </a:rPr>
              <a:t>(Lord Kelvin) 1824-1907</a:t>
            </a:r>
          </a:p>
        </p:txBody>
      </p:sp>
      <p:pic>
        <p:nvPicPr>
          <p:cNvPr id="10" name="Picture 9">
            <a:extLst>
              <a:ext uri="{FF2B5EF4-FFF2-40B4-BE49-F238E27FC236}">
                <a16:creationId xmlns:a16="http://schemas.microsoft.com/office/drawing/2014/main" id="{C1A01712-B4DF-40AA-AB72-2362301BF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129" y="1677242"/>
            <a:ext cx="2847590" cy="3770209"/>
          </a:xfrm>
          <a:prstGeom prst="rect">
            <a:avLst/>
          </a:prstGeom>
        </p:spPr>
      </p:pic>
      <p:sp>
        <p:nvSpPr>
          <p:cNvPr id="11" name="TextBox 10">
            <a:extLst>
              <a:ext uri="{FF2B5EF4-FFF2-40B4-BE49-F238E27FC236}">
                <a16:creationId xmlns:a16="http://schemas.microsoft.com/office/drawing/2014/main" id="{5582EEB5-BFC3-45AD-8E2F-4CE885C39705}"/>
              </a:ext>
            </a:extLst>
          </p:cNvPr>
          <p:cNvSpPr txBox="1"/>
          <p:nvPr/>
        </p:nvSpPr>
        <p:spPr>
          <a:xfrm>
            <a:off x="4572000" y="762000"/>
            <a:ext cx="3505200" cy="830997"/>
          </a:xfrm>
          <a:prstGeom prst="rect">
            <a:avLst/>
          </a:prstGeom>
          <a:noFill/>
        </p:spPr>
        <p:txBody>
          <a:bodyPr wrap="square" rtlCol="0">
            <a:spAutoFit/>
          </a:bodyPr>
          <a:lstStyle/>
          <a:p>
            <a:r>
              <a:rPr lang="en-US" sz="2400" dirty="0">
                <a:latin typeface="+mj-lt"/>
              </a:rPr>
              <a:t>James Prescott Joule</a:t>
            </a:r>
          </a:p>
          <a:p>
            <a:r>
              <a:rPr lang="en-US" sz="2400" dirty="0">
                <a:latin typeface="+mj-lt"/>
              </a:rPr>
              <a:t>1818-1889</a:t>
            </a:r>
          </a:p>
        </p:txBody>
      </p:sp>
      <p:sp>
        <p:nvSpPr>
          <p:cNvPr id="12" name="TextBox 11">
            <a:extLst>
              <a:ext uri="{FF2B5EF4-FFF2-40B4-BE49-F238E27FC236}">
                <a16:creationId xmlns:a16="http://schemas.microsoft.com/office/drawing/2014/main" id="{7806F810-8157-4429-8237-32D76537B505}"/>
              </a:ext>
            </a:extLst>
          </p:cNvPr>
          <p:cNvSpPr txBox="1"/>
          <p:nvPr/>
        </p:nvSpPr>
        <p:spPr>
          <a:xfrm>
            <a:off x="152400" y="5658277"/>
            <a:ext cx="8839200" cy="830997"/>
          </a:xfrm>
          <a:prstGeom prst="rect">
            <a:avLst/>
          </a:prstGeom>
          <a:noFill/>
        </p:spPr>
        <p:txBody>
          <a:bodyPr wrap="square" rtlCol="0">
            <a:spAutoFit/>
          </a:bodyPr>
          <a:lstStyle/>
          <a:p>
            <a:r>
              <a:rPr lang="en-US" sz="2400" dirty="0">
                <a:latin typeface="+mj-lt"/>
              </a:rPr>
              <a:t>Note – it is not necessary to have a beard to study thermal physics.</a:t>
            </a:r>
          </a:p>
        </p:txBody>
      </p:sp>
    </p:spTree>
    <p:extLst>
      <p:ext uri="{BB962C8B-B14F-4D97-AF65-F5344CB8AC3E}">
        <p14:creationId xmlns:p14="http://schemas.microsoft.com/office/powerpoint/2010/main" val="318343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DB00A-78C0-49A6-BD65-75D2FD969C3B}"/>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8BC99949-44EC-4753-B926-F701F769D2E9}"/>
              </a:ext>
            </a:extLst>
          </p:cNvPr>
          <p:cNvSpPr>
            <a:spLocks noGrp="1"/>
          </p:cNvSpPr>
          <p:nvPr>
            <p:ph type="ftr" sz="quarter" idx="11"/>
          </p:nvPr>
        </p:nvSpPr>
        <p:spPr>
          <a:xfrm>
            <a:off x="3124200" y="6356350"/>
            <a:ext cx="2895600" cy="365125"/>
          </a:xfrm>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31287159-CF06-4FAA-9755-C4DC42112616}"/>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059C4585-89F0-444D-B4EC-AF73C9B9B0D3}"/>
              </a:ext>
            </a:extLst>
          </p:cNvPr>
          <p:cNvSpPr txBox="1"/>
          <p:nvPr/>
        </p:nvSpPr>
        <p:spPr>
          <a:xfrm>
            <a:off x="457200" y="228600"/>
            <a:ext cx="7543800" cy="3785652"/>
          </a:xfrm>
          <a:prstGeom prst="rect">
            <a:avLst/>
          </a:prstGeom>
          <a:noFill/>
        </p:spPr>
        <p:txBody>
          <a:bodyPr wrap="square" rtlCol="0">
            <a:spAutoFit/>
          </a:bodyPr>
          <a:lstStyle/>
          <a:p>
            <a:r>
              <a:rPr lang="en-US" sz="2400" dirty="0">
                <a:latin typeface="+mj-lt"/>
              </a:rPr>
              <a:t>What are we studying?</a:t>
            </a:r>
          </a:p>
          <a:p>
            <a:endParaRPr lang="en-US" sz="2400" dirty="0">
              <a:latin typeface="+mj-lt"/>
            </a:endParaRPr>
          </a:p>
          <a:p>
            <a:r>
              <a:rPr lang="en-US" sz="2400" dirty="0">
                <a:latin typeface="+mj-lt"/>
              </a:rPr>
              <a:t>Thermodynamics is generally the study of heat and other forms of energy (work, mechanical, electrical, chemical, nuclear, etc.) typically measured in a macroscopic sample.</a:t>
            </a:r>
          </a:p>
          <a:p>
            <a:endParaRPr lang="en-US" sz="2400" dirty="0">
              <a:latin typeface="+mj-lt"/>
            </a:endParaRPr>
          </a:p>
          <a:p>
            <a:r>
              <a:rPr lang="en-US" sz="2400" dirty="0">
                <a:latin typeface="+mj-lt"/>
              </a:rPr>
              <a:t>Statistical mechanics is the study of samples at the atomic level, attempting to reconcile the energetics at the atomic and macroscopic scales.</a:t>
            </a:r>
          </a:p>
        </p:txBody>
      </p:sp>
      <p:pic>
        <p:nvPicPr>
          <p:cNvPr id="7" name="Picture 6">
            <a:extLst>
              <a:ext uri="{FF2B5EF4-FFF2-40B4-BE49-F238E27FC236}">
                <a16:creationId xmlns:a16="http://schemas.microsoft.com/office/drawing/2014/main" id="{B0CEC6A4-DD9D-4443-ACC4-4DF13B4C8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33" y="3925824"/>
            <a:ext cx="3276600" cy="2359152"/>
          </a:xfrm>
          <a:prstGeom prst="rect">
            <a:avLst/>
          </a:prstGeom>
        </p:spPr>
      </p:pic>
      <p:sp>
        <p:nvSpPr>
          <p:cNvPr id="9" name="Oval 8">
            <a:extLst>
              <a:ext uri="{FF2B5EF4-FFF2-40B4-BE49-F238E27FC236}">
                <a16:creationId xmlns:a16="http://schemas.microsoft.com/office/drawing/2014/main" id="{251E9C99-4FD7-4AF8-B374-6BC13EDCE332}"/>
              </a:ext>
            </a:extLst>
          </p:cNvPr>
          <p:cNvSpPr/>
          <p:nvPr/>
        </p:nvSpPr>
        <p:spPr>
          <a:xfrm>
            <a:off x="6019800" y="4283508"/>
            <a:ext cx="16764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76A89D-5064-4481-8B44-D7730378BCE4}"/>
              </a:ext>
            </a:extLst>
          </p:cNvPr>
          <p:cNvSpPr/>
          <p:nvPr/>
        </p:nvSpPr>
        <p:spPr>
          <a:xfrm>
            <a:off x="6324600" y="4648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4E5371-8F68-44F3-85D3-5A068B958547}"/>
              </a:ext>
            </a:extLst>
          </p:cNvPr>
          <p:cNvSpPr/>
          <p:nvPr/>
        </p:nvSpPr>
        <p:spPr>
          <a:xfrm>
            <a:off x="6477000" y="4800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A6C66D-97BA-4F74-8E3A-183F97C8D23A}"/>
              </a:ext>
            </a:extLst>
          </p:cNvPr>
          <p:cNvSpPr/>
          <p:nvPr/>
        </p:nvSpPr>
        <p:spPr>
          <a:xfrm>
            <a:off x="65532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67D854-F755-4ADE-8E11-D67C304D1B28}"/>
              </a:ext>
            </a:extLst>
          </p:cNvPr>
          <p:cNvSpPr/>
          <p:nvPr/>
        </p:nvSpPr>
        <p:spPr>
          <a:xfrm>
            <a:off x="6781800" y="5105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6AAF6D2-68A5-4E7B-9081-9CAEB9BE9662}"/>
              </a:ext>
            </a:extLst>
          </p:cNvPr>
          <p:cNvSpPr/>
          <p:nvPr/>
        </p:nvSpPr>
        <p:spPr>
          <a:xfrm>
            <a:off x="6591300" y="45025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C40D33-67F7-45CB-9933-023AD08DBAC8}"/>
              </a:ext>
            </a:extLst>
          </p:cNvPr>
          <p:cNvSpPr/>
          <p:nvPr/>
        </p:nvSpPr>
        <p:spPr>
          <a:xfrm>
            <a:off x="6985747" y="482749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B0DCE7-4C9F-4678-B621-F6C39377328D}"/>
              </a:ext>
            </a:extLst>
          </p:cNvPr>
          <p:cNvSpPr/>
          <p:nvPr/>
        </p:nvSpPr>
        <p:spPr>
          <a:xfrm>
            <a:off x="6898341" y="44263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2B739E-7D76-49B6-A5AD-C91B9F704D6D}"/>
              </a:ext>
            </a:extLst>
          </p:cNvPr>
          <p:cNvSpPr/>
          <p:nvPr/>
        </p:nvSpPr>
        <p:spPr>
          <a:xfrm>
            <a:off x="7353300" y="4938177"/>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9D7AB0-E15B-4CA8-88C4-7AA4BFB4EB82}"/>
              </a:ext>
            </a:extLst>
          </p:cNvPr>
          <p:cNvSpPr/>
          <p:nvPr/>
        </p:nvSpPr>
        <p:spPr>
          <a:xfrm>
            <a:off x="6172200" y="4838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CCE4FA8-85D4-451E-A00E-FD67D36F592C}"/>
              </a:ext>
            </a:extLst>
          </p:cNvPr>
          <p:cNvSpPr/>
          <p:nvPr/>
        </p:nvSpPr>
        <p:spPr>
          <a:xfrm>
            <a:off x="7086600" y="44644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AD067C-82FC-43AB-A064-966872FE2AA5}"/>
              </a:ext>
            </a:extLst>
          </p:cNvPr>
          <p:cNvSpPr/>
          <p:nvPr/>
        </p:nvSpPr>
        <p:spPr>
          <a:xfrm>
            <a:off x="6477000" y="4800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285B2AE-62B4-403F-91E7-540E2E66AF36}"/>
              </a:ext>
            </a:extLst>
          </p:cNvPr>
          <p:cNvSpPr/>
          <p:nvPr/>
        </p:nvSpPr>
        <p:spPr>
          <a:xfrm>
            <a:off x="6629400" y="4953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C159154-87C8-47F6-9E0C-3C2544EA7485}"/>
              </a:ext>
            </a:extLst>
          </p:cNvPr>
          <p:cNvSpPr/>
          <p:nvPr/>
        </p:nvSpPr>
        <p:spPr>
          <a:xfrm>
            <a:off x="67056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C66072-E4DE-4D78-89AB-67A63287454A}"/>
              </a:ext>
            </a:extLst>
          </p:cNvPr>
          <p:cNvSpPr/>
          <p:nvPr/>
        </p:nvSpPr>
        <p:spPr>
          <a:xfrm>
            <a:off x="6934200" y="525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7DE7AF-71A6-4929-A4C7-C10284038777}"/>
              </a:ext>
            </a:extLst>
          </p:cNvPr>
          <p:cNvSpPr/>
          <p:nvPr/>
        </p:nvSpPr>
        <p:spPr>
          <a:xfrm>
            <a:off x="6743700" y="46549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E7B769-94C0-431C-8F7F-D14752F58B6C}"/>
              </a:ext>
            </a:extLst>
          </p:cNvPr>
          <p:cNvSpPr/>
          <p:nvPr/>
        </p:nvSpPr>
        <p:spPr>
          <a:xfrm>
            <a:off x="7138147" y="497989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1499021-1ECD-4A4E-BB70-720774B03B87}"/>
              </a:ext>
            </a:extLst>
          </p:cNvPr>
          <p:cNvSpPr/>
          <p:nvPr/>
        </p:nvSpPr>
        <p:spPr>
          <a:xfrm>
            <a:off x="7050741" y="45787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453926A-79D4-441D-8304-E0694E9E4715}"/>
              </a:ext>
            </a:extLst>
          </p:cNvPr>
          <p:cNvSpPr/>
          <p:nvPr/>
        </p:nvSpPr>
        <p:spPr>
          <a:xfrm>
            <a:off x="7505700" y="5090577"/>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52A1A9B-3D5F-4812-88FF-7BD8F3E06319}"/>
              </a:ext>
            </a:extLst>
          </p:cNvPr>
          <p:cNvSpPr/>
          <p:nvPr/>
        </p:nvSpPr>
        <p:spPr>
          <a:xfrm>
            <a:off x="6324600" y="49911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9512D75-112C-4912-A503-891ADA0E9575}"/>
              </a:ext>
            </a:extLst>
          </p:cNvPr>
          <p:cNvSpPr/>
          <p:nvPr/>
        </p:nvSpPr>
        <p:spPr>
          <a:xfrm>
            <a:off x="7239000" y="4616882"/>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Left-Right 52">
            <a:extLst>
              <a:ext uri="{FF2B5EF4-FFF2-40B4-BE49-F238E27FC236}">
                <a16:creationId xmlns:a16="http://schemas.microsoft.com/office/drawing/2014/main" id="{600B0564-40C7-4521-B1DD-A2818F7F2662}"/>
              </a:ext>
            </a:extLst>
          </p:cNvPr>
          <p:cNvSpPr/>
          <p:nvPr/>
        </p:nvSpPr>
        <p:spPr>
          <a:xfrm>
            <a:off x="4004423" y="4667250"/>
            <a:ext cx="1652867" cy="647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6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DCDA0-B822-4F3C-A95C-5B8740A33EF8}"/>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AA81850D-87D4-4EC7-94FF-142A1404CF1E}"/>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463E419B-2350-4543-90EE-4CF8BD17AFB1}"/>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4D0028AB-9332-42C5-A684-8F9CD8B13AD1}"/>
              </a:ext>
            </a:extLst>
          </p:cNvPr>
          <p:cNvSpPr txBox="1"/>
          <p:nvPr/>
        </p:nvSpPr>
        <p:spPr>
          <a:xfrm>
            <a:off x="421341" y="446717"/>
            <a:ext cx="8229600" cy="6617196"/>
          </a:xfrm>
          <a:prstGeom prst="rect">
            <a:avLst/>
          </a:prstGeom>
          <a:noFill/>
        </p:spPr>
        <p:txBody>
          <a:bodyPr wrap="square" rtlCol="0">
            <a:spAutoFit/>
          </a:bodyPr>
          <a:lstStyle/>
          <a:p>
            <a:r>
              <a:rPr lang="en-US" sz="2400" dirty="0">
                <a:latin typeface="+mj-lt"/>
              </a:rPr>
              <a:t>Useful concepts and quantities of thermodynamics</a:t>
            </a:r>
          </a:p>
          <a:p>
            <a:pPr marL="800100" lvl="1" indent="-342900">
              <a:buFont typeface="Wingdings" panose="05000000000000000000" pitchFamily="2" charset="2"/>
              <a:buChar char="q"/>
            </a:pPr>
            <a:r>
              <a:rPr lang="en-US" sz="2400" dirty="0">
                <a:latin typeface="+mj-lt"/>
              </a:rPr>
              <a:t>Equilibrium – in fact, we will be mostly be studying equilibrium thermodynamics. It perhaps would be more honest to call our study </a:t>
            </a:r>
            <a:r>
              <a:rPr lang="en-US" sz="2400" dirty="0" err="1">
                <a:solidFill>
                  <a:srgbClr val="FF0000"/>
                </a:solidFill>
                <a:latin typeface="+mj-lt"/>
              </a:rPr>
              <a:t>thermostatics</a:t>
            </a:r>
            <a:r>
              <a:rPr lang="en-US" sz="2400" dirty="0">
                <a:latin typeface="+mj-lt"/>
              </a:rPr>
              <a:t>.  Dynamic processes, such as those  involving flow and time dependent processes, involve additional considerations. </a:t>
            </a:r>
          </a:p>
          <a:p>
            <a:pPr marL="800100" lvl="1" indent="-342900">
              <a:buFont typeface="Wingdings" panose="05000000000000000000" pitchFamily="2" charset="2"/>
              <a:buChar char="q"/>
            </a:pPr>
            <a:r>
              <a:rPr lang="en-US" sz="2400" dirty="0">
                <a:latin typeface="+mj-lt"/>
              </a:rPr>
              <a:t>Temperature – T </a:t>
            </a:r>
            <a:r>
              <a:rPr lang="en-US" sz="2400" dirty="0">
                <a:latin typeface="Symbol" panose="05050102010706020507" pitchFamily="18" charset="2"/>
              </a:rPr>
              <a:t>³ </a:t>
            </a:r>
            <a:r>
              <a:rPr lang="en-US" sz="2400" dirty="0">
                <a:latin typeface="+mj-lt"/>
              </a:rPr>
              <a:t> 0 in Kelvin scale</a:t>
            </a:r>
          </a:p>
          <a:p>
            <a:pPr marL="800100" lvl="1" indent="-342900">
              <a:buFont typeface="Wingdings" panose="05000000000000000000" pitchFamily="2" charset="2"/>
              <a:buChar char="q"/>
            </a:pPr>
            <a:r>
              <a:rPr lang="en-US" sz="2400" dirty="0">
                <a:latin typeface="+mj-lt"/>
              </a:rPr>
              <a:t>Volume – V in units of m</a:t>
            </a:r>
            <a:r>
              <a:rPr lang="en-US" sz="2400" baseline="30000" dirty="0">
                <a:latin typeface="+mj-lt"/>
              </a:rPr>
              <a:t>3</a:t>
            </a:r>
            <a:endParaRPr lang="en-US" sz="2400" dirty="0">
              <a:latin typeface="+mj-lt"/>
            </a:endParaRPr>
          </a:p>
          <a:p>
            <a:pPr marL="800100" lvl="1" indent="-342900">
              <a:buFont typeface="Wingdings" panose="05000000000000000000" pitchFamily="2" charset="2"/>
              <a:buChar char="q"/>
            </a:pPr>
            <a:r>
              <a:rPr lang="en-US" sz="2400" dirty="0">
                <a:latin typeface="+mj-lt"/>
              </a:rPr>
              <a:t>Pressure – P in units of Pascals (Newtons/m</a:t>
            </a:r>
            <a:r>
              <a:rPr lang="en-US" sz="2400" baseline="30000" dirty="0">
                <a:latin typeface="+mj-lt"/>
              </a:rPr>
              <a:t>2</a:t>
            </a:r>
            <a:r>
              <a:rPr lang="en-US" sz="2400" dirty="0">
                <a:latin typeface="+mj-lt"/>
              </a:rPr>
              <a:t>)     (Note that    1 atmosphere = 101325 Pascals  (as defined))</a:t>
            </a:r>
          </a:p>
          <a:p>
            <a:pPr marL="800100" lvl="1" indent="-342900">
              <a:buFont typeface="Wingdings" panose="05000000000000000000" pitchFamily="2" charset="2"/>
              <a:buChar char="q"/>
            </a:pPr>
            <a:r>
              <a:rPr lang="en-US" sz="2400" dirty="0">
                <a:latin typeface="+mj-lt"/>
              </a:rPr>
              <a:t>Mass – M in units of kg</a:t>
            </a:r>
          </a:p>
          <a:p>
            <a:pPr marL="800100" lvl="1" indent="-342900">
              <a:buFont typeface="Wingdings" panose="05000000000000000000" pitchFamily="2" charset="2"/>
              <a:buChar char="q"/>
            </a:pPr>
            <a:r>
              <a:rPr lang="en-US" sz="2400" dirty="0">
                <a:latin typeface="+mj-lt"/>
              </a:rPr>
              <a:t>Number  of particles -- N</a:t>
            </a:r>
          </a:p>
          <a:p>
            <a:pPr marL="800100" lvl="1" indent="-342900">
              <a:buFont typeface="Wingdings" panose="05000000000000000000" pitchFamily="2" charset="2"/>
              <a:buChar char="q"/>
            </a:pPr>
            <a:r>
              <a:rPr lang="en-US" sz="2400" dirty="0">
                <a:latin typeface="+mj-lt"/>
              </a:rPr>
              <a:t>Energy – E or U in units of Joules</a:t>
            </a:r>
          </a:p>
          <a:p>
            <a:pPr lvl="1"/>
            <a:endParaRPr lang="en-US" sz="2400" dirty="0">
              <a:latin typeface="+mj-lt"/>
            </a:endParaRPr>
          </a:p>
          <a:p>
            <a:pPr marL="800100" lvl="1" indent="-342900">
              <a:buFont typeface="Wingdings" panose="05000000000000000000" pitchFamily="2" charset="2"/>
              <a:buChar char="q"/>
            </a:pPr>
            <a:endParaRPr lang="en-US" sz="2400" baseline="30000" dirty="0">
              <a:latin typeface="+mj-lt"/>
            </a:endParaRPr>
          </a:p>
          <a:p>
            <a:pPr marL="800100" lvl="1" indent="-342900">
              <a:buFont typeface="Wingdings" panose="05000000000000000000" pitchFamily="2" charset="2"/>
              <a:buChar char="q"/>
            </a:pPr>
            <a:endParaRPr lang="en-US" sz="2400" dirty="0">
              <a:latin typeface="+mj-lt"/>
            </a:endParaRPr>
          </a:p>
        </p:txBody>
      </p:sp>
    </p:spTree>
    <p:extLst>
      <p:ext uri="{BB962C8B-B14F-4D97-AF65-F5344CB8AC3E}">
        <p14:creationId xmlns:p14="http://schemas.microsoft.com/office/powerpoint/2010/main" val="118844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347F5-B040-4CCA-A8FF-6C21F5B1154F}"/>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48AE9B7E-14AC-4C3A-99C9-A3F3F8DDFD2A}"/>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F510892D-4699-404B-B0DD-EB0986D105EE}"/>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7D19AB97-614C-44B7-AA9F-34761B1DB7DE}"/>
              </a:ext>
            </a:extLst>
          </p:cNvPr>
          <p:cNvSpPr txBox="1"/>
          <p:nvPr/>
        </p:nvSpPr>
        <p:spPr>
          <a:xfrm>
            <a:off x="381000" y="271463"/>
            <a:ext cx="8382000" cy="830997"/>
          </a:xfrm>
          <a:prstGeom prst="rect">
            <a:avLst/>
          </a:prstGeom>
          <a:noFill/>
        </p:spPr>
        <p:txBody>
          <a:bodyPr wrap="square" rtlCol="0">
            <a:spAutoFit/>
          </a:bodyPr>
          <a:lstStyle/>
          <a:p>
            <a:r>
              <a:rPr lang="en-US" sz="2400" dirty="0">
                <a:latin typeface="+mj-lt"/>
              </a:rPr>
              <a:t>Reliable source for physical constants and unit conversions</a:t>
            </a:r>
          </a:p>
          <a:p>
            <a:r>
              <a:rPr lang="en-US" sz="2400" dirty="0">
                <a:latin typeface="+mj-lt"/>
                <a:hlinkClick r:id="rId2"/>
              </a:rPr>
              <a:t>https://physics.nist.gov/cuu/Constants/index.html</a:t>
            </a:r>
            <a:endParaRPr lang="en-US" sz="2400" dirty="0">
              <a:latin typeface="+mj-lt"/>
            </a:endParaRPr>
          </a:p>
        </p:txBody>
      </p:sp>
      <p:pic>
        <p:nvPicPr>
          <p:cNvPr id="6" name="Picture 5">
            <a:extLst>
              <a:ext uri="{FF2B5EF4-FFF2-40B4-BE49-F238E27FC236}">
                <a16:creationId xmlns:a16="http://schemas.microsoft.com/office/drawing/2014/main" id="{2A2C76A9-4DB0-4FFB-A6D8-9FE519820AA4}"/>
              </a:ext>
            </a:extLst>
          </p:cNvPr>
          <p:cNvPicPr>
            <a:picLocks noChangeAspect="1"/>
          </p:cNvPicPr>
          <p:nvPr/>
        </p:nvPicPr>
        <p:blipFill>
          <a:blip r:embed="rId3"/>
          <a:stretch>
            <a:fillRect/>
          </a:stretch>
        </p:blipFill>
        <p:spPr>
          <a:xfrm>
            <a:off x="1066800" y="1129354"/>
            <a:ext cx="6253163" cy="4977007"/>
          </a:xfrm>
          <a:prstGeom prst="rect">
            <a:avLst/>
          </a:prstGeom>
        </p:spPr>
      </p:pic>
    </p:spTree>
    <p:extLst>
      <p:ext uri="{BB962C8B-B14F-4D97-AF65-F5344CB8AC3E}">
        <p14:creationId xmlns:p14="http://schemas.microsoft.com/office/powerpoint/2010/main" val="35595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3B88-A188-4DB2-8AB1-4CD7546E6342}"/>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6E3F6169-2131-450B-B886-97903D8D5009}"/>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7CBE9387-47D7-4166-9ACD-F05CE8A5599D}"/>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5CA74684-B6DA-4EBC-B6B0-B3729A6E85EB}"/>
              </a:ext>
            </a:extLst>
          </p:cNvPr>
          <p:cNvSpPr txBox="1"/>
          <p:nvPr/>
        </p:nvSpPr>
        <p:spPr>
          <a:xfrm>
            <a:off x="457200" y="381000"/>
            <a:ext cx="8458200" cy="3046988"/>
          </a:xfrm>
          <a:prstGeom prst="rect">
            <a:avLst/>
          </a:prstGeom>
          <a:noFill/>
        </p:spPr>
        <p:txBody>
          <a:bodyPr wrap="square" rtlCol="0">
            <a:spAutoFit/>
          </a:bodyPr>
          <a:lstStyle/>
          <a:p>
            <a:r>
              <a:rPr lang="en-US" sz="2400" dirty="0">
                <a:latin typeface="+mj-lt"/>
              </a:rPr>
              <a:t>Note that,  for a given system, the variables, P,V,N,T,E…  are not independent.   For a given materials, the specific relationship is often called the equation of state.   For most materials this “equation of state” is very complicated.   For most of this course we will use as a convenient and often useful materials system – the ideal gas.   An ideal gas is a simplification of the behavior real gases (such as air) at low density described  by the famous equation of state:  </a:t>
            </a:r>
          </a:p>
        </p:txBody>
      </p:sp>
      <p:graphicFrame>
        <p:nvGraphicFramePr>
          <p:cNvPr id="6" name="Object 5">
            <a:extLst>
              <a:ext uri="{FF2B5EF4-FFF2-40B4-BE49-F238E27FC236}">
                <a16:creationId xmlns:a16="http://schemas.microsoft.com/office/drawing/2014/main" id="{F9F5D32D-DB6A-4204-ADD5-E30595C07301}"/>
              </a:ext>
            </a:extLst>
          </p:cNvPr>
          <p:cNvGraphicFramePr>
            <a:graphicFrameLocks noChangeAspect="1"/>
          </p:cNvGraphicFramePr>
          <p:nvPr>
            <p:extLst>
              <p:ext uri="{D42A27DB-BD31-4B8C-83A1-F6EECF244321}">
                <p14:modId xmlns:p14="http://schemas.microsoft.com/office/powerpoint/2010/main" val="1110589829"/>
              </p:ext>
            </p:extLst>
          </p:nvPr>
        </p:nvGraphicFramePr>
        <p:xfrm>
          <a:off x="1301003" y="3984841"/>
          <a:ext cx="6471397" cy="1803184"/>
        </p:xfrm>
        <a:graphic>
          <a:graphicData uri="http://schemas.openxmlformats.org/presentationml/2006/ole">
            <mc:AlternateContent xmlns:mc="http://schemas.openxmlformats.org/markup-compatibility/2006">
              <mc:Choice xmlns:v="urn:schemas-microsoft-com:vml" Requires="v">
                <p:oleObj spid="_x0000_s1034" name="Equation" r:id="rId3" imgW="1955520" imgH="660240" progId="Equation.DSMT4">
                  <p:embed/>
                </p:oleObj>
              </mc:Choice>
              <mc:Fallback>
                <p:oleObj name="Equation" r:id="rId3" imgW="1955520" imgH="660240" progId="Equation.DSMT4">
                  <p:embed/>
                  <p:pic>
                    <p:nvPicPr>
                      <p:cNvPr id="0" name=""/>
                      <p:cNvPicPr/>
                      <p:nvPr/>
                    </p:nvPicPr>
                    <p:blipFill>
                      <a:blip r:embed="rId4"/>
                      <a:stretch>
                        <a:fillRect/>
                      </a:stretch>
                    </p:blipFill>
                    <p:spPr>
                      <a:xfrm>
                        <a:off x="1301003" y="3984841"/>
                        <a:ext cx="6471397" cy="1803184"/>
                      </a:xfrm>
                      <a:prstGeom prst="rect">
                        <a:avLst/>
                      </a:prstGeom>
                    </p:spPr>
                  </p:pic>
                </p:oleObj>
              </mc:Fallback>
            </mc:AlternateContent>
          </a:graphicData>
        </a:graphic>
      </p:graphicFrame>
    </p:spTree>
    <p:extLst>
      <p:ext uri="{BB962C8B-B14F-4D97-AF65-F5344CB8AC3E}">
        <p14:creationId xmlns:p14="http://schemas.microsoft.com/office/powerpoint/2010/main" val="82964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C2196-539C-4BAD-9A41-C88331D1F419}"/>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2310B4DA-650C-4231-96B5-2A203D1D0F52}"/>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B0BE2397-DAA0-480B-81D0-F39E09AF0D19}"/>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60287C66-87A4-4B0C-B691-E516B57E298D}"/>
              </a:ext>
            </a:extLst>
          </p:cNvPr>
          <p:cNvSpPr txBox="1"/>
          <p:nvPr/>
        </p:nvSpPr>
        <p:spPr>
          <a:xfrm>
            <a:off x="685800" y="457200"/>
            <a:ext cx="8153400" cy="1938992"/>
          </a:xfrm>
          <a:prstGeom prst="rect">
            <a:avLst/>
          </a:prstGeom>
          <a:noFill/>
        </p:spPr>
        <p:txBody>
          <a:bodyPr wrap="square" rtlCol="0">
            <a:spAutoFit/>
          </a:bodyPr>
          <a:lstStyle/>
          <a:p>
            <a:r>
              <a:rPr lang="en-US" sz="2400" dirty="0">
                <a:latin typeface="+mj-lt"/>
              </a:rPr>
              <a:t>Where did the ideal gas equation of state come from?</a:t>
            </a:r>
          </a:p>
          <a:p>
            <a:pPr marL="914400" lvl="1" indent="-457200">
              <a:buFont typeface="+mj-lt"/>
              <a:buAutoNum type="alphaLcPeriod"/>
            </a:pPr>
            <a:r>
              <a:rPr lang="en-US" sz="2400" dirty="0">
                <a:latin typeface="+mj-lt"/>
              </a:rPr>
              <a:t>It follows from first principles</a:t>
            </a:r>
          </a:p>
          <a:p>
            <a:pPr marL="914400" lvl="1" indent="-457200">
              <a:buFont typeface="+mj-lt"/>
              <a:buAutoNum type="alphaLcPeriod"/>
            </a:pPr>
            <a:r>
              <a:rPr lang="en-US" sz="2400" dirty="0">
                <a:latin typeface="+mj-lt"/>
              </a:rPr>
              <a:t>It comes from observation</a:t>
            </a:r>
          </a:p>
          <a:p>
            <a:pPr marL="914400" lvl="1" indent="-457200">
              <a:buFont typeface="+mj-lt"/>
              <a:buAutoNum type="alphaLcPeriod"/>
            </a:pPr>
            <a:r>
              <a:rPr lang="en-US" sz="2400" dirty="0">
                <a:latin typeface="+mj-lt"/>
              </a:rPr>
              <a:t>I never learned about this</a:t>
            </a:r>
          </a:p>
          <a:p>
            <a:pPr marL="914400" lvl="1" indent="-457200">
              <a:buFont typeface="+mj-lt"/>
              <a:buAutoNum type="alphaLcPeriod"/>
            </a:pPr>
            <a:endParaRPr lang="en-US" sz="2400" dirty="0">
              <a:latin typeface="+mj-lt"/>
            </a:endParaRPr>
          </a:p>
        </p:txBody>
      </p:sp>
    </p:spTree>
    <p:extLst>
      <p:ext uri="{BB962C8B-B14F-4D97-AF65-F5344CB8AC3E}">
        <p14:creationId xmlns:p14="http://schemas.microsoft.com/office/powerpoint/2010/main" val="403546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2FA14702-1AC0-4B3B-8B88-AD735A04644D}"/>
              </a:ext>
            </a:extLst>
          </p:cNvPr>
          <p:cNvSpPr txBox="1"/>
          <p:nvPr/>
        </p:nvSpPr>
        <p:spPr>
          <a:xfrm>
            <a:off x="304800" y="228600"/>
            <a:ext cx="8458200" cy="461665"/>
          </a:xfrm>
          <a:prstGeom prst="rect">
            <a:avLst/>
          </a:prstGeom>
          <a:noFill/>
        </p:spPr>
        <p:txBody>
          <a:bodyPr wrap="square" rtlCol="0">
            <a:spAutoFit/>
          </a:bodyPr>
          <a:lstStyle/>
          <a:p>
            <a:r>
              <a:rPr lang="en-US" sz="2400" dirty="0">
                <a:latin typeface="+mj-lt"/>
              </a:rPr>
              <a:t>Physics Colloquium series – Thursdays 4-5 PM online</a:t>
            </a:r>
          </a:p>
        </p:txBody>
      </p:sp>
      <p:pic>
        <p:nvPicPr>
          <p:cNvPr id="6" name="Picture 5">
            <a:extLst>
              <a:ext uri="{FF2B5EF4-FFF2-40B4-BE49-F238E27FC236}">
                <a16:creationId xmlns:a16="http://schemas.microsoft.com/office/drawing/2014/main" id="{5AEA5F05-6E7E-4CA9-A16F-65AA9A4E4601}"/>
              </a:ext>
            </a:extLst>
          </p:cNvPr>
          <p:cNvPicPr>
            <a:picLocks noChangeAspect="1"/>
          </p:cNvPicPr>
          <p:nvPr/>
        </p:nvPicPr>
        <p:blipFill>
          <a:blip r:embed="rId3"/>
          <a:stretch>
            <a:fillRect/>
          </a:stretch>
        </p:blipFill>
        <p:spPr>
          <a:xfrm>
            <a:off x="304800" y="1151042"/>
            <a:ext cx="8853828" cy="4944957"/>
          </a:xfrm>
          <a:prstGeom prst="rect">
            <a:avLst/>
          </a:prstGeom>
        </p:spPr>
      </p:pic>
    </p:spTree>
    <p:extLst>
      <p:ext uri="{BB962C8B-B14F-4D97-AF65-F5344CB8AC3E}">
        <p14:creationId xmlns:p14="http://schemas.microsoft.com/office/powerpoint/2010/main" val="185365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4E298-98C7-42C1-A700-ED43831074E9}"/>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4986EB82-89E0-4F32-9B12-2FA3FB0630FB}"/>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4B390F3B-90A9-491B-B4FC-50EF6BB02F34}"/>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DD452FF4-F565-4CF6-8676-7201E88775D0}"/>
              </a:ext>
            </a:extLst>
          </p:cNvPr>
          <p:cNvSpPr txBox="1"/>
          <p:nvPr/>
        </p:nvSpPr>
        <p:spPr>
          <a:xfrm>
            <a:off x="457200" y="304800"/>
            <a:ext cx="7620000" cy="461665"/>
          </a:xfrm>
          <a:prstGeom prst="rect">
            <a:avLst/>
          </a:prstGeom>
          <a:noFill/>
        </p:spPr>
        <p:txBody>
          <a:bodyPr wrap="square" rtlCol="0">
            <a:spAutoFit/>
          </a:bodyPr>
          <a:lstStyle/>
          <a:p>
            <a:r>
              <a:rPr lang="en-US" sz="2400" dirty="0">
                <a:latin typeface="+mj-lt"/>
              </a:rPr>
              <a:t>Microscopic analysis of ideal gas equation of state.</a:t>
            </a:r>
          </a:p>
        </p:txBody>
      </p:sp>
      <p:graphicFrame>
        <p:nvGraphicFramePr>
          <p:cNvPr id="6" name="Object 5">
            <a:extLst>
              <a:ext uri="{FF2B5EF4-FFF2-40B4-BE49-F238E27FC236}">
                <a16:creationId xmlns:a16="http://schemas.microsoft.com/office/drawing/2014/main" id="{0D33927E-F637-408F-A8CD-BB27A3D9D100}"/>
              </a:ext>
            </a:extLst>
          </p:cNvPr>
          <p:cNvGraphicFramePr>
            <a:graphicFrameLocks noChangeAspect="1"/>
          </p:cNvGraphicFramePr>
          <p:nvPr>
            <p:extLst>
              <p:ext uri="{D42A27DB-BD31-4B8C-83A1-F6EECF244321}">
                <p14:modId xmlns:p14="http://schemas.microsoft.com/office/powerpoint/2010/main" val="3203329717"/>
              </p:ext>
            </p:extLst>
          </p:nvPr>
        </p:nvGraphicFramePr>
        <p:xfrm>
          <a:off x="2194015" y="766465"/>
          <a:ext cx="2377985" cy="725487"/>
        </p:xfrm>
        <a:graphic>
          <a:graphicData uri="http://schemas.openxmlformats.org/presentationml/2006/ole">
            <mc:AlternateContent xmlns:mc="http://schemas.openxmlformats.org/markup-compatibility/2006">
              <mc:Choice xmlns:v="urn:schemas-microsoft-com:vml" Requires="v">
                <p:oleObj spid="_x0000_s2055" name="Equation" r:id="rId3" imgW="749160" imgH="228600" progId="Equation.DSMT4">
                  <p:embed/>
                </p:oleObj>
              </mc:Choice>
              <mc:Fallback>
                <p:oleObj name="Equation" r:id="rId3" imgW="749160" imgH="228600" progId="Equation.DSMT4">
                  <p:embed/>
                  <p:pic>
                    <p:nvPicPr>
                      <p:cNvPr id="0" name=""/>
                      <p:cNvPicPr/>
                      <p:nvPr/>
                    </p:nvPicPr>
                    <p:blipFill>
                      <a:blip r:embed="rId4"/>
                      <a:stretch>
                        <a:fillRect/>
                      </a:stretch>
                    </p:blipFill>
                    <p:spPr>
                      <a:xfrm>
                        <a:off x="2194015" y="766465"/>
                        <a:ext cx="2377985" cy="7254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B19876A-73B5-4B30-A2D3-A3BC276F9E0B}"/>
              </a:ext>
            </a:extLst>
          </p:cNvPr>
          <p:cNvPicPr>
            <a:picLocks noChangeAspect="1"/>
          </p:cNvPicPr>
          <p:nvPr/>
        </p:nvPicPr>
        <p:blipFill>
          <a:blip r:embed="rId5"/>
          <a:stretch>
            <a:fillRect/>
          </a:stretch>
        </p:blipFill>
        <p:spPr>
          <a:xfrm>
            <a:off x="352425" y="2004070"/>
            <a:ext cx="8439150" cy="3114675"/>
          </a:xfrm>
          <a:prstGeom prst="rect">
            <a:avLst/>
          </a:prstGeom>
        </p:spPr>
      </p:pic>
      <p:sp>
        <p:nvSpPr>
          <p:cNvPr id="8" name="TextBox 7">
            <a:extLst>
              <a:ext uri="{FF2B5EF4-FFF2-40B4-BE49-F238E27FC236}">
                <a16:creationId xmlns:a16="http://schemas.microsoft.com/office/drawing/2014/main" id="{7372ADF5-71B2-4795-9F59-58F06A6A1AC6}"/>
              </a:ext>
            </a:extLst>
          </p:cNvPr>
          <p:cNvSpPr txBox="1"/>
          <p:nvPr/>
        </p:nvSpPr>
        <p:spPr>
          <a:xfrm>
            <a:off x="152400" y="1491952"/>
            <a:ext cx="8686800" cy="461665"/>
          </a:xfrm>
          <a:prstGeom prst="rect">
            <a:avLst/>
          </a:prstGeom>
          <a:noFill/>
        </p:spPr>
        <p:txBody>
          <a:bodyPr wrap="square" rtlCol="0">
            <a:spAutoFit/>
          </a:bodyPr>
          <a:lstStyle/>
          <a:p>
            <a:r>
              <a:rPr lang="en-US" sz="2400" dirty="0">
                <a:latin typeface="+mj-lt"/>
              </a:rPr>
              <a:t>Figure from your textbook:</a:t>
            </a:r>
          </a:p>
        </p:txBody>
      </p:sp>
      <p:sp>
        <p:nvSpPr>
          <p:cNvPr id="9" name="Arrow: Curved Right 8">
            <a:extLst>
              <a:ext uri="{FF2B5EF4-FFF2-40B4-BE49-F238E27FC236}">
                <a16:creationId xmlns:a16="http://schemas.microsoft.com/office/drawing/2014/main" id="{39D491E5-FC29-4EE0-88D3-2FF071B9B842}"/>
              </a:ext>
            </a:extLst>
          </p:cNvPr>
          <p:cNvSpPr/>
          <p:nvPr/>
        </p:nvSpPr>
        <p:spPr>
          <a:xfrm>
            <a:off x="1981200" y="2467322"/>
            <a:ext cx="930185" cy="3323878"/>
          </a:xfrm>
          <a:prstGeom prst="curvedRightArrow">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B9323C2-152B-479C-B38C-B9AF8F869A7A}"/>
              </a:ext>
            </a:extLst>
          </p:cNvPr>
          <p:cNvSpPr txBox="1"/>
          <p:nvPr/>
        </p:nvSpPr>
        <p:spPr>
          <a:xfrm>
            <a:off x="3124200" y="5169198"/>
            <a:ext cx="6019800" cy="830997"/>
          </a:xfrm>
          <a:prstGeom prst="rect">
            <a:avLst/>
          </a:prstGeom>
          <a:noFill/>
        </p:spPr>
        <p:txBody>
          <a:bodyPr wrap="square" rtlCol="0">
            <a:spAutoFit/>
          </a:bodyPr>
          <a:lstStyle/>
          <a:p>
            <a:r>
              <a:rPr lang="en-US" sz="2400" dirty="0">
                <a:latin typeface="+mj-lt"/>
              </a:rPr>
              <a:t>Collision of atom with piston exerts pressure</a:t>
            </a:r>
          </a:p>
        </p:txBody>
      </p:sp>
    </p:spTree>
    <p:extLst>
      <p:ext uri="{BB962C8B-B14F-4D97-AF65-F5344CB8AC3E}">
        <p14:creationId xmlns:p14="http://schemas.microsoft.com/office/powerpoint/2010/main" val="183222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FFA04-6680-448A-8B3E-22ECEA206EBE}"/>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EA258126-5059-4ABE-B324-CD10FAC65529}"/>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A8EF8780-8FC6-4502-A6B9-25F618540D3E}"/>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759B96CA-51DE-4F07-B805-8A05F4A13A99}"/>
              </a:ext>
            </a:extLst>
          </p:cNvPr>
          <p:cNvGraphicFramePr>
            <a:graphicFrameLocks noChangeAspect="1"/>
          </p:cNvGraphicFramePr>
          <p:nvPr>
            <p:extLst>
              <p:ext uri="{D42A27DB-BD31-4B8C-83A1-F6EECF244321}">
                <p14:modId xmlns:p14="http://schemas.microsoft.com/office/powerpoint/2010/main" val="3399448315"/>
              </p:ext>
            </p:extLst>
          </p:nvPr>
        </p:nvGraphicFramePr>
        <p:xfrm>
          <a:off x="609600" y="609600"/>
          <a:ext cx="7426325" cy="5018088"/>
        </p:xfrm>
        <a:graphic>
          <a:graphicData uri="http://schemas.openxmlformats.org/presentationml/2006/ole">
            <mc:AlternateContent xmlns:mc="http://schemas.openxmlformats.org/markup-compatibility/2006">
              <mc:Choice xmlns:v="urn:schemas-microsoft-com:vml" Requires="v">
                <p:oleObj spid="_x0000_s3079" name="Equation" r:id="rId3" imgW="3213000" imgH="2171520" progId="Equation.DSMT4">
                  <p:embed/>
                </p:oleObj>
              </mc:Choice>
              <mc:Fallback>
                <p:oleObj name="Equation" r:id="rId3" imgW="3213000" imgH="2171520" progId="Equation.DSMT4">
                  <p:embed/>
                  <p:pic>
                    <p:nvPicPr>
                      <p:cNvPr id="0" name=""/>
                      <p:cNvPicPr/>
                      <p:nvPr/>
                    </p:nvPicPr>
                    <p:blipFill>
                      <a:blip r:embed="rId4"/>
                      <a:stretch>
                        <a:fillRect/>
                      </a:stretch>
                    </p:blipFill>
                    <p:spPr>
                      <a:xfrm>
                        <a:off x="609600" y="609600"/>
                        <a:ext cx="7426325" cy="5018088"/>
                      </a:xfrm>
                      <a:prstGeom prst="rect">
                        <a:avLst/>
                      </a:prstGeom>
                    </p:spPr>
                  </p:pic>
                </p:oleObj>
              </mc:Fallback>
            </mc:AlternateContent>
          </a:graphicData>
        </a:graphic>
      </p:graphicFrame>
    </p:spTree>
    <p:extLst>
      <p:ext uri="{BB962C8B-B14F-4D97-AF65-F5344CB8AC3E}">
        <p14:creationId xmlns:p14="http://schemas.microsoft.com/office/powerpoint/2010/main" val="132021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20DF9-62C8-44C2-B761-DCC653BB1AD0}"/>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14D0CC70-8B9F-47EF-8199-E81D52BC93DE}"/>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EF39C3BF-ED8E-4E6B-91CE-FCE9348A925B}"/>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52F9E90F-3BA2-4239-B143-21914713E2A3}"/>
              </a:ext>
            </a:extLst>
          </p:cNvPr>
          <p:cNvGraphicFramePr>
            <a:graphicFrameLocks noChangeAspect="1"/>
          </p:cNvGraphicFramePr>
          <p:nvPr>
            <p:extLst>
              <p:ext uri="{D42A27DB-BD31-4B8C-83A1-F6EECF244321}">
                <p14:modId xmlns:p14="http://schemas.microsoft.com/office/powerpoint/2010/main" val="789221586"/>
              </p:ext>
            </p:extLst>
          </p:nvPr>
        </p:nvGraphicFramePr>
        <p:xfrm>
          <a:off x="304800" y="88170"/>
          <a:ext cx="3130140" cy="1644650"/>
        </p:xfrm>
        <a:graphic>
          <a:graphicData uri="http://schemas.openxmlformats.org/presentationml/2006/ole">
            <mc:AlternateContent xmlns:mc="http://schemas.openxmlformats.org/markup-compatibility/2006">
              <mc:Choice xmlns:v="urn:schemas-microsoft-com:vml" Requires="v">
                <p:oleObj spid="_x0000_s4108" name="Equation" r:id="rId3" imgW="749160" imgH="393480" progId="Equation.DSMT4">
                  <p:embed/>
                </p:oleObj>
              </mc:Choice>
              <mc:Fallback>
                <p:oleObj name="Equation" r:id="rId3" imgW="749160" imgH="393480" progId="Equation.DSMT4">
                  <p:embed/>
                  <p:pic>
                    <p:nvPicPr>
                      <p:cNvPr id="0" name=""/>
                      <p:cNvPicPr/>
                      <p:nvPr/>
                    </p:nvPicPr>
                    <p:blipFill>
                      <a:blip r:embed="rId4"/>
                      <a:stretch>
                        <a:fillRect/>
                      </a:stretch>
                    </p:blipFill>
                    <p:spPr>
                      <a:xfrm>
                        <a:off x="304800" y="88170"/>
                        <a:ext cx="3130140" cy="16446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C8DE51D-9C98-4127-8607-F462E26BAB48}"/>
              </a:ext>
            </a:extLst>
          </p:cNvPr>
          <p:cNvSpPr txBox="1"/>
          <p:nvPr/>
        </p:nvSpPr>
        <p:spPr>
          <a:xfrm>
            <a:off x="457200" y="1732820"/>
            <a:ext cx="5867400" cy="1569660"/>
          </a:xfrm>
          <a:prstGeom prst="rect">
            <a:avLst/>
          </a:prstGeom>
          <a:noFill/>
        </p:spPr>
        <p:txBody>
          <a:bodyPr wrap="square" rtlCol="0">
            <a:spAutoFit/>
          </a:bodyPr>
          <a:lstStyle/>
          <a:p>
            <a:r>
              <a:rPr lang="en-US" sz="2400" dirty="0">
                <a:latin typeface="+mj-lt"/>
              </a:rPr>
              <a:t>Does this make sense?</a:t>
            </a:r>
          </a:p>
          <a:p>
            <a:pPr marL="914400" lvl="1" indent="-457200">
              <a:buFont typeface="+mj-lt"/>
              <a:buAutoNum type="alphaLcPeriod"/>
            </a:pPr>
            <a:r>
              <a:rPr lang="en-US" sz="2400" dirty="0">
                <a:latin typeface="+mj-lt"/>
              </a:rPr>
              <a:t>Yes</a:t>
            </a:r>
          </a:p>
          <a:p>
            <a:pPr marL="914400" lvl="1" indent="-457200">
              <a:buFont typeface="+mj-lt"/>
              <a:buAutoNum type="alphaLcPeriod"/>
            </a:pPr>
            <a:r>
              <a:rPr lang="en-US" sz="2400" dirty="0">
                <a:latin typeface="+mj-lt"/>
              </a:rPr>
              <a:t>No</a:t>
            </a:r>
          </a:p>
          <a:p>
            <a:pPr marL="914400" lvl="1" indent="-457200">
              <a:buFont typeface="+mj-lt"/>
              <a:buAutoNum type="alphaLcPeriod"/>
            </a:pPr>
            <a:r>
              <a:rPr lang="en-US" sz="2400" dirty="0">
                <a:latin typeface="+mj-lt"/>
              </a:rPr>
              <a:t>OK – but needs some refinement</a:t>
            </a:r>
          </a:p>
        </p:txBody>
      </p:sp>
      <p:graphicFrame>
        <p:nvGraphicFramePr>
          <p:cNvPr id="7" name="Object 6">
            <a:extLst>
              <a:ext uri="{FF2B5EF4-FFF2-40B4-BE49-F238E27FC236}">
                <a16:creationId xmlns:a16="http://schemas.microsoft.com/office/drawing/2014/main" id="{D4A34D64-79C0-41FA-9E01-F8B6FBD05169}"/>
              </a:ext>
            </a:extLst>
          </p:cNvPr>
          <p:cNvGraphicFramePr>
            <a:graphicFrameLocks noChangeAspect="1"/>
          </p:cNvGraphicFramePr>
          <p:nvPr>
            <p:extLst>
              <p:ext uri="{D42A27DB-BD31-4B8C-83A1-F6EECF244321}">
                <p14:modId xmlns:p14="http://schemas.microsoft.com/office/powerpoint/2010/main" val="3188970717"/>
              </p:ext>
            </p:extLst>
          </p:nvPr>
        </p:nvGraphicFramePr>
        <p:xfrm>
          <a:off x="461462" y="3564486"/>
          <a:ext cx="6649664" cy="2302914"/>
        </p:xfrm>
        <a:graphic>
          <a:graphicData uri="http://schemas.openxmlformats.org/presentationml/2006/ole">
            <mc:AlternateContent xmlns:mc="http://schemas.openxmlformats.org/markup-compatibility/2006">
              <mc:Choice xmlns:v="urn:schemas-microsoft-com:vml" Requires="v">
                <p:oleObj spid="_x0000_s4109" name="Equation" r:id="rId5" imgW="2933640" imgH="1015920" progId="Equation.DSMT4">
                  <p:embed/>
                </p:oleObj>
              </mc:Choice>
              <mc:Fallback>
                <p:oleObj name="Equation" r:id="rId5" imgW="2933640" imgH="1015920" progId="Equation.DSMT4">
                  <p:embed/>
                  <p:pic>
                    <p:nvPicPr>
                      <p:cNvPr id="0" name=""/>
                      <p:cNvPicPr/>
                      <p:nvPr/>
                    </p:nvPicPr>
                    <p:blipFill>
                      <a:blip r:embed="rId6"/>
                      <a:stretch>
                        <a:fillRect/>
                      </a:stretch>
                    </p:blipFill>
                    <p:spPr>
                      <a:xfrm>
                        <a:off x="461462" y="3564486"/>
                        <a:ext cx="6649664" cy="2302914"/>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2B8ECA3-24EA-4CA2-9B6E-FBDA616C8253}"/>
              </a:ext>
            </a:extLst>
          </p:cNvPr>
          <p:cNvSpPr txBox="1"/>
          <p:nvPr/>
        </p:nvSpPr>
        <p:spPr>
          <a:xfrm>
            <a:off x="4759530" y="4416735"/>
            <a:ext cx="3130140" cy="1200329"/>
          </a:xfrm>
          <a:prstGeom prst="rect">
            <a:avLst/>
          </a:prstGeom>
          <a:noFill/>
        </p:spPr>
        <p:txBody>
          <a:bodyPr wrap="square" rtlCol="0">
            <a:spAutoFit/>
          </a:bodyPr>
          <a:lstStyle/>
          <a:p>
            <a:r>
              <a:rPr lang="en-US" sz="2400" dirty="0">
                <a:latin typeface="+mj-lt"/>
              </a:rPr>
              <a:t>Note that </a:t>
            </a:r>
            <a:r>
              <a:rPr lang="en-US" sz="2400" i="1" dirty="0">
                <a:latin typeface="+mj-lt"/>
              </a:rPr>
              <a:t>v</a:t>
            </a:r>
            <a:r>
              <a:rPr lang="en-US" sz="2400" dirty="0">
                <a:latin typeface="+mj-lt"/>
              </a:rPr>
              <a:t> denotes the magnitude of the translational velocity.</a:t>
            </a:r>
          </a:p>
        </p:txBody>
      </p:sp>
    </p:spTree>
    <p:extLst>
      <p:ext uri="{BB962C8B-B14F-4D97-AF65-F5344CB8AC3E}">
        <p14:creationId xmlns:p14="http://schemas.microsoft.com/office/powerpoint/2010/main" val="68947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http://users.wfu.edu/natalie/s21phy341/</a:t>
            </a:r>
            <a:endParaRPr lang="en-US" sz="2400" dirty="0">
              <a:latin typeface="+mj-lt"/>
            </a:endParaRPr>
          </a:p>
        </p:txBody>
      </p:sp>
      <p:pic>
        <p:nvPicPr>
          <p:cNvPr id="8" name="Picture 7">
            <a:extLst>
              <a:ext uri="{FF2B5EF4-FFF2-40B4-BE49-F238E27FC236}">
                <a16:creationId xmlns:a16="http://schemas.microsoft.com/office/drawing/2014/main" id="{AFEDBC0C-C81F-482E-81FF-8851C45B4BAD}"/>
              </a:ext>
            </a:extLst>
          </p:cNvPr>
          <p:cNvPicPr>
            <a:picLocks noChangeAspect="1"/>
          </p:cNvPicPr>
          <p:nvPr/>
        </p:nvPicPr>
        <p:blipFill>
          <a:blip r:embed="rId4"/>
          <a:stretch>
            <a:fillRect/>
          </a:stretch>
        </p:blipFill>
        <p:spPr>
          <a:xfrm>
            <a:off x="0" y="1676400"/>
            <a:ext cx="9144000" cy="4114800"/>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10" name="Picture 9">
            <a:extLst>
              <a:ext uri="{FF2B5EF4-FFF2-40B4-BE49-F238E27FC236}">
                <a16:creationId xmlns:a16="http://schemas.microsoft.com/office/drawing/2014/main" id="{CE5ED2B0-8728-4779-9CB8-B967E6D33D3A}"/>
              </a:ext>
            </a:extLst>
          </p:cNvPr>
          <p:cNvPicPr>
            <a:picLocks noChangeAspect="1"/>
          </p:cNvPicPr>
          <p:nvPr/>
        </p:nvPicPr>
        <p:blipFill>
          <a:blip r:embed="rId3"/>
          <a:stretch>
            <a:fillRect/>
          </a:stretch>
        </p:blipFill>
        <p:spPr>
          <a:xfrm>
            <a:off x="176212" y="1062300"/>
            <a:ext cx="4143375" cy="5399753"/>
          </a:xfrm>
          <a:prstGeom prst="rect">
            <a:avLst/>
          </a:prstGeom>
        </p:spPr>
      </p:pic>
      <p:sp>
        <p:nvSpPr>
          <p:cNvPr id="11" name="Rectangle 10">
            <a:extLst>
              <a:ext uri="{FF2B5EF4-FFF2-40B4-BE49-F238E27FC236}">
                <a16:creationId xmlns:a16="http://schemas.microsoft.com/office/drawing/2014/main" id="{32E482D5-6E68-43C2-A9AF-3D9491FD2663}"/>
              </a:ext>
            </a:extLst>
          </p:cNvPr>
          <p:cNvSpPr/>
          <p:nvPr/>
        </p:nvSpPr>
        <p:spPr>
          <a:xfrm>
            <a:off x="4300780" y="2438400"/>
            <a:ext cx="4684937" cy="461665"/>
          </a:xfrm>
          <a:prstGeom prst="rect">
            <a:avLst/>
          </a:prstGeom>
        </p:spPr>
        <p:txBody>
          <a:bodyPr wrap="none">
            <a:spAutoFit/>
          </a:bodyPr>
          <a:lstStyle/>
          <a:p>
            <a:r>
              <a:rPr lang="en-US" sz="2400" dirty="0">
                <a:hlinkClick r:id="rId4"/>
              </a:rPr>
              <a:t>http://physics.weber.edu/thermal/</a:t>
            </a:r>
            <a:endParaRPr lang="en-US" sz="2400" dirty="0"/>
          </a:p>
        </p:txBody>
      </p:sp>
      <p:sp>
        <p:nvSpPr>
          <p:cNvPr id="12" name="TextBox 11">
            <a:extLst>
              <a:ext uri="{FF2B5EF4-FFF2-40B4-BE49-F238E27FC236}">
                <a16:creationId xmlns:a16="http://schemas.microsoft.com/office/drawing/2014/main" id="{CAEA74BB-6F10-4DA2-A741-7207AB600E13}"/>
              </a:ext>
            </a:extLst>
          </p:cNvPr>
          <p:cNvSpPr txBox="1"/>
          <p:nvPr/>
        </p:nvSpPr>
        <p:spPr>
          <a:xfrm>
            <a:off x="4324069" y="1815336"/>
            <a:ext cx="4367213" cy="461665"/>
          </a:xfrm>
          <a:prstGeom prst="rect">
            <a:avLst/>
          </a:prstGeom>
          <a:noFill/>
        </p:spPr>
        <p:txBody>
          <a:bodyPr wrap="square" rtlCol="0">
            <a:spAutoFit/>
          </a:bodyPr>
          <a:lstStyle/>
          <a:p>
            <a:r>
              <a:rPr lang="en-US" sz="2400" dirty="0">
                <a:latin typeface="+mj-lt"/>
              </a:rPr>
              <a:t>author’s web page:</a:t>
            </a:r>
          </a:p>
        </p:txBody>
      </p:sp>
    </p:spTree>
    <p:extLst>
      <p:ext uri="{BB962C8B-B14F-4D97-AF65-F5344CB8AC3E}">
        <p14:creationId xmlns:p14="http://schemas.microsoft.com/office/powerpoint/2010/main" val="41290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http://users.wfu.edu/natalie/s21phy341/info</a:t>
            </a:r>
            <a:endParaRPr lang="en-US" sz="2400" dirty="0">
              <a:latin typeface="+mj-lt"/>
            </a:endParaRPr>
          </a:p>
        </p:txBody>
      </p:sp>
      <p:pic>
        <p:nvPicPr>
          <p:cNvPr id="7" name="Picture 6">
            <a:extLst>
              <a:ext uri="{FF2B5EF4-FFF2-40B4-BE49-F238E27FC236}">
                <a16:creationId xmlns:a16="http://schemas.microsoft.com/office/drawing/2014/main" id="{6FF17A1C-AD84-4082-A05B-1A0204C5ECE9}"/>
              </a:ext>
            </a:extLst>
          </p:cNvPr>
          <p:cNvPicPr>
            <a:picLocks noChangeAspect="1"/>
          </p:cNvPicPr>
          <p:nvPr/>
        </p:nvPicPr>
        <p:blipFill rotWithShape="1">
          <a:blip r:embed="rId4"/>
          <a:srcRect l="521"/>
          <a:stretch/>
        </p:blipFill>
        <p:spPr>
          <a:xfrm>
            <a:off x="152400" y="1295400"/>
            <a:ext cx="8890096" cy="5031648"/>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D5145-B7DD-47E4-8831-2E288A5E8CFF}"/>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1F0D9FF6-B2EE-48DC-A39A-E85469A38A36}"/>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4B78C784-9D61-40F2-B71C-7429AFDF07C0}"/>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39D88499-251B-490C-959D-EC974E025AAA}"/>
              </a:ext>
            </a:extLst>
          </p:cNvPr>
          <p:cNvSpPr txBox="1"/>
          <p:nvPr/>
        </p:nvSpPr>
        <p:spPr>
          <a:xfrm>
            <a:off x="304800" y="304800"/>
            <a:ext cx="8229600" cy="6186309"/>
          </a:xfrm>
          <a:prstGeom prst="rect">
            <a:avLst/>
          </a:prstGeom>
          <a:noFill/>
        </p:spPr>
        <p:txBody>
          <a:bodyPr wrap="square" rtlCol="0">
            <a:spAutoFit/>
          </a:bodyPr>
          <a:lstStyle/>
          <a:p>
            <a:r>
              <a:rPr lang="en-US" b="1" dirty="0">
                <a:latin typeface="+mj-lt"/>
              </a:rPr>
              <a:t>Links to WFU pandemic policies – Since this class is online, however, it is possible that some of the one-on-one meetings can be face-to-face.</a:t>
            </a:r>
          </a:p>
          <a:p>
            <a:endParaRPr lang="en-US" sz="2400" dirty="0">
              <a:latin typeface="+mj-lt"/>
            </a:endParaRPr>
          </a:p>
          <a:p>
            <a:r>
              <a:rPr lang="en-US" b="1" dirty="0">
                <a:hlinkClick r:id="rId3"/>
              </a:rPr>
              <a:t>Wake Forest University's Standard Operating Procedure for Class Sessions Following Public Health Guidance</a:t>
            </a:r>
            <a:r>
              <a:rPr lang="en-US" b="1" dirty="0"/>
              <a:t> </a:t>
            </a:r>
            <a:r>
              <a:rPr lang="en-US" dirty="0"/>
              <a:t>(Policy 2.A.02). This is an updated version of our policies and procedures. Please note the clarification on our masking requirement for classes regardless of location (indoors or outdoors), a revision that makes this policy consistent with our current University masking policy. </a:t>
            </a:r>
          </a:p>
          <a:p>
            <a:endParaRPr lang="en-US" sz="2400" dirty="0">
              <a:latin typeface="+mj-lt"/>
            </a:endParaRPr>
          </a:p>
          <a:p>
            <a:r>
              <a:rPr lang="en-US" b="1" dirty="0"/>
              <a:t>Spring 2021 College COVID-19 Classrooms FAQs and Syllabus Statement. </a:t>
            </a:r>
            <a:r>
              <a:rPr lang="en-US" dirty="0"/>
              <a:t>As in the fall, the Office of the Dean of the College expects </a:t>
            </a:r>
            <a:r>
              <a:rPr lang="en-US" dirty="0">
                <a:hlinkClick r:id="rId4"/>
              </a:rPr>
              <a:t>the Spring 2021 COVID-19 Syllabus Statement</a:t>
            </a:r>
            <a:r>
              <a:rPr lang="en-US" dirty="0"/>
              <a:t> to be on syllabi for any classes taught in-person (face to face or blended) to communicate clear expectations around masking, physical distancing, and illness from the very first day of class. Our </a:t>
            </a:r>
            <a:r>
              <a:rPr lang="en-US" dirty="0">
                <a:hlinkClick r:id="rId5"/>
              </a:rPr>
              <a:t>COVID-19 Classroom FAQs</a:t>
            </a:r>
            <a:r>
              <a:rPr lang="en-US" dirty="0"/>
              <a:t>  includes classroom cleaning protocols; guidance on how to reserve space for out-of-class academic activities like masked and physically distanced office hours, small group workshops, film screenings, and language conversation hours through </a:t>
            </a:r>
            <a:r>
              <a:rPr lang="en-US" dirty="0" err="1"/>
              <a:t>DeaconSpace</a:t>
            </a:r>
            <a:r>
              <a:rPr lang="en-US" dirty="0"/>
              <a:t>; and assistance for anyone teaching in a less familiar space this semester.</a:t>
            </a:r>
          </a:p>
          <a:p>
            <a:endParaRPr lang="en-US" sz="2400" dirty="0">
              <a:latin typeface="+mj-lt"/>
            </a:endParaRPr>
          </a:p>
        </p:txBody>
      </p:sp>
    </p:spTree>
    <p:extLst>
      <p:ext uri="{BB962C8B-B14F-4D97-AF65-F5344CB8AC3E}">
        <p14:creationId xmlns:p14="http://schemas.microsoft.com/office/powerpoint/2010/main" val="342848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D7677A-75C8-4B97-B664-8C8C183A5AC0}"/>
              </a:ext>
            </a:extLst>
          </p:cNvPr>
          <p:cNvPicPr>
            <a:picLocks noChangeAspect="1"/>
          </p:cNvPicPr>
          <p:nvPr/>
        </p:nvPicPr>
        <p:blipFill rotWithShape="1">
          <a:blip r:embed="rId3"/>
          <a:srcRect l="305"/>
          <a:stretch/>
        </p:blipFill>
        <p:spPr>
          <a:xfrm>
            <a:off x="69347" y="429305"/>
            <a:ext cx="9005305" cy="3951363"/>
          </a:xfrm>
          <a:prstGeom prst="rect">
            <a:avLst/>
          </a:prstGeom>
        </p:spPr>
      </p:pic>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830997"/>
          </a:xfrm>
          <a:prstGeom prst="rect">
            <a:avLst/>
          </a:prstGeom>
          <a:noFill/>
        </p:spPr>
        <p:txBody>
          <a:bodyPr wrap="square" rtlCol="0">
            <a:spAutoFit/>
          </a:bodyPr>
          <a:lstStyle/>
          <a:p>
            <a:r>
              <a:rPr lang="en-US" sz="2400" dirty="0">
                <a:latin typeface="+mj-lt"/>
                <a:sym typeface="Wingdings" panose="05000000000000000000" pitchFamily="2" charset="2"/>
              </a:rPr>
              <a:t> Schedule weekly one-on-one meetings (or could meet with small groups if preferred.</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1/27/2021</a:t>
            </a:r>
            <a:endParaRPr lang="en-US" dirty="0"/>
          </a:p>
        </p:txBody>
      </p:sp>
      <p:sp>
        <p:nvSpPr>
          <p:cNvPr id="3" name="Footer Placeholder 2"/>
          <p:cNvSpPr>
            <a:spLocks noGrp="1"/>
          </p:cNvSpPr>
          <p:nvPr>
            <p:ph type="ftr" sz="quarter" idx="11"/>
          </p:nvPr>
        </p:nvSpPr>
        <p:spPr/>
        <p:txBody>
          <a:bodyPr/>
          <a:lstStyle/>
          <a:p>
            <a:r>
              <a:rPr lang="en-US"/>
              <a:t>PHY 341/641  Spring 2021 --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3"/>
              </a:rPr>
              <a:t>http://users.wfu.edu/natalie/s21phy341/homework/</a:t>
            </a:r>
            <a:endParaRPr lang="en-US" sz="2400" dirty="0">
              <a:latin typeface="+mj-lt"/>
            </a:endParaRPr>
          </a:p>
        </p:txBody>
      </p:sp>
      <p:pic>
        <p:nvPicPr>
          <p:cNvPr id="5" name="Picture 4">
            <a:extLst>
              <a:ext uri="{FF2B5EF4-FFF2-40B4-BE49-F238E27FC236}">
                <a16:creationId xmlns:a16="http://schemas.microsoft.com/office/drawing/2014/main" id="{7ACB9455-C659-4FF6-9B69-7C4DF1EA72A5}"/>
              </a:ext>
            </a:extLst>
          </p:cNvPr>
          <p:cNvPicPr>
            <a:picLocks noChangeAspect="1"/>
          </p:cNvPicPr>
          <p:nvPr/>
        </p:nvPicPr>
        <p:blipFill>
          <a:blip r:embed="rId4"/>
          <a:stretch>
            <a:fillRect/>
          </a:stretch>
        </p:blipFill>
        <p:spPr>
          <a:xfrm>
            <a:off x="-4482" y="838200"/>
            <a:ext cx="9144000" cy="2219417"/>
          </a:xfrm>
          <a:prstGeom prst="rect">
            <a:avLst/>
          </a:prstGeom>
        </p:spPr>
      </p:pic>
      <p:pic>
        <p:nvPicPr>
          <p:cNvPr id="8" name="Picture 7">
            <a:extLst>
              <a:ext uri="{FF2B5EF4-FFF2-40B4-BE49-F238E27FC236}">
                <a16:creationId xmlns:a16="http://schemas.microsoft.com/office/drawing/2014/main" id="{77E11900-EBA5-420D-BBF5-148B714B64F7}"/>
              </a:ext>
            </a:extLst>
          </p:cNvPr>
          <p:cNvPicPr>
            <a:picLocks noChangeAspect="1"/>
          </p:cNvPicPr>
          <p:nvPr/>
        </p:nvPicPr>
        <p:blipFill rotWithShape="1">
          <a:blip r:embed="rId5"/>
          <a:srcRect l="9872"/>
          <a:stretch/>
        </p:blipFill>
        <p:spPr>
          <a:xfrm>
            <a:off x="762000" y="3603426"/>
            <a:ext cx="7543800" cy="2563731"/>
          </a:xfrm>
          <a:prstGeom prst="rect">
            <a:avLst/>
          </a:prstGeom>
        </p:spPr>
      </p:pic>
    </p:spTree>
    <p:extLst>
      <p:ext uri="{BB962C8B-B14F-4D97-AF65-F5344CB8AC3E}">
        <p14:creationId xmlns:p14="http://schemas.microsoft.com/office/powerpoint/2010/main" val="395918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62895-8E9E-439F-BC74-CD5FF1B46A6B}"/>
              </a:ext>
            </a:extLst>
          </p:cNvPr>
          <p:cNvSpPr>
            <a:spLocks noGrp="1"/>
          </p:cNvSpPr>
          <p:nvPr>
            <p:ph type="dt" sz="half" idx="10"/>
          </p:nvPr>
        </p:nvSpPr>
        <p:spPr/>
        <p:txBody>
          <a:bodyPr/>
          <a:lstStyle/>
          <a:p>
            <a:r>
              <a:rPr lang="en-US"/>
              <a:t>1/27/2021</a:t>
            </a:r>
            <a:endParaRPr lang="en-US" dirty="0"/>
          </a:p>
        </p:txBody>
      </p:sp>
      <p:sp>
        <p:nvSpPr>
          <p:cNvPr id="3" name="Footer Placeholder 2">
            <a:extLst>
              <a:ext uri="{FF2B5EF4-FFF2-40B4-BE49-F238E27FC236}">
                <a16:creationId xmlns:a16="http://schemas.microsoft.com/office/drawing/2014/main" id="{F55702D2-3BA3-4703-898C-4BFD12CE69E4}"/>
              </a:ext>
            </a:extLst>
          </p:cNvPr>
          <p:cNvSpPr>
            <a:spLocks noGrp="1"/>
          </p:cNvSpPr>
          <p:nvPr>
            <p:ph type="ftr" sz="quarter" idx="11"/>
          </p:nvPr>
        </p:nvSpPr>
        <p:spPr/>
        <p:txBody>
          <a:bodyPr/>
          <a:lstStyle/>
          <a:p>
            <a:r>
              <a:rPr lang="en-US"/>
              <a:t>PHY 341/641  Spring 2021 -- Lecture 1</a:t>
            </a:r>
            <a:endParaRPr lang="en-US" dirty="0"/>
          </a:p>
        </p:txBody>
      </p:sp>
      <p:sp>
        <p:nvSpPr>
          <p:cNvPr id="4" name="Slide Number Placeholder 3">
            <a:extLst>
              <a:ext uri="{FF2B5EF4-FFF2-40B4-BE49-F238E27FC236}">
                <a16:creationId xmlns:a16="http://schemas.microsoft.com/office/drawing/2014/main" id="{5284F259-3698-4D82-8511-44F8513DBE6D}"/>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BFEAEE48-489C-4A0A-ACD7-919125407303}"/>
              </a:ext>
            </a:extLst>
          </p:cNvPr>
          <p:cNvSpPr txBox="1"/>
          <p:nvPr/>
        </p:nvSpPr>
        <p:spPr>
          <a:xfrm>
            <a:off x="533400" y="228600"/>
            <a:ext cx="8077200" cy="3046988"/>
          </a:xfrm>
          <a:prstGeom prst="rect">
            <a:avLst/>
          </a:prstGeom>
          <a:noFill/>
        </p:spPr>
        <p:txBody>
          <a:bodyPr wrap="square" rtlCol="0">
            <a:spAutoFit/>
          </a:bodyPr>
          <a:lstStyle/>
          <a:p>
            <a:r>
              <a:rPr lang="en-US" sz="2400" dirty="0">
                <a:latin typeface="+mj-lt"/>
              </a:rPr>
              <a:t>How to turn in your homework?</a:t>
            </a:r>
          </a:p>
          <a:p>
            <a:pPr marL="342900" indent="-342900">
              <a:buFont typeface="Arial" panose="020B0604020202020204" pitchFamily="34" charset="0"/>
              <a:buChar char="•"/>
            </a:pPr>
            <a:r>
              <a:rPr lang="en-US" sz="2400" dirty="0">
                <a:latin typeface="+mj-lt"/>
              </a:rPr>
              <a:t>Students on campus can turn in your homework to my mailbox.  (Please clearly mark which class and HW # and your name.)</a:t>
            </a:r>
          </a:p>
          <a:p>
            <a:pPr marL="342900" indent="-342900">
              <a:buFont typeface="Arial" panose="020B0604020202020204" pitchFamily="34" charset="0"/>
              <a:buChar char="•"/>
            </a:pPr>
            <a:r>
              <a:rPr lang="en-US" sz="2400" dirty="0">
                <a:latin typeface="+mj-lt"/>
              </a:rPr>
              <a:t>Otherwise, students can turn in their work as a pdf file from algebraic manipulation software or from photographed or scanned paper. Also please clearly mark which class and HW &amp; and your name.</a:t>
            </a:r>
          </a:p>
        </p:txBody>
      </p:sp>
      <p:sp>
        <p:nvSpPr>
          <p:cNvPr id="6" name="TextBox 5">
            <a:extLst>
              <a:ext uri="{FF2B5EF4-FFF2-40B4-BE49-F238E27FC236}">
                <a16:creationId xmlns:a16="http://schemas.microsoft.com/office/drawing/2014/main" id="{2D1ED123-BBCD-458E-8B7E-119F0DB4E36D}"/>
              </a:ext>
            </a:extLst>
          </p:cNvPr>
          <p:cNvSpPr txBox="1"/>
          <p:nvPr/>
        </p:nvSpPr>
        <p:spPr>
          <a:xfrm>
            <a:off x="457200" y="3429000"/>
            <a:ext cx="8229600" cy="1569660"/>
          </a:xfrm>
          <a:prstGeom prst="rect">
            <a:avLst/>
          </a:prstGeom>
          <a:noFill/>
        </p:spPr>
        <p:txBody>
          <a:bodyPr wrap="square" rtlCol="0">
            <a:spAutoFit/>
          </a:bodyPr>
          <a:lstStyle/>
          <a:p>
            <a:r>
              <a:rPr lang="en-US" sz="2400" dirty="0">
                <a:latin typeface="+mj-lt"/>
              </a:rPr>
              <a:t>Note if you want to collaborate on your homework with your (socially distanced) colleagues, that is fine.    </a:t>
            </a:r>
            <a:r>
              <a:rPr lang="en-US" sz="2400" b="1" dirty="0">
                <a:solidFill>
                  <a:srgbClr val="FF0000"/>
                </a:solidFill>
                <a:latin typeface="+mj-lt"/>
              </a:rPr>
              <a:t>Active collaboration is encouraged.   </a:t>
            </a:r>
            <a:r>
              <a:rPr lang="en-US" sz="2400" dirty="0">
                <a:latin typeface="+mj-lt"/>
              </a:rPr>
              <a:t>(Of course,  the take home exams must be your own work.)</a:t>
            </a:r>
            <a:endParaRPr lang="en-US" sz="2400" b="1" dirty="0">
              <a:solidFill>
                <a:srgbClr val="FF0000"/>
              </a:solidFill>
              <a:latin typeface="+mj-lt"/>
            </a:endParaRPr>
          </a:p>
        </p:txBody>
      </p:sp>
    </p:spTree>
    <p:extLst>
      <p:ext uri="{BB962C8B-B14F-4D97-AF65-F5344CB8AC3E}">
        <p14:creationId xmlns:p14="http://schemas.microsoft.com/office/powerpoint/2010/main" val="399643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12718</TotalTime>
  <Words>1346</Words>
  <Application>Microsoft Office PowerPoint</Application>
  <PresentationFormat>On-screen Show (4:3)</PresentationFormat>
  <Paragraphs>168</Paragraphs>
  <Slides>22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9" baseType="lpstr">
      <vt:lpstr>Arial</vt:lpstr>
      <vt:lpstr>Calibri</vt:lpstr>
      <vt:lpstr>Symbol</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726</cp:revision>
  <cp:lastPrinted>2021-01-25T03:21:14Z</cp:lastPrinted>
  <dcterms:created xsi:type="dcterms:W3CDTF">2012-01-10T18:32:24Z</dcterms:created>
  <dcterms:modified xsi:type="dcterms:W3CDTF">2021-01-27T17:51:30Z</dcterms:modified>
</cp:coreProperties>
</file>