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38" r:id="rId3"/>
    <p:sldId id="324" r:id="rId4"/>
    <p:sldId id="339" r:id="rId5"/>
    <p:sldId id="340" r:id="rId6"/>
    <p:sldId id="332" r:id="rId7"/>
    <p:sldId id="333" r:id="rId8"/>
    <p:sldId id="334" r:id="rId9"/>
    <p:sldId id="335" r:id="rId10"/>
    <p:sldId id="341" r:id="rId11"/>
    <p:sldId id="325" r:id="rId12"/>
    <p:sldId id="326" r:id="rId13"/>
    <p:sldId id="327" r:id="rId14"/>
    <p:sldId id="328" r:id="rId15"/>
    <p:sldId id="329" r:id="rId16"/>
    <p:sldId id="337" r:id="rId17"/>
    <p:sldId id="330" r:id="rId18"/>
    <p:sldId id="331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47" d="100"/>
          <a:sy n="47" d="100"/>
        </p:scale>
        <p:origin x="146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0.png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4572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10:</a:t>
            </a:r>
          </a:p>
          <a:p>
            <a:pPr algn="ctr"/>
            <a:r>
              <a:rPr lang="en-US" sz="3200" b="1" dirty="0"/>
              <a:t>Entropy and microstate multiplicity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Reading: Chapters 3.3-3.4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Entropy and pressure for ideal gas example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Entropy for a spin ½ system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5410200" y="3462867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FC95A-7782-4004-96B3-CE27CD2F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22279-F668-4110-8403-C231E4112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65238-EC89-485F-A0AC-7A0B77BE2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EC76553-A19C-46C9-B978-F033357C8C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850804"/>
              </p:ext>
            </p:extLst>
          </p:nvPr>
        </p:nvGraphicFramePr>
        <p:xfrm>
          <a:off x="159431" y="136525"/>
          <a:ext cx="7389811" cy="286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7" name="Equation" r:id="rId3" imgW="4356000" imgH="1688760" progId="Equation.DSMT4">
                  <p:embed/>
                </p:oleObj>
              </mc:Choice>
              <mc:Fallback>
                <p:oleObj name="Equation" r:id="rId3" imgW="435600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431" y="136525"/>
                        <a:ext cx="7389811" cy="2865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1A868F2-B7A4-4DF7-9D71-0299C423A0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08429"/>
              </p:ext>
            </p:extLst>
          </p:nvPr>
        </p:nvGraphicFramePr>
        <p:xfrm>
          <a:off x="609600" y="3429000"/>
          <a:ext cx="4206875" cy="2844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8" name="Equation" r:id="rId5" imgW="2666880" imgH="1803240" progId="Equation.DSMT4">
                  <p:embed/>
                </p:oleObj>
              </mc:Choice>
              <mc:Fallback>
                <p:oleObj name="Equation" r:id="rId5" imgW="266688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3429000"/>
                        <a:ext cx="4206875" cy="2844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BBF78F0-21B8-46A0-AAA6-79295C442103}"/>
              </a:ext>
            </a:extLst>
          </p:cNvPr>
          <p:cNvSpPr txBox="1"/>
          <p:nvPr/>
        </p:nvSpPr>
        <p:spPr>
          <a:xfrm>
            <a:off x="6400800" y="20574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Maxwell’s relations</a:t>
            </a:r>
          </a:p>
        </p:txBody>
      </p:sp>
    </p:spTree>
    <p:extLst>
      <p:ext uri="{BB962C8B-B14F-4D97-AF65-F5344CB8AC3E}">
        <p14:creationId xmlns:p14="http://schemas.microsoft.com/office/powerpoint/2010/main" val="4268113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903E8E-A116-4F16-BC21-A88D70FE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6C1FF3-36EC-461E-A82C-2F602825E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7BDEB-3C4F-46E4-8795-23F00FF06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231E3D-3E1B-4F1A-9570-30C0A91F5AA7}"/>
              </a:ext>
            </a:extLst>
          </p:cNvPr>
          <p:cNvSpPr txBox="1"/>
          <p:nvPr/>
        </p:nvSpPr>
        <p:spPr>
          <a:xfrm>
            <a:off x="304800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system of spin ½ particles in a magnetic field </a:t>
            </a:r>
            <a:r>
              <a:rPr lang="en-US" sz="2400" b="1" dirty="0">
                <a:latin typeface="+mj-lt"/>
              </a:rPr>
              <a:t>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C6E993-20CD-4241-89D5-2F988B9C4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71" y="701151"/>
            <a:ext cx="8515350" cy="31146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D03DEA-740D-457D-88C1-7E5EC4EAA921}"/>
              </a:ext>
            </a:extLst>
          </p:cNvPr>
          <p:cNvSpPr txBox="1"/>
          <p:nvPr/>
        </p:nvSpPr>
        <p:spPr>
          <a:xfrm>
            <a:off x="301171" y="35814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in this model, the spins only interact with the magnetic field B and do not interact with each other.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455B85-E422-46A0-939C-8FB254E79B4A}"/>
              </a:ext>
            </a:extLst>
          </p:cNvPr>
          <p:cNvSpPr txBox="1"/>
          <p:nvPr/>
        </p:nvSpPr>
        <p:spPr>
          <a:xfrm>
            <a:off x="275771" y="4748948"/>
            <a:ext cx="82586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of these real systems in a constant magnetic field is better represented by this model?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Ferromagnetic iron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latin typeface="+mj-lt"/>
              </a:rPr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2445198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1928C6-2522-411D-9F24-616F8AC8A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EF1021-A950-4BE8-AFED-7777BA79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504BE-FC18-48D7-86E5-6DA25969C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74A811-3DA1-4265-AED9-545209737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609600"/>
            <a:ext cx="7772400" cy="3276600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635773-ED11-4804-9F4D-ADB5DBB3D7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729568"/>
              </p:ext>
            </p:extLst>
          </p:nvPr>
        </p:nvGraphicFramePr>
        <p:xfrm>
          <a:off x="479425" y="3908425"/>
          <a:ext cx="6989763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6" name="Equation" r:id="rId4" imgW="3657600" imgH="927000" progId="Equation.DSMT4">
                  <p:embed/>
                </p:oleObj>
              </mc:Choice>
              <mc:Fallback>
                <p:oleObj name="Equation" r:id="rId4" imgW="365760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9425" y="3908425"/>
                        <a:ext cx="6989763" cy="177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4861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7D6B09-7D0F-47C9-B744-935A27D0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42871-1A18-4EC4-86E8-203DC4CAA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C71DB-0579-4850-9323-487AE2985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699F16-1DF5-4044-B87F-30D93594C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13618"/>
            <a:ext cx="7353300" cy="57427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88D035-0D15-4A87-A7AF-0B5D2D3159AE}"/>
              </a:ext>
            </a:extLst>
          </p:cNvPr>
          <p:cNvSpPr txBox="1"/>
          <p:nvPr/>
        </p:nvSpPr>
        <p:spPr>
          <a:xfrm>
            <a:off x="106681" y="136525"/>
            <a:ext cx="8580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for N=100</a:t>
            </a:r>
          </a:p>
        </p:txBody>
      </p:sp>
    </p:spTree>
    <p:extLst>
      <p:ext uri="{BB962C8B-B14F-4D97-AF65-F5344CB8AC3E}">
        <p14:creationId xmlns:p14="http://schemas.microsoft.com/office/powerpoint/2010/main" val="900321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3F76E6-DE2E-4323-88DB-966029DB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38528F-D10B-4ECF-94DF-9BC490A48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67E39-A7F5-4E65-9134-A68821931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0BD7AF4-3B8A-4061-9AD6-BE04BDC971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552844"/>
              </p:ext>
            </p:extLst>
          </p:nvPr>
        </p:nvGraphicFramePr>
        <p:xfrm>
          <a:off x="304800" y="304800"/>
          <a:ext cx="7897813" cy="574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0" name="Equation" r:id="rId3" imgW="4851360" imgH="3530520" progId="Equation.DSMT4">
                  <p:embed/>
                </p:oleObj>
              </mc:Choice>
              <mc:Fallback>
                <p:oleObj name="Equation" r:id="rId3" imgW="4851360" imgH="3530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304800"/>
                        <a:ext cx="7897813" cy="5748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ACF787E-44F1-4FA7-A88D-06E5882F6E9E}"/>
              </a:ext>
            </a:extLst>
          </p:cNvPr>
          <p:cNvSpPr txBox="1"/>
          <p:nvPr/>
        </p:nvSpPr>
        <p:spPr>
          <a:xfrm>
            <a:off x="5918602" y="2408614"/>
            <a:ext cx="3200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there is something fishy about the sign; </a:t>
            </a:r>
            <a:r>
              <a:rPr lang="en-US" sz="2400" dirty="0">
                <a:latin typeface="Symbol" panose="05050102010706020507" pitchFamily="18" charset="2"/>
              </a:rPr>
              <a:t>m</a:t>
            </a:r>
            <a:r>
              <a:rPr lang="en-US" sz="2400" dirty="0">
                <a:latin typeface="+mj-lt"/>
              </a:rPr>
              <a:t> can + or – depending on whether the particle is a proton or electron</a:t>
            </a:r>
          </a:p>
        </p:txBody>
      </p:sp>
    </p:spTree>
    <p:extLst>
      <p:ext uri="{BB962C8B-B14F-4D97-AF65-F5344CB8AC3E}">
        <p14:creationId xmlns:p14="http://schemas.microsoft.com/office/powerpoint/2010/main" val="424229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41CE8E-A968-4687-9C25-943727CB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2D4988-9C6F-4C35-93F8-BF48C80E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6A295-7F9A-4202-BEEF-339684C0A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774664C-731C-4455-BE38-E9854331B4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12319"/>
              </p:ext>
            </p:extLst>
          </p:nvPr>
        </p:nvGraphicFramePr>
        <p:xfrm>
          <a:off x="460829" y="685800"/>
          <a:ext cx="7467600" cy="4475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2" name="Equation" r:id="rId3" imgW="3898800" imgH="2336760" progId="Equation.DSMT4">
                  <p:embed/>
                </p:oleObj>
              </mc:Choice>
              <mc:Fallback>
                <p:oleObj name="Equation" r:id="rId3" imgW="3898800" imgH="2336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0829" y="685800"/>
                        <a:ext cx="7467600" cy="4475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3878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3B1BE3-32FB-4089-82CE-867C21A6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56EB56-1590-4824-81F8-040D7680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DCDE6-D5FA-4ED3-A4A7-599E5809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A6CA7C-0544-4C4D-86CB-BEA0DC23C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0360"/>
            <a:ext cx="9144000" cy="41172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2DD35B-6ED4-42BC-A036-15C6793FC320}"/>
              </a:ext>
            </a:extLst>
          </p:cNvPr>
          <p:cNvSpPr txBox="1"/>
          <p:nvPr/>
        </p:nvSpPr>
        <p:spPr>
          <a:xfrm>
            <a:off x="152400" y="457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 of entropy vs U    </a:t>
            </a:r>
            <a:r>
              <a:rPr lang="en-US" sz="2400">
                <a:latin typeface="+mj-lt"/>
              </a:rPr>
              <a:t>in scaled units   for N=100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8582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71EFC-8467-4668-9C41-1587DA44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AD3405-82CF-4B2B-9147-B93FC68A7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561F1-FFF2-45AC-BA54-5F019625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BCFB6D-7D22-449C-8F81-55AB469E0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143" y="1179142"/>
            <a:ext cx="9144000" cy="44997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D9A692-47EA-4791-BD3C-9E4625F6380F}"/>
              </a:ext>
            </a:extLst>
          </p:cNvPr>
          <p:cNvSpPr txBox="1"/>
          <p:nvPr/>
        </p:nvSpPr>
        <p:spPr>
          <a:xfrm>
            <a:off x="228600" y="3048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 of (U/B) vs B at fixed 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E276AC-8D69-4A3F-9364-BFFBBF1C765E}"/>
              </a:ext>
            </a:extLst>
          </p:cNvPr>
          <p:cNvSpPr txBox="1"/>
          <p:nvPr/>
        </p:nvSpPr>
        <p:spPr>
          <a:xfrm>
            <a:off x="1997529" y="192279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High 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333A67-4563-49CE-B90F-904724BE6A5C}"/>
              </a:ext>
            </a:extLst>
          </p:cNvPr>
          <p:cNvSpPr txBox="1"/>
          <p:nvPr/>
        </p:nvSpPr>
        <p:spPr>
          <a:xfrm>
            <a:off x="4191000" y="1600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66FF"/>
                </a:solidFill>
                <a:latin typeface="+mj-lt"/>
              </a:rPr>
              <a:t>Low T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3FEC1B8-1EC5-4C3E-83D0-32F64E3F9D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161458"/>
              </p:ext>
            </p:extLst>
          </p:nvPr>
        </p:nvGraphicFramePr>
        <p:xfrm>
          <a:off x="4766263" y="372344"/>
          <a:ext cx="3573873" cy="1191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2" name="Equation" r:id="rId4" imgW="1447560" imgH="482400" progId="Equation.DSMT4">
                  <p:embed/>
                </p:oleObj>
              </mc:Choice>
              <mc:Fallback>
                <p:oleObj name="Equation" r:id="rId4" imgW="1447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66263" y="372344"/>
                        <a:ext cx="3573873" cy="1191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D2D4EBF-37A2-4F5B-9817-4F3A15E2EE1C}"/>
              </a:ext>
            </a:extLst>
          </p:cNvPr>
          <p:cNvSpPr txBox="1"/>
          <p:nvPr/>
        </p:nvSpPr>
        <p:spPr>
          <a:xfrm>
            <a:off x="4553857" y="2115249"/>
            <a:ext cx="163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U/B</a:t>
            </a:r>
          </a:p>
        </p:txBody>
      </p:sp>
    </p:spTree>
    <p:extLst>
      <p:ext uri="{BB962C8B-B14F-4D97-AF65-F5344CB8AC3E}">
        <p14:creationId xmlns:p14="http://schemas.microsoft.com/office/powerpoint/2010/main" val="4252432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713E7-6EE8-4FD3-A4B6-D3618E06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9A555E-5197-4C82-8C4E-2A7E5CE9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45CE3-FB8D-4DBB-A987-CFB0F8A6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B70765-C3C2-46A9-9206-C7FA7039A352}"/>
              </a:ext>
            </a:extLst>
          </p:cNvPr>
          <p:cNvSpPr txBox="1"/>
          <p:nvPr/>
        </p:nvSpPr>
        <p:spPr>
          <a:xfrm>
            <a:off x="29029" y="101722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Heat capacity of system at constant field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557907-BFF5-43FE-8F50-2C92B0A11A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545069"/>
              </p:ext>
            </p:extLst>
          </p:nvPr>
        </p:nvGraphicFramePr>
        <p:xfrm>
          <a:off x="618785" y="382518"/>
          <a:ext cx="6897688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8" name="Equation" r:id="rId3" imgW="2793960" imgH="1015920" progId="Equation.DSMT4">
                  <p:embed/>
                </p:oleObj>
              </mc:Choice>
              <mc:Fallback>
                <p:oleObj name="Equation" r:id="rId3" imgW="27939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8785" y="382518"/>
                        <a:ext cx="6897688" cy="250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C353B2C5-8426-4B6C-AC42-855E9B8342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842" y="3017645"/>
            <a:ext cx="8231301" cy="357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58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0EEDF3-A30C-4878-9C61-012B13310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300816-209C-485B-812B-E7D8F43D9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AA9547-5392-457F-9A38-6B9D3171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A72F6E-173F-4094-807F-88A5F54A5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595437"/>
            <a:ext cx="8858250" cy="3667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40A75E-2A71-4A0C-8CCD-1C768A6300BA}"/>
              </a:ext>
            </a:extLst>
          </p:cNvPr>
          <p:cNvSpPr txBox="1"/>
          <p:nvPr/>
        </p:nvSpPr>
        <p:spPr>
          <a:xfrm>
            <a:off x="152400" y="228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Colloquium tomorrow --</a:t>
            </a:r>
          </a:p>
        </p:txBody>
      </p:sp>
    </p:spTree>
    <p:extLst>
      <p:ext uri="{BB962C8B-B14F-4D97-AF65-F5344CB8AC3E}">
        <p14:creationId xmlns:p14="http://schemas.microsoft.com/office/powerpoint/2010/main" val="147494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7B8380-F572-46F3-B86A-960842A04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52820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0" y="4724400"/>
            <a:ext cx="8991600" cy="304800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AC4EB7-3DC4-4A8D-8CF5-2C0259E8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0E065B-125E-4AB8-AA38-D0879D5A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9FD03-2AF3-46EF-ACDA-86BBEC9B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FEF91-D8F7-4DB8-99E6-62A14BE4B791}"/>
              </a:ext>
            </a:extLst>
          </p:cNvPr>
          <p:cNvSpPr txBox="1"/>
          <p:nvPr/>
        </p:nvSpPr>
        <p:spPr>
          <a:xfrm>
            <a:off x="228600" y="381000"/>
            <a:ext cx="80772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Parker --</a:t>
            </a:r>
            <a:r>
              <a:rPr lang="en-US" dirty="0"/>
              <a:t>should we think of the Thermodynamic identity </a:t>
            </a:r>
          </a:p>
          <a:p>
            <a:r>
              <a:rPr lang="en-US" dirty="0" err="1"/>
              <a:t>dU</a:t>
            </a:r>
            <a:r>
              <a:rPr lang="en-US" dirty="0"/>
              <a:t>=T </a:t>
            </a:r>
            <a:r>
              <a:rPr lang="en-US" dirty="0" err="1"/>
              <a:t>dS</a:t>
            </a:r>
            <a:r>
              <a:rPr lang="en-US" dirty="0"/>
              <a:t> - P </a:t>
            </a:r>
            <a:r>
              <a:rPr lang="en-US" dirty="0" err="1"/>
              <a:t>dV</a:t>
            </a:r>
            <a:r>
              <a:rPr lang="en-US" dirty="0"/>
              <a:t> as a consequence of the laws of thermodynamics? Also does it apply to both the macroscopic and microscopic views, or just the macroscopic view?</a:t>
            </a:r>
          </a:p>
          <a:p>
            <a:r>
              <a:rPr lang="en-US" sz="2400" dirty="0">
                <a:latin typeface="+mj-lt"/>
              </a:rPr>
              <a:t>From Kristen -- </a:t>
            </a:r>
            <a:r>
              <a:rPr lang="en-US" dirty="0"/>
              <a:t>1.  How can a temperature be infinite, as in the paramagnet example when U=0?  2.  How can we apply the idea of paramagnets to the real world? I am having trouble visualizing  3. Could you define </a:t>
            </a:r>
            <a:r>
              <a:rPr lang="en-US" dirty="0" err="1"/>
              <a:t>quasistatic</a:t>
            </a:r>
            <a:r>
              <a:rPr lang="en-US" dirty="0"/>
              <a:t> and </a:t>
            </a:r>
            <a:r>
              <a:rPr lang="en-US" dirty="0" err="1"/>
              <a:t>isentrophic</a:t>
            </a:r>
            <a:r>
              <a:rPr lang="en-US" dirty="0"/>
              <a:t> in more detail?   4. In the last part of section 3.4, it talks about how since the thermodynamic identity applies there is a positive change in the entropy. Why is that?</a:t>
            </a:r>
          </a:p>
          <a:p>
            <a:r>
              <a:rPr lang="en-US" sz="2400" dirty="0">
                <a:latin typeface="+mj-lt"/>
              </a:rPr>
              <a:t>From Annelise --</a:t>
            </a:r>
            <a:r>
              <a:rPr lang="en-US" dirty="0"/>
              <a:t>Does the </a:t>
            </a:r>
            <a:r>
              <a:rPr lang="en-US" dirty="0" err="1"/>
              <a:t>Cv</a:t>
            </a:r>
            <a:r>
              <a:rPr lang="en-US" dirty="0"/>
              <a:t> of something change based on the mass of whatever you are calculating? I am assuming that it does and that is what J/(K*Kg) means, but I just want to make sure. My discussion question for today is: why is the entropy highest when the U=0? I am confused when the book said that the temperature is infinite (meaning the system will gladly give up energy to any other system whose temperature is finite).</a:t>
            </a:r>
          </a:p>
          <a:p>
            <a:r>
              <a:rPr lang="en-US" sz="2400" dirty="0">
                <a:latin typeface="+mj-lt"/>
              </a:rPr>
              <a:t>From Rich -- </a:t>
            </a:r>
            <a:r>
              <a:rPr lang="en-US" dirty="0"/>
              <a:t>How do you derive the equations for change in entropy for a constant pressure process from the thermodynamic identity equation?</a:t>
            </a:r>
          </a:p>
        </p:txBody>
      </p:sp>
    </p:spTree>
    <p:extLst>
      <p:ext uri="{BB962C8B-B14F-4D97-AF65-F5344CB8AC3E}">
        <p14:creationId xmlns:p14="http://schemas.microsoft.com/office/powerpoint/2010/main" val="34924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21F84-2E01-4EE8-9D1C-8D65BC92C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529206-DC54-4124-BB4F-CF2852E9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C0BA6E-B3AB-473A-83D3-7B65C937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5F1B0B-576C-4BB8-B37D-366CD7252EE5}"/>
              </a:ext>
            </a:extLst>
          </p:cNvPr>
          <p:cNvSpPr txBox="1"/>
          <p:nvPr/>
        </p:nvSpPr>
        <p:spPr>
          <a:xfrm>
            <a:off x="304800" y="304800"/>
            <a:ext cx="8458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 continued</a:t>
            </a:r>
          </a:p>
          <a:p>
            <a:r>
              <a:rPr lang="en-US" sz="3200" dirty="0"/>
              <a:t>From Chao -- </a:t>
            </a:r>
            <a:r>
              <a:rPr lang="en-US" sz="2400" dirty="0"/>
              <a:t>how does the formula 3.30 derived from the result of 3.29 and 3.28?</a:t>
            </a:r>
          </a:p>
          <a:p>
            <a:r>
              <a:rPr lang="en-US" sz="3200" dirty="0"/>
              <a:t>From Michael -- </a:t>
            </a:r>
            <a:r>
              <a:rPr lang="en-US" sz="2400" dirty="0"/>
              <a:t>Can you give us an example of a real-world isentropic process that is both adiabatic and </a:t>
            </a:r>
            <a:r>
              <a:rPr lang="en-US" sz="2400" dirty="0" err="1"/>
              <a:t>quasistatic</a:t>
            </a:r>
            <a:r>
              <a:rPr lang="en-US" sz="2400" dirty="0"/>
              <a:t>?</a:t>
            </a:r>
            <a:endParaRPr lang="en-US" sz="3200" dirty="0"/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544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8B915B-B10C-41C0-9F92-7E6054A3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740233-E14B-40FD-AD77-1A51649B1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96281-093F-43AA-9F23-51516D37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6F909C9-9D49-464D-BC5B-4E68EEAB0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496732"/>
              </p:ext>
            </p:extLst>
          </p:nvPr>
        </p:nvGraphicFramePr>
        <p:xfrm>
          <a:off x="762000" y="882353"/>
          <a:ext cx="7315200" cy="5093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9" name="Equation" r:id="rId3" imgW="2717640" imgH="1892160" progId="Equation.DSMT4">
                  <p:embed/>
                </p:oleObj>
              </mc:Choice>
              <mc:Fallback>
                <p:oleObj name="Equation" r:id="rId3" imgW="2717640" imgH="189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882353"/>
                        <a:ext cx="7315200" cy="50932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9B9775-AB32-433B-9867-835E31687F02}"/>
              </a:ext>
            </a:extLst>
          </p:cNvPr>
          <p:cNvSpPr txBox="1"/>
          <p:nvPr/>
        </p:nvSpPr>
        <p:spPr>
          <a:xfrm>
            <a:off x="1524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for the mono atomic ideal gas:</a:t>
            </a:r>
          </a:p>
        </p:txBody>
      </p:sp>
    </p:spTree>
    <p:extLst>
      <p:ext uri="{BB962C8B-B14F-4D97-AF65-F5344CB8AC3E}">
        <p14:creationId xmlns:p14="http://schemas.microsoft.com/office/powerpoint/2010/main" val="165619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FA87F-820A-440D-8ABE-173E816D8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115CDA-D0F6-4199-B231-AEB11D46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D3811-3E08-45C6-8F7F-8D15275D6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A7B584-D1E0-46CB-AB8C-B25E9F851681}"/>
              </a:ext>
            </a:extLst>
          </p:cNvPr>
          <p:cNvSpPr txBox="1"/>
          <p:nvPr/>
        </p:nvSpPr>
        <p:spPr>
          <a:xfrm>
            <a:off x="3048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if we consider the volume derivative of the entropy for a mono atomic ideal </a:t>
            </a:r>
            <a:r>
              <a:rPr lang="en-US" sz="2400" dirty="0" err="1">
                <a:latin typeface="+mj-lt"/>
              </a:rPr>
              <a:t>gaw</a:t>
            </a:r>
            <a:r>
              <a:rPr lang="en-US" sz="2400" dirty="0">
                <a:latin typeface="+mj-lt"/>
              </a:rPr>
              <a:t>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D4E2758-B04E-455A-AA16-070B6ADF4E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227128"/>
              </p:ext>
            </p:extLst>
          </p:nvPr>
        </p:nvGraphicFramePr>
        <p:xfrm>
          <a:off x="381000" y="1395006"/>
          <a:ext cx="8381483" cy="4767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3" name="Equation" r:id="rId3" imgW="4152600" imgH="2361960" progId="Equation.DSMT4">
                  <p:embed/>
                </p:oleObj>
              </mc:Choice>
              <mc:Fallback>
                <p:oleObj name="Equation" r:id="rId3" imgW="4152600" imgH="236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395006"/>
                        <a:ext cx="8381483" cy="4767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126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1EE5AA-BDE4-4DDF-9B58-9317BFDEA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309A7F-6DA8-48D0-9609-FF0253E8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55D0B-CAB3-4B83-8028-4DE3739FA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F6B89B-4B76-4461-AF22-FB92245515DB}"/>
              </a:ext>
            </a:extLst>
          </p:cNvPr>
          <p:cNvSpPr txBox="1"/>
          <p:nvPr/>
        </p:nvSpPr>
        <p:spPr>
          <a:xfrm>
            <a:off x="32657" y="40821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all of this tell us?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While we have derived these results for a mono atomic ideal gas,  perhaps we can assume that the functional dependences are more general.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61300D5-D5C6-42C7-B458-E8CAD0F4B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191297"/>
              </p:ext>
            </p:extLst>
          </p:nvPr>
        </p:nvGraphicFramePr>
        <p:xfrm>
          <a:off x="423863" y="2174875"/>
          <a:ext cx="6738937" cy="416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6" name="Equation" r:id="rId3" imgW="3720960" imgH="2298600" progId="Equation.DSMT4">
                  <p:embed/>
                </p:oleObj>
              </mc:Choice>
              <mc:Fallback>
                <p:oleObj name="Equation" r:id="rId3" imgW="3720960" imgH="229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3863" y="2174875"/>
                        <a:ext cx="6738937" cy="416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3794613-9FC9-4D76-9F17-0BD227856C13}"/>
              </a:ext>
            </a:extLst>
          </p:cNvPr>
          <p:cNvSpPr txBox="1"/>
          <p:nvPr/>
        </p:nvSpPr>
        <p:spPr>
          <a:xfrm>
            <a:off x="4191000" y="5507891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Looks a lot like the first law of thermodynamics.</a:t>
            </a: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B0E0C2C8-AF13-4321-BC3F-5A22B13BD7A8}"/>
              </a:ext>
            </a:extLst>
          </p:cNvPr>
          <p:cNvSpPr/>
          <p:nvPr/>
        </p:nvSpPr>
        <p:spPr>
          <a:xfrm>
            <a:off x="3581400" y="5697538"/>
            <a:ext cx="533400" cy="6238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8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72F0CE-3B51-497A-BBBA-3494E3AC5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666D5-3A15-41DA-BCCC-87F095D0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C0EB0-0FAE-4813-9843-B2B2FFF0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F7BD080-2A10-4630-88D5-0A510A9317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735689"/>
              </p:ext>
            </p:extLst>
          </p:nvPr>
        </p:nvGraphicFramePr>
        <p:xfrm>
          <a:off x="914400" y="457200"/>
          <a:ext cx="4719059" cy="273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0" name="Equation" r:id="rId3" imgW="1930320" imgH="1117440" progId="Equation.DSMT4">
                  <p:embed/>
                </p:oleObj>
              </mc:Choice>
              <mc:Fallback>
                <p:oleObj name="Equation" r:id="rId3" imgW="193032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457200"/>
                        <a:ext cx="4719059" cy="2732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36B66D1-0F25-4871-B0E9-13CBFA64B7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956328"/>
              </p:ext>
            </p:extLst>
          </p:nvPr>
        </p:nvGraphicFramePr>
        <p:xfrm>
          <a:off x="457200" y="3429000"/>
          <a:ext cx="8410575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1" name="Equation" r:id="rId5" imgW="4533840" imgH="1346040" progId="Equation.DSMT4">
                  <p:embed/>
                </p:oleObj>
              </mc:Choice>
              <mc:Fallback>
                <p:oleObj name="Equation" r:id="rId5" imgW="453384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8410575" cy="249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746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17221</TotalTime>
  <Words>429</Words>
  <Application>Microsoft Office PowerPoint</Application>
  <PresentationFormat>On-screen Show (4:3)</PresentationFormat>
  <Paragraphs>94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1049</cp:revision>
  <cp:lastPrinted>2021-01-31T04:39:24Z</cp:lastPrinted>
  <dcterms:created xsi:type="dcterms:W3CDTF">2012-01-10T18:32:24Z</dcterms:created>
  <dcterms:modified xsi:type="dcterms:W3CDTF">2021-02-18T01:50:38Z</dcterms:modified>
</cp:coreProperties>
</file>