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6" r:id="rId2"/>
    <p:sldId id="324" r:id="rId3"/>
    <p:sldId id="339" r:id="rId4"/>
    <p:sldId id="330" r:id="rId5"/>
    <p:sldId id="341" r:id="rId6"/>
    <p:sldId id="340" r:id="rId7"/>
    <p:sldId id="342" r:id="rId8"/>
    <p:sldId id="347" r:id="rId9"/>
    <p:sldId id="343" r:id="rId10"/>
    <p:sldId id="344" r:id="rId11"/>
    <p:sldId id="345" r:id="rId12"/>
    <p:sldId id="346" r:id="rId13"/>
    <p:sldId id="348" r:id="rId14"/>
    <p:sldId id="349" r:id="rId15"/>
    <p:sldId id="350" r:id="rId16"/>
    <p:sldId id="351" r:id="rId17"/>
    <p:sldId id="352" r:id="rId18"/>
    <p:sldId id="353" r:id="rId19"/>
    <p:sldId id="354" r:id="rId20"/>
    <p:sldId id="355" r:id="rId21"/>
    <p:sldId id="356" r:id="rId22"/>
    <p:sldId id="357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2" d="100"/>
          <a:sy n="72" d="100"/>
        </p:scale>
        <p:origin x="749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1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2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1.png"/><Relationship Id="rId4" Type="http://schemas.openxmlformats.org/officeDocument/2006/relationships/image" Target="../media/image2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457200"/>
            <a:ext cx="876300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341/641 Thermodynamics and Statistical Mechanics</a:t>
            </a:r>
          </a:p>
          <a:p>
            <a:pPr algn="ctr"/>
            <a:r>
              <a:rPr lang="en-US" sz="3200" b="1" dirty="0"/>
              <a:t>MWF:  Online at 12 PM &amp; FTF at 2 PM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for Lecture 11:</a:t>
            </a:r>
          </a:p>
          <a:p>
            <a:pPr algn="ctr"/>
            <a:endParaRPr lang="en-US" sz="1000" b="1" dirty="0"/>
          </a:p>
          <a:p>
            <a:pPr algn="ctr"/>
            <a:r>
              <a:rPr lang="en-US" sz="2400" b="1" dirty="0"/>
              <a:t>Variations in the number of particles</a:t>
            </a:r>
          </a:p>
          <a:p>
            <a:pPr algn="ctr"/>
            <a:r>
              <a:rPr lang="en-US" sz="2400" b="1" dirty="0"/>
              <a:t>Begin discussion of heat engines</a:t>
            </a:r>
          </a:p>
          <a:p>
            <a:pPr marL="457200" lvl="2">
              <a:spcBef>
                <a:spcPct val="50000"/>
              </a:spcBef>
            </a:pPr>
            <a:r>
              <a:rPr lang="en-US" sz="2400" b="1" dirty="0">
                <a:solidFill>
                  <a:schemeClr val="folHlink"/>
                </a:solidFill>
              </a:rPr>
              <a:t>Reading: Chapters 3.5-3.6; 4.1</a:t>
            </a:r>
          </a:p>
          <a:p>
            <a:pPr lvl="3" indent="-45720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Dependence of thermodynamic functions on the number of particle</a:t>
            </a:r>
          </a:p>
          <a:p>
            <a:pPr lvl="3" indent="-457200">
              <a:spcBef>
                <a:spcPct val="50000"/>
              </a:spcBef>
              <a:buFontTx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Notions of chemical potential</a:t>
            </a:r>
          </a:p>
          <a:p>
            <a:pPr lvl="3" indent="-457200">
              <a:spcBef>
                <a:spcPct val="50000"/>
              </a:spcBef>
              <a:buFontTx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Cyclic thermodynamic processes; engines</a:t>
            </a:r>
          </a:p>
          <a:p>
            <a:pPr marL="914400" lvl="3">
              <a:spcBef>
                <a:spcPct val="50000"/>
              </a:spcBef>
            </a:pPr>
            <a:endParaRPr lang="en-US" sz="2400" b="1" dirty="0">
              <a:solidFill>
                <a:schemeClr val="folHlink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C5B91D-9561-4743-A1D2-EFA8BE515BFF}"/>
              </a:ext>
            </a:extLst>
          </p:cNvPr>
          <p:cNvSpPr txBox="1"/>
          <p:nvPr/>
        </p:nvSpPr>
        <p:spPr>
          <a:xfrm>
            <a:off x="6934200" y="19812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Record!!!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739F48-A755-4781-AD71-E638F3368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A3637E-0198-4E3B-A4CF-044F238B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070087-69D3-4805-A9DC-F5F23F55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732FC0-F3B9-48BE-9DF8-34DE67DCB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0CBDA3-6810-44EF-B938-DB2A811B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798DC1-7295-48D0-B970-B05EE35E1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AE64B9-546E-41E4-A46D-563510C3BEE2}"/>
              </a:ext>
            </a:extLst>
          </p:cNvPr>
          <p:cNvSpPr txBox="1"/>
          <p:nvPr/>
        </p:nvSpPr>
        <p:spPr>
          <a:xfrm>
            <a:off x="304800" y="2286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Expressing result in term of  the internal energy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FE55F1E-C56A-4F8E-9D7D-408CC40444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238084"/>
              </p:ext>
            </p:extLst>
          </p:nvPr>
        </p:nvGraphicFramePr>
        <p:xfrm>
          <a:off x="838200" y="914400"/>
          <a:ext cx="4387850" cy="160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1" name="Equation" r:id="rId3" imgW="1663560" imgH="609480" progId="Equation.DSMT4">
                  <p:embed/>
                </p:oleObj>
              </mc:Choice>
              <mc:Fallback>
                <p:oleObj name="Equation" r:id="rId3" imgW="166356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914400"/>
                        <a:ext cx="4387850" cy="160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row: Down 6">
            <a:extLst>
              <a:ext uri="{FF2B5EF4-FFF2-40B4-BE49-F238E27FC236}">
                <a16:creationId xmlns:a16="http://schemas.microsoft.com/office/drawing/2014/main" id="{ADE52613-A012-4AF6-AA5C-2D1C687C1EB5}"/>
              </a:ext>
            </a:extLst>
          </p:cNvPr>
          <p:cNvSpPr/>
          <p:nvPr/>
        </p:nvSpPr>
        <p:spPr>
          <a:xfrm>
            <a:off x="1905000" y="2564109"/>
            <a:ext cx="533400" cy="365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9AC00AE2-01F2-4729-8310-60859219FEB4}"/>
              </a:ext>
            </a:extLst>
          </p:cNvPr>
          <p:cNvSpPr/>
          <p:nvPr/>
        </p:nvSpPr>
        <p:spPr>
          <a:xfrm>
            <a:off x="2857500" y="2590800"/>
            <a:ext cx="533400" cy="365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3B6E109B-1F28-4201-A90E-1219E19B95E7}"/>
              </a:ext>
            </a:extLst>
          </p:cNvPr>
          <p:cNvSpPr/>
          <p:nvPr/>
        </p:nvSpPr>
        <p:spPr>
          <a:xfrm rot="19478402">
            <a:off x="4285553" y="2543324"/>
            <a:ext cx="533400" cy="365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B48431-93B3-4CBB-88F4-2486F7D1B732}"/>
              </a:ext>
            </a:extLst>
          </p:cNvPr>
          <p:cNvSpPr txBox="1"/>
          <p:nvPr/>
        </p:nvSpPr>
        <p:spPr>
          <a:xfrm>
            <a:off x="5852485" y="1915674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Generalization of first law of thermo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7D7341-D4E6-41EF-B75B-D5B417A6C9DC}"/>
              </a:ext>
            </a:extLst>
          </p:cNvPr>
          <p:cNvSpPr txBox="1"/>
          <p:nvPr/>
        </p:nvSpPr>
        <p:spPr>
          <a:xfrm>
            <a:off x="1733550" y="2929234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heat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7D71F6-7CB3-425A-999D-43F04EFD3681}"/>
              </a:ext>
            </a:extLst>
          </p:cNvPr>
          <p:cNvSpPr txBox="1"/>
          <p:nvPr/>
        </p:nvSpPr>
        <p:spPr>
          <a:xfrm>
            <a:off x="2557572" y="2909533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mechanical work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908647-BEEC-4E94-ACE5-E9181DD7D708}"/>
              </a:ext>
            </a:extLst>
          </p:cNvPr>
          <p:cNvSpPr txBox="1"/>
          <p:nvPr/>
        </p:nvSpPr>
        <p:spPr>
          <a:xfrm>
            <a:off x="4495800" y="28956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chemical work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C717E895-A6A6-42FC-BAC0-A28CDD61FFF8}"/>
              </a:ext>
            </a:extLst>
          </p:cNvPr>
          <p:cNvSpPr/>
          <p:nvPr/>
        </p:nvSpPr>
        <p:spPr>
          <a:xfrm>
            <a:off x="1924050" y="2564109"/>
            <a:ext cx="533400" cy="365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F5A4DBE-FE51-4B0B-8CE0-58AF19317EA6}"/>
              </a:ext>
            </a:extLst>
          </p:cNvPr>
          <p:cNvSpPr txBox="1"/>
          <p:nvPr/>
        </p:nvSpPr>
        <p:spPr>
          <a:xfrm>
            <a:off x="685800" y="41910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Are these equations consistent with each other?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Are they useful?</a:t>
            </a:r>
          </a:p>
        </p:txBody>
      </p:sp>
    </p:spTree>
    <p:extLst>
      <p:ext uri="{BB962C8B-B14F-4D97-AF65-F5344CB8AC3E}">
        <p14:creationId xmlns:p14="http://schemas.microsoft.com/office/powerpoint/2010/main" val="283156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2" grpId="0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7BAA4C-D442-4857-B4E3-E162763A2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5F609D-76DC-4DE0-8909-921A76345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324F6-3622-400B-B6DA-068AF93A8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D35FF48-55C1-40BA-A804-B9B66A5FFF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7231690"/>
              </p:ext>
            </p:extLst>
          </p:nvPr>
        </p:nvGraphicFramePr>
        <p:xfrm>
          <a:off x="307753" y="118804"/>
          <a:ext cx="8407400" cy="602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0" name="Equation" r:id="rId3" imgW="3187440" imgH="2286000" progId="Equation.DSMT4">
                  <p:embed/>
                </p:oleObj>
              </mc:Choice>
              <mc:Fallback>
                <p:oleObj name="Equation" r:id="rId3" imgW="3187440" imgH="22860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FE55F1E-C56A-4F8E-9D7D-408CC40444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7753" y="118804"/>
                        <a:ext cx="8407400" cy="6029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A795B8F-D0C0-4C88-839F-FAB018AF29B0}"/>
              </a:ext>
            </a:extLst>
          </p:cNvPr>
          <p:cNvSpPr txBox="1"/>
          <p:nvPr/>
        </p:nvSpPr>
        <p:spPr>
          <a:xfrm>
            <a:off x="3581400" y="4806183"/>
            <a:ext cx="5562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we will see other relationships with </a:t>
            </a:r>
            <a:r>
              <a:rPr lang="en-US" sz="2400" dirty="0">
                <a:latin typeface="Symbol" panose="05050102010706020507" pitchFamily="18" charset="2"/>
              </a:rPr>
              <a:t>m</a:t>
            </a:r>
            <a:r>
              <a:rPr lang="en-US" sz="2400" dirty="0">
                <a:latin typeface="+mj-lt"/>
              </a:rPr>
              <a:t> that may be more convenient or physical, namely perhaps at constant  T and P.</a:t>
            </a:r>
          </a:p>
        </p:txBody>
      </p:sp>
    </p:spTree>
    <p:extLst>
      <p:ext uri="{BB962C8B-B14F-4D97-AF65-F5344CB8AC3E}">
        <p14:creationId xmlns:p14="http://schemas.microsoft.com/office/powerpoint/2010/main" val="4010339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3075EA-17CE-4B8D-9973-852656240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168472-6A15-47D0-813D-BE992F668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E3F90-3E4F-44D8-8D28-00E1F2ACF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5CB4DC-AEA1-4693-8169-E895EDFC7CBE}"/>
              </a:ext>
            </a:extLst>
          </p:cNvPr>
          <p:cNvSpPr txBox="1"/>
          <p:nvPr/>
        </p:nvSpPr>
        <p:spPr>
          <a:xfrm>
            <a:off x="304800" y="2286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How might this be useful?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15E1369-4CC3-4CF7-BD3D-74866CFED0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353460"/>
              </p:ext>
            </p:extLst>
          </p:nvPr>
        </p:nvGraphicFramePr>
        <p:xfrm>
          <a:off x="914400" y="914400"/>
          <a:ext cx="6400800" cy="352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2" name="Equation" r:id="rId3" imgW="3225600" imgH="1777680" progId="Equation.DSMT4">
                  <p:embed/>
                </p:oleObj>
              </mc:Choice>
              <mc:Fallback>
                <p:oleObj name="Equation" r:id="rId3" imgW="3225600" imgH="1777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914400"/>
                        <a:ext cx="6400800" cy="352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C39D289-1818-40C3-8DE1-1068EDD89081}"/>
              </a:ext>
            </a:extLst>
          </p:cNvPr>
          <p:cNvSpPr txBox="1"/>
          <p:nvPr/>
        </p:nvSpPr>
        <p:spPr>
          <a:xfrm>
            <a:off x="457200" y="50292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 practice G (Gibbs free energy) is often more useful than U (internal energy) for analyzing this situation.</a:t>
            </a:r>
          </a:p>
        </p:txBody>
      </p:sp>
    </p:spTree>
    <p:extLst>
      <p:ext uri="{BB962C8B-B14F-4D97-AF65-F5344CB8AC3E}">
        <p14:creationId xmlns:p14="http://schemas.microsoft.com/office/powerpoint/2010/main" val="1570675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3B1CF8E-6F57-4D10-BCAB-695C5FEC0C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642" y="1219200"/>
            <a:ext cx="7358062" cy="3093131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21804B-3599-48D7-BDC5-2E828FAD4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77CC97-A43B-4C3F-9621-381926004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3F9E9-44F6-431B-9ECE-823D1A966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1096E4-0BD4-4CCC-9880-B17BF931C3A9}"/>
              </a:ext>
            </a:extLst>
          </p:cNvPr>
          <p:cNvSpPr txBox="1"/>
          <p:nvPr/>
        </p:nvSpPr>
        <p:spPr>
          <a:xfrm>
            <a:off x="381000" y="2286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– One practical consideration of allowing N to vary, is that we need to relax our focus on “isolated” systems, and to think about particles diffusing --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1C2F0ED-A785-44AE-B1DD-EFE0764B84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5973387"/>
              </p:ext>
            </p:extLst>
          </p:nvPr>
        </p:nvGraphicFramePr>
        <p:xfrm>
          <a:off x="3136605" y="4156732"/>
          <a:ext cx="3550879" cy="21589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7" name="Equation" r:id="rId4" imgW="1587240" imgH="965160" progId="Equation.DSMT4">
                  <p:embed/>
                </p:oleObj>
              </mc:Choice>
              <mc:Fallback>
                <p:oleObj name="Equation" r:id="rId4" imgW="158724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36605" y="4156732"/>
                        <a:ext cx="3550879" cy="21589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8187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0F8857-9CE3-4837-A43F-4C2CDDC9A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4E4E94-DD3C-4A28-9675-2538015E9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1665A6-B083-432B-AA67-7BC99B0EA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ECDD09-636F-4C70-83E4-9EB6176BA319}"/>
              </a:ext>
            </a:extLst>
          </p:cNvPr>
          <p:cNvSpPr txBox="1"/>
          <p:nvPr/>
        </p:nvSpPr>
        <p:spPr>
          <a:xfrm>
            <a:off x="381000" y="228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Introduction to the thermo(statics) of heat engines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B7B306-9ED9-494F-B773-0F3A45B799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50" y="690265"/>
            <a:ext cx="6515100" cy="30194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8AF747D-722F-42C6-BFE9-61D15CC4335E}"/>
              </a:ext>
            </a:extLst>
          </p:cNvPr>
          <p:cNvSpPr txBox="1"/>
          <p:nvPr/>
        </p:nvSpPr>
        <p:spPr>
          <a:xfrm>
            <a:off x="457200" y="3786524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 the engine,   the desirable output is the net work while the necessary input is the heat input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B869260-585C-4257-BEC4-8202BBF685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997444"/>
              </p:ext>
            </p:extLst>
          </p:nvPr>
        </p:nvGraphicFramePr>
        <p:xfrm>
          <a:off x="2133600" y="4699094"/>
          <a:ext cx="2768600" cy="1635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4" name="Equation" r:id="rId4" imgW="1117440" imgH="660240" progId="Equation.DSMT4">
                  <p:embed/>
                </p:oleObj>
              </mc:Choice>
              <mc:Fallback>
                <p:oleObj name="Equation" r:id="rId4" imgW="111744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33600" y="4699094"/>
                        <a:ext cx="2768600" cy="16359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15E375C-B7A5-4E24-BA48-756CF687B763}"/>
              </a:ext>
            </a:extLst>
          </p:cNvPr>
          <p:cNvSpPr txBox="1"/>
          <p:nvPr/>
        </p:nvSpPr>
        <p:spPr>
          <a:xfrm>
            <a:off x="5562600" y="4800600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the net work of interest is the work done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by the system</a:t>
            </a:r>
            <a:r>
              <a:rPr lang="en-US" sz="24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6853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9C7EFA-B7D6-4D1F-9723-A1B8F3D31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91D971-A24C-445E-85C0-75063A7AE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57AF4-DAC9-4001-B57F-EEAF420FD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F883D6-857A-4E7E-A1C6-75474022BCCD}"/>
              </a:ext>
            </a:extLst>
          </p:cNvPr>
          <p:cNvSpPr txBox="1"/>
          <p:nvPr/>
        </p:nvSpPr>
        <p:spPr>
          <a:xfrm>
            <a:off x="381000" y="228600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Net work done in a cyclic process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Consider the following 4 step cycle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8F35B1-86FC-4F82-A9ED-350F82C83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620" y="1464788"/>
            <a:ext cx="5885160" cy="36782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69B58E7-7A97-483D-A661-34B1FEFE1AFA}"/>
              </a:ext>
            </a:extLst>
          </p:cNvPr>
          <p:cNvSpPr txBox="1"/>
          <p:nvPr/>
        </p:nvSpPr>
        <p:spPr>
          <a:xfrm>
            <a:off x="5638800" y="1428929"/>
            <a:ext cx="304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 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 no work</a:t>
            </a:r>
          </a:p>
          <a:p>
            <a:r>
              <a:rPr lang="en-US" sz="2400" b="1" dirty="0">
                <a:latin typeface="+mj-lt"/>
                <a:sym typeface="Wingdings" panose="05000000000000000000" pitchFamily="2" charset="2"/>
              </a:rPr>
              <a:t>B   negative work</a:t>
            </a:r>
          </a:p>
          <a:p>
            <a:r>
              <a:rPr lang="en-US" sz="2400" b="1" dirty="0">
                <a:latin typeface="+mj-lt"/>
                <a:sym typeface="Wingdings" panose="05000000000000000000" pitchFamily="2" charset="2"/>
              </a:rPr>
              <a:t>C   no work</a:t>
            </a:r>
          </a:p>
          <a:p>
            <a:r>
              <a:rPr lang="en-US" sz="2400" b="1" dirty="0">
                <a:latin typeface="+mj-lt"/>
                <a:sym typeface="Wingdings" panose="05000000000000000000" pitchFamily="2" charset="2"/>
              </a:rPr>
              <a:t>D   positive work</a:t>
            </a:r>
            <a:endParaRPr lang="en-US" sz="2400" b="1" dirty="0">
              <a:latin typeface="+mj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BF154EF-27FB-4E9F-BBE1-19C6228DD44F}"/>
              </a:ext>
            </a:extLst>
          </p:cNvPr>
          <p:cNvGrpSpPr/>
          <p:nvPr/>
        </p:nvGrpSpPr>
        <p:grpSpPr>
          <a:xfrm>
            <a:off x="2514600" y="2743200"/>
            <a:ext cx="5476054" cy="1686550"/>
            <a:chOff x="2514600" y="2743200"/>
            <a:chExt cx="5476054" cy="168655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1394A30-5213-4D54-B4C8-3F9091B29A6D}"/>
                </a:ext>
              </a:extLst>
            </p:cNvPr>
            <p:cNvSpPr/>
            <p:nvPr/>
          </p:nvSpPr>
          <p:spPr>
            <a:xfrm>
              <a:off x="2514600" y="2743200"/>
              <a:ext cx="1600200" cy="1066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Arrow: Left 10">
              <a:extLst>
                <a:ext uri="{FF2B5EF4-FFF2-40B4-BE49-F238E27FC236}">
                  <a16:creationId xmlns:a16="http://schemas.microsoft.com/office/drawing/2014/main" id="{163F5815-A7F1-4E90-8306-B21C8DED646F}"/>
                </a:ext>
              </a:extLst>
            </p:cNvPr>
            <p:cNvSpPr/>
            <p:nvPr/>
          </p:nvSpPr>
          <p:spPr>
            <a:xfrm rot="1144391">
              <a:off x="4339777" y="3411902"/>
              <a:ext cx="1295400" cy="895018"/>
            </a:xfrm>
            <a:prstGeom prst="leftArrow">
              <a:avLst/>
            </a:prstGeom>
            <a:solidFill>
              <a:srgbClr val="00B050">
                <a:alpha val="34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02491B2-C913-49D2-896B-ABC65593D9FE}"/>
                </a:ext>
              </a:extLst>
            </p:cNvPr>
            <p:cNvSpPr txBox="1"/>
            <p:nvPr/>
          </p:nvSpPr>
          <p:spPr>
            <a:xfrm>
              <a:off x="5670176" y="3968085"/>
              <a:ext cx="23204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net work</a:t>
              </a:r>
            </a:p>
          </p:txBody>
        </p:sp>
      </p:grp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7B965112-DF0B-411A-98BA-E35D9263C5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222954"/>
              </p:ext>
            </p:extLst>
          </p:nvPr>
        </p:nvGraphicFramePr>
        <p:xfrm>
          <a:off x="1066800" y="5191283"/>
          <a:ext cx="7339513" cy="1032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7" name="Equation" r:id="rId4" imgW="1625400" imgH="228600" progId="Equation.DSMT4">
                  <p:embed/>
                </p:oleObj>
              </mc:Choice>
              <mc:Fallback>
                <p:oleObj name="Equation" r:id="rId4" imgW="1625400" imgH="2286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B21CAFD8-F94A-49EC-BF22-E6613899D3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66800" y="5191283"/>
                        <a:ext cx="7339513" cy="10321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615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DFF74D-D516-445E-B74F-CF19B1108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9DC489-9BED-4514-AFAC-212300E10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1533A1-A32D-42DF-88E0-26337F4C8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018D74-DCC2-4F45-9160-388B93E2590F}"/>
              </a:ext>
            </a:extLst>
          </p:cNvPr>
          <p:cNvSpPr txBox="1"/>
          <p:nvPr/>
        </p:nvSpPr>
        <p:spPr>
          <a:xfrm>
            <a:off x="228600" y="3048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Carnot invented a very efficient ideal cycle which Clausius further analyzed as “entropy” </a:t>
            </a:r>
            <a:r>
              <a:rPr lang="en-US" sz="2400" i="1" dirty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 which is related to heat</a:t>
            </a:r>
          </a:p>
          <a:p>
            <a:r>
              <a:rPr lang="en-US" sz="2400" dirty="0">
                <a:latin typeface="+mj-lt"/>
              </a:rPr>
              <a:t>according to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CB7537D-2D4F-479C-A9CB-252B8D7CC5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1070387"/>
          <a:ext cx="1589088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04" name="Equation" r:id="rId3" imgW="672840" imgH="507960" progId="Equation.DSMT4">
                  <p:embed/>
                </p:oleObj>
              </mc:Choice>
              <mc:Fallback>
                <p:oleObj name="Equation" r:id="rId3" imgW="672840" imgH="5079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D8D2E93-DF1A-45DE-A96C-82C2A6B85E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1070387"/>
                        <a:ext cx="1589088" cy="1200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A1AF27A4-7679-4706-8832-D225AB274EB1}"/>
              </a:ext>
            </a:extLst>
          </p:cNvPr>
          <p:cNvSpPr/>
          <p:nvPr/>
        </p:nvSpPr>
        <p:spPr>
          <a:xfrm>
            <a:off x="1828800" y="2743200"/>
            <a:ext cx="25908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F280B32-51A6-4868-8A21-AE402D9FAC51}"/>
              </a:ext>
            </a:extLst>
          </p:cNvPr>
          <p:cNvCxnSpPr/>
          <p:nvPr/>
        </p:nvCxnSpPr>
        <p:spPr>
          <a:xfrm flipV="1">
            <a:off x="1828800" y="3276600"/>
            <a:ext cx="0" cy="6096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3D1B596-C4EE-42AA-9B70-9CA5904650B4}"/>
              </a:ext>
            </a:extLst>
          </p:cNvPr>
          <p:cNvCxnSpPr>
            <a:cxnSpLocks/>
          </p:cNvCxnSpPr>
          <p:nvPr/>
        </p:nvCxnSpPr>
        <p:spPr>
          <a:xfrm>
            <a:off x="4419600" y="3276600"/>
            <a:ext cx="0" cy="9144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67B5F32-36BE-4FC0-9604-E3BAE13C8F33}"/>
              </a:ext>
            </a:extLst>
          </p:cNvPr>
          <p:cNvCxnSpPr>
            <a:cxnSpLocks/>
          </p:cNvCxnSpPr>
          <p:nvPr/>
        </p:nvCxnSpPr>
        <p:spPr>
          <a:xfrm>
            <a:off x="2743200" y="2743200"/>
            <a:ext cx="6096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BD2F825-7A67-40C1-B090-DD0706C2318B}"/>
              </a:ext>
            </a:extLst>
          </p:cNvPr>
          <p:cNvCxnSpPr>
            <a:cxnSpLocks/>
          </p:cNvCxnSpPr>
          <p:nvPr/>
        </p:nvCxnSpPr>
        <p:spPr>
          <a:xfrm flipH="1">
            <a:off x="2431477" y="4359965"/>
            <a:ext cx="692723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CA7D72D-DD4E-4492-B515-241B58ACC6C6}"/>
              </a:ext>
            </a:extLst>
          </p:cNvPr>
          <p:cNvSpPr txBox="1"/>
          <p:nvPr/>
        </p:nvSpPr>
        <p:spPr>
          <a:xfrm>
            <a:off x="1295400" y="34290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DC0DA9-965C-4064-A112-8FB6FD97D59D}"/>
              </a:ext>
            </a:extLst>
          </p:cNvPr>
          <p:cNvSpPr txBox="1"/>
          <p:nvPr/>
        </p:nvSpPr>
        <p:spPr>
          <a:xfrm>
            <a:off x="2824221" y="2234834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01C3B7-16A6-4D1F-A988-085E5BF05248}"/>
              </a:ext>
            </a:extLst>
          </p:cNvPr>
          <p:cNvSpPr txBox="1"/>
          <p:nvPr/>
        </p:nvSpPr>
        <p:spPr>
          <a:xfrm>
            <a:off x="4485859" y="3441879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60C240-863F-46FE-BB7E-436C3A0DF254}"/>
              </a:ext>
            </a:extLst>
          </p:cNvPr>
          <p:cNvSpPr txBox="1"/>
          <p:nvPr/>
        </p:nvSpPr>
        <p:spPr>
          <a:xfrm>
            <a:off x="2667000" y="4457699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F40D3DC-F296-4D1B-88E9-4D742AED5716}"/>
              </a:ext>
            </a:extLst>
          </p:cNvPr>
          <p:cNvCxnSpPr/>
          <p:nvPr/>
        </p:nvCxnSpPr>
        <p:spPr>
          <a:xfrm flipV="1">
            <a:off x="914400" y="1505129"/>
            <a:ext cx="0" cy="382887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D49D1C3-05F9-4B84-8C73-45418BD15161}"/>
              </a:ext>
            </a:extLst>
          </p:cNvPr>
          <p:cNvCxnSpPr>
            <a:cxnSpLocks/>
          </p:cNvCxnSpPr>
          <p:nvPr/>
        </p:nvCxnSpPr>
        <p:spPr>
          <a:xfrm flipV="1">
            <a:off x="914400" y="5273675"/>
            <a:ext cx="5105400" cy="3529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7B52B99-0EB0-46A4-B21B-1E8972198BB6}"/>
              </a:ext>
            </a:extLst>
          </p:cNvPr>
          <p:cNvSpPr txBox="1"/>
          <p:nvPr/>
        </p:nvSpPr>
        <p:spPr>
          <a:xfrm>
            <a:off x="520148" y="1549027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9C7A14A-D0DD-4FF3-942B-769644FB767C}"/>
              </a:ext>
            </a:extLst>
          </p:cNvPr>
          <p:cNvSpPr txBox="1"/>
          <p:nvPr/>
        </p:nvSpPr>
        <p:spPr>
          <a:xfrm>
            <a:off x="6172200" y="49485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4C07FA6-FF5C-41B4-BEBA-96099845FA5E}"/>
              </a:ext>
            </a:extLst>
          </p:cNvPr>
          <p:cNvSpPr txBox="1"/>
          <p:nvPr/>
        </p:nvSpPr>
        <p:spPr>
          <a:xfrm>
            <a:off x="4193686" y="5292084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</a:t>
            </a:r>
            <a:r>
              <a:rPr lang="en-US" sz="2400" baseline="-25000" dirty="0">
                <a:latin typeface="+mj-lt"/>
              </a:rPr>
              <a:t>2</a:t>
            </a:r>
            <a:endParaRPr lang="en-US" sz="2400" dirty="0">
              <a:latin typeface="+mj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8FD5AFA-8A36-449E-95F1-631DBD9FAA6D}"/>
              </a:ext>
            </a:extLst>
          </p:cNvPr>
          <p:cNvSpPr txBox="1"/>
          <p:nvPr/>
        </p:nvSpPr>
        <p:spPr>
          <a:xfrm>
            <a:off x="1676400" y="5317573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</a:t>
            </a:r>
            <a:r>
              <a:rPr lang="en-US" sz="2400" baseline="-25000" dirty="0">
                <a:latin typeface="+mj-lt"/>
              </a:rPr>
              <a:t>1</a:t>
            </a:r>
            <a:endParaRPr lang="en-US" sz="2400" dirty="0">
              <a:latin typeface="+mj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7020A9B-81F0-4B0E-84B6-50C4D3E61D4A}"/>
              </a:ext>
            </a:extLst>
          </p:cNvPr>
          <p:cNvSpPr txBox="1"/>
          <p:nvPr/>
        </p:nvSpPr>
        <p:spPr>
          <a:xfrm>
            <a:off x="470159" y="4110098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</a:t>
            </a:r>
            <a:r>
              <a:rPr lang="en-US" sz="2400" baseline="-25000" dirty="0">
                <a:latin typeface="+mj-lt"/>
              </a:rPr>
              <a:t>1</a:t>
            </a:r>
            <a:endParaRPr lang="en-US" sz="2400" dirty="0">
              <a:latin typeface="+mj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4BB5BA-3ACB-4F28-8CF6-693FE74314C9}"/>
              </a:ext>
            </a:extLst>
          </p:cNvPr>
          <p:cNvSpPr txBox="1"/>
          <p:nvPr/>
        </p:nvSpPr>
        <p:spPr>
          <a:xfrm>
            <a:off x="439697" y="2562777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</a:t>
            </a:r>
            <a:r>
              <a:rPr lang="en-US" sz="2400" baseline="-25000" dirty="0">
                <a:latin typeface="+mj-lt"/>
              </a:rPr>
              <a:t>2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C99511C8-E5D4-4B2D-8455-91FDFD97FF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32438" y="2133600"/>
          <a:ext cx="2740025" cy="230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05" name="Equation" r:id="rId5" imgW="1663560" imgH="1396800" progId="Equation.DSMT4">
                  <p:embed/>
                </p:oleObj>
              </mc:Choice>
              <mc:Fallback>
                <p:oleObj name="Equation" r:id="rId5" imgW="1663560" imgH="1396800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16A68A0D-DDF4-4317-B4E3-483C415DA5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32438" y="2133600"/>
                        <a:ext cx="2740025" cy="2301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03875A18-4922-4129-804A-EDDEB0F65D55}"/>
              </a:ext>
            </a:extLst>
          </p:cNvPr>
          <p:cNvSpPr txBox="1"/>
          <p:nvPr/>
        </p:nvSpPr>
        <p:spPr>
          <a:xfrm>
            <a:off x="1533940" y="4302304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</a:t>
            </a:r>
            <a:r>
              <a:rPr lang="en-US" sz="2400" baseline="-25000" dirty="0">
                <a:latin typeface="+mj-lt"/>
              </a:rPr>
              <a:t>1</a:t>
            </a:r>
            <a:endParaRPr lang="en-US" sz="2400" dirty="0">
              <a:latin typeface="+mj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7437FA6-64C0-4EF0-BEC2-6D2A8A12ADD4}"/>
              </a:ext>
            </a:extLst>
          </p:cNvPr>
          <p:cNvSpPr txBox="1"/>
          <p:nvPr/>
        </p:nvSpPr>
        <p:spPr>
          <a:xfrm>
            <a:off x="1468411" y="2229906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</a:t>
            </a:r>
            <a:r>
              <a:rPr lang="en-US" sz="2400" baseline="-25000" dirty="0">
                <a:latin typeface="+mj-lt"/>
              </a:rPr>
              <a:t>2</a:t>
            </a:r>
            <a:endParaRPr lang="en-US" sz="2400" dirty="0">
              <a:latin typeface="+mj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AE59451-D1B4-426C-85D7-FA775D079FE7}"/>
              </a:ext>
            </a:extLst>
          </p:cNvPr>
          <p:cNvSpPr txBox="1"/>
          <p:nvPr/>
        </p:nvSpPr>
        <p:spPr>
          <a:xfrm>
            <a:off x="4215091" y="2266927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</a:t>
            </a:r>
            <a:r>
              <a:rPr lang="en-US" sz="2400" baseline="-25000" dirty="0">
                <a:latin typeface="+mj-lt"/>
              </a:rPr>
              <a:t>3</a:t>
            </a:r>
            <a:endParaRPr lang="en-US" sz="2400" dirty="0">
              <a:latin typeface="+mj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5FD2501-B7BC-4B3C-B286-4A0735C331FF}"/>
              </a:ext>
            </a:extLst>
          </p:cNvPr>
          <p:cNvSpPr txBox="1"/>
          <p:nvPr/>
        </p:nvSpPr>
        <p:spPr>
          <a:xfrm>
            <a:off x="4181060" y="4367234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</a:t>
            </a:r>
            <a:r>
              <a:rPr lang="en-US" sz="2400" baseline="-25000" dirty="0">
                <a:latin typeface="+mj-lt"/>
              </a:rPr>
              <a:t>4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7592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24C27B-7ADD-4745-99B9-279AE77F1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AE9F4C-5005-4C38-8738-D7EF622E3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92F6B-0F91-4106-B808-520DD1A27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6CF6F9-7681-4DC5-B2B5-C52D8C5265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785812"/>
            <a:ext cx="8229600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1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96515F-7A71-4810-9CF2-A13E97826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4F753-29DE-4F14-B420-079AB766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7E27A-BB7B-44AB-AF21-DBBEE3CF2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30586C-F3CB-4C21-AD66-8383C990B2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457200"/>
            <a:ext cx="8201025" cy="39528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DB3BC85-D9D7-4322-BA8C-12BD342A87BC}"/>
              </a:ext>
            </a:extLst>
          </p:cNvPr>
          <p:cNvSpPr txBox="1"/>
          <p:nvPr/>
        </p:nvSpPr>
        <p:spPr>
          <a:xfrm>
            <a:off x="304800" y="48006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 from Lecture 5 --</a:t>
            </a:r>
          </a:p>
        </p:txBody>
      </p:sp>
    </p:spTree>
    <p:extLst>
      <p:ext uri="{BB962C8B-B14F-4D97-AF65-F5344CB8AC3E}">
        <p14:creationId xmlns:p14="http://schemas.microsoft.com/office/powerpoint/2010/main" val="22814537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08EAEB-A565-422C-AE43-A08E3626A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587E2E-AD9C-4B1D-8FB3-27449B52A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AC39B3-9372-42B5-9941-E8C379F19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F3F210-6B7D-4CFD-BA6F-E3EEA56EA7BE}"/>
              </a:ext>
            </a:extLst>
          </p:cNvPr>
          <p:cNvSpPr txBox="1"/>
          <p:nvPr/>
        </p:nvSpPr>
        <p:spPr>
          <a:xfrm>
            <a:off x="228600" y="3048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Carnot invented a very efficient ideal cycle which Clausius further analyzed as “entropy” </a:t>
            </a:r>
            <a:r>
              <a:rPr lang="en-US" sz="2400" i="1" dirty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 which is related to heat</a:t>
            </a:r>
          </a:p>
          <a:p>
            <a:r>
              <a:rPr lang="en-US" sz="2400" dirty="0">
                <a:latin typeface="+mj-lt"/>
              </a:rPr>
              <a:t>according to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D8D2E93-DF1A-45DE-A96C-82C2A6B85E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1070387"/>
          <a:ext cx="1589088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672840" imgH="507960" progId="Equation.DSMT4">
                  <p:embed/>
                </p:oleObj>
              </mc:Choice>
              <mc:Fallback>
                <p:oleObj name="Equation" r:id="rId3" imgW="672840" imgH="5079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D8D2E93-DF1A-45DE-A96C-82C2A6B85E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1070387"/>
                        <a:ext cx="1589088" cy="1200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619D6075-381B-459B-81BC-ACAA27591810}"/>
              </a:ext>
            </a:extLst>
          </p:cNvPr>
          <p:cNvSpPr/>
          <p:nvPr/>
        </p:nvSpPr>
        <p:spPr>
          <a:xfrm>
            <a:off x="1828800" y="2743200"/>
            <a:ext cx="25908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F68E4E2-2F1E-4D90-9BA3-2BBFFF129051}"/>
              </a:ext>
            </a:extLst>
          </p:cNvPr>
          <p:cNvCxnSpPr/>
          <p:nvPr/>
        </p:nvCxnSpPr>
        <p:spPr>
          <a:xfrm flipV="1">
            <a:off x="1828800" y="3276600"/>
            <a:ext cx="0" cy="6096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C82607F-8783-417A-86E0-351F8CA0F73E}"/>
              </a:ext>
            </a:extLst>
          </p:cNvPr>
          <p:cNvCxnSpPr>
            <a:cxnSpLocks/>
          </p:cNvCxnSpPr>
          <p:nvPr/>
        </p:nvCxnSpPr>
        <p:spPr>
          <a:xfrm>
            <a:off x="4419600" y="3276600"/>
            <a:ext cx="0" cy="9144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EFCAC8D-3E7C-4E3E-878E-723484BF3D76}"/>
              </a:ext>
            </a:extLst>
          </p:cNvPr>
          <p:cNvCxnSpPr>
            <a:cxnSpLocks/>
          </p:cNvCxnSpPr>
          <p:nvPr/>
        </p:nvCxnSpPr>
        <p:spPr>
          <a:xfrm>
            <a:off x="2743200" y="2743200"/>
            <a:ext cx="6096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3D290CF-640C-40C0-9C50-0E1B4F8518CD}"/>
              </a:ext>
            </a:extLst>
          </p:cNvPr>
          <p:cNvCxnSpPr>
            <a:cxnSpLocks/>
          </p:cNvCxnSpPr>
          <p:nvPr/>
        </p:nvCxnSpPr>
        <p:spPr>
          <a:xfrm flipH="1">
            <a:off x="2431477" y="4359965"/>
            <a:ext cx="692723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4343B8F-CEF5-4318-A964-08753E317B5B}"/>
              </a:ext>
            </a:extLst>
          </p:cNvPr>
          <p:cNvSpPr txBox="1"/>
          <p:nvPr/>
        </p:nvSpPr>
        <p:spPr>
          <a:xfrm>
            <a:off x="1295400" y="34290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AE6FAF6-946E-4AF6-A786-39B8BF4FBB49}"/>
              </a:ext>
            </a:extLst>
          </p:cNvPr>
          <p:cNvSpPr txBox="1"/>
          <p:nvPr/>
        </p:nvSpPr>
        <p:spPr>
          <a:xfrm>
            <a:off x="2824221" y="2234834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AF5DDDC-60C1-4DFD-A008-DB1A1CE39F61}"/>
              </a:ext>
            </a:extLst>
          </p:cNvPr>
          <p:cNvSpPr txBox="1"/>
          <p:nvPr/>
        </p:nvSpPr>
        <p:spPr>
          <a:xfrm>
            <a:off x="4485859" y="3441879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3DB16E0-192D-4106-B16B-423B3A7A01B5}"/>
              </a:ext>
            </a:extLst>
          </p:cNvPr>
          <p:cNvSpPr txBox="1"/>
          <p:nvPr/>
        </p:nvSpPr>
        <p:spPr>
          <a:xfrm>
            <a:off x="2667000" y="4457699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498A76F-8DC5-436E-A5EB-3DC3A08483FF}"/>
              </a:ext>
            </a:extLst>
          </p:cNvPr>
          <p:cNvCxnSpPr/>
          <p:nvPr/>
        </p:nvCxnSpPr>
        <p:spPr>
          <a:xfrm flipV="1">
            <a:off x="914400" y="1505129"/>
            <a:ext cx="0" cy="382887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D366422-7739-435B-9603-129F6DCC0BE2}"/>
              </a:ext>
            </a:extLst>
          </p:cNvPr>
          <p:cNvCxnSpPr>
            <a:cxnSpLocks/>
          </p:cNvCxnSpPr>
          <p:nvPr/>
        </p:nvCxnSpPr>
        <p:spPr>
          <a:xfrm flipV="1">
            <a:off x="914400" y="5273675"/>
            <a:ext cx="5105400" cy="3529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19BA2B8-8CC9-4C05-83A8-D2B3EFF0EE0F}"/>
              </a:ext>
            </a:extLst>
          </p:cNvPr>
          <p:cNvSpPr txBox="1"/>
          <p:nvPr/>
        </p:nvSpPr>
        <p:spPr>
          <a:xfrm>
            <a:off x="520148" y="1549027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17AF914-C781-44A5-896B-05C6FADB4B3D}"/>
              </a:ext>
            </a:extLst>
          </p:cNvPr>
          <p:cNvSpPr txBox="1"/>
          <p:nvPr/>
        </p:nvSpPr>
        <p:spPr>
          <a:xfrm>
            <a:off x="6172200" y="49485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0992C30-E76E-42BE-B3AC-90D04F3A28EA}"/>
              </a:ext>
            </a:extLst>
          </p:cNvPr>
          <p:cNvSpPr txBox="1"/>
          <p:nvPr/>
        </p:nvSpPr>
        <p:spPr>
          <a:xfrm>
            <a:off x="4193686" y="5292084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</a:t>
            </a:r>
            <a:r>
              <a:rPr lang="en-US" sz="2400" baseline="-25000" dirty="0">
                <a:latin typeface="+mj-lt"/>
              </a:rPr>
              <a:t>2</a:t>
            </a:r>
            <a:endParaRPr lang="en-US" sz="2400" dirty="0">
              <a:latin typeface="+mj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2F107F1-23C1-46C0-AFB5-A5F653B54874}"/>
              </a:ext>
            </a:extLst>
          </p:cNvPr>
          <p:cNvSpPr txBox="1"/>
          <p:nvPr/>
        </p:nvSpPr>
        <p:spPr>
          <a:xfrm>
            <a:off x="1676400" y="5317573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</a:t>
            </a:r>
            <a:r>
              <a:rPr lang="en-US" sz="2400" baseline="-25000" dirty="0">
                <a:latin typeface="+mj-lt"/>
              </a:rPr>
              <a:t>1</a:t>
            </a:r>
            <a:endParaRPr lang="en-US" sz="2400" dirty="0">
              <a:latin typeface="+mj-lt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7319CF2-414C-427D-92CB-51999BF5BCAF}"/>
              </a:ext>
            </a:extLst>
          </p:cNvPr>
          <p:cNvSpPr txBox="1"/>
          <p:nvPr/>
        </p:nvSpPr>
        <p:spPr>
          <a:xfrm>
            <a:off x="470159" y="4110098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</a:t>
            </a:r>
            <a:r>
              <a:rPr lang="en-US" sz="2400" baseline="-25000" dirty="0">
                <a:latin typeface="+mj-lt"/>
              </a:rPr>
              <a:t>1</a:t>
            </a:r>
            <a:endParaRPr lang="en-US" sz="2400" dirty="0">
              <a:latin typeface="+mj-lt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B9628F-AE9E-4DE4-B081-C8E255414452}"/>
              </a:ext>
            </a:extLst>
          </p:cNvPr>
          <p:cNvSpPr txBox="1"/>
          <p:nvPr/>
        </p:nvSpPr>
        <p:spPr>
          <a:xfrm>
            <a:off x="439697" y="2562777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</a:t>
            </a:r>
            <a:r>
              <a:rPr lang="en-US" sz="2400" baseline="-25000" dirty="0">
                <a:latin typeface="+mj-lt"/>
              </a:rPr>
              <a:t>2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16A68A0D-DDF4-4317-B4E3-483C415DA5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32438" y="2133600"/>
          <a:ext cx="2740025" cy="230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5" imgW="1663560" imgH="1396800" progId="Equation.DSMT4">
                  <p:embed/>
                </p:oleObj>
              </mc:Choice>
              <mc:Fallback>
                <p:oleObj name="Equation" r:id="rId5" imgW="1663560" imgH="1396800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16A68A0D-DDF4-4317-B4E3-483C415DA5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32438" y="2133600"/>
                        <a:ext cx="2740025" cy="2301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77EBFF0E-B0AF-4C4B-83C5-DAEEC170661E}"/>
              </a:ext>
            </a:extLst>
          </p:cNvPr>
          <p:cNvSpPr txBox="1"/>
          <p:nvPr/>
        </p:nvSpPr>
        <p:spPr>
          <a:xfrm>
            <a:off x="1533940" y="4302304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</a:t>
            </a:r>
            <a:r>
              <a:rPr lang="en-US" sz="2400" baseline="-25000" dirty="0">
                <a:latin typeface="+mj-lt"/>
              </a:rPr>
              <a:t>1</a:t>
            </a:r>
            <a:endParaRPr lang="en-US" sz="2400" dirty="0"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B1B39F3-261F-4C88-AE35-F567F27ED01D}"/>
              </a:ext>
            </a:extLst>
          </p:cNvPr>
          <p:cNvSpPr txBox="1"/>
          <p:nvPr/>
        </p:nvSpPr>
        <p:spPr>
          <a:xfrm>
            <a:off x="1468411" y="2229906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</a:t>
            </a:r>
            <a:r>
              <a:rPr lang="en-US" sz="2400" baseline="-25000" dirty="0">
                <a:latin typeface="+mj-lt"/>
              </a:rPr>
              <a:t>2</a:t>
            </a:r>
            <a:endParaRPr lang="en-US" sz="2400" dirty="0">
              <a:latin typeface="+mj-lt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6B35DB8-E6FE-4FBF-8EC7-08831E31AD94}"/>
              </a:ext>
            </a:extLst>
          </p:cNvPr>
          <p:cNvSpPr txBox="1"/>
          <p:nvPr/>
        </p:nvSpPr>
        <p:spPr>
          <a:xfrm>
            <a:off x="4215091" y="2266927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</a:t>
            </a:r>
            <a:r>
              <a:rPr lang="en-US" sz="2400" baseline="-25000" dirty="0">
                <a:latin typeface="+mj-lt"/>
              </a:rPr>
              <a:t>3</a:t>
            </a:r>
            <a:endParaRPr lang="en-US" sz="2400" dirty="0">
              <a:latin typeface="+mj-lt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3C7410F-A21B-4B7C-B456-FCCE986FD002}"/>
              </a:ext>
            </a:extLst>
          </p:cNvPr>
          <p:cNvSpPr txBox="1"/>
          <p:nvPr/>
        </p:nvSpPr>
        <p:spPr>
          <a:xfrm>
            <a:off x="4181060" y="4367234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</a:t>
            </a:r>
            <a:r>
              <a:rPr lang="en-US" sz="2400" baseline="-25000" dirty="0">
                <a:latin typeface="+mj-lt"/>
              </a:rPr>
              <a:t>4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68380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EC77E0-6B4E-4382-BE14-7842279191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494873"/>
            <a:ext cx="9144000" cy="582603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FC859EB-D31F-4DB3-B0F3-5C029A575D13}"/>
              </a:ext>
            </a:extLst>
          </p:cNvPr>
          <p:cNvSpPr/>
          <p:nvPr/>
        </p:nvSpPr>
        <p:spPr>
          <a:xfrm>
            <a:off x="76200" y="4572000"/>
            <a:ext cx="8991600" cy="304800"/>
          </a:xfrm>
          <a:prstGeom prst="rect">
            <a:avLst/>
          </a:prstGeom>
          <a:solidFill>
            <a:srgbClr val="DA32AA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F82E3-8190-4BCE-B2CD-5224AA9A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76C047-264C-47A3-B938-4A71F94A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6655A1-58F3-473C-9924-F5CC7495C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49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EFEA3F-A250-46CC-8EA8-C07235A7A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9614A2-6007-4E50-B2CC-11CC53FDE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B99C43-7E2B-478C-9C3A-356D620D9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59A4A4A-5CB5-41C7-BDD9-C84725DE5B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087896"/>
              </p:ext>
            </p:extLst>
          </p:nvPr>
        </p:nvGraphicFramePr>
        <p:xfrm>
          <a:off x="1219200" y="283833"/>
          <a:ext cx="7239000" cy="6290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1" name="Equation" r:id="rId3" imgW="3479760" imgH="3022560" progId="Equation.DSMT4">
                  <p:embed/>
                </p:oleObj>
              </mc:Choice>
              <mc:Fallback>
                <p:oleObj name="Equation" r:id="rId3" imgW="3479760" imgH="30225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59A4A4A-5CB5-41C7-BDD9-C84725DE5B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283833"/>
                        <a:ext cx="7239000" cy="62903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55811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08EAEB-A565-422C-AE43-A08E3626A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587E2E-AD9C-4B1D-8FB3-27449B52A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AC39B3-9372-42B5-9941-E8C379F19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F3F210-6B7D-4CFD-BA6F-E3EEA56EA7BE}"/>
              </a:ext>
            </a:extLst>
          </p:cNvPr>
          <p:cNvSpPr txBox="1"/>
          <p:nvPr/>
        </p:nvSpPr>
        <p:spPr>
          <a:xfrm>
            <a:off x="228600" y="3048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results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D8D2E93-DF1A-45DE-A96C-82C2A6B85E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6047863"/>
              </p:ext>
            </p:extLst>
          </p:nvPr>
        </p:nvGraphicFramePr>
        <p:xfrm>
          <a:off x="3124200" y="1070387"/>
          <a:ext cx="1589088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1" name="Equation" r:id="rId3" imgW="672840" imgH="507960" progId="Equation.DSMT4">
                  <p:embed/>
                </p:oleObj>
              </mc:Choice>
              <mc:Fallback>
                <p:oleObj name="Equation" r:id="rId3" imgW="672840" imgH="5079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D8D2E93-DF1A-45DE-A96C-82C2A6B85E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1070387"/>
                        <a:ext cx="1589088" cy="1200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619D6075-381B-459B-81BC-ACAA27591810}"/>
              </a:ext>
            </a:extLst>
          </p:cNvPr>
          <p:cNvSpPr/>
          <p:nvPr/>
        </p:nvSpPr>
        <p:spPr>
          <a:xfrm>
            <a:off x="1828800" y="2743200"/>
            <a:ext cx="25908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F68E4E2-2F1E-4D90-9BA3-2BBFFF129051}"/>
              </a:ext>
            </a:extLst>
          </p:cNvPr>
          <p:cNvCxnSpPr/>
          <p:nvPr/>
        </p:nvCxnSpPr>
        <p:spPr>
          <a:xfrm flipV="1">
            <a:off x="1828800" y="3276600"/>
            <a:ext cx="0" cy="6096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C82607F-8783-417A-86E0-351F8CA0F73E}"/>
              </a:ext>
            </a:extLst>
          </p:cNvPr>
          <p:cNvCxnSpPr>
            <a:cxnSpLocks/>
          </p:cNvCxnSpPr>
          <p:nvPr/>
        </p:nvCxnSpPr>
        <p:spPr>
          <a:xfrm>
            <a:off x="4419600" y="3276600"/>
            <a:ext cx="0" cy="9144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EFCAC8D-3E7C-4E3E-878E-723484BF3D76}"/>
              </a:ext>
            </a:extLst>
          </p:cNvPr>
          <p:cNvCxnSpPr>
            <a:cxnSpLocks/>
          </p:cNvCxnSpPr>
          <p:nvPr/>
        </p:nvCxnSpPr>
        <p:spPr>
          <a:xfrm>
            <a:off x="2743200" y="2743200"/>
            <a:ext cx="6096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3D290CF-640C-40C0-9C50-0E1B4F8518CD}"/>
              </a:ext>
            </a:extLst>
          </p:cNvPr>
          <p:cNvCxnSpPr>
            <a:cxnSpLocks/>
          </p:cNvCxnSpPr>
          <p:nvPr/>
        </p:nvCxnSpPr>
        <p:spPr>
          <a:xfrm flipH="1">
            <a:off x="2431477" y="4359965"/>
            <a:ext cx="692723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4343B8F-CEF5-4318-A964-08753E317B5B}"/>
              </a:ext>
            </a:extLst>
          </p:cNvPr>
          <p:cNvSpPr txBox="1"/>
          <p:nvPr/>
        </p:nvSpPr>
        <p:spPr>
          <a:xfrm>
            <a:off x="1295400" y="34290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AE6FAF6-946E-4AF6-A786-39B8BF4FBB49}"/>
              </a:ext>
            </a:extLst>
          </p:cNvPr>
          <p:cNvSpPr txBox="1"/>
          <p:nvPr/>
        </p:nvSpPr>
        <p:spPr>
          <a:xfrm>
            <a:off x="2824221" y="2234834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AF5DDDC-60C1-4DFD-A008-DB1A1CE39F61}"/>
              </a:ext>
            </a:extLst>
          </p:cNvPr>
          <p:cNvSpPr txBox="1"/>
          <p:nvPr/>
        </p:nvSpPr>
        <p:spPr>
          <a:xfrm>
            <a:off x="4485859" y="3441879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3DB16E0-192D-4106-B16B-423B3A7A01B5}"/>
              </a:ext>
            </a:extLst>
          </p:cNvPr>
          <p:cNvSpPr txBox="1"/>
          <p:nvPr/>
        </p:nvSpPr>
        <p:spPr>
          <a:xfrm>
            <a:off x="2667000" y="4457699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498A76F-8DC5-436E-A5EB-3DC3A08483FF}"/>
              </a:ext>
            </a:extLst>
          </p:cNvPr>
          <p:cNvCxnSpPr/>
          <p:nvPr/>
        </p:nvCxnSpPr>
        <p:spPr>
          <a:xfrm flipV="1">
            <a:off x="914400" y="1505129"/>
            <a:ext cx="0" cy="382887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D366422-7739-435B-9603-129F6DCC0BE2}"/>
              </a:ext>
            </a:extLst>
          </p:cNvPr>
          <p:cNvCxnSpPr>
            <a:cxnSpLocks/>
          </p:cNvCxnSpPr>
          <p:nvPr/>
        </p:nvCxnSpPr>
        <p:spPr>
          <a:xfrm flipV="1">
            <a:off x="914400" y="5273675"/>
            <a:ext cx="5105400" cy="3529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19BA2B8-8CC9-4C05-83A8-D2B3EFF0EE0F}"/>
              </a:ext>
            </a:extLst>
          </p:cNvPr>
          <p:cNvSpPr txBox="1"/>
          <p:nvPr/>
        </p:nvSpPr>
        <p:spPr>
          <a:xfrm>
            <a:off x="520148" y="1549027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17AF914-C781-44A5-896B-05C6FADB4B3D}"/>
              </a:ext>
            </a:extLst>
          </p:cNvPr>
          <p:cNvSpPr txBox="1"/>
          <p:nvPr/>
        </p:nvSpPr>
        <p:spPr>
          <a:xfrm>
            <a:off x="6172200" y="49485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0992C30-E76E-42BE-B3AC-90D04F3A28EA}"/>
              </a:ext>
            </a:extLst>
          </p:cNvPr>
          <p:cNvSpPr txBox="1"/>
          <p:nvPr/>
        </p:nvSpPr>
        <p:spPr>
          <a:xfrm>
            <a:off x="4193686" y="5292084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</a:t>
            </a:r>
            <a:r>
              <a:rPr lang="en-US" sz="2400" baseline="-25000" dirty="0">
                <a:latin typeface="+mj-lt"/>
              </a:rPr>
              <a:t>2</a:t>
            </a:r>
            <a:endParaRPr lang="en-US" sz="2400" dirty="0">
              <a:latin typeface="+mj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2F107F1-23C1-46C0-AFB5-A5F653B54874}"/>
              </a:ext>
            </a:extLst>
          </p:cNvPr>
          <p:cNvSpPr txBox="1"/>
          <p:nvPr/>
        </p:nvSpPr>
        <p:spPr>
          <a:xfrm>
            <a:off x="1676400" y="5317573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</a:t>
            </a:r>
            <a:r>
              <a:rPr lang="en-US" sz="2400" baseline="-25000" dirty="0">
                <a:latin typeface="+mj-lt"/>
              </a:rPr>
              <a:t>1</a:t>
            </a:r>
            <a:endParaRPr lang="en-US" sz="2400" dirty="0">
              <a:latin typeface="+mj-lt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7319CF2-414C-427D-92CB-51999BF5BCAF}"/>
              </a:ext>
            </a:extLst>
          </p:cNvPr>
          <p:cNvSpPr txBox="1"/>
          <p:nvPr/>
        </p:nvSpPr>
        <p:spPr>
          <a:xfrm>
            <a:off x="470159" y="4110098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</a:t>
            </a:r>
            <a:r>
              <a:rPr lang="en-US" sz="2400" baseline="-25000" dirty="0">
                <a:latin typeface="+mj-lt"/>
              </a:rPr>
              <a:t>1</a:t>
            </a:r>
            <a:endParaRPr lang="en-US" sz="2400" dirty="0">
              <a:latin typeface="+mj-lt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B9628F-AE9E-4DE4-B081-C8E255414452}"/>
              </a:ext>
            </a:extLst>
          </p:cNvPr>
          <p:cNvSpPr txBox="1"/>
          <p:nvPr/>
        </p:nvSpPr>
        <p:spPr>
          <a:xfrm>
            <a:off x="439697" y="2562777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</a:t>
            </a:r>
            <a:r>
              <a:rPr lang="en-US" sz="2400" baseline="-25000" dirty="0">
                <a:latin typeface="+mj-lt"/>
              </a:rPr>
              <a:t>2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16A68A0D-DDF4-4317-B4E3-483C415DA5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4522423"/>
              </p:ext>
            </p:extLst>
          </p:nvPr>
        </p:nvGraphicFramePr>
        <p:xfrm>
          <a:off x="5386388" y="2114550"/>
          <a:ext cx="3033712" cy="234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2" name="Equation" r:id="rId5" imgW="1841400" imgH="1422360" progId="Equation.DSMT4">
                  <p:embed/>
                </p:oleObj>
              </mc:Choice>
              <mc:Fallback>
                <p:oleObj name="Equation" r:id="rId5" imgW="1841400" imgH="1422360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16A68A0D-DDF4-4317-B4E3-483C415DA5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86388" y="2114550"/>
                        <a:ext cx="3033712" cy="2341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77EBFF0E-B0AF-4C4B-83C5-DAEEC170661E}"/>
              </a:ext>
            </a:extLst>
          </p:cNvPr>
          <p:cNvSpPr txBox="1"/>
          <p:nvPr/>
        </p:nvSpPr>
        <p:spPr>
          <a:xfrm>
            <a:off x="1533940" y="4302304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</a:t>
            </a:r>
            <a:r>
              <a:rPr lang="en-US" sz="2400" baseline="-25000" dirty="0">
                <a:latin typeface="+mj-lt"/>
              </a:rPr>
              <a:t>1</a:t>
            </a:r>
            <a:endParaRPr lang="en-US" sz="2400" dirty="0"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B1B39F3-261F-4C88-AE35-F567F27ED01D}"/>
              </a:ext>
            </a:extLst>
          </p:cNvPr>
          <p:cNvSpPr txBox="1"/>
          <p:nvPr/>
        </p:nvSpPr>
        <p:spPr>
          <a:xfrm>
            <a:off x="1468411" y="2229906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</a:t>
            </a:r>
            <a:r>
              <a:rPr lang="en-US" sz="2400" baseline="-25000" dirty="0">
                <a:latin typeface="+mj-lt"/>
              </a:rPr>
              <a:t>2</a:t>
            </a:r>
            <a:endParaRPr lang="en-US" sz="2400" dirty="0">
              <a:latin typeface="+mj-lt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6B35DB8-E6FE-4FBF-8EC7-08831E31AD94}"/>
              </a:ext>
            </a:extLst>
          </p:cNvPr>
          <p:cNvSpPr txBox="1"/>
          <p:nvPr/>
        </p:nvSpPr>
        <p:spPr>
          <a:xfrm>
            <a:off x="4215091" y="2266927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</a:t>
            </a:r>
            <a:r>
              <a:rPr lang="en-US" sz="2400" baseline="-25000" dirty="0">
                <a:latin typeface="+mj-lt"/>
              </a:rPr>
              <a:t>3</a:t>
            </a:r>
            <a:endParaRPr lang="en-US" sz="2400" dirty="0">
              <a:latin typeface="+mj-lt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3C7410F-A21B-4B7C-B456-FCCE986FD002}"/>
              </a:ext>
            </a:extLst>
          </p:cNvPr>
          <p:cNvSpPr txBox="1"/>
          <p:nvPr/>
        </p:nvSpPr>
        <p:spPr>
          <a:xfrm>
            <a:off x="4181060" y="4367234"/>
            <a:ext cx="60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</a:t>
            </a:r>
            <a:r>
              <a:rPr lang="en-US" sz="2400" baseline="-25000" dirty="0">
                <a:latin typeface="+mj-lt"/>
              </a:rPr>
              <a:t>4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22084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CDDA62-FEC5-417C-8487-310941A26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D2ADB8-D45A-4F35-A82A-D9A80ADA6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61ACB8-EB92-4D80-B7D5-B421A6C69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9F25DA7-30A0-4B5F-8928-BB00E57B14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6703686"/>
              </p:ext>
            </p:extLst>
          </p:nvPr>
        </p:nvGraphicFramePr>
        <p:xfrm>
          <a:off x="228600" y="676275"/>
          <a:ext cx="5599113" cy="554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0" name="Equation" r:id="rId3" imgW="2260440" imgH="2234880" progId="Equation.DSMT4">
                  <p:embed/>
                </p:oleObj>
              </mc:Choice>
              <mc:Fallback>
                <p:oleObj name="Equation" r:id="rId3" imgW="2260440" imgH="22348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BB869260-585C-4257-BEC4-8202BBF685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676275"/>
                        <a:ext cx="5599113" cy="554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2C431D94-2507-4856-8F4E-517999FE906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45180"/>
          <a:stretch/>
        </p:blipFill>
        <p:spPr>
          <a:xfrm>
            <a:off x="4114800" y="136525"/>
            <a:ext cx="4495800" cy="39528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DEB0E74-06AB-42C6-B5B3-E18C2F9F76A3}"/>
              </a:ext>
            </a:extLst>
          </p:cNvPr>
          <p:cNvSpPr txBox="1"/>
          <p:nvPr/>
        </p:nvSpPr>
        <p:spPr>
          <a:xfrm>
            <a:off x="7086600" y="1295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Q</a:t>
            </a:r>
            <a:r>
              <a:rPr lang="en-US" sz="2400" b="1" baseline="-25000" dirty="0">
                <a:latin typeface="+mj-lt"/>
              </a:rPr>
              <a:t>B</a:t>
            </a:r>
            <a:endParaRPr lang="en-US" sz="2400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127B6D-50E2-4204-995D-2341F831BD43}"/>
              </a:ext>
            </a:extLst>
          </p:cNvPr>
          <p:cNvSpPr txBox="1"/>
          <p:nvPr/>
        </p:nvSpPr>
        <p:spPr>
          <a:xfrm>
            <a:off x="5715000" y="30435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Q</a:t>
            </a:r>
            <a:r>
              <a:rPr lang="en-US" sz="2400" b="1" baseline="-25000" dirty="0">
                <a:latin typeface="+mj-lt"/>
              </a:rPr>
              <a:t>D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07157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AC4EB7-3DC4-4A8D-8CF5-2C0259E81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0E065B-125E-4AB8-AA38-D0879D5A1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19FD03-2AF3-46EF-ACDA-86BBEC9B4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1FEF91-D8F7-4DB8-99E6-62A14BE4B791}"/>
              </a:ext>
            </a:extLst>
          </p:cNvPr>
          <p:cNvSpPr txBox="1"/>
          <p:nvPr/>
        </p:nvSpPr>
        <p:spPr>
          <a:xfrm>
            <a:off x="152400" y="304800"/>
            <a:ext cx="8077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Parker -- </a:t>
            </a:r>
            <a:r>
              <a:rPr lang="en-US" dirty="0"/>
              <a:t>what physically is chemical potential, like what does it mean and physically correspond to?</a:t>
            </a:r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From Kristen -- </a:t>
            </a:r>
            <a:r>
              <a:rPr lang="en-US" dirty="0"/>
              <a:t>1. Could you explain why the total entropy is a maximum at equilibrium? I find this counterintuitive.   2.  How can we just add another term into the entropy equation as in formula 3.57?  3.  What does diffusive equilibrium actually mean?</a:t>
            </a:r>
          </a:p>
          <a:p>
            <a:r>
              <a:rPr lang="en-US" sz="2400" dirty="0"/>
              <a:t>From Rich -- </a:t>
            </a:r>
            <a:r>
              <a:rPr lang="en-US" dirty="0"/>
              <a:t>Could we discussion equation 3.60 more in class? Since entropy is not in the equation, how could the energy increase from adding the molecules without entropy increasing?</a:t>
            </a:r>
          </a:p>
          <a:p>
            <a:r>
              <a:rPr lang="en-US" sz="2400" dirty="0"/>
              <a:t>From Chao -- </a:t>
            </a:r>
            <a:r>
              <a:rPr lang="en-US" dirty="0"/>
              <a:t>In the real Industry, is this formula still working. Do we need to consider other factors in the industrial production?</a:t>
            </a:r>
          </a:p>
          <a:p>
            <a:endParaRPr lang="en-US" sz="2400" dirty="0"/>
          </a:p>
          <a:p>
            <a:r>
              <a:rPr lang="en-US" sz="2400" dirty="0"/>
              <a:t>From Annelise -- </a:t>
            </a:r>
            <a:r>
              <a:rPr lang="en-US" dirty="0"/>
              <a:t>What is diffusive equilibrium? I am a little confused about what is being exchanged and what is being held fixed?</a:t>
            </a:r>
          </a:p>
          <a:p>
            <a:r>
              <a:rPr lang="en-US" sz="2400" dirty="0"/>
              <a:t>From </a:t>
            </a:r>
            <a:r>
              <a:rPr lang="en-US" sz="2400" dirty="0" err="1"/>
              <a:t>Zezhong</a:t>
            </a:r>
            <a:r>
              <a:rPr lang="en-US" sz="2400" dirty="0"/>
              <a:t> -- </a:t>
            </a:r>
            <a:r>
              <a:rPr lang="en-US" dirty="0"/>
              <a:t>I wonder if there is a definition by word description on chemical potential instead of mathematical formula?</a:t>
            </a:r>
            <a:endParaRPr lang="en-US" sz="2400" dirty="0"/>
          </a:p>
          <a:p>
            <a:endParaRPr lang="en-US" sz="2400" dirty="0">
              <a:latin typeface="+mj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895D19-6D1B-4EA5-A2F7-6AC49A5D08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6184" y="3581400"/>
            <a:ext cx="2424793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44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A71EFC-8467-4668-9C41-1587DA44C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AD3405-82CF-4B2B-9147-B93FC68A7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A561F1-FFF2-45AC-BA54-5F019625D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BCFB6D-7D22-449C-8F81-55AB469E0B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10135"/>
            <a:ext cx="9144000" cy="449971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2D9A692-47EA-4791-BD3C-9E4625F6380F}"/>
              </a:ext>
            </a:extLst>
          </p:cNvPr>
          <p:cNvSpPr txBox="1"/>
          <p:nvPr/>
        </p:nvSpPr>
        <p:spPr>
          <a:xfrm>
            <a:off x="304800" y="740984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Plot of (U/B) vs B at fixed 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E276AC-8D69-4A3F-9364-BFFBBF1C765E}"/>
              </a:ext>
            </a:extLst>
          </p:cNvPr>
          <p:cNvSpPr txBox="1"/>
          <p:nvPr/>
        </p:nvSpPr>
        <p:spPr>
          <a:xfrm>
            <a:off x="1143000" y="2115249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High 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333A67-4563-49CE-B90F-904724BE6A5C}"/>
              </a:ext>
            </a:extLst>
          </p:cNvPr>
          <p:cNvSpPr txBox="1"/>
          <p:nvPr/>
        </p:nvSpPr>
        <p:spPr>
          <a:xfrm>
            <a:off x="2895600" y="1507084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66FF"/>
                </a:solidFill>
                <a:latin typeface="+mj-lt"/>
              </a:rPr>
              <a:t>Low T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3FEC1B8-1EC5-4C3E-83D0-32F64E3F9D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8322748"/>
              </p:ext>
            </p:extLst>
          </p:nvPr>
        </p:nvGraphicFramePr>
        <p:xfrm>
          <a:off x="4766263" y="715615"/>
          <a:ext cx="3573873" cy="1191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58" name="Equation" r:id="rId4" imgW="1447560" imgH="482400" progId="Equation.DSMT4">
                  <p:embed/>
                </p:oleObj>
              </mc:Choice>
              <mc:Fallback>
                <p:oleObj name="Equation" r:id="rId4" imgW="14475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66263" y="715615"/>
                        <a:ext cx="3573873" cy="11912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D2D4EBF-37A2-4F5B-9817-4F3A15E2EE1C}"/>
              </a:ext>
            </a:extLst>
          </p:cNvPr>
          <p:cNvSpPr txBox="1"/>
          <p:nvPr/>
        </p:nvSpPr>
        <p:spPr>
          <a:xfrm>
            <a:off x="4648200" y="2912419"/>
            <a:ext cx="1634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U/B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D34E56-69FC-4C5D-A8DB-7BB0829F52F5}"/>
              </a:ext>
            </a:extLst>
          </p:cNvPr>
          <p:cNvSpPr txBox="1"/>
          <p:nvPr/>
        </p:nvSpPr>
        <p:spPr>
          <a:xfrm>
            <a:off x="152400" y="136525"/>
            <a:ext cx="8229600" cy="457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Correction from Wednesday’s lecture --</a:t>
            </a:r>
          </a:p>
        </p:txBody>
      </p:sp>
    </p:spTree>
    <p:extLst>
      <p:ext uri="{BB962C8B-B14F-4D97-AF65-F5344CB8AC3E}">
        <p14:creationId xmlns:p14="http://schemas.microsoft.com/office/powerpoint/2010/main" val="425243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29CCD0-373A-412F-A6F2-F24BA25B5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748617-470C-4043-9D20-7018D7566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956225-55C0-4664-BE1C-CAB749513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9F8B01-5D0B-44E2-B01E-7ADF43B102B1}"/>
              </a:ext>
            </a:extLst>
          </p:cNvPr>
          <p:cNvSpPr txBox="1"/>
          <p:nvPr/>
        </p:nvSpPr>
        <p:spPr>
          <a:xfrm>
            <a:off x="152400" y="794802"/>
            <a:ext cx="8229600" cy="4270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Variables of thermodynamics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+mj-lt"/>
              </a:rPr>
              <a:t>Temperature – T </a:t>
            </a:r>
            <a:r>
              <a:rPr lang="en-US" sz="2400" dirty="0">
                <a:latin typeface="Symbol" panose="05050102010706020507" pitchFamily="18" charset="2"/>
              </a:rPr>
              <a:t>³ </a:t>
            </a:r>
            <a:r>
              <a:rPr lang="en-US" sz="2400" dirty="0">
                <a:latin typeface="+mj-lt"/>
              </a:rPr>
              <a:t> 0 in Kelvin scale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+mj-lt"/>
              </a:rPr>
              <a:t>Volume – V in units of m</a:t>
            </a:r>
            <a:r>
              <a:rPr lang="en-US" sz="2400" baseline="30000" dirty="0">
                <a:latin typeface="+mj-lt"/>
              </a:rPr>
              <a:t>3</a:t>
            </a:r>
            <a:endParaRPr lang="en-US" sz="2400" dirty="0">
              <a:latin typeface="+mj-lt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+mj-lt"/>
              </a:rPr>
              <a:t>Pressure – P in units of Pascals (Newtons/m</a:t>
            </a:r>
            <a:r>
              <a:rPr lang="en-US" sz="2400" baseline="30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)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+mj-lt"/>
              </a:rPr>
              <a:t>Entropy – S in units of Joules/K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/>
              <a:t>Mass – M in units of kg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/>
              <a:t>Number  of particles – N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/>
              <a:t>Chemical potential – </a:t>
            </a:r>
            <a:r>
              <a:rPr lang="en-US" sz="2400" dirty="0">
                <a:latin typeface="Symbol" panose="05050102010706020507" pitchFamily="18" charset="2"/>
              </a:rPr>
              <a:t>m</a:t>
            </a:r>
            <a:r>
              <a:rPr lang="en-US" sz="2400" dirty="0"/>
              <a:t> in units of Joules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2C260CB5-9C8B-488A-9F79-15588900276B}"/>
              </a:ext>
            </a:extLst>
          </p:cNvPr>
          <p:cNvSpPr/>
          <p:nvPr/>
        </p:nvSpPr>
        <p:spPr>
          <a:xfrm>
            <a:off x="266700" y="4076700"/>
            <a:ext cx="381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F9E76DA5-D415-47C4-AFF4-4A4ED378CD5B}"/>
              </a:ext>
            </a:extLst>
          </p:cNvPr>
          <p:cNvSpPr/>
          <p:nvPr/>
        </p:nvSpPr>
        <p:spPr>
          <a:xfrm>
            <a:off x="266700" y="4610100"/>
            <a:ext cx="381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686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C77C47-32DE-4EC1-BB04-857734327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410850-AEC0-4200-9D35-1D8E6C822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E77798-C57B-4DA3-AD2C-92B313AAC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EE844B2-F12E-4CAF-B596-52CBFC688F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4512286"/>
              </p:ext>
            </p:extLst>
          </p:nvPr>
        </p:nvGraphicFramePr>
        <p:xfrm>
          <a:off x="762000" y="882353"/>
          <a:ext cx="7315200" cy="5093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2" name="Equation" r:id="rId3" imgW="2717640" imgH="1892160" progId="Equation.DSMT4">
                  <p:embed/>
                </p:oleObj>
              </mc:Choice>
              <mc:Fallback>
                <p:oleObj name="Equation" r:id="rId3" imgW="2717640" imgH="18921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26F909C9-9D49-464D-BC5B-4E68EEAB0D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882353"/>
                        <a:ext cx="7315200" cy="50932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9D384DD-332D-4550-AE2E-A8FD7B82A7A2}"/>
              </a:ext>
            </a:extLst>
          </p:cNvPr>
          <p:cNvSpPr txBox="1"/>
          <p:nvPr/>
        </p:nvSpPr>
        <p:spPr>
          <a:xfrm>
            <a:off x="152400" y="136525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Recall for the mono atomic ideal gas:</a:t>
            </a:r>
          </a:p>
        </p:txBody>
      </p:sp>
    </p:spTree>
    <p:extLst>
      <p:ext uri="{BB962C8B-B14F-4D97-AF65-F5344CB8AC3E}">
        <p14:creationId xmlns:p14="http://schemas.microsoft.com/office/powerpoint/2010/main" val="2891195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BE85A6-51F0-4BEE-BF77-22312EF67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89A3AE-E14D-4184-9FD1-4D49F205C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DF63CC-522B-4029-BD70-80776CC67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64992F-48DA-42EF-8DE4-2CBAC17F4EEE}"/>
              </a:ext>
            </a:extLst>
          </p:cNvPr>
          <p:cNvSpPr txBox="1"/>
          <p:nvPr/>
        </p:nvSpPr>
        <p:spPr>
          <a:xfrm>
            <a:off x="228600" y="1524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happens when the number of particles N changes?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75D8635-F23D-4989-A9CF-68CEF4E150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627372"/>
              </p:ext>
            </p:extLst>
          </p:nvPr>
        </p:nvGraphicFramePr>
        <p:xfrm>
          <a:off x="914400" y="624995"/>
          <a:ext cx="7315200" cy="574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7" name="Equation" r:id="rId3" imgW="2717640" imgH="2133360" progId="Equation.DSMT4">
                  <p:embed/>
                </p:oleObj>
              </mc:Choice>
              <mc:Fallback>
                <p:oleObj name="Equation" r:id="rId3" imgW="2717640" imgH="21333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8EE844B2-F12E-4CAF-B596-52CBFC688F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624995"/>
                        <a:ext cx="7315200" cy="5741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C071E47-EF33-4B45-A7CC-62318053B18B}"/>
              </a:ext>
            </a:extLst>
          </p:cNvPr>
          <p:cNvSpPr txBox="1"/>
          <p:nvPr/>
        </p:nvSpPr>
        <p:spPr>
          <a:xfrm>
            <a:off x="4572000" y="5410200"/>
            <a:ext cx="41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m</a:t>
            </a:r>
            <a:r>
              <a:rPr lang="en-US" sz="2400" dirty="0">
                <a:latin typeface="+mj-lt"/>
              </a:rPr>
              <a:t> was introduced by Gibbs as the “chemical potential”</a:t>
            </a:r>
          </a:p>
        </p:txBody>
      </p:sp>
    </p:spTree>
    <p:extLst>
      <p:ext uri="{BB962C8B-B14F-4D97-AF65-F5344CB8AC3E}">
        <p14:creationId xmlns:p14="http://schemas.microsoft.com/office/powerpoint/2010/main" val="1185257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902B8D-72AF-456E-B3FC-E864148DE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96D61E-DA9B-4B7F-A3C4-BF99A8A55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DE28BF-4A91-4C20-9D93-10983FEB0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7B80774-0E23-472E-947E-55FD2C5BB4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9482648"/>
              </p:ext>
            </p:extLst>
          </p:nvPr>
        </p:nvGraphicFramePr>
        <p:xfrm>
          <a:off x="308597" y="685800"/>
          <a:ext cx="8371115" cy="513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4" name="Equation" r:id="rId3" imgW="3644640" imgH="2234880" progId="Equation.DSMT4">
                  <p:embed/>
                </p:oleObj>
              </mc:Choice>
              <mc:Fallback>
                <p:oleObj name="Equation" r:id="rId3" imgW="3644640" imgH="22348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75D8635-F23D-4989-A9CF-68CEF4E150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8597" y="685800"/>
                        <a:ext cx="8371115" cy="5132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6888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0EB25E-FCEC-45CB-A9B1-4D96598E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0E3904-6236-436F-BFFC-9D0BF69D7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B4F60E-9098-47D4-B14C-69223C2CB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C53F836-9F03-48FA-8811-18832B4D6C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541052"/>
              </p:ext>
            </p:extLst>
          </p:nvPr>
        </p:nvGraphicFramePr>
        <p:xfrm>
          <a:off x="606425" y="598190"/>
          <a:ext cx="7931150" cy="557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8" name="Equation" r:id="rId3" imgW="2946240" imgH="2070000" progId="Equation.DSMT4">
                  <p:embed/>
                </p:oleObj>
              </mc:Choice>
              <mc:Fallback>
                <p:oleObj name="Equation" r:id="rId3" imgW="2946240" imgH="20700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8EE844B2-F12E-4CAF-B596-52CBFC688F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6425" y="598190"/>
                        <a:ext cx="7931150" cy="5572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88F1D76-C1D7-4E0E-84FA-D029D6A6A972}"/>
              </a:ext>
            </a:extLst>
          </p:cNvPr>
          <p:cNvSpPr txBox="1"/>
          <p:nvPr/>
        </p:nvSpPr>
        <p:spPr>
          <a:xfrm>
            <a:off x="304800" y="136525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--</a:t>
            </a:r>
          </a:p>
        </p:txBody>
      </p:sp>
    </p:spTree>
    <p:extLst>
      <p:ext uri="{BB962C8B-B14F-4D97-AF65-F5344CB8AC3E}">
        <p14:creationId xmlns:p14="http://schemas.microsoft.com/office/powerpoint/2010/main" val="2783062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17562</TotalTime>
  <Words>710</Words>
  <Application>Microsoft Office PowerPoint</Application>
  <PresentationFormat>On-screen Show (4:3)</PresentationFormat>
  <Paragraphs>177</Paragraphs>
  <Slides>22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Symbol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1084</cp:revision>
  <cp:lastPrinted>2021-01-31T04:39:24Z</cp:lastPrinted>
  <dcterms:created xsi:type="dcterms:W3CDTF">2012-01-10T18:32:24Z</dcterms:created>
  <dcterms:modified xsi:type="dcterms:W3CDTF">2021-02-19T17:53:00Z</dcterms:modified>
</cp:coreProperties>
</file>