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6" r:id="rId2"/>
    <p:sldId id="324" r:id="rId3"/>
    <p:sldId id="339" r:id="rId4"/>
    <p:sldId id="368" r:id="rId5"/>
    <p:sldId id="349" r:id="rId6"/>
    <p:sldId id="352" r:id="rId7"/>
    <p:sldId id="353" r:id="rId8"/>
    <p:sldId id="358" r:id="rId9"/>
    <p:sldId id="359" r:id="rId10"/>
    <p:sldId id="357" r:id="rId11"/>
    <p:sldId id="360" r:id="rId12"/>
    <p:sldId id="361" r:id="rId13"/>
    <p:sldId id="362" r:id="rId14"/>
    <p:sldId id="363" r:id="rId15"/>
    <p:sldId id="364" r:id="rId16"/>
    <p:sldId id="365" r:id="rId17"/>
    <p:sldId id="366" r:id="rId18"/>
    <p:sldId id="367"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2" d="100"/>
          <a:sy n="72" d="100"/>
        </p:scale>
        <p:origin x="1200" y="53"/>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5.wmf"/><Relationship Id="rId4"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2/22/2021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2/22/2021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2/22/2021</a:t>
            </a:r>
            <a:endParaRPr lang="en-US" dirty="0"/>
          </a:p>
        </p:txBody>
      </p:sp>
      <p:sp>
        <p:nvSpPr>
          <p:cNvPr id="5" name="Footer Placeholder 4"/>
          <p:cNvSpPr>
            <a:spLocks noGrp="1"/>
          </p:cNvSpPr>
          <p:nvPr>
            <p:ph type="ftr" sz="quarter" idx="11"/>
          </p:nvPr>
        </p:nvSpPr>
        <p:spPr/>
        <p:txBody>
          <a:bodyPr/>
          <a:lstStyle/>
          <a:p>
            <a:r>
              <a:rPr lang="en-US"/>
              <a:t>PHY 341/641  Spring 2021 --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2/22/2021</a:t>
            </a:r>
            <a:endParaRPr lang="en-US" dirty="0"/>
          </a:p>
        </p:txBody>
      </p:sp>
      <p:sp>
        <p:nvSpPr>
          <p:cNvPr id="5" name="Footer Placeholder 4"/>
          <p:cNvSpPr>
            <a:spLocks noGrp="1"/>
          </p:cNvSpPr>
          <p:nvPr>
            <p:ph type="ftr" sz="quarter" idx="11"/>
          </p:nvPr>
        </p:nvSpPr>
        <p:spPr/>
        <p:txBody>
          <a:bodyPr/>
          <a:lstStyle/>
          <a:p>
            <a:r>
              <a:rPr lang="en-US"/>
              <a:t>PHY 341/641  Spring 2021 --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2/22/2021</a:t>
            </a:r>
            <a:endParaRPr lang="en-US" dirty="0"/>
          </a:p>
        </p:txBody>
      </p:sp>
      <p:sp>
        <p:nvSpPr>
          <p:cNvPr id="5" name="Footer Placeholder 4"/>
          <p:cNvSpPr>
            <a:spLocks noGrp="1"/>
          </p:cNvSpPr>
          <p:nvPr>
            <p:ph type="ftr" sz="quarter" idx="11"/>
          </p:nvPr>
        </p:nvSpPr>
        <p:spPr/>
        <p:txBody>
          <a:bodyPr/>
          <a:lstStyle/>
          <a:p>
            <a:r>
              <a:rPr lang="en-US"/>
              <a:t>PHY 341/641  Spring 2021 --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2/22/2021</a:t>
            </a:r>
            <a:endParaRPr lang="en-US" dirty="0"/>
          </a:p>
        </p:txBody>
      </p:sp>
      <p:sp>
        <p:nvSpPr>
          <p:cNvPr id="5" name="Footer Placeholder 4"/>
          <p:cNvSpPr>
            <a:spLocks noGrp="1"/>
          </p:cNvSpPr>
          <p:nvPr>
            <p:ph type="ftr" sz="quarter" idx="11"/>
          </p:nvPr>
        </p:nvSpPr>
        <p:spPr/>
        <p:txBody>
          <a:bodyPr/>
          <a:lstStyle/>
          <a:p>
            <a:r>
              <a:rPr lang="en-US"/>
              <a:t>PHY 341/641  Spring 2021 --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2/22/2021</a:t>
            </a:r>
            <a:endParaRPr lang="en-US" dirty="0"/>
          </a:p>
        </p:txBody>
      </p:sp>
      <p:sp>
        <p:nvSpPr>
          <p:cNvPr id="5" name="Footer Placeholder 4"/>
          <p:cNvSpPr>
            <a:spLocks noGrp="1"/>
          </p:cNvSpPr>
          <p:nvPr>
            <p:ph type="ftr" sz="quarter" idx="11"/>
          </p:nvPr>
        </p:nvSpPr>
        <p:spPr/>
        <p:txBody>
          <a:bodyPr/>
          <a:lstStyle/>
          <a:p>
            <a:r>
              <a:rPr lang="en-US"/>
              <a:t>PHY 341/641  Spring 2021 --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2/22/2021</a:t>
            </a:r>
            <a:endParaRPr lang="en-US" dirty="0"/>
          </a:p>
        </p:txBody>
      </p:sp>
      <p:sp>
        <p:nvSpPr>
          <p:cNvPr id="6" name="Footer Placeholder 5"/>
          <p:cNvSpPr>
            <a:spLocks noGrp="1"/>
          </p:cNvSpPr>
          <p:nvPr>
            <p:ph type="ftr" sz="quarter" idx="11"/>
          </p:nvPr>
        </p:nvSpPr>
        <p:spPr/>
        <p:txBody>
          <a:bodyPr/>
          <a:lstStyle/>
          <a:p>
            <a:r>
              <a:rPr lang="en-US"/>
              <a:t>PHY 341/641  Spring 2021 --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2/22/2021</a:t>
            </a:r>
            <a:endParaRPr lang="en-US" dirty="0"/>
          </a:p>
        </p:txBody>
      </p:sp>
      <p:sp>
        <p:nvSpPr>
          <p:cNvPr id="8" name="Footer Placeholder 7"/>
          <p:cNvSpPr>
            <a:spLocks noGrp="1"/>
          </p:cNvSpPr>
          <p:nvPr>
            <p:ph type="ftr" sz="quarter" idx="11"/>
          </p:nvPr>
        </p:nvSpPr>
        <p:spPr/>
        <p:txBody>
          <a:bodyPr/>
          <a:lstStyle/>
          <a:p>
            <a:r>
              <a:rPr lang="en-US"/>
              <a:t>PHY 341/641  Spring 2021 --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2/22/2021</a:t>
            </a:r>
            <a:endParaRPr lang="en-US" dirty="0"/>
          </a:p>
        </p:txBody>
      </p:sp>
      <p:sp>
        <p:nvSpPr>
          <p:cNvPr id="4" name="Footer Placeholder 3"/>
          <p:cNvSpPr>
            <a:spLocks noGrp="1"/>
          </p:cNvSpPr>
          <p:nvPr>
            <p:ph type="ftr" sz="quarter" idx="11"/>
          </p:nvPr>
        </p:nvSpPr>
        <p:spPr/>
        <p:txBody>
          <a:bodyPr/>
          <a:lstStyle/>
          <a:p>
            <a:r>
              <a:rPr lang="en-US"/>
              <a:t>PHY 341/641  Spring 2021 --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2/22/2021</a:t>
            </a:r>
            <a:endParaRPr lang="en-US" dirty="0"/>
          </a:p>
        </p:txBody>
      </p:sp>
      <p:sp>
        <p:nvSpPr>
          <p:cNvPr id="3" name="Footer Placeholder 2"/>
          <p:cNvSpPr>
            <a:spLocks noGrp="1"/>
          </p:cNvSpPr>
          <p:nvPr>
            <p:ph type="ftr" sz="quarter" idx="11"/>
          </p:nvPr>
        </p:nvSpPr>
        <p:spPr/>
        <p:txBody>
          <a:bodyPr/>
          <a:lstStyle/>
          <a:p>
            <a:r>
              <a:rPr lang="en-US"/>
              <a:t>PHY 341/641  Spring 2021 --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2/22/2021</a:t>
            </a:r>
            <a:endParaRPr lang="en-US" dirty="0"/>
          </a:p>
        </p:txBody>
      </p:sp>
      <p:sp>
        <p:nvSpPr>
          <p:cNvPr id="6" name="Footer Placeholder 5"/>
          <p:cNvSpPr>
            <a:spLocks noGrp="1"/>
          </p:cNvSpPr>
          <p:nvPr>
            <p:ph type="ftr" sz="quarter" idx="11"/>
          </p:nvPr>
        </p:nvSpPr>
        <p:spPr/>
        <p:txBody>
          <a:bodyPr/>
          <a:lstStyle/>
          <a:p>
            <a:r>
              <a:rPr lang="en-US"/>
              <a:t>PHY 341/641  Spring 2021 --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2/22/2021</a:t>
            </a:r>
            <a:endParaRPr lang="en-US" dirty="0"/>
          </a:p>
        </p:txBody>
      </p:sp>
      <p:sp>
        <p:nvSpPr>
          <p:cNvPr id="6" name="Footer Placeholder 5"/>
          <p:cNvSpPr>
            <a:spLocks noGrp="1"/>
          </p:cNvSpPr>
          <p:nvPr>
            <p:ph type="ftr" sz="quarter" idx="11"/>
          </p:nvPr>
        </p:nvSpPr>
        <p:spPr/>
        <p:txBody>
          <a:bodyPr/>
          <a:lstStyle/>
          <a:p>
            <a:r>
              <a:rPr lang="en-US"/>
              <a:t>PHY 341/641  Spring 2021 --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2/22/2021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hyperlink" Target="https://energyeducation.ca/encyclopedia/Otto_cycle" TargetMode="Externa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7.pn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3.bin"/><Relationship Id="rId11" Type="http://schemas.openxmlformats.org/officeDocument/2006/relationships/image" Target="../media/image22.wmf"/><Relationship Id="rId5" Type="http://schemas.openxmlformats.org/officeDocument/2006/relationships/image" Target="../media/image5.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7200"/>
            <a:ext cx="8763000" cy="6586418"/>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Discussion for Lecture 12:</a:t>
            </a:r>
          </a:p>
          <a:p>
            <a:pPr algn="ctr"/>
            <a:endParaRPr lang="en-US" sz="1000" b="1" dirty="0"/>
          </a:p>
          <a:p>
            <a:pPr algn="ctr"/>
            <a:r>
              <a:rPr lang="en-US" sz="2400" b="1" dirty="0"/>
              <a:t>Variations in the number of particles</a:t>
            </a:r>
          </a:p>
          <a:p>
            <a:pPr algn="ctr"/>
            <a:r>
              <a:rPr lang="en-US" sz="2400" b="1" dirty="0"/>
              <a:t>Begin discussion of heat engines</a:t>
            </a:r>
          </a:p>
          <a:p>
            <a:pPr marL="457200" lvl="2">
              <a:spcBef>
                <a:spcPct val="50000"/>
              </a:spcBef>
            </a:pPr>
            <a:r>
              <a:rPr lang="en-US" sz="2400" b="1" dirty="0">
                <a:solidFill>
                  <a:schemeClr val="folHlink"/>
                </a:solidFill>
              </a:rPr>
              <a:t>Reading: Chapters 4.1-4.2</a:t>
            </a:r>
          </a:p>
          <a:p>
            <a:pPr lvl="3" indent="-457200">
              <a:spcBef>
                <a:spcPct val="50000"/>
              </a:spcBef>
              <a:buAutoNum type="arabicPeriod"/>
            </a:pPr>
            <a:r>
              <a:rPr lang="en-US" sz="2400" b="1" dirty="0">
                <a:solidFill>
                  <a:schemeClr val="folHlink"/>
                </a:solidFill>
              </a:rPr>
              <a:t>Details of Carnot cycle (using consistent PV and ST diagrams)</a:t>
            </a:r>
          </a:p>
          <a:p>
            <a:pPr lvl="3" indent="-457200">
              <a:spcBef>
                <a:spcPct val="50000"/>
              </a:spcBef>
              <a:buAutoNum type="arabicPeriod"/>
            </a:pPr>
            <a:r>
              <a:rPr lang="en-US" sz="2400" b="1" dirty="0">
                <a:solidFill>
                  <a:schemeClr val="folHlink"/>
                </a:solidFill>
              </a:rPr>
              <a:t>Efficiency of engines</a:t>
            </a:r>
          </a:p>
          <a:p>
            <a:pPr lvl="3" indent="-457200">
              <a:spcBef>
                <a:spcPct val="50000"/>
              </a:spcBef>
              <a:buAutoNum type="arabicPeriod"/>
            </a:pPr>
            <a:r>
              <a:rPr lang="en-US" sz="2400" b="1" dirty="0">
                <a:solidFill>
                  <a:schemeClr val="folHlink"/>
                </a:solidFill>
              </a:rPr>
              <a:t>Efficiency of refrigerators and heat pumps</a:t>
            </a:r>
          </a:p>
          <a:p>
            <a:pPr marL="914400" lvl="3">
              <a:spcBef>
                <a:spcPct val="50000"/>
              </a:spcBef>
            </a:pPr>
            <a:endParaRPr lang="en-US" sz="2400" b="1" dirty="0">
              <a:solidFill>
                <a:schemeClr val="folHlink"/>
              </a:solidFill>
            </a:endParaRPr>
          </a:p>
        </p:txBody>
      </p:sp>
      <p:sp>
        <p:nvSpPr>
          <p:cNvPr id="6" name="TextBox 5">
            <a:extLst>
              <a:ext uri="{FF2B5EF4-FFF2-40B4-BE49-F238E27FC236}">
                <a16:creationId xmlns:a16="http://schemas.microsoft.com/office/drawing/2014/main" id="{F4C5B91D-9561-4743-A1D2-EFA8BE515BFF}"/>
              </a:ext>
            </a:extLst>
          </p:cNvPr>
          <p:cNvSpPr txBox="1"/>
          <p:nvPr/>
        </p:nvSpPr>
        <p:spPr>
          <a:xfrm>
            <a:off x="6934200" y="1981200"/>
            <a:ext cx="2895600" cy="584775"/>
          </a:xfrm>
          <a:prstGeom prst="rect">
            <a:avLst/>
          </a:prstGeom>
          <a:noFill/>
        </p:spPr>
        <p:txBody>
          <a:bodyPr wrap="square" rtlCol="0">
            <a:spAutoFit/>
          </a:bodyPr>
          <a:lstStyle/>
          <a:p>
            <a:r>
              <a:rPr lang="en-US" sz="3200" dirty="0">
                <a:latin typeface="+mj-lt"/>
              </a:rPr>
              <a:t>Record!!!</a:t>
            </a:r>
          </a:p>
        </p:txBody>
      </p:sp>
      <p:sp>
        <p:nvSpPr>
          <p:cNvPr id="7" name="Date Placeholder 6">
            <a:extLst>
              <a:ext uri="{FF2B5EF4-FFF2-40B4-BE49-F238E27FC236}">
                <a16:creationId xmlns:a16="http://schemas.microsoft.com/office/drawing/2014/main" id="{A3739F48-A755-4781-AD71-E638F336882B}"/>
              </a:ext>
            </a:extLst>
          </p:cNvPr>
          <p:cNvSpPr>
            <a:spLocks noGrp="1"/>
          </p:cNvSpPr>
          <p:nvPr>
            <p:ph type="dt" sz="half" idx="10"/>
          </p:nvPr>
        </p:nvSpPr>
        <p:spPr/>
        <p:txBody>
          <a:bodyPr/>
          <a:lstStyle/>
          <a:p>
            <a:r>
              <a:rPr lang="en-US"/>
              <a:t>2/22/2021</a:t>
            </a:r>
            <a:endParaRPr lang="en-US" dirty="0"/>
          </a:p>
        </p:txBody>
      </p:sp>
      <p:sp>
        <p:nvSpPr>
          <p:cNvPr id="8" name="Footer Placeholder 7">
            <a:extLst>
              <a:ext uri="{FF2B5EF4-FFF2-40B4-BE49-F238E27FC236}">
                <a16:creationId xmlns:a16="http://schemas.microsoft.com/office/drawing/2014/main" id="{91A3637E-0198-4E3B-A4CF-044F238B43A4}"/>
              </a:ext>
            </a:extLst>
          </p:cNvPr>
          <p:cNvSpPr>
            <a:spLocks noGrp="1"/>
          </p:cNvSpPr>
          <p:nvPr>
            <p:ph type="ftr" sz="quarter" idx="11"/>
          </p:nvPr>
        </p:nvSpPr>
        <p:spPr/>
        <p:txBody>
          <a:bodyPr/>
          <a:lstStyle/>
          <a:p>
            <a:r>
              <a:rPr lang="en-US"/>
              <a:t>PHY 341/641  Spring 2021 -- Lecture 12</a:t>
            </a:r>
            <a:endParaRPr lang="en-US" dirty="0"/>
          </a:p>
        </p:txBody>
      </p:sp>
      <p:sp>
        <p:nvSpPr>
          <p:cNvPr id="9" name="Slide Number Placeholder 8">
            <a:extLst>
              <a:ext uri="{FF2B5EF4-FFF2-40B4-BE49-F238E27FC236}">
                <a16:creationId xmlns:a16="http://schemas.microsoft.com/office/drawing/2014/main" id="{C5070087-69D3-4805-A9DC-F5F23F55D957}"/>
              </a:ext>
            </a:extLst>
          </p:cNvPr>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DDA62-FEC5-417C-8487-310941A2608D}"/>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4CD2ADB8-D45A-4F35-A82A-D9A80ADA6FD2}"/>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6A61ACB8-EB92-4D80-B7D5-B421A6C698A1}"/>
              </a:ext>
            </a:extLst>
          </p:cNvPr>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a:extLst>
              <a:ext uri="{FF2B5EF4-FFF2-40B4-BE49-F238E27FC236}">
                <a16:creationId xmlns:a16="http://schemas.microsoft.com/office/drawing/2014/main" id="{D9F25DA7-30A0-4B5F-8928-BB00E57B1472}"/>
              </a:ext>
            </a:extLst>
          </p:cNvPr>
          <p:cNvGraphicFramePr>
            <a:graphicFrameLocks noChangeAspect="1"/>
          </p:cNvGraphicFramePr>
          <p:nvPr>
            <p:extLst>
              <p:ext uri="{D42A27DB-BD31-4B8C-83A1-F6EECF244321}">
                <p14:modId xmlns:p14="http://schemas.microsoft.com/office/powerpoint/2010/main" val="1300570668"/>
              </p:ext>
            </p:extLst>
          </p:nvPr>
        </p:nvGraphicFramePr>
        <p:xfrm>
          <a:off x="150813" y="676275"/>
          <a:ext cx="5756275" cy="5540375"/>
        </p:xfrm>
        <a:graphic>
          <a:graphicData uri="http://schemas.openxmlformats.org/presentationml/2006/ole">
            <mc:AlternateContent xmlns:mc="http://schemas.openxmlformats.org/markup-compatibility/2006">
              <mc:Choice xmlns:v="urn:schemas-microsoft-com:vml" Requires="v">
                <p:oleObj spid="_x0000_s79915" name="Equation" r:id="rId3" imgW="2323800" imgH="2234880" progId="Equation.DSMT4">
                  <p:embed/>
                </p:oleObj>
              </mc:Choice>
              <mc:Fallback>
                <p:oleObj name="Equation" r:id="rId3" imgW="2323800" imgH="2234880" progId="Equation.DSMT4">
                  <p:embed/>
                  <p:pic>
                    <p:nvPicPr>
                      <p:cNvPr id="8" name="Object 7">
                        <a:extLst>
                          <a:ext uri="{FF2B5EF4-FFF2-40B4-BE49-F238E27FC236}">
                            <a16:creationId xmlns:a16="http://schemas.microsoft.com/office/drawing/2014/main" id="{BB869260-585C-4257-BEC4-8202BBF68544}"/>
                          </a:ext>
                        </a:extLst>
                      </p:cNvPr>
                      <p:cNvPicPr/>
                      <p:nvPr/>
                    </p:nvPicPr>
                    <p:blipFill>
                      <a:blip r:embed="rId4"/>
                      <a:stretch>
                        <a:fillRect/>
                      </a:stretch>
                    </p:blipFill>
                    <p:spPr>
                      <a:xfrm>
                        <a:off x="150813" y="676275"/>
                        <a:ext cx="5756275" cy="554037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2C431D94-2507-4856-8F4E-517999FE9064}"/>
              </a:ext>
            </a:extLst>
          </p:cNvPr>
          <p:cNvPicPr>
            <a:picLocks noChangeAspect="1"/>
          </p:cNvPicPr>
          <p:nvPr/>
        </p:nvPicPr>
        <p:blipFill rotWithShape="1">
          <a:blip r:embed="rId5"/>
          <a:srcRect r="45180"/>
          <a:stretch/>
        </p:blipFill>
        <p:spPr>
          <a:xfrm>
            <a:off x="4114800" y="136525"/>
            <a:ext cx="4495800" cy="3952875"/>
          </a:xfrm>
          <a:prstGeom prst="rect">
            <a:avLst/>
          </a:prstGeom>
        </p:spPr>
      </p:pic>
      <p:sp>
        <p:nvSpPr>
          <p:cNvPr id="7" name="TextBox 6">
            <a:extLst>
              <a:ext uri="{FF2B5EF4-FFF2-40B4-BE49-F238E27FC236}">
                <a16:creationId xmlns:a16="http://schemas.microsoft.com/office/drawing/2014/main" id="{3DEB0E74-06AB-42C6-B5B3-E18C2F9F76A3}"/>
              </a:ext>
            </a:extLst>
          </p:cNvPr>
          <p:cNvSpPr txBox="1"/>
          <p:nvPr/>
        </p:nvSpPr>
        <p:spPr>
          <a:xfrm>
            <a:off x="7086600" y="1295400"/>
            <a:ext cx="762000" cy="461665"/>
          </a:xfrm>
          <a:prstGeom prst="rect">
            <a:avLst/>
          </a:prstGeom>
          <a:noFill/>
        </p:spPr>
        <p:txBody>
          <a:bodyPr wrap="square" rtlCol="0">
            <a:spAutoFit/>
          </a:bodyPr>
          <a:lstStyle/>
          <a:p>
            <a:r>
              <a:rPr lang="en-US" sz="2400" dirty="0" err="1">
                <a:latin typeface="+mj-lt"/>
              </a:rPr>
              <a:t>Q</a:t>
            </a:r>
            <a:r>
              <a:rPr lang="en-US" sz="2400" b="1" baseline="-25000" dirty="0" err="1">
                <a:latin typeface="+mj-lt"/>
              </a:rPr>
              <a:t>ab</a:t>
            </a:r>
            <a:endParaRPr lang="en-US" sz="2400" dirty="0">
              <a:latin typeface="+mj-lt"/>
            </a:endParaRPr>
          </a:p>
        </p:txBody>
      </p:sp>
      <p:sp>
        <p:nvSpPr>
          <p:cNvPr id="8" name="TextBox 7">
            <a:extLst>
              <a:ext uri="{FF2B5EF4-FFF2-40B4-BE49-F238E27FC236}">
                <a16:creationId xmlns:a16="http://schemas.microsoft.com/office/drawing/2014/main" id="{AD127B6D-50E2-4204-995D-2341F831BD43}"/>
              </a:ext>
            </a:extLst>
          </p:cNvPr>
          <p:cNvSpPr txBox="1"/>
          <p:nvPr/>
        </p:nvSpPr>
        <p:spPr>
          <a:xfrm>
            <a:off x="7620000" y="3198167"/>
            <a:ext cx="762000" cy="461665"/>
          </a:xfrm>
          <a:prstGeom prst="rect">
            <a:avLst/>
          </a:prstGeom>
          <a:noFill/>
        </p:spPr>
        <p:txBody>
          <a:bodyPr wrap="square" rtlCol="0">
            <a:spAutoFit/>
          </a:bodyPr>
          <a:lstStyle/>
          <a:p>
            <a:r>
              <a:rPr lang="en-US" sz="2400" dirty="0" err="1">
                <a:latin typeface="+mj-lt"/>
              </a:rPr>
              <a:t>Q</a:t>
            </a:r>
            <a:r>
              <a:rPr lang="en-US" sz="2400" b="1" baseline="-25000" dirty="0" err="1">
                <a:latin typeface="+mj-lt"/>
              </a:rPr>
              <a:t>cd</a:t>
            </a:r>
            <a:endParaRPr lang="en-US" sz="2400" dirty="0">
              <a:latin typeface="+mj-lt"/>
            </a:endParaRPr>
          </a:p>
        </p:txBody>
      </p:sp>
      <p:sp>
        <p:nvSpPr>
          <p:cNvPr id="9" name="TextBox 8">
            <a:extLst>
              <a:ext uri="{FF2B5EF4-FFF2-40B4-BE49-F238E27FC236}">
                <a16:creationId xmlns:a16="http://schemas.microsoft.com/office/drawing/2014/main" id="{07628E53-9D3A-4872-8DA3-577DA134A744}"/>
              </a:ext>
            </a:extLst>
          </p:cNvPr>
          <p:cNvSpPr txBox="1"/>
          <p:nvPr/>
        </p:nvSpPr>
        <p:spPr>
          <a:xfrm>
            <a:off x="5105400" y="485130"/>
            <a:ext cx="609600" cy="461665"/>
          </a:xfrm>
          <a:prstGeom prst="rect">
            <a:avLst/>
          </a:prstGeom>
          <a:noFill/>
        </p:spPr>
        <p:txBody>
          <a:bodyPr wrap="square" rtlCol="0">
            <a:spAutoFit/>
          </a:bodyPr>
          <a:lstStyle/>
          <a:p>
            <a:r>
              <a:rPr lang="en-US" sz="2400" b="1" i="1" dirty="0">
                <a:latin typeface="+mj-lt"/>
              </a:rPr>
              <a:t>a</a:t>
            </a:r>
          </a:p>
        </p:txBody>
      </p:sp>
      <p:sp>
        <p:nvSpPr>
          <p:cNvPr id="10" name="TextBox 9">
            <a:extLst>
              <a:ext uri="{FF2B5EF4-FFF2-40B4-BE49-F238E27FC236}">
                <a16:creationId xmlns:a16="http://schemas.microsoft.com/office/drawing/2014/main" id="{65C8E25D-732C-4C90-BE84-9794086ADC9A}"/>
              </a:ext>
            </a:extLst>
          </p:cNvPr>
          <p:cNvSpPr txBox="1"/>
          <p:nvPr/>
        </p:nvSpPr>
        <p:spPr>
          <a:xfrm>
            <a:off x="7886700" y="2981363"/>
            <a:ext cx="609600" cy="461665"/>
          </a:xfrm>
          <a:prstGeom prst="rect">
            <a:avLst/>
          </a:prstGeom>
          <a:noFill/>
        </p:spPr>
        <p:txBody>
          <a:bodyPr wrap="square" rtlCol="0">
            <a:spAutoFit/>
          </a:bodyPr>
          <a:lstStyle/>
          <a:p>
            <a:r>
              <a:rPr lang="en-US" sz="2400" b="1" i="1" dirty="0">
                <a:latin typeface="+mj-lt"/>
              </a:rPr>
              <a:t>c</a:t>
            </a:r>
          </a:p>
        </p:txBody>
      </p:sp>
      <p:sp>
        <p:nvSpPr>
          <p:cNvPr id="11" name="TextBox 10">
            <a:extLst>
              <a:ext uri="{FF2B5EF4-FFF2-40B4-BE49-F238E27FC236}">
                <a16:creationId xmlns:a16="http://schemas.microsoft.com/office/drawing/2014/main" id="{33E56DAC-3C9A-4365-9D7F-909A81677DA1}"/>
              </a:ext>
            </a:extLst>
          </p:cNvPr>
          <p:cNvSpPr txBox="1"/>
          <p:nvPr/>
        </p:nvSpPr>
        <p:spPr>
          <a:xfrm>
            <a:off x="6114256" y="1882129"/>
            <a:ext cx="609600" cy="461665"/>
          </a:xfrm>
          <a:prstGeom prst="rect">
            <a:avLst/>
          </a:prstGeom>
          <a:noFill/>
        </p:spPr>
        <p:txBody>
          <a:bodyPr wrap="square" rtlCol="0">
            <a:spAutoFit/>
          </a:bodyPr>
          <a:lstStyle/>
          <a:p>
            <a:r>
              <a:rPr lang="en-US" sz="2400" b="1" i="1" dirty="0">
                <a:latin typeface="+mj-lt"/>
              </a:rPr>
              <a:t>b</a:t>
            </a:r>
          </a:p>
        </p:txBody>
      </p:sp>
      <p:sp>
        <p:nvSpPr>
          <p:cNvPr id="12" name="TextBox 11">
            <a:extLst>
              <a:ext uri="{FF2B5EF4-FFF2-40B4-BE49-F238E27FC236}">
                <a16:creationId xmlns:a16="http://schemas.microsoft.com/office/drawing/2014/main" id="{232CEF08-A7F4-414B-A8C4-2C329422EEC9}"/>
              </a:ext>
            </a:extLst>
          </p:cNvPr>
          <p:cNvSpPr txBox="1"/>
          <p:nvPr/>
        </p:nvSpPr>
        <p:spPr>
          <a:xfrm>
            <a:off x="6057900" y="2819400"/>
            <a:ext cx="609600" cy="461665"/>
          </a:xfrm>
          <a:prstGeom prst="rect">
            <a:avLst/>
          </a:prstGeom>
          <a:noFill/>
        </p:spPr>
        <p:txBody>
          <a:bodyPr wrap="square" rtlCol="0">
            <a:spAutoFit/>
          </a:bodyPr>
          <a:lstStyle/>
          <a:p>
            <a:r>
              <a:rPr lang="en-US" sz="2400" b="1" i="1" dirty="0">
                <a:latin typeface="+mj-lt"/>
              </a:rPr>
              <a:t>d</a:t>
            </a:r>
          </a:p>
        </p:txBody>
      </p:sp>
    </p:spTree>
    <p:extLst>
      <p:ext uri="{BB962C8B-B14F-4D97-AF65-F5344CB8AC3E}">
        <p14:creationId xmlns:p14="http://schemas.microsoft.com/office/powerpoint/2010/main" val="50715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CA38D-7A10-4248-BF21-4257740BAD5C}"/>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D31FAB2F-856C-4E36-9219-DBC01704868E}"/>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CCF416EB-BDD8-4D3D-8E84-BF6126541AF6}"/>
              </a:ext>
            </a:extLst>
          </p:cNvPr>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a:extLst>
              <a:ext uri="{FF2B5EF4-FFF2-40B4-BE49-F238E27FC236}">
                <a16:creationId xmlns:a16="http://schemas.microsoft.com/office/drawing/2014/main" id="{6C1B7703-E215-4BB8-AC97-78CCEBB3E0D0}"/>
              </a:ext>
            </a:extLst>
          </p:cNvPr>
          <p:cNvGraphicFramePr>
            <a:graphicFrameLocks noChangeAspect="1"/>
          </p:cNvGraphicFramePr>
          <p:nvPr>
            <p:extLst>
              <p:ext uri="{D42A27DB-BD31-4B8C-83A1-F6EECF244321}">
                <p14:modId xmlns:p14="http://schemas.microsoft.com/office/powerpoint/2010/main" val="3415922427"/>
              </p:ext>
            </p:extLst>
          </p:nvPr>
        </p:nvGraphicFramePr>
        <p:xfrm>
          <a:off x="1143000" y="762000"/>
          <a:ext cx="6103141" cy="1309687"/>
        </p:xfrm>
        <a:graphic>
          <a:graphicData uri="http://schemas.openxmlformats.org/presentationml/2006/ole">
            <mc:AlternateContent xmlns:mc="http://schemas.openxmlformats.org/markup-compatibility/2006">
              <mc:Choice xmlns:v="urn:schemas-microsoft-com:vml" Requires="v">
                <p:oleObj spid="_x0000_s83995" name="Equation" r:id="rId3" imgW="2958840" imgH="634680" progId="Equation.DSMT4">
                  <p:embed/>
                </p:oleObj>
              </mc:Choice>
              <mc:Fallback>
                <p:oleObj name="Equation" r:id="rId3" imgW="2958840" imgH="634680" progId="Equation.DSMT4">
                  <p:embed/>
                  <p:pic>
                    <p:nvPicPr>
                      <p:cNvPr id="0" name=""/>
                      <p:cNvPicPr/>
                      <p:nvPr/>
                    </p:nvPicPr>
                    <p:blipFill>
                      <a:blip r:embed="rId4"/>
                      <a:stretch>
                        <a:fillRect/>
                      </a:stretch>
                    </p:blipFill>
                    <p:spPr>
                      <a:xfrm>
                        <a:off x="1143000" y="762000"/>
                        <a:ext cx="6103141" cy="13096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57592AA-5301-4659-9803-A8CF1E492B19}"/>
              </a:ext>
            </a:extLst>
          </p:cNvPr>
          <p:cNvSpPr txBox="1"/>
          <p:nvPr/>
        </p:nvSpPr>
        <p:spPr>
          <a:xfrm>
            <a:off x="838200" y="2743200"/>
            <a:ext cx="6705600" cy="1200329"/>
          </a:xfrm>
          <a:prstGeom prst="rect">
            <a:avLst/>
          </a:prstGeom>
          <a:noFill/>
        </p:spPr>
        <p:txBody>
          <a:bodyPr wrap="square" rtlCol="0">
            <a:spAutoFit/>
          </a:bodyPr>
          <a:lstStyle/>
          <a:p>
            <a:r>
              <a:rPr lang="en-US" sz="2400" dirty="0">
                <a:latin typeface="+mj-lt"/>
              </a:rPr>
              <a:t>Comment:     Here we have assumed that there are no energy losses and that all of the processes are reversible.</a:t>
            </a:r>
          </a:p>
        </p:txBody>
      </p:sp>
    </p:spTree>
    <p:extLst>
      <p:ext uri="{BB962C8B-B14F-4D97-AF65-F5344CB8AC3E}">
        <p14:creationId xmlns:p14="http://schemas.microsoft.com/office/powerpoint/2010/main" val="290129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487DA-7B87-4A7A-BF4B-DAF96FC3B46F}"/>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304272E2-E5AB-4D8D-B2C1-929EC8C0F2DF}"/>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CBCEB33E-ED0B-438F-AF07-6D108EB45596}"/>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80957AA7-844C-4DC8-BFF6-79C18274C067}"/>
              </a:ext>
            </a:extLst>
          </p:cNvPr>
          <p:cNvSpPr txBox="1"/>
          <p:nvPr/>
        </p:nvSpPr>
        <p:spPr>
          <a:xfrm>
            <a:off x="228600" y="228600"/>
            <a:ext cx="8458200" cy="461665"/>
          </a:xfrm>
          <a:prstGeom prst="rect">
            <a:avLst/>
          </a:prstGeom>
          <a:noFill/>
        </p:spPr>
        <p:txBody>
          <a:bodyPr wrap="square" rtlCol="0">
            <a:spAutoFit/>
          </a:bodyPr>
          <a:lstStyle/>
          <a:p>
            <a:r>
              <a:rPr lang="en-US" sz="2400" dirty="0">
                <a:latin typeface="+mj-lt"/>
              </a:rPr>
              <a:t>Using the Carnot cycle for heating and cooling</a:t>
            </a:r>
          </a:p>
        </p:txBody>
      </p:sp>
      <p:pic>
        <p:nvPicPr>
          <p:cNvPr id="6" name="Picture 5">
            <a:extLst>
              <a:ext uri="{FF2B5EF4-FFF2-40B4-BE49-F238E27FC236}">
                <a16:creationId xmlns:a16="http://schemas.microsoft.com/office/drawing/2014/main" id="{99195977-1BD4-45B9-BE4F-B22FAA2603D0}"/>
              </a:ext>
            </a:extLst>
          </p:cNvPr>
          <p:cNvPicPr>
            <a:picLocks noChangeAspect="1"/>
          </p:cNvPicPr>
          <p:nvPr/>
        </p:nvPicPr>
        <p:blipFill>
          <a:blip r:embed="rId3"/>
          <a:stretch>
            <a:fillRect/>
          </a:stretch>
        </p:blipFill>
        <p:spPr>
          <a:xfrm>
            <a:off x="469605" y="990600"/>
            <a:ext cx="8067675" cy="3476625"/>
          </a:xfrm>
          <a:prstGeom prst="rect">
            <a:avLst/>
          </a:prstGeom>
        </p:spPr>
      </p:pic>
      <p:graphicFrame>
        <p:nvGraphicFramePr>
          <p:cNvPr id="7" name="Object 6">
            <a:extLst>
              <a:ext uri="{FF2B5EF4-FFF2-40B4-BE49-F238E27FC236}">
                <a16:creationId xmlns:a16="http://schemas.microsoft.com/office/drawing/2014/main" id="{BABFE3D0-A658-4848-ACF5-590C8185DFFC}"/>
              </a:ext>
            </a:extLst>
          </p:cNvPr>
          <p:cNvGraphicFramePr>
            <a:graphicFrameLocks noChangeAspect="1"/>
          </p:cNvGraphicFramePr>
          <p:nvPr>
            <p:extLst>
              <p:ext uri="{D42A27DB-BD31-4B8C-83A1-F6EECF244321}">
                <p14:modId xmlns:p14="http://schemas.microsoft.com/office/powerpoint/2010/main" val="2028563325"/>
              </p:ext>
            </p:extLst>
          </p:nvPr>
        </p:nvGraphicFramePr>
        <p:xfrm>
          <a:off x="1143000" y="4492750"/>
          <a:ext cx="5562600" cy="1774278"/>
        </p:xfrm>
        <a:graphic>
          <a:graphicData uri="http://schemas.openxmlformats.org/presentationml/2006/ole">
            <mc:AlternateContent xmlns:mc="http://schemas.openxmlformats.org/markup-compatibility/2006">
              <mc:Choice xmlns:v="urn:schemas-microsoft-com:vml" Requires="v">
                <p:oleObj spid="_x0000_s85018" name="Equation" r:id="rId4" imgW="2946240" imgH="939600" progId="Equation.DSMT4">
                  <p:embed/>
                </p:oleObj>
              </mc:Choice>
              <mc:Fallback>
                <p:oleObj name="Equation" r:id="rId4" imgW="2946240" imgH="939600" progId="Equation.DSMT4">
                  <p:embed/>
                  <p:pic>
                    <p:nvPicPr>
                      <p:cNvPr id="0" name=""/>
                      <p:cNvPicPr/>
                      <p:nvPr/>
                    </p:nvPicPr>
                    <p:blipFill>
                      <a:blip r:embed="rId5"/>
                      <a:stretch>
                        <a:fillRect/>
                      </a:stretch>
                    </p:blipFill>
                    <p:spPr>
                      <a:xfrm>
                        <a:off x="1143000" y="4492750"/>
                        <a:ext cx="5562600" cy="1774278"/>
                      </a:xfrm>
                      <a:prstGeom prst="rect">
                        <a:avLst/>
                      </a:prstGeom>
                    </p:spPr>
                  </p:pic>
                </p:oleObj>
              </mc:Fallback>
            </mc:AlternateContent>
          </a:graphicData>
        </a:graphic>
      </p:graphicFrame>
    </p:spTree>
    <p:extLst>
      <p:ext uri="{BB962C8B-B14F-4D97-AF65-F5344CB8AC3E}">
        <p14:creationId xmlns:p14="http://schemas.microsoft.com/office/powerpoint/2010/main" val="402654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E824B-F3E4-449D-8021-3397B68A5326}"/>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006D3773-95C0-4AF8-8643-D756022D8CB2}"/>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D247BAFD-5820-4BB9-9D2A-E3C0C177F071}"/>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2278B4ED-97DC-4446-9AD3-1F4587C17EF6}"/>
              </a:ext>
            </a:extLst>
          </p:cNvPr>
          <p:cNvSpPr txBox="1"/>
          <p:nvPr/>
        </p:nvSpPr>
        <p:spPr>
          <a:xfrm>
            <a:off x="457200" y="152400"/>
            <a:ext cx="8382000" cy="2677656"/>
          </a:xfrm>
          <a:prstGeom prst="rect">
            <a:avLst/>
          </a:prstGeom>
          <a:noFill/>
        </p:spPr>
        <p:txBody>
          <a:bodyPr wrap="square" rtlCol="0">
            <a:spAutoFit/>
          </a:bodyPr>
          <a:lstStyle/>
          <a:p>
            <a:r>
              <a:rPr lang="en-US" sz="2400" dirty="0">
                <a:latin typeface="+mj-lt"/>
              </a:rPr>
              <a:t>Example COP for refrigerator having  T</a:t>
            </a:r>
            <a:r>
              <a:rPr lang="en-US" sz="2400" baseline="-25000" dirty="0">
                <a:latin typeface="+mj-lt"/>
              </a:rPr>
              <a:t>H</a:t>
            </a:r>
            <a:r>
              <a:rPr lang="en-US" sz="2400" dirty="0">
                <a:latin typeface="+mj-lt"/>
              </a:rPr>
              <a:t>=300K and T</a:t>
            </a:r>
            <a:r>
              <a:rPr lang="en-US" sz="2400" baseline="-25000" dirty="0">
                <a:latin typeface="+mj-lt"/>
              </a:rPr>
              <a:t>C</a:t>
            </a:r>
            <a:r>
              <a:rPr lang="en-US" sz="2400" dirty="0">
                <a:latin typeface="+mj-lt"/>
              </a:rPr>
              <a:t>=280K    --    COP=14</a:t>
            </a:r>
          </a:p>
          <a:p>
            <a:endParaRPr lang="en-US" sz="2400" dirty="0">
              <a:latin typeface="+mj-lt"/>
            </a:endParaRPr>
          </a:p>
          <a:p>
            <a:endParaRPr lang="en-US" sz="2400" dirty="0">
              <a:latin typeface="+mj-lt"/>
            </a:endParaRPr>
          </a:p>
          <a:p>
            <a:r>
              <a:rPr lang="en-US" sz="2400" dirty="0">
                <a:latin typeface="+mj-lt"/>
              </a:rPr>
              <a:t>Question:    For this refrigerator,  suppose that  </a:t>
            </a:r>
            <a:r>
              <a:rPr lang="en-US" sz="2400" dirty="0" err="1">
                <a:latin typeface="+mj-lt"/>
              </a:rPr>
              <a:t>Q</a:t>
            </a:r>
            <a:r>
              <a:rPr lang="en-US" sz="2400" baseline="-25000" dirty="0" err="1">
                <a:latin typeface="+mj-lt"/>
              </a:rPr>
              <a:t>cd</a:t>
            </a:r>
            <a:r>
              <a:rPr lang="en-US" sz="2400" dirty="0">
                <a:latin typeface="+mj-lt"/>
              </a:rPr>
              <a:t> is</a:t>
            </a:r>
          </a:p>
          <a:p>
            <a:r>
              <a:rPr lang="en-US" sz="2400" dirty="0">
                <a:latin typeface="+mj-lt"/>
              </a:rPr>
              <a:t>300 Watt s.   What  power is needed for an ideal  compressor to achieve heat removal at a rate of 300 Watts</a:t>
            </a:r>
          </a:p>
        </p:txBody>
      </p:sp>
      <p:graphicFrame>
        <p:nvGraphicFramePr>
          <p:cNvPr id="6" name="Object 5">
            <a:extLst>
              <a:ext uri="{FF2B5EF4-FFF2-40B4-BE49-F238E27FC236}">
                <a16:creationId xmlns:a16="http://schemas.microsoft.com/office/drawing/2014/main" id="{D12AD466-8462-47A7-B7D2-614361EAC461}"/>
              </a:ext>
            </a:extLst>
          </p:cNvPr>
          <p:cNvGraphicFramePr>
            <a:graphicFrameLocks noChangeAspect="1"/>
          </p:cNvGraphicFramePr>
          <p:nvPr>
            <p:extLst>
              <p:ext uri="{D42A27DB-BD31-4B8C-83A1-F6EECF244321}">
                <p14:modId xmlns:p14="http://schemas.microsoft.com/office/powerpoint/2010/main" val="1844575182"/>
              </p:ext>
            </p:extLst>
          </p:nvPr>
        </p:nvGraphicFramePr>
        <p:xfrm>
          <a:off x="4400550" y="2498725"/>
          <a:ext cx="469900" cy="177800"/>
        </p:xfrm>
        <a:graphic>
          <a:graphicData uri="http://schemas.openxmlformats.org/presentationml/2006/ole">
            <mc:AlternateContent xmlns:mc="http://schemas.openxmlformats.org/markup-compatibility/2006">
              <mc:Choice xmlns:v="urn:schemas-microsoft-com:vml" Requires="v">
                <p:oleObj spid="_x0000_s86063" name="Equation" r:id="rId3" imgW="469800" imgH="177480" progId="Equation.DSMT4">
                  <p:embed/>
                </p:oleObj>
              </mc:Choice>
              <mc:Fallback>
                <p:oleObj name="Equation" r:id="rId3" imgW="469800" imgH="177480" progId="Equation.DSMT4">
                  <p:embed/>
                  <p:pic>
                    <p:nvPicPr>
                      <p:cNvPr id="0" name=""/>
                      <p:cNvPicPr/>
                      <p:nvPr/>
                    </p:nvPicPr>
                    <p:blipFill>
                      <a:blip r:embed="rId4"/>
                      <a:stretch>
                        <a:fillRect/>
                      </a:stretch>
                    </p:blipFill>
                    <p:spPr>
                      <a:xfrm>
                        <a:off x="4400550" y="2498725"/>
                        <a:ext cx="469900" cy="177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7933D37-77A7-4080-9A15-7BB28AE8D599}"/>
              </a:ext>
            </a:extLst>
          </p:cNvPr>
          <p:cNvGraphicFramePr>
            <a:graphicFrameLocks noChangeAspect="1"/>
          </p:cNvGraphicFramePr>
          <p:nvPr>
            <p:extLst>
              <p:ext uri="{D42A27DB-BD31-4B8C-83A1-F6EECF244321}">
                <p14:modId xmlns:p14="http://schemas.microsoft.com/office/powerpoint/2010/main" val="1722085999"/>
              </p:ext>
            </p:extLst>
          </p:nvPr>
        </p:nvGraphicFramePr>
        <p:xfrm>
          <a:off x="678728" y="3027363"/>
          <a:ext cx="8160472" cy="2677655"/>
        </p:xfrm>
        <a:graphic>
          <a:graphicData uri="http://schemas.openxmlformats.org/presentationml/2006/ole">
            <mc:AlternateContent xmlns:mc="http://schemas.openxmlformats.org/markup-compatibility/2006">
              <mc:Choice xmlns:v="urn:schemas-microsoft-com:vml" Requires="v">
                <p:oleObj spid="_x0000_s86064" name="Equation" r:id="rId5" imgW="4063680" imgH="1333440" progId="Equation.DSMT4">
                  <p:embed/>
                </p:oleObj>
              </mc:Choice>
              <mc:Fallback>
                <p:oleObj name="Equation" r:id="rId5" imgW="4063680" imgH="1333440" progId="Equation.DSMT4">
                  <p:embed/>
                  <p:pic>
                    <p:nvPicPr>
                      <p:cNvPr id="0" name=""/>
                      <p:cNvPicPr/>
                      <p:nvPr/>
                    </p:nvPicPr>
                    <p:blipFill>
                      <a:blip r:embed="rId6"/>
                      <a:stretch>
                        <a:fillRect/>
                      </a:stretch>
                    </p:blipFill>
                    <p:spPr>
                      <a:xfrm>
                        <a:off x="678728" y="3027363"/>
                        <a:ext cx="8160472" cy="2677655"/>
                      </a:xfrm>
                      <a:prstGeom prst="rect">
                        <a:avLst/>
                      </a:prstGeom>
                    </p:spPr>
                  </p:pic>
                </p:oleObj>
              </mc:Fallback>
            </mc:AlternateContent>
          </a:graphicData>
        </a:graphic>
      </p:graphicFrame>
    </p:spTree>
    <p:extLst>
      <p:ext uri="{BB962C8B-B14F-4D97-AF65-F5344CB8AC3E}">
        <p14:creationId xmlns:p14="http://schemas.microsoft.com/office/powerpoint/2010/main" val="14676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8A74F-1D57-4C0C-A5A1-A1FDD25F900B}"/>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5A9E7786-4CDF-4976-A21B-B1866F555F27}"/>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F53C4322-CEDB-4701-8090-EA1849F74CA3}"/>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B3F3739D-69E6-4395-A393-28517D268DA7}"/>
              </a:ext>
            </a:extLst>
          </p:cNvPr>
          <p:cNvSpPr txBox="1"/>
          <p:nvPr/>
        </p:nvSpPr>
        <p:spPr>
          <a:xfrm>
            <a:off x="228600" y="52002"/>
            <a:ext cx="8229600" cy="4154984"/>
          </a:xfrm>
          <a:prstGeom prst="rect">
            <a:avLst/>
          </a:prstGeom>
          <a:noFill/>
        </p:spPr>
        <p:txBody>
          <a:bodyPr wrap="square" rtlCol="0">
            <a:spAutoFit/>
          </a:bodyPr>
          <a:lstStyle/>
          <a:p>
            <a:r>
              <a:rPr lang="en-US" sz="2400" dirty="0">
                <a:latin typeface="+mj-lt"/>
              </a:rPr>
              <a:t>Example based on problem 4.14</a:t>
            </a:r>
          </a:p>
          <a:p>
            <a:r>
              <a:rPr lang="en-US" sz="2400" dirty="0">
                <a:latin typeface="+mj-lt"/>
              </a:rPr>
              <a:t>A heat pump is an electrical device that heats a building by pumping heat to from the cold outside.    In other words, it’s the same as a refrigerator, but its purpose is to warm the hot reservoir rather than to cool the cold reservoir (although it does both).  Define the following symbols:</a:t>
            </a:r>
          </a:p>
          <a:p>
            <a:pPr lvl="1"/>
            <a:r>
              <a:rPr lang="en-US" sz="2400" dirty="0">
                <a:latin typeface="+mj-lt"/>
              </a:rPr>
              <a:t>T</a:t>
            </a:r>
            <a:r>
              <a:rPr lang="en-US" sz="2400" baseline="-25000" dirty="0">
                <a:latin typeface="+mj-lt"/>
              </a:rPr>
              <a:t>H</a:t>
            </a:r>
            <a:r>
              <a:rPr lang="en-US" sz="2400" dirty="0">
                <a:latin typeface="+mj-lt"/>
              </a:rPr>
              <a:t> – temperature inside building</a:t>
            </a:r>
          </a:p>
          <a:p>
            <a:pPr lvl="1"/>
            <a:r>
              <a:rPr lang="en-US" sz="2400" dirty="0">
                <a:latin typeface="+mj-lt"/>
              </a:rPr>
              <a:t>T</a:t>
            </a:r>
            <a:r>
              <a:rPr lang="en-US" sz="2400" baseline="-25000" dirty="0">
                <a:latin typeface="+mj-lt"/>
              </a:rPr>
              <a:t>C</a:t>
            </a:r>
            <a:r>
              <a:rPr lang="en-US" sz="2400" dirty="0">
                <a:latin typeface="+mj-lt"/>
              </a:rPr>
              <a:t> – temperature outside building</a:t>
            </a:r>
          </a:p>
          <a:p>
            <a:pPr lvl="1"/>
            <a:r>
              <a:rPr lang="en-US" sz="2400" dirty="0">
                <a:latin typeface="+mj-lt"/>
              </a:rPr>
              <a:t>Q</a:t>
            </a:r>
            <a:r>
              <a:rPr lang="en-US" sz="2400" baseline="-25000" dirty="0">
                <a:latin typeface="+mj-lt"/>
              </a:rPr>
              <a:t>H</a:t>
            </a:r>
            <a:r>
              <a:rPr lang="en-US" sz="2400" dirty="0">
                <a:latin typeface="+mj-lt"/>
              </a:rPr>
              <a:t> – heat pumped into the building per day</a:t>
            </a:r>
          </a:p>
          <a:p>
            <a:pPr lvl="1"/>
            <a:r>
              <a:rPr lang="en-US" sz="2400" dirty="0">
                <a:latin typeface="+mj-lt"/>
              </a:rPr>
              <a:t>Q</a:t>
            </a:r>
            <a:r>
              <a:rPr lang="en-US" sz="2400" baseline="-25000" dirty="0">
                <a:latin typeface="+mj-lt"/>
              </a:rPr>
              <a:t>C</a:t>
            </a:r>
            <a:r>
              <a:rPr lang="en-US" sz="2400" dirty="0">
                <a:latin typeface="+mj-lt"/>
              </a:rPr>
              <a:t> – heat pumped out of the building per day</a:t>
            </a:r>
          </a:p>
          <a:p>
            <a:pPr lvl="1"/>
            <a:r>
              <a:rPr lang="en-US" sz="2400" dirty="0">
                <a:latin typeface="+mj-lt"/>
              </a:rPr>
              <a:t>W – energy needed for mechanical pump per day</a:t>
            </a:r>
          </a:p>
        </p:txBody>
      </p:sp>
      <p:graphicFrame>
        <p:nvGraphicFramePr>
          <p:cNvPr id="6" name="Object 5">
            <a:extLst>
              <a:ext uri="{FF2B5EF4-FFF2-40B4-BE49-F238E27FC236}">
                <a16:creationId xmlns:a16="http://schemas.microsoft.com/office/drawing/2014/main" id="{B45CB92C-235E-45BE-87F2-42B887004316}"/>
              </a:ext>
            </a:extLst>
          </p:cNvPr>
          <p:cNvGraphicFramePr>
            <a:graphicFrameLocks noChangeAspect="1"/>
          </p:cNvGraphicFramePr>
          <p:nvPr>
            <p:extLst>
              <p:ext uri="{D42A27DB-BD31-4B8C-83A1-F6EECF244321}">
                <p14:modId xmlns:p14="http://schemas.microsoft.com/office/powerpoint/2010/main" val="4109069293"/>
              </p:ext>
            </p:extLst>
          </p:nvPr>
        </p:nvGraphicFramePr>
        <p:xfrm>
          <a:off x="365124" y="4114800"/>
          <a:ext cx="8413751" cy="1857375"/>
        </p:xfrm>
        <a:graphic>
          <a:graphicData uri="http://schemas.openxmlformats.org/presentationml/2006/ole">
            <mc:AlternateContent xmlns:mc="http://schemas.openxmlformats.org/markup-compatibility/2006">
              <mc:Choice xmlns:v="urn:schemas-microsoft-com:vml" Requires="v">
                <p:oleObj spid="_x0000_s87064" name="Equation" r:id="rId3" imgW="3225600" imgH="711000" progId="Equation.DSMT4">
                  <p:embed/>
                </p:oleObj>
              </mc:Choice>
              <mc:Fallback>
                <p:oleObj name="Equation" r:id="rId3" imgW="3225600" imgH="711000" progId="Equation.DSMT4">
                  <p:embed/>
                  <p:pic>
                    <p:nvPicPr>
                      <p:cNvPr id="0" name=""/>
                      <p:cNvPicPr/>
                      <p:nvPr/>
                    </p:nvPicPr>
                    <p:blipFill>
                      <a:blip r:embed="rId4"/>
                      <a:stretch>
                        <a:fillRect/>
                      </a:stretch>
                    </p:blipFill>
                    <p:spPr>
                      <a:xfrm>
                        <a:off x="365124" y="4114800"/>
                        <a:ext cx="8413751" cy="18573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48A61C5-1E67-48BF-AF7B-12113365C7C4}"/>
              </a:ext>
            </a:extLst>
          </p:cNvPr>
          <p:cNvSpPr txBox="1"/>
          <p:nvPr/>
        </p:nvSpPr>
        <p:spPr>
          <a:xfrm>
            <a:off x="365124" y="5920637"/>
            <a:ext cx="8305800" cy="457200"/>
          </a:xfrm>
          <a:prstGeom prst="rect">
            <a:avLst/>
          </a:prstGeom>
          <a:noFill/>
        </p:spPr>
        <p:txBody>
          <a:bodyPr wrap="square" rtlCol="0">
            <a:spAutoFit/>
          </a:bodyPr>
          <a:lstStyle/>
          <a:p>
            <a:r>
              <a:rPr lang="en-US" sz="2400" dirty="0">
                <a:latin typeface="+mj-lt"/>
              </a:rPr>
              <a:t>In practice, the performance is less than this….</a:t>
            </a:r>
          </a:p>
        </p:txBody>
      </p:sp>
    </p:spTree>
    <p:extLst>
      <p:ext uri="{BB962C8B-B14F-4D97-AF65-F5344CB8AC3E}">
        <p14:creationId xmlns:p14="http://schemas.microsoft.com/office/powerpoint/2010/main" val="302198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9C4C3-3674-4A77-9ED5-0068C2C3586A}"/>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096FF4DE-32FF-4AEB-AA6D-ED87EABC3DD0}"/>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889D4B15-94DF-4B75-B069-F2B38D7FD3AA}"/>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202898CB-CB0E-4CA1-A176-010CD43BE48F}"/>
              </a:ext>
            </a:extLst>
          </p:cNvPr>
          <p:cNvPicPr>
            <a:picLocks noChangeAspect="1"/>
          </p:cNvPicPr>
          <p:nvPr/>
        </p:nvPicPr>
        <p:blipFill>
          <a:blip r:embed="rId2"/>
          <a:stretch>
            <a:fillRect/>
          </a:stretch>
        </p:blipFill>
        <p:spPr>
          <a:xfrm>
            <a:off x="30126" y="1219200"/>
            <a:ext cx="8881294" cy="3905250"/>
          </a:xfrm>
          <a:prstGeom prst="rect">
            <a:avLst/>
          </a:prstGeom>
        </p:spPr>
      </p:pic>
      <p:sp>
        <p:nvSpPr>
          <p:cNvPr id="6" name="TextBox 5">
            <a:extLst>
              <a:ext uri="{FF2B5EF4-FFF2-40B4-BE49-F238E27FC236}">
                <a16:creationId xmlns:a16="http://schemas.microsoft.com/office/drawing/2014/main" id="{41A858DD-257D-4783-944B-45049D72162B}"/>
              </a:ext>
            </a:extLst>
          </p:cNvPr>
          <p:cNvSpPr txBox="1"/>
          <p:nvPr/>
        </p:nvSpPr>
        <p:spPr>
          <a:xfrm>
            <a:off x="5636810" y="3733800"/>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12</a:t>
            </a:r>
            <a:r>
              <a:rPr lang="en-US" sz="2400" dirty="0">
                <a:latin typeface="+mj-lt"/>
              </a:rPr>
              <a:t>=0</a:t>
            </a:r>
          </a:p>
        </p:txBody>
      </p:sp>
      <p:sp>
        <p:nvSpPr>
          <p:cNvPr id="7" name="TextBox 6">
            <a:extLst>
              <a:ext uri="{FF2B5EF4-FFF2-40B4-BE49-F238E27FC236}">
                <a16:creationId xmlns:a16="http://schemas.microsoft.com/office/drawing/2014/main" id="{7184C392-FB70-4680-BEFD-C732F7064A6D}"/>
              </a:ext>
            </a:extLst>
          </p:cNvPr>
          <p:cNvSpPr txBox="1"/>
          <p:nvPr/>
        </p:nvSpPr>
        <p:spPr>
          <a:xfrm>
            <a:off x="5867400" y="2064749"/>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34</a:t>
            </a:r>
            <a:r>
              <a:rPr lang="en-US" sz="2400" dirty="0">
                <a:latin typeface="+mj-lt"/>
              </a:rPr>
              <a:t>=0</a:t>
            </a:r>
          </a:p>
        </p:txBody>
      </p:sp>
      <p:sp>
        <p:nvSpPr>
          <p:cNvPr id="8" name="TextBox 7">
            <a:extLst>
              <a:ext uri="{FF2B5EF4-FFF2-40B4-BE49-F238E27FC236}">
                <a16:creationId xmlns:a16="http://schemas.microsoft.com/office/drawing/2014/main" id="{B529E4A1-6E17-4B5C-BF8C-C813CC017351}"/>
              </a:ext>
            </a:extLst>
          </p:cNvPr>
          <p:cNvSpPr txBox="1"/>
          <p:nvPr/>
        </p:nvSpPr>
        <p:spPr>
          <a:xfrm>
            <a:off x="152400" y="136525"/>
            <a:ext cx="8610600" cy="461665"/>
          </a:xfrm>
          <a:prstGeom prst="rect">
            <a:avLst/>
          </a:prstGeom>
          <a:noFill/>
        </p:spPr>
        <p:txBody>
          <a:bodyPr wrap="square" rtlCol="0">
            <a:spAutoFit/>
          </a:bodyPr>
          <a:lstStyle/>
          <a:p>
            <a:r>
              <a:rPr lang="en-US" sz="2400" dirty="0">
                <a:latin typeface="+mj-lt"/>
              </a:rPr>
              <a:t>Another thermodynamic cycle example  </a:t>
            </a:r>
          </a:p>
        </p:txBody>
      </p:sp>
    </p:spTree>
    <p:extLst>
      <p:ext uri="{BB962C8B-B14F-4D97-AF65-F5344CB8AC3E}">
        <p14:creationId xmlns:p14="http://schemas.microsoft.com/office/powerpoint/2010/main" val="288001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AEAAB-E42B-4A4E-8EEF-092DC692B3AE}"/>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5D7505F2-C750-4983-88D5-4874F83C25F6}"/>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FD833896-94C9-4A25-BB04-F3F97B175B27}"/>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6" name="Picture 5">
            <a:extLst>
              <a:ext uri="{FF2B5EF4-FFF2-40B4-BE49-F238E27FC236}">
                <a16:creationId xmlns:a16="http://schemas.microsoft.com/office/drawing/2014/main" id="{086B345D-4183-4F08-BA76-14287422D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860" y="1828800"/>
            <a:ext cx="1571625" cy="2733675"/>
          </a:xfrm>
          <a:prstGeom prst="rect">
            <a:avLst/>
          </a:prstGeom>
        </p:spPr>
      </p:pic>
      <p:pic>
        <p:nvPicPr>
          <p:cNvPr id="8" name="Picture 7">
            <a:extLst>
              <a:ext uri="{FF2B5EF4-FFF2-40B4-BE49-F238E27FC236}">
                <a16:creationId xmlns:a16="http://schemas.microsoft.com/office/drawing/2014/main" id="{565E64F3-510C-4E47-A7C6-A796ABA78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828800"/>
            <a:ext cx="2143125" cy="2857500"/>
          </a:xfrm>
          <a:prstGeom prst="rect">
            <a:avLst/>
          </a:prstGeom>
        </p:spPr>
      </p:pic>
      <p:sp>
        <p:nvSpPr>
          <p:cNvPr id="9" name="TextBox 8">
            <a:extLst>
              <a:ext uri="{FF2B5EF4-FFF2-40B4-BE49-F238E27FC236}">
                <a16:creationId xmlns:a16="http://schemas.microsoft.com/office/drawing/2014/main" id="{6318E6F3-D508-4F89-BA3A-4AEF2F279B7B}"/>
              </a:ext>
            </a:extLst>
          </p:cNvPr>
          <p:cNvSpPr txBox="1"/>
          <p:nvPr/>
        </p:nvSpPr>
        <p:spPr>
          <a:xfrm>
            <a:off x="304800" y="136525"/>
            <a:ext cx="7848600" cy="830997"/>
          </a:xfrm>
          <a:prstGeom prst="rect">
            <a:avLst/>
          </a:prstGeom>
          <a:noFill/>
        </p:spPr>
        <p:txBody>
          <a:bodyPr wrap="square" rtlCol="0">
            <a:spAutoFit/>
          </a:bodyPr>
          <a:lstStyle/>
          <a:p>
            <a:r>
              <a:rPr lang="en-US" sz="2400" dirty="0">
                <a:latin typeface="+mj-lt"/>
              </a:rPr>
              <a:t>Animations of the Otto cycle from web page</a:t>
            </a:r>
          </a:p>
          <a:p>
            <a:r>
              <a:rPr lang="en-US" sz="2400" dirty="0">
                <a:latin typeface="+mj-lt"/>
                <a:hlinkClick r:id="rId4"/>
              </a:rPr>
              <a:t>https://energyeducation.ca/encyclopedia/Otto_cycle</a:t>
            </a:r>
            <a:endParaRPr lang="en-US" sz="2400" dirty="0">
              <a:latin typeface="+mj-lt"/>
            </a:endParaRPr>
          </a:p>
        </p:txBody>
      </p:sp>
    </p:spTree>
    <p:extLst>
      <p:ext uri="{BB962C8B-B14F-4D97-AF65-F5344CB8AC3E}">
        <p14:creationId xmlns:p14="http://schemas.microsoft.com/office/powerpoint/2010/main" val="313117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0DC74-1453-488E-B596-265C628D4080}"/>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2CDBD369-BAE3-41CE-A08D-4E5B4EC4D5A9}"/>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BE9D8C8A-E079-489B-855B-C222AC399711}"/>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28761B66-89C2-45DF-94D5-7906F1301BD4}"/>
              </a:ext>
            </a:extLst>
          </p:cNvPr>
          <p:cNvPicPr>
            <a:picLocks noChangeAspect="1"/>
          </p:cNvPicPr>
          <p:nvPr/>
        </p:nvPicPr>
        <p:blipFill rotWithShape="1">
          <a:blip r:embed="rId3"/>
          <a:srcRect l="47708"/>
          <a:stretch/>
        </p:blipFill>
        <p:spPr>
          <a:xfrm>
            <a:off x="304800" y="381000"/>
            <a:ext cx="4644220" cy="3905250"/>
          </a:xfrm>
          <a:prstGeom prst="rect">
            <a:avLst/>
          </a:prstGeom>
        </p:spPr>
      </p:pic>
      <p:sp>
        <p:nvSpPr>
          <p:cNvPr id="6" name="TextBox 5">
            <a:extLst>
              <a:ext uri="{FF2B5EF4-FFF2-40B4-BE49-F238E27FC236}">
                <a16:creationId xmlns:a16="http://schemas.microsoft.com/office/drawing/2014/main" id="{2EEA6FF2-809D-48BE-9584-36A142207215}"/>
              </a:ext>
            </a:extLst>
          </p:cNvPr>
          <p:cNvSpPr txBox="1"/>
          <p:nvPr/>
        </p:nvSpPr>
        <p:spPr>
          <a:xfrm>
            <a:off x="1674410" y="2895600"/>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12</a:t>
            </a:r>
            <a:r>
              <a:rPr lang="en-US" sz="2400" dirty="0">
                <a:latin typeface="+mj-lt"/>
              </a:rPr>
              <a:t>=0</a:t>
            </a:r>
          </a:p>
        </p:txBody>
      </p:sp>
      <p:sp>
        <p:nvSpPr>
          <p:cNvPr id="7" name="TextBox 6">
            <a:extLst>
              <a:ext uri="{FF2B5EF4-FFF2-40B4-BE49-F238E27FC236}">
                <a16:creationId xmlns:a16="http://schemas.microsoft.com/office/drawing/2014/main" id="{81C06C06-E929-4DF6-B962-F82E6CDE49A6}"/>
              </a:ext>
            </a:extLst>
          </p:cNvPr>
          <p:cNvSpPr txBox="1"/>
          <p:nvPr/>
        </p:nvSpPr>
        <p:spPr>
          <a:xfrm>
            <a:off x="1905000" y="1226549"/>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34</a:t>
            </a:r>
            <a:r>
              <a:rPr lang="en-US" sz="2400" dirty="0">
                <a:latin typeface="+mj-lt"/>
              </a:rPr>
              <a:t>=0</a:t>
            </a:r>
          </a:p>
        </p:txBody>
      </p:sp>
      <p:sp>
        <p:nvSpPr>
          <p:cNvPr id="8" name="TextBox 7">
            <a:extLst>
              <a:ext uri="{FF2B5EF4-FFF2-40B4-BE49-F238E27FC236}">
                <a16:creationId xmlns:a16="http://schemas.microsoft.com/office/drawing/2014/main" id="{23266608-54F7-4E7F-AE12-6C167EEEB218}"/>
              </a:ext>
            </a:extLst>
          </p:cNvPr>
          <p:cNvSpPr txBox="1"/>
          <p:nvPr/>
        </p:nvSpPr>
        <p:spPr>
          <a:xfrm>
            <a:off x="152400" y="136525"/>
            <a:ext cx="5257800" cy="461665"/>
          </a:xfrm>
          <a:prstGeom prst="rect">
            <a:avLst/>
          </a:prstGeom>
          <a:noFill/>
        </p:spPr>
        <p:txBody>
          <a:bodyPr wrap="square" rtlCol="0">
            <a:spAutoFit/>
          </a:bodyPr>
          <a:lstStyle/>
          <a:p>
            <a:r>
              <a:rPr lang="en-US" sz="2400" dirty="0">
                <a:latin typeface="+mj-lt"/>
              </a:rPr>
              <a:t>Idealized Otto cycle</a:t>
            </a:r>
          </a:p>
        </p:txBody>
      </p:sp>
      <p:graphicFrame>
        <p:nvGraphicFramePr>
          <p:cNvPr id="9" name="Object 8">
            <a:extLst>
              <a:ext uri="{FF2B5EF4-FFF2-40B4-BE49-F238E27FC236}">
                <a16:creationId xmlns:a16="http://schemas.microsoft.com/office/drawing/2014/main" id="{735230EF-DDFB-40A0-9A4B-E095472DF011}"/>
              </a:ext>
            </a:extLst>
          </p:cNvPr>
          <p:cNvGraphicFramePr>
            <a:graphicFrameLocks noChangeAspect="1"/>
          </p:cNvGraphicFramePr>
          <p:nvPr>
            <p:extLst>
              <p:ext uri="{D42A27DB-BD31-4B8C-83A1-F6EECF244321}">
                <p14:modId xmlns:p14="http://schemas.microsoft.com/office/powerpoint/2010/main" val="529637287"/>
              </p:ext>
            </p:extLst>
          </p:nvPr>
        </p:nvGraphicFramePr>
        <p:xfrm>
          <a:off x="3784387" y="210431"/>
          <a:ext cx="4902413" cy="1780350"/>
        </p:xfrm>
        <a:graphic>
          <a:graphicData uri="http://schemas.openxmlformats.org/presentationml/2006/ole">
            <mc:AlternateContent xmlns:mc="http://schemas.openxmlformats.org/markup-compatibility/2006">
              <mc:Choice xmlns:v="urn:schemas-microsoft-com:vml" Requires="v">
                <p:oleObj spid="_x0000_s88134" name="Equation" r:id="rId4" imgW="2412720" imgH="876240" progId="Equation.DSMT4">
                  <p:embed/>
                </p:oleObj>
              </mc:Choice>
              <mc:Fallback>
                <p:oleObj name="Equation" r:id="rId4" imgW="2412720" imgH="876240" progId="Equation.DSMT4">
                  <p:embed/>
                  <p:pic>
                    <p:nvPicPr>
                      <p:cNvPr id="12" name="Object 11">
                        <a:extLst>
                          <a:ext uri="{FF2B5EF4-FFF2-40B4-BE49-F238E27FC236}">
                            <a16:creationId xmlns:a16="http://schemas.microsoft.com/office/drawing/2014/main" id="{95C1E0DA-5E63-4D38-A125-190BE189D008}"/>
                          </a:ext>
                        </a:extLst>
                      </p:cNvPr>
                      <p:cNvPicPr/>
                      <p:nvPr/>
                    </p:nvPicPr>
                    <p:blipFill>
                      <a:blip r:embed="rId5"/>
                      <a:stretch>
                        <a:fillRect/>
                      </a:stretch>
                    </p:blipFill>
                    <p:spPr>
                      <a:xfrm>
                        <a:off x="3784387" y="210431"/>
                        <a:ext cx="4902413" cy="17803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D553CF3-CD18-4EC3-A6CB-B0C1FCEEF3CB}"/>
              </a:ext>
            </a:extLst>
          </p:cNvPr>
          <p:cNvGraphicFramePr>
            <a:graphicFrameLocks noChangeAspect="1"/>
          </p:cNvGraphicFramePr>
          <p:nvPr>
            <p:extLst>
              <p:ext uri="{D42A27DB-BD31-4B8C-83A1-F6EECF244321}">
                <p14:modId xmlns:p14="http://schemas.microsoft.com/office/powerpoint/2010/main" val="3219745553"/>
              </p:ext>
            </p:extLst>
          </p:nvPr>
        </p:nvGraphicFramePr>
        <p:xfrm>
          <a:off x="4736214" y="1733604"/>
          <a:ext cx="3987800" cy="2205037"/>
        </p:xfrm>
        <a:graphic>
          <a:graphicData uri="http://schemas.openxmlformats.org/presentationml/2006/ole">
            <mc:AlternateContent xmlns:mc="http://schemas.openxmlformats.org/markup-compatibility/2006">
              <mc:Choice xmlns:v="urn:schemas-microsoft-com:vml" Requires="v">
                <p:oleObj spid="_x0000_s88135" name="Equation" r:id="rId6" imgW="1562040" imgH="863280" progId="Equation.DSMT4">
                  <p:embed/>
                </p:oleObj>
              </mc:Choice>
              <mc:Fallback>
                <p:oleObj name="Equation" r:id="rId6" imgW="1562040" imgH="863280" progId="Equation.DSMT4">
                  <p:embed/>
                  <p:pic>
                    <p:nvPicPr>
                      <p:cNvPr id="0" name=""/>
                      <p:cNvPicPr/>
                      <p:nvPr/>
                    </p:nvPicPr>
                    <p:blipFill>
                      <a:blip r:embed="rId7"/>
                      <a:stretch>
                        <a:fillRect/>
                      </a:stretch>
                    </p:blipFill>
                    <p:spPr>
                      <a:xfrm>
                        <a:off x="4736214" y="1733604"/>
                        <a:ext cx="3987800" cy="22050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881E08B-EB09-4111-8AB8-B895F37165F1}"/>
              </a:ext>
            </a:extLst>
          </p:cNvPr>
          <p:cNvGraphicFramePr>
            <a:graphicFrameLocks noChangeAspect="1"/>
          </p:cNvGraphicFramePr>
          <p:nvPr>
            <p:extLst>
              <p:ext uri="{D42A27DB-BD31-4B8C-83A1-F6EECF244321}">
                <p14:modId xmlns:p14="http://schemas.microsoft.com/office/powerpoint/2010/main" val="697377485"/>
              </p:ext>
            </p:extLst>
          </p:nvPr>
        </p:nvGraphicFramePr>
        <p:xfrm>
          <a:off x="5013919" y="3871172"/>
          <a:ext cx="3672881" cy="2176522"/>
        </p:xfrm>
        <a:graphic>
          <a:graphicData uri="http://schemas.openxmlformats.org/presentationml/2006/ole">
            <mc:AlternateContent xmlns:mc="http://schemas.openxmlformats.org/markup-compatibility/2006">
              <mc:Choice xmlns:v="urn:schemas-microsoft-com:vml" Requires="v">
                <p:oleObj spid="_x0000_s88136" name="Equation" r:id="rId8" imgW="1714320" imgH="1015920" progId="Equation.DSMT4">
                  <p:embed/>
                </p:oleObj>
              </mc:Choice>
              <mc:Fallback>
                <p:oleObj name="Equation" r:id="rId8" imgW="1714320" imgH="1015920" progId="Equation.DSMT4">
                  <p:embed/>
                  <p:pic>
                    <p:nvPicPr>
                      <p:cNvPr id="0" name=""/>
                      <p:cNvPicPr/>
                      <p:nvPr/>
                    </p:nvPicPr>
                    <p:blipFill>
                      <a:blip r:embed="rId9"/>
                      <a:stretch>
                        <a:fillRect/>
                      </a:stretch>
                    </p:blipFill>
                    <p:spPr>
                      <a:xfrm>
                        <a:off x="5013919" y="3871172"/>
                        <a:ext cx="3672881" cy="217652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665E293-A25C-4F88-A7C4-7156A7CB9AB0}"/>
              </a:ext>
            </a:extLst>
          </p:cNvPr>
          <p:cNvGraphicFramePr>
            <a:graphicFrameLocks noChangeAspect="1"/>
          </p:cNvGraphicFramePr>
          <p:nvPr>
            <p:extLst>
              <p:ext uri="{D42A27DB-BD31-4B8C-83A1-F6EECF244321}">
                <p14:modId xmlns:p14="http://schemas.microsoft.com/office/powerpoint/2010/main" val="2373427850"/>
              </p:ext>
            </p:extLst>
          </p:nvPr>
        </p:nvGraphicFramePr>
        <p:xfrm>
          <a:off x="621787" y="4230192"/>
          <a:ext cx="3174787" cy="2173728"/>
        </p:xfrm>
        <a:graphic>
          <a:graphicData uri="http://schemas.openxmlformats.org/presentationml/2006/ole">
            <mc:AlternateContent xmlns:mc="http://schemas.openxmlformats.org/markup-compatibility/2006">
              <mc:Choice xmlns:v="urn:schemas-microsoft-com:vml" Requires="v">
                <p:oleObj spid="_x0000_s88137" name="Equation" r:id="rId10" imgW="1409400" imgH="965160" progId="Equation.DSMT4">
                  <p:embed/>
                </p:oleObj>
              </mc:Choice>
              <mc:Fallback>
                <p:oleObj name="Equation" r:id="rId10" imgW="1409400" imgH="965160" progId="Equation.DSMT4">
                  <p:embed/>
                  <p:pic>
                    <p:nvPicPr>
                      <p:cNvPr id="0" name=""/>
                      <p:cNvPicPr/>
                      <p:nvPr/>
                    </p:nvPicPr>
                    <p:blipFill>
                      <a:blip r:embed="rId11"/>
                      <a:stretch>
                        <a:fillRect/>
                      </a:stretch>
                    </p:blipFill>
                    <p:spPr>
                      <a:xfrm>
                        <a:off x="621787" y="4230192"/>
                        <a:ext cx="3174787" cy="2173728"/>
                      </a:xfrm>
                      <a:prstGeom prst="rect">
                        <a:avLst/>
                      </a:prstGeom>
                    </p:spPr>
                  </p:pic>
                </p:oleObj>
              </mc:Fallback>
            </mc:AlternateContent>
          </a:graphicData>
        </a:graphic>
      </p:graphicFrame>
    </p:spTree>
    <p:extLst>
      <p:ext uri="{BB962C8B-B14F-4D97-AF65-F5344CB8AC3E}">
        <p14:creationId xmlns:p14="http://schemas.microsoft.com/office/powerpoint/2010/main" val="243377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12E73-6636-4BC7-8636-CC16A8A081CB}"/>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BDA5CE4F-55B8-4EB1-98C4-C920BE1402A2}"/>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EA4A0F74-4FAA-4BB4-9C8C-763994F2F0A6}"/>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01A4E56E-9542-4CC4-8F7F-8BDB467D55F3}"/>
              </a:ext>
            </a:extLst>
          </p:cNvPr>
          <p:cNvPicPr>
            <a:picLocks noChangeAspect="1"/>
          </p:cNvPicPr>
          <p:nvPr/>
        </p:nvPicPr>
        <p:blipFill rotWithShape="1">
          <a:blip r:embed="rId3"/>
          <a:srcRect l="47708"/>
          <a:stretch/>
        </p:blipFill>
        <p:spPr>
          <a:xfrm>
            <a:off x="304800" y="381000"/>
            <a:ext cx="4644220" cy="3905250"/>
          </a:xfrm>
          <a:prstGeom prst="rect">
            <a:avLst/>
          </a:prstGeom>
        </p:spPr>
      </p:pic>
      <p:sp>
        <p:nvSpPr>
          <p:cNvPr id="6" name="TextBox 5">
            <a:extLst>
              <a:ext uri="{FF2B5EF4-FFF2-40B4-BE49-F238E27FC236}">
                <a16:creationId xmlns:a16="http://schemas.microsoft.com/office/drawing/2014/main" id="{ACA58E6D-C487-47EA-9342-F78293999122}"/>
              </a:ext>
            </a:extLst>
          </p:cNvPr>
          <p:cNvSpPr txBox="1"/>
          <p:nvPr/>
        </p:nvSpPr>
        <p:spPr>
          <a:xfrm>
            <a:off x="1674410" y="2895600"/>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12</a:t>
            </a:r>
            <a:r>
              <a:rPr lang="en-US" sz="2400" dirty="0">
                <a:latin typeface="+mj-lt"/>
              </a:rPr>
              <a:t>=0</a:t>
            </a:r>
          </a:p>
        </p:txBody>
      </p:sp>
      <p:sp>
        <p:nvSpPr>
          <p:cNvPr id="7" name="TextBox 6">
            <a:extLst>
              <a:ext uri="{FF2B5EF4-FFF2-40B4-BE49-F238E27FC236}">
                <a16:creationId xmlns:a16="http://schemas.microsoft.com/office/drawing/2014/main" id="{C381BEC5-004C-4190-8813-9B05E9AB9C40}"/>
              </a:ext>
            </a:extLst>
          </p:cNvPr>
          <p:cNvSpPr txBox="1"/>
          <p:nvPr/>
        </p:nvSpPr>
        <p:spPr>
          <a:xfrm>
            <a:off x="1905000" y="1226549"/>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34</a:t>
            </a:r>
            <a:r>
              <a:rPr lang="en-US" sz="2400" dirty="0">
                <a:latin typeface="+mj-lt"/>
              </a:rPr>
              <a:t>=0</a:t>
            </a:r>
          </a:p>
        </p:txBody>
      </p:sp>
      <p:sp>
        <p:nvSpPr>
          <p:cNvPr id="8" name="TextBox 7">
            <a:extLst>
              <a:ext uri="{FF2B5EF4-FFF2-40B4-BE49-F238E27FC236}">
                <a16:creationId xmlns:a16="http://schemas.microsoft.com/office/drawing/2014/main" id="{C7862B15-65DA-47CE-AA66-B42316864CAC}"/>
              </a:ext>
            </a:extLst>
          </p:cNvPr>
          <p:cNvSpPr txBox="1"/>
          <p:nvPr/>
        </p:nvSpPr>
        <p:spPr>
          <a:xfrm>
            <a:off x="152400" y="136525"/>
            <a:ext cx="5257800" cy="461665"/>
          </a:xfrm>
          <a:prstGeom prst="rect">
            <a:avLst/>
          </a:prstGeom>
          <a:noFill/>
        </p:spPr>
        <p:txBody>
          <a:bodyPr wrap="square" rtlCol="0">
            <a:spAutoFit/>
          </a:bodyPr>
          <a:lstStyle/>
          <a:p>
            <a:r>
              <a:rPr lang="en-US" sz="2400" dirty="0">
                <a:latin typeface="+mj-lt"/>
              </a:rPr>
              <a:t>Idealized Otto cycle</a:t>
            </a:r>
          </a:p>
        </p:txBody>
      </p:sp>
      <p:graphicFrame>
        <p:nvGraphicFramePr>
          <p:cNvPr id="9" name="Object 8">
            <a:extLst>
              <a:ext uri="{FF2B5EF4-FFF2-40B4-BE49-F238E27FC236}">
                <a16:creationId xmlns:a16="http://schemas.microsoft.com/office/drawing/2014/main" id="{1056B4DC-5CF4-497C-AFB5-84868D259B3A}"/>
              </a:ext>
            </a:extLst>
          </p:cNvPr>
          <p:cNvGraphicFramePr>
            <a:graphicFrameLocks noChangeAspect="1"/>
          </p:cNvGraphicFramePr>
          <p:nvPr>
            <p:extLst>
              <p:ext uri="{D42A27DB-BD31-4B8C-83A1-F6EECF244321}">
                <p14:modId xmlns:p14="http://schemas.microsoft.com/office/powerpoint/2010/main" val="1657368016"/>
              </p:ext>
            </p:extLst>
          </p:nvPr>
        </p:nvGraphicFramePr>
        <p:xfrm>
          <a:off x="4949020" y="1178702"/>
          <a:ext cx="3162300" cy="2163763"/>
        </p:xfrm>
        <a:graphic>
          <a:graphicData uri="http://schemas.openxmlformats.org/presentationml/2006/ole">
            <mc:AlternateContent xmlns:mc="http://schemas.openxmlformats.org/markup-compatibility/2006">
              <mc:Choice xmlns:v="urn:schemas-microsoft-com:vml" Requires="v">
                <p:oleObj spid="_x0000_s89118" name="Equation" r:id="rId4" imgW="3162456" imgH="2164135" progId="Equation.DSMT4">
                  <p:embed/>
                </p:oleObj>
              </mc:Choice>
              <mc:Fallback>
                <p:oleObj name="Equation" r:id="rId4" imgW="3162456" imgH="2164135" progId="Equation.DSMT4">
                  <p:embed/>
                  <p:pic>
                    <p:nvPicPr>
                      <p:cNvPr id="0" name=""/>
                      <p:cNvPicPr/>
                      <p:nvPr/>
                    </p:nvPicPr>
                    <p:blipFill>
                      <a:blip r:embed="rId5"/>
                      <a:stretch>
                        <a:fillRect/>
                      </a:stretch>
                    </p:blipFill>
                    <p:spPr>
                      <a:xfrm>
                        <a:off x="4949020" y="1178702"/>
                        <a:ext cx="3162300" cy="21637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6B4E76-05A5-45B0-9999-485423573776}"/>
              </a:ext>
            </a:extLst>
          </p:cNvPr>
          <p:cNvGraphicFramePr>
            <a:graphicFrameLocks noChangeAspect="1"/>
          </p:cNvGraphicFramePr>
          <p:nvPr>
            <p:extLst>
              <p:ext uri="{D42A27DB-BD31-4B8C-83A1-F6EECF244321}">
                <p14:modId xmlns:p14="http://schemas.microsoft.com/office/powerpoint/2010/main" val="116917203"/>
              </p:ext>
            </p:extLst>
          </p:nvPr>
        </p:nvGraphicFramePr>
        <p:xfrm>
          <a:off x="2061176" y="4702099"/>
          <a:ext cx="5487521" cy="1054100"/>
        </p:xfrm>
        <a:graphic>
          <a:graphicData uri="http://schemas.openxmlformats.org/presentationml/2006/ole">
            <mc:AlternateContent xmlns:mc="http://schemas.openxmlformats.org/markup-compatibility/2006">
              <mc:Choice xmlns:v="urn:schemas-microsoft-com:vml" Requires="v">
                <p:oleObj spid="_x0000_s89119" name="Equation" r:id="rId6" imgW="2247840" imgH="431640" progId="Equation.DSMT4">
                  <p:embed/>
                </p:oleObj>
              </mc:Choice>
              <mc:Fallback>
                <p:oleObj name="Equation" r:id="rId6" imgW="2247840" imgH="431640" progId="Equation.DSMT4">
                  <p:embed/>
                  <p:pic>
                    <p:nvPicPr>
                      <p:cNvPr id="0" name=""/>
                      <p:cNvPicPr/>
                      <p:nvPr/>
                    </p:nvPicPr>
                    <p:blipFill>
                      <a:blip r:embed="rId7"/>
                      <a:stretch>
                        <a:fillRect/>
                      </a:stretch>
                    </p:blipFill>
                    <p:spPr>
                      <a:xfrm>
                        <a:off x="2061176" y="4702099"/>
                        <a:ext cx="5487521" cy="1054100"/>
                      </a:xfrm>
                      <a:prstGeom prst="rect">
                        <a:avLst/>
                      </a:prstGeom>
                    </p:spPr>
                  </p:pic>
                </p:oleObj>
              </mc:Fallback>
            </mc:AlternateContent>
          </a:graphicData>
        </a:graphic>
      </p:graphicFrame>
    </p:spTree>
    <p:extLst>
      <p:ext uri="{BB962C8B-B14F-4D97-AF65-F5344CB8AC3E}">
        <p14:creationId xmlns:p14="http://schemas.microsoft.com/office/powerpoint/2010/main" val="312260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C894F-6F27-4BA1-9B27-AC48BED9C950}"/>
              </a:ext>
            </a:extLst>
          </p:cNvPr>
          <p:cNvPicPr>
            <a:picLocks noChangeAspect="1"/>
          </p:cNvPicPr>
          <p:nvPr/>
        </p:nvPicPr>
        <p:blipFill>
          <a:blip r:embed="rId2"/>
          <a:stretch>
            <a:fillRect/>
          </a:stretch>
        </p:blipFill>
        <p:spPr>
          <a:xfrm>
            <a:off x="0" y="381000"/>
            <a:ext cx="9144000" cy="5975350"/>
          </a:xfrm>
          <a:prstGeom prst="rect">
            <a:avLst/>
          </a:prstGeom>
        </p:spPr>
      </p:pic>
      <p:sp>
        <p:nvSpPr>
          <p:cNvPr id="6" name="Rectangle 5">
            <a:extLst>
              <a:ext uri="{FF2B5EF4-FFF2-40B4-BE49-F238E27FC236}">
                <a16:creationId xmlns:a16="http://schemas.microsoft.com/office/drawing/2014/main" id="{9FC859EB-D31F-4DB3-B0F3-5C029A575D13}"/>
              </a:ext>
            </a:extLst>
          </p:cNvPr>
          <p:cNvSpPr/>
          <p:nvPr/>
        </p:nvSpPr>
        <p:spPr>
          <a:xfrm>
            <a:off x="152400" y="5105400"/>
            <a:ext cx="8991600" cy="304800"/>
          </a:xfrm>
          <a:prstGeom prst="rect">
            <a:avLst/>
          </a:prstGeom>
          <a:solidFill>
            <a:srgbClr val="DA32AA">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DF82E3-8190-4BCE-B2CD-5224AA9AC4AE}"/>
              </a:ext>
            </a:extLst>
          </p:cNvPr>
          <p:cNvSpPr>
            <a:spLocks noGrp="1"/>
          </p:cNvSpPr>
          <p:nvPr>
            <p:ph type="dt" sz="half" idx="10"/>
          </p:nvPr>
        </p:nvSpPr>
        <p:spPr/>
        <p:txBody>
          <a:bodyPr/>
          <a:lstStyle/>
          <a:p>
            <a:r>
              <a:rPr lang="en-US"/>
              <a:t>2/22/2021</a:t>
            </a:r>
            <a:endParaRPr lang="en-US" dirty="0"/>
          </a:p>
        </p:txBody>
      </p:sp>
      <p:sp>
        <p:nvSpPr>
          <p:cNvPr id="8" name="Footer Placeholder 7">
            <a:extLst>
              <a:ext uri="{FF2B5EF4-FFF2-40B4-BE49-F238E27FC236}">
                <a16:creationId xmlns:a16="http://schemas.microsoft.com/office/drawing/2014/main" id="{3076C047-264C-47A3-B938-4A71F94A6F8F}"/>
              </a:ext>
            </a:extLst>
          </p:cNvPr>
          <p:cNvSpPr>
            <a:spLocks noGrp="1"/>
          </p:cNvSpPr>
          <p:nvPr>
            <p:ph type="ftr" sz="quarter" idx="11"/>
          </p:nvPr>
        </p:nvSpPr>
        <p:spPr/>
        <p:txBody>
          <a:bodyPr/>
          <a:lstStyle/>
          <a:p>
            <a:r>
              <a:rPr lang="en-US"/>
              <a:t>PHY 341/641  Spring 2021 -- Lecture 12</a:t>
            </a:r>
            <a:endParaRPr lang="en-US" dirty="0"/>
          </a:p>
        </p:txBody>
      </p:sp>
      <p:sp>
        <p:nvSpPr>
          <p:cNvPr id="9" name="Slide Number Placeholder 8">
            <a:extLst>
              <a:ext uri="{FF2B5EF4-FFF2-40B4-BE49-F238E27FC236}">
                <a16:creationId xmlns:a16="http://schemas.microsoft.com/office/drawing/2014/main" id="{ED6655A1-58F3-473C-9924-F5CC7495CD19}"/>
              </a:ext>
            </a:extLst>
          </p:cNvPr>
          <p:cNvSpPr>
            <a:spLocks noGrp="1"/>
          </p:cNvSpPr>
          <p:nvPr>
            <p:ph type="sldNum" sz="quarter" idx="12"/>
          </p:nvPr>
        </p:nvSpPr>
        <p:spPr/>
        <p:txBody>
          <a:bodyPr/>
          <a:lstStyle/>
          <a:p>
            <a:fld id="{CE368B07-CEBF-4C80-90AF-53B34FA04CF3}" type="slidenum">
              <a:rPr lang="en-US" smtClean="0"/>
              <a:t>2</a:t>
            </a:fld>
            <a:endParaRPr lang="en-US" dirty="0"/>
          </a:p>
        </p:txBody>
      </p:sp>
    </p:spTree>
    <p:extLst>
      <p:ext uri="{BB962C8B-B14F-4D97-AF65-F5344CB8AC3E}">
        <p14:creationId xmlns:p14="http://schemas.microsoft.com/office/powerpoint/2010/main" val="42384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C4EB7-3DC4-4A8D-8CF5-2C0259E81D3E}"/>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8A0E065B-125E-4AB8-AA38-D0879D5A193F}"/>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B319FD03-2AF3-46EF-ACDA-86BBEC9B423C}"/>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571FEF91-D8F7-4DB8-99E6-62A14BE4B791}"/>
              </a:ext>
            </a:extLst>
          </p:cNvPr>
          <p:cNvSpPr txBox="1"/>
          <p:nvPr/>
        </p:nvSpPr>
        <p:spPr>
          <a:xfrm>
            <a:off x="0" y="228600"/>
            <a:ext cx="9144000" cy="5262979"/>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Parker -- </a:t>
            </a:r>
            <a:r>
              <a:rPr lang="en-US" dirty="0"/>
              <a:t>My question for this reading </a:t>
            </a:r>
            <a:r>
              <a:rPr lang="en-US" dirty="0" err="1"/>
              <a:t>is.what</a:t>
            </a:r>
            <a:r>
              <a:rPr lang="en-US" dirty="0"/>
              <a:t> is what does the compression ratio gamma mean, it comes into play for an adiabatic exponent? What does it physically correspond to?    Comment – gamma=</a:t>
            </a:r>
            <a:r>
              <a:rPr lang="en-US" dirty="0" err="1"/>
              <a:t>C_p</a:t>
            </a:r>
            <a:r>
              <a:rPr lang="en-US" dirty="0"/>
              <a:t>/</a:t>
            </a:r>
            <a:r>
              <a:rPr lang="en-US" dirty="0" err="1"/>
              <a:t>C_v</a:t>
            </a:r>
            <a:r>
              <a:rPr lang="en-US" dirty="0"/>
              <a:t>.   Compression ratio is something else.</a:t>
            </a:r>
          </a:p>
          <a:p>
            <a:endParaRPr lang="en-US" sz="2400" dirty="0">
              <a:latin typeface="+mj-lt"/>
            </a:endParaRPr>
          </a:p>
          <a:p>
            <a:r>
              <a:rPr lang="en-US" sz="2400" dirty="0">
                <a:latin typeface="+mj-lt"/>
              </a:rPr>
              <a:t>From Michael -- </a:t>
            </a:r>
            <a:r>
              <a:rPr lang="en-US" dirty="0"/>
              <a:t>Why do more cars not have diesel engines if they are more efficient than combustible engines?</a:t>
            </a:r>
          </a:p>
          <a:p>
            <a:endParaRPr lang="en-US" sz="2400" dirty="0">
              <a:latin typeface="+mj-lt"/>
            </a:endParaRPr>
          </a:p>
          <a:p>
            <a:r>
              <a:rPr lang="en-US" sz="2400" dirty="0">
                <a:latin typeface="+mj-lt"/>
              </a:rPr>
              <a:t>From Kristen -- </a:t>
            </a:r>
            <a:r>
              <a:rPr lang="en-US" dirty="0"/>
              <a:t>1. Could you explain why exactly the Carnot cycle is the most efficient? Because with the formula 1-Tc/Th for efficiency, would it mean that Tc was almost zero?  2. Why is it that refrigerators can be much more "efficient" than engines?</a:t>
            </a:r>
          </a:p>
          <a:p>
            <a:r>
              <a:rPr lang="en-US" dirty="0"/>
              <a:t>3. How come in the Internal Combustion Engine you can simply get rid of the cold reservoir?</a:t>
            </a:r>
          </a:p>
          <a:p>
            <a:endParaRPr lang="en-US" sz="2400" dirty="0">
              <a:latin typeface="+mj-lt"/>
            </a:endParaRPr>
          </a:p>
        </p:txBody>
      </p:sp>
    </p:spTree>
    <p:extLst>
      <p:ext uri="{BB962C8B-B14F-4D97-AF65-F5344CB8AC3E}">
        <p14:creationId xmlns:p14="http://schemas.microsoft.com/office/powerpoint/2010/main" val="34924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F0483-FF44-4208-BFDE-88EB48F51A4D}"/>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1EF2003C-2875-4C08-BCE7-E8E5E9302079}"/>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339A4536-D99D-49E5-A963-9F2D064D350E}"/>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D539C8E-E6DB-4B1D-B8D7-A9C7B0655892}"/>
              </a:ext>
            </a:extLst>
          </p:cNvPr>
          <p:cNvSpPr txBox="1"/>
          <p:nvPr/>
        </p:nvSpPr>
        <p:spPr>
          <a:xfrm>
            <a:off x="228600" y="228600"/>
            <a:ext cx="8458200" cy="4555093"/>
          </a:xfrm>
          <a:prstGeom prst="rect">
            <a:avLst/>
          </a:prstGeom>
          <a:noFill/>
        </p:spPr>
        <p:txBody>
          <a:bodyPr wrap="square" rtlCol="0">
            <a:spAutoFit/>
          </a:bodyPr>
          <a:lstStyle/>
          <a:p>
            <a:r>
              <a:rPr lang="en-US" sz="2400" dirty="0">
                <a:latin typeface="+mj-lt"/>
              </a:rPr>
              <a:t>Your questions – continued</a:t>
            </a:r>
          </a:p>
          <a:p>
            <a:endParaRPr lang="en-US" sz="2400" dirty="0">
              <a:latin typeface="+mj-lt"/>
            </a:endParaRPr>
          </a:p>
          <a:p>
            <a:r>
              <a:rPr lang="en-US" sz="2400" dirty="0"/>
              <a:t>From Annelise --</a:t>
            </a:r>
            <a:r>
              <a:rPr lang="en-US" sz="3200" dirty="0"/>
              <a:t> </a:t>
            </a:r>
            <a:r>
              <a:rPr lang="en-US" dirty="0"/>
              <a:t>why are the engines we have so inefficient? Is it because no one has figured out how to make the engines run more efficiently, or are they the way they are because of the laws of thermodynamics?</a:t>
            </a:r>
          </a:p>
          <a:p>
            <a:endParaRPr lang="en-US" sz="2400" dirty="0"/>
          </a:p>
          <a:p>
            <a:r>
              <a:rPr lang="en-US" sz="2400" dirty="0"/>
              <a:t>From Rich -- </a:t>
            </a:r>
            <a:r>
              <a:rPr lang="en-US" dirty="0"/>
              <a:t>Is the Carnot cycle efficiency ever truly attainable since the temperature differences must be so marginally small and unchanging, or is this efficiency only true at a limit?</a:t>
            </a:r>
          </a:p>
          <a:p>
            <a:endParaRPr lang="en-US" sz="2400" dirty="0">
              <a:latin typeface="+mj-lt"/>
            </a:endParaRPr>
          </a:p>
          <a:p>
            <a:r>
              <a:rPr lang="en-US" sz="2400" dirty="0">
                <a:latin typeface="+mj-lt"/>
              </a:rPr>
              <a:t>From Chao -- </a:t>
            </a:r>
            <a:r>
              <a:rPr lang="en-US" dirty="0"/>
              <a:t>For the Otto circle, why does it happen that in the ignition process, the pressure increase dramatically, while the Volume stays constant?</a:t>
            </a: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91247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F8857-9CE3-4837-A43F-4C2CDDC9A2D8}"/>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D34E4E94-DD3C-4A28-9675-2538015E9F18}"/>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121665A6-B083-432B-AA67-7BC99B0EA7E6}"/>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72ECDD09-636F-4C70-83E4-9EB6176BA319}"/>
              </a:ext>
            </a:extLst>
          </p:cNvPr>
          <p:cNvSpPr txBox="1"/>
          <p:nvPr/>
        </p:nvSpPr>
        <p:spPr>
          <a:xfrm>
            <a:off x="381000" y="228600"/>
            <a:ext cx="7620000" cy="461665"/>
          </a:xfrm>
          <a:prstGeom prst="rect">
            <a:avLst/>
          </a:prstGeom>
          <a:noFill/>
        </p:spPr>
        <p:txBody>
          <a:bodyPr wrap="square" rtlCol="0">
            <a:spAutoFit/>
          </a:bodyPr>
          <a:lstStyle/>
          <a:p>
            <a:r>
              <a:rPr lang="en-US" sz="2400" dirty="0">
                <a:latin typeface="+mj-lt"/>
              </a:rPr>
              <a:t>Introduction to the thermo(statics) of heat engines</a:t>
            </a:r>
          </a:p>
        </p:txBody>
      </p:sp>
      <p:pic>
        <p:nvPicPr>
          <p:cNvPr id="6" name="Picture 5">
            <a:extLst>
              <a:ext uri="{FF2B5EF4-FFF2-40B4-BE49-F238E27FC236}">
                <a16:creationId xmlns:a16="http://schemas.microsoft.com/office/drawing/2014/main" id="{FAB7B306-9ED9-494F-B773-0F3A45B799DA}"/>
              </a:ext>
            </a:extLst>
          </p:cNvPr>
          <p:cNvPicPr>
            <a:picLocks noChangeAspect="1"/>
          </p:cNvPicPr>
          <p:nvPr/>
        </p:nvPicPr>
        <p:blipFill>
          <a:blip r:embed="rId3"/>
          <a:stretch>
            <a:fillRect/>
          </a:stretch>
        </p:blipFill>
        <p:spPr>
          <a:xfrm>
            <a:off x="806450" y="690265"/>
            <a:ext cx="6515100" cy="3019425"/>
          </a:xfrm>
          <a:prstGeom prst="rect">
            <a:avLst/>
          </a:prstGeom>
        </p:spPr>
      </p:pic>
      <p:sp>
        <p:nvSpPr>
          <p:cNvPr id="7" name="TextBox 6">
            <a:extLst>
              <a:ext uri="{FF2B5EF4-FFF2-40B4-BE49-F238E27FC236}">
                <a16:creationId xmlns:a16="http://schemas.microsoft.com/office/drawing/2014/main" id="{E8AF747D-722F-42C6-BFE9-61D15CC4335E}"/>
              </a:ext>
            </a:extLst>
          </p:cNvPr>
          <p:cNvSpPr txBox="1"/>
          <p:nvPr/>
        </p:nvSpPr>
        <p:spPr>
          <a:xfrm>
            <a:off x="457200" y="3786524"/>
            <a:ext cx="8153400" cy="830997"/>
          </a:xfrm>
          <a:prstGeom prst="rect">
            <a:avLst/>
          </a:prstGeom>
          <a:noFill/>
        </p:spPr>
        <p:txBody>
          <a:bodyPr wrap="square" rtlCol="0">
            <a:spAutoFit/>
          </a:bodyPr>
          <a:lstStyle/>
          <a:p>
            <a:r>
              <a:rPr lang="en-US" sz="2400" dirty="0">
                <a:latin typeface="+mj-lt"/>
              </a:rPr>
              <a:t>In the engine,   the desirable output is the net work while the necessary input is the heat input</a:t>
            </a:r>
          </a:p>
        </p:txBody>
      </p:sp>
      <p:graphicFrame>
        <p:nvGraphicFramePr>
          <p:cNvPr id="8" name="Object 7">
            <a:extLst>
              <a:ext uri="{FF2B5EF4-FFF2-40B4-BE49-F238E27FC236}">
                <a16:creationId xmlns:a16="http://schemas.microsoft.com/office/drawing/2014/main" id="{BB869260-585C-4257-BEC4-8202BBF68544}"/>
              </a:ext>
            </a:extLst>
          </p:cNvPr>
          <p:cNvGraphicFramePr>
            <a:graphicFrameLocks noChangeAspect="1"/>
          </p:cNvGraphicFramePr>
          <p:nvPr>
            <p:extLst>
              <p:ext uri="{D42A27DB-BD31-4B8C-83A1-F6EECF244321}">
                <p14:modId xmlns:p14="http://schemas.microsoft.com/office/powerpoint/2010/main" val="1264997444"/>
              </p:ext>
            </p:extLst>
          </p:nvPr>
        </p:nvGraphicFramePr>
        <p:xfrm>
          <a:off x="2133600" y="4699094"/>
          <a:ext cx="2768600" cy="1635991"/>
        </p:xfrm>
        <a:graphic>
          <a:graphicData uri="http://schemas.openxmlformats.org/presentationml/2006/ole">
            <mc:AlternateContent xmlns:mc="http://schemas.openxmlformats.org/markup-compatibility/2006">
              <mc:Choice xmlns:v="urn:schemas-microsoft-com:vml" Requires="v">
                <p:oleObj spid="_x0000_s76848" name="Equation" r:id="rId4" imgW="1117440" imgH="660240" progId="Equation.DSMT4">
                  <p:embed/>
                </p:oleObj>
              </mc:Choice>
              <mc:Fallback>
                <p:oleObj name="Equation" r:id="rId4" imgW="1117440" imgH="660240" progId="Equation.DSMT4">
                  <p:embed/>
                  <p:pic>
                    <p:nvPicPr>
                      <p:cNvPr id="0" name=""/>
                      <p:cNvPicPr/>
                      <p:nvPr/>
                    </p:nvPicPr>
                    <p:blipFill>
                      <a:blip r:embed="rId5"/>
                      <a:stretch>
                        <a:fillRect/>
                      </a:stretch>
                    </p:blipFill>
                    <p:spPr>
                      <a:xfrm>
                        <a:off x="2133600" y="4699094"/>
                        <a:ext cx="2768600" cy="163599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15E375C-B7A5-4E24-BA48-756CF687B763}"/>
              </a:ext>
            </a:extLst>
          </p:cNvPr>
          <p:cNvSpPr txBox="1"/>
          <p:nvPr/>
        </p:nvSpPr>
        <p:spPr>
          <a:xfrm>
            <a:off x="5562600" y="4800600"/>
            <a:ext cx="3276600" cy="1200329"/>
          </a:xfrm>
          <a:prstGeom prst="rect">
            <a:avLst/>
          </a:prstGeom>
          <a:noFill/>
        </p:spPr>
        <p:txBody>
          <a:bodyPr wrap="square" rtlCol="0">
            <a:spAutoFit/>
          </a:bodyPr>
          <a:lstStyle/>
          <a:p>
            <a:r>
              <a:rPr lang="en-US" sz="2400" dirty="0">
                <a:latin typeface="+mj-lt"/>
              </a:rPr>
              <a:t>Note that the net work of interest is the work done </a:t>
            </a:r>
            <a:r>
              <a:rPr lang="en-US" sz="2400" b="1" dirty="0">
                <a:solidFill>
                  <a:srgbClr val="FF0000"/>
                </a:solidFill>
                <a:latin typeface="+mj-lt"/>
              </a:rPr>
              <a:t>by the system</a:t>
            </a:r>
            <a:r>
              <a:rPr lang="en-US" sz="2400" dirty="0">
                <a:latin typeface="+mj-lt"/>
              </a:rPr>
              <a:t>.</a:t>
            </a:r>
          </a:p>
        </p:txBody>
      </p:sp>
    </p:spTree>
    <p:extLst>
      <p:ext uri="{BB962C8B-B14F-4D97-AF65-F5344CB8AC3E}">
        <p14:creationId xmlns:p14="http://schemas.microsoft.com/office/powerpoint/2010/main" val="185685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4C27B-7ADD-4745-99B9-279AE77F1FBA}"/>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C4AE9F4C-5005-4C38-8738-D7EF622E3AB5}"/>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78F92F6B-0F91-4106-B808-520DD1A2708B}"/>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E56CF6F9-7681-4DC5-B2B5-C52D8C526555}"/>
              </a:ext>
            </a:extLst>
          </p:cNvPr>
          <p:cNvPicPr>
            <a:picLocks noChangeAspect="1"/>
          </p:cNvPicPr>
          <p:nvPr/>
        </p:nvPicPr>
        <p:blipFill>
          <a:blip r:embed="rId2"/>
          <a:stretch>
            <a:fillRect/>
          </a:stretch>
        </p:blipFill>
        <p:spPr>
          <a:xfrm>
            <a:off x="381000" y="136525"/>
            <a:ext cx="8229600" cy="5286375"/>
          </a:xfrm>
          <a:prstGeom prst="rect">
            <a:avLst/>
          </a:prstGeom>
        </p:spPr>
      </p:pic>
      <p:sp>
        <p:nvSpPr>
          <p:cNvPr id="6" name="TextBox 5">
            <a:extLst>
              <a:ext uri="{FF2B5EF4-FFF2-40B4-BE49-F238E27FC236}">
                <a16:creationId xmlns:a16="http://schemas.microsoft.com/office/drawing/2014/main" id="{3D004B20-F3D2-45D4-A2A1-0AF6162A71EB}"/>
              </a:ext>
            </a:extLst>
          </p:cNvPr>
          <p:cNvSpPr txBox="1"/>
          <p:nvPr/>
        </p:nvSpPr>
        <p:spPr>
          <a:xfrm>
            <a:off x="304800" y="5257800"/>
            <a:ext cx="8839200" cy="1200329"/>
          </a:xfrm>
          <a:prstGeom prst="rect">
            <a:avLst/>
          </a:prstGeom>
          <a:noFill/>
        </p:spPr>
        <p:txBody>
          <a:bodyPr wrap="square" rtlCol="0">
            <a:spAutoFit/>
          </a:bodyPr>
          <a:lstStyle/>
          <a:p>
            <a:r>
              <a:rPr lang="en-US" sz="2400" dirty="0">
                <a:latin typeface="+mj-lt"/>
              </a:rPr>
              <a:t>Note that in previous lectures, the ST diagrams used different numberings and notations.    In this lecture we will label all steps consistently.</a:t>
            </a:r>
          </a:p>
        </p:txBody>
      </p:sp>
    </p:spTree>
    <p:extLst>
      <p:ext uri="{BB962C8B-B14F-4D97-AF65-F5344CB8AC3E}">
        <p14:creationId xmlns:p14="http://schemas.microsoft.com/office/powerpoint/2010/main" val="2831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6515F-7A71-4810-9CF2-A13E97826CCE}"/>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BBB4F753-29DE-4F14-B420-079AB7665D45}"/>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7E07E27A-BB7B-44AB-AF21-DBBEE3CF2347}"/>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2D30586C-F3CB-4C21-AD66-8383C990B261}"/>
              </a:ext>
            </a:extLst>
          </p:cNvPr>
          <p:cNvPicPr>
            <a:picLocks noChangeAspect="1"/>
          </p:cNvPicPr>
          <p:nvPr/>
        </p:nvPicPr>
        <p:blipFill rotWithShape="1">
          <a:blip r:embed="rId3"/>
          <a:srcRect r="45161"/>
          <a:stretch/>
        </p:blipFill>
        <p:spPr>
          <a:xfrm>
            <a:off x="76200" y="619125"/>
            <a:ext cx="6477000" cy="5619750"/>
          </a:xfrm>
          <a:prstGeom prst="rect">
            <a:avLst/>
          </a:prstGeom>
        </p:spPr>
      </p:pic>
      <p:sp>
        <p:nvSpPr>
          <p:cNvPr id="7" name="TextBox 6">
            <a:extLst>
              <a:ext uri="{FF2B5EF4-FFF2-40B4-BE49-F238E27FC236}">
                <a16:creationId xmlns:a16="http://schemas.microsoft.com/office/drawing/2014/main" id="{3F6F4808-3FA7-459A-AE5E-8B484202EC8A}"/>
              </a:ext>
            </a:extLst>
          </p:cNvPr>
          <p:cNvSpPr txBox="1"/>
          <p:nvPr/>
        </p:nvSpPr>
        <p:spPr>
          <a:xfrm>
            <a:off x="228600" y="136525"/>
            <a:ext cx="7391400" cy="461665"/>
          </a:xfrm>
          <a:prstGeom prst="rect">
            <a:avLst/>
          </a:prstGeom>
          <a:noFill/>
        </p:spPr>
        <p:txBody>
          <a:bodyPr wrap="square" rtlCol="0">
            <a:spAutoFit/>
          </a:bodyPr>
          <a:lstStyle/>
          <a:p>
            <a:r>
              <a:rPr lang="en-US" sz="2400" dirty="0">
                <a:latin typeface="+mj-lt"/>
              </a:rPr>
              <a:t>PV diagram from your textbook</a:t>
            </a:r>
          </a:p>
        </p:txBody>
      </p:sp>
      <p:sp>
        <p:nvSpPr>
          <p:cNvPr id="8" name="TextBox 7">
            <a:extLst>
              <a:ext uri="{FF2B5EF4-FFF2-40B4-BE49-F238E27FC236}">
                <a16:creationId xmlns:a16="http://schemas.microsoft.com/office/drawing/2014/main" id="{CB16960A-F01C-4A9A-9D4A-3BD2D3089F84}"/>
              </a:ext>
            </a:extLst>
          </p:cNvPr>
          <p:cNvSpPr txBox="1"/>
          <p:nvPr/>
        </p:nvSpPr>
        <p:spPr>
          <a:xfrm>
            <a:off x="3048000" y="4495800"/>
            <a:ext cx="533400" cy="457200"/>
          </a:xfrm>
          <a:prstGeom prst="rect">
            <a:avLst/>
          </a:prstGeom>
          <a:noFill/>
        </p:spPr>
        <p:txBody>
          <a:bodyPr wrap="square" rtlCol="0">
            <a:spAutoFit/>
          </a:bodyPr>
          <a:lstStyle/>
          <a:p>
            <a:r>
              <a:rPr lang="en-US" sz="2400" b="1" i="1" dirty="0">
                <a:latin typeface="+mj-lt"/>
              </a:rPr>
              <a:t>d</a:t>
            </a:r>
          </a:p>
        </p:txBody>
      </p:sp>
      <p:sp>
        <p:nvSpPr>
          <p:cNvPr id="9" name="TextBox 8">
            <a:extLst>
              <a:ext uri="{FF2B5EF4-FFF2-40B4-BE49-F238E27FC236}">
                <a16:creationId xmlns:a16="http://schemas.microsoft.com/office/drawing/2014/main" id="{E675E6E1-1A67-434E-B243-DB4A7C28732E}"/>
              </a:ext>
            </a:extLst>
          </p:cNvPr>
          <p:cNvSpPr txBox="1"/>
          <p:nvPr/>
        </p:nvSpPr>
        <p:spPr>
          <a:xfrm>
            <a:off x="1943100" y="1524000"/>
            <a:ext cx="533400" cy="457200"/>
          </a:xfrm>
          <a:prstGeom prst="rect">
            <a:avLst/>
          </a:prstGeom>
          <a:noFill/>
        </p:spPr>
        <p:txBody>
          <a:bodyPr wrap="square" rtlCol="0">
            <a:spAutoFit/>
          </a:bodyPr>
          <a:lstStyle/>
          <a:p>
            <a:r>
              <a:rPr lang="en-US" sz="2400" b="1" i="1" dirty="0">
                <a:latin typeface="+mj-lt"/>
              </a:rPr>
              <a:t>a</a:t>
            </a:r>
          </a:p>
        </p:txBody>
      </p:sp>
      <p:sp>
        <p:nvSpPr>
          <p:cNvPr id="10" name="TextBox 9">
            <a:extLst>
              <a:ext uri="{FF2B5EF4-FFF2-40B4-BE49-F238E27FC236}">
                <a16:creationId xmlns:a16="http://schemas.microsoft.com/office/drawing/2014/main" id="{B68F3505-D466-4343-AD2E-C0CC5DAC4CAA}"/>
              </a:ext>
            </a:extLst>
          </p:cNvPr>
          <p:cNvSpPr txBox="1"/>
          <p:nvPr/>
        </p:nvSpPr>
        <p:spPr>
          <a:xfrm>
            <a:off x="5524500" y="4724400"/>
            <a:ext cx="533400" cy="457200"/>
          </a:xfrm>
          <a:prstGeom prst="rect">
            <a:avLst/>
          </a:prstGeom>
          <a:noFill/>
        </p:spPr>
        <p:txBody>
          <a:bodyPr wrap="square" rtlCol="0">
            <a:spAutoFit/>
          </a:bodyPr>
          <a:lstStyle/>
          <a:p>
            <a:r>
              <a:rPr lang="en-US" sz="2400" b="1" i="1" dirty="0">
                <a:latin typeface="+mj-lt"/>
              </a:rPr>
              <a:t>c</a:t>
            </a:r>
          </a:p>
        </p:txBody>
      </p:sp>
      <p:sp>
        <p:nvSpPr>
          <p:cNvPr id="11" name="TextBox 10">
            <a:extLst>
              <a:ext uri="{FF2B5EF4-FFF2-40B4-BE49-F238E27FC236}">
                <a16:creationId xmlns:a16="http://schemas.microsoft.com/office/drawing/2014/main" id="{E25B9245-FB5C-40B2-B0B3-0BA15FB5CD9F}"/>
              </a:ext>
            </a:extLst>
          </p:cNvPr>
          <p:cNvSpPr txBox="1"/>
          <p:nvPr/>
        </p:nvSpPr>
        <p:spPr>
          <a:xfrm>
            <a:off x="2933700" y="3020070"/>
            <a:ext cx="533400" cy="457200"/>
          </a:xfrm>
          <a:prstGeom prst="rect">
            <a:avLst/>
          </a:prstGeom>
          <a:noFill/>
        </p:spPr>
        <p:txBody>
          <a:bodyPr wrap="square" rtlCol="0">
            <a:spAutoFit/>
          </a:bodyPr>
          <a:lstStyle/>
          <a:p>
            <a:r>
              <a:rPr lang="en-US" sz="2400" b="1" i="1" dirty="0">
                <a:latin typeface="+mj-lt"/>
              </a:rPr>
              <a:t>b</a:t>
            </a:r>
          </a:p>
        </p:txBody>
      </p:sp>
      <p:graphicFrame>
        <p:nvGraphicFramePr>
          <p:cNvPr id="12" name="Object 11">
            <a:extLst>
              <a:ext uri="{FF2B5EF4-FFF2-40B4-BE49-F238E27FC236}">
                <a16:creationId xmlns:a16="http://schemas.microsoft.com/office/drawing/2014/main" id="{95C1E0DA-5E63-4D38-A125-190BE189D008}"/>
              </a:ext>
            </a:extLst>
          </p:cNvPr>
          <p:cNvGraphicFramePr>
            <a:graphicFrameLocks noChangeAspect="1"/>
          </p:cNvGraphicFramePr>
          <p:nvPr>
            <p:extLst>
              <p:ext uri="{D42A27DB-BD31-4B8C-83A1-F6EECF244321}">
                <p14:modId xmlns:p14="http://schemas.microsoft.com/office/powerpoint/2010/main" val="2454282330"/>
              </p:ext>
            </p:extLst>
          </p:nvPr>
        </p:nvGraphicFramePr>
        <p:xfrm>
          <a:off x="4101993" y="633993"/>
          <a:ext cx="4902413" cy="1780350"/>
        </p:xfrm>
        <a:graphic>
          <a:graphicData uri="http://schemas.openxmlformats.org/presentationml/2006/ole">
            <mc:AlternateContent xmlns:mc="http://schemas.openxmlformats.org/markup-compatibility/2006">
              <mc:Choice xmlns:v="urn:schemas-microsoft-com:vml" Requires="v">
                <p:oleObj spid="_x0000_s80937" name="Equation" r:id="rId4" imgW="2412720" imgH="876240" progId="Equation.DSMT4">
                  <p:embed/>
                </p:oleObj>
              </mc:Choice>
              <mc:Fallback>
                <p:oleObj name="Equation" r:id="rId4" imgW="2412720" imgH="876240" progId="Equation.DSMT4">
                  <p:embed/>
                  <p:pic>
                    <p:nvPicPr>
                      <p:cNvPr id="0" name=""/>
                      <p:cNvPicPr/>
                      <p:nvPr/>
                    </p:nvPicPr>
                    <p:blipFill>
                      <a:blip r:embed="rId5"/>
                      <a:stretch>
                        <a:fillRect/>
                      </a:stretch>
                    </p:blipFill>
                    <p:spPr>
                      <a:xfrm>
                        <a:off x="4101993" y="633993"/>
                        <a:ext cx="4902413" cy="17803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9DBAD19-DC75-48F6-A412-EBD0458A21FD}"/>
              </a:ext>
            </a:extLst>
          </p:cNvPr>
          <p:cNvGraphicFramePr>
            <a:graphicFrameLocks noChangeAspect="1"/>
          </p:cNvGraphicFramePr>
          <p:nvPr>
            <p:extLst>
              <p:ext uri="{D42A27DB-BD31-4B8C-83A1-F6EECF244321}">
                <p14:modId xmlns:p14="http://schemas.microsoft.com/office/powerpoint/2010/main" val="2270319872"/>
              </p:ext>
            </p:extLst>
          </p:nvPr>
        </p:nvGraphicFramePr>
        <p:xfrm>
          <a:off x="6553199" y="2531818"/>
          <a:ext cx="1835888" cy="1735749"/>
        </p:xfrm>
        <a:graphic>
          <a:graphicData uri="http://schemas.openxmlformats.org/presentationml/2006/ole">
            <mc:AlternateContent xmlns:mc="http://schemas.openxmlformats.org/markup-compatibility/2006">
              <mc:Choice xmlns:v="urn:schemas-microsoft-com:vml" Requires="v">
                <p:oleObj spid="_x0000_s80938" name="Equation" r:id="rId6" imgW="698400" imgH="660240" progId="Equation.DSMT4">
                  <p:embed/>
                </p:oleObj>
              </mc:Choice>
              <mc:Fallback>
                <p:oleObj name="Equation" r:id="rId6" imgW="698400" imgH="660240" progId="Equation.DSMT4">
                  <p:embed/>
                  <p:pic>
                    <p:nvPicPr>
                      <p:cNvPr id="0" name=""/>
                      <p:cNvPicPr/>
                      <p:nvPr/>
                    </p:nvPicPr>
                    <p:blipFill>
                      <a:blip r:embed="rId7"/>
                      <a:stretch>
                        <a:fillRect/>
                      </a:stretch>
                    </p:blipFill>
                    <p:spPr>
                      <a:xfrm>
                        <a:off x="6553199" y="2531818"/>
                        <a:ext cx="1835888" cy="1735749"/>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2CC3F587-1242-4A5A-AC27-2A91B3D130D9}"/>
              </a:ext>
            </a:extLst>
          </p:cNvPr>
          <p:cNvSpPr txBox="1"/>
          <p:nvPr/>
        </p:nvSpPr>
        <p:spPr>
          <a:xfrm>
            <a:off x="6394396" y="4184681"/>
            <a:ext cx="2451207" cy="1200329"/>
          </a:xfrm>
          <a:prstGeom prst="rect">
            <a:avLst/>
          </a:prstGeom>
          <a:noFill/>
        </p:spPr>
        <p:txBody>
          <a:bodyPr wrap="square" rtlCol="0">
            <a:spAutoFit/>
          </a:bodyPr>
          <a:lstStyle/>
          <a:p>
            <a:r>
              <a:rPr lang="en-US" b="1" dirty="0">
                <a:solidFill>
                  <a:srgbClr val="FF0000"/>
                </a:solidFill>
                <a:latin typeface="Symbol" panose="05050102010706020507" pitchFamily="18" charset="2"/>
              </a:rPr>
              <a:t>g</a:t>
            </a:r>
            <a:r>
              <a:rPr lang="en-US" b="1" dirty="0">
                <a:solidFill>
                  <a:srgbClr val="FF0000"/>
                </a:solidFill>
                <a:latin typeface="+mj-lt"/>
              </a:rPr>
              <a:t> is an empirically measured quantity related to degrees of freedom of ideal gas</a:t>
            </a:r>
          </a:p>
        </p:txBody>
      </p:sp>
    </p:spTree>
    <p:extLst>
      <p:ext uri="{BB962C8B-B14F-4D97-AF65-F5344CB8AC3E}">
        <p14:creationId xmlns:p14="http://schemas.microsoft.com/office/powerpoint/2010/main" val="228145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3B8B5-B572-4CAF-9E45-52A7605763FF}"/>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79234C48-2303-42D3-98B7-D5913E930417}"/>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580E1604-4179-449C-9A81-399EA5C4CAE5}"/>
              </a:ext>
            </a:extLst>
          </p:cNvPr>
          <p:cNvSpPr>
            <a:spLocks noGrp="1"/>
          </p:cNvSpPr>
          <p:nvPr>
            <p:ph type="sldNum" sz="quarter" idx="12"/>
          </p:nvPr>
        </p:nvSpPr>
        <p:spPr/>
        <p:txBody>
          <a:bodyPr/>
          <a:lstStyle/>
          <a:p>
            <a:fld id="{CE368B07-CEBF-4C80-90AF-53B34FA04CF3}" type="slidenum">
              <a:rPr lang="en-US" smtClean="0"/>
              <a:t>8</a:t>
            </a:fld>
            <a:endParaRPr lang="en-US" dirty="0"/>
          </a:p>
        </p:txBody>
      </p:sp>
      <p:grpSp>
        <p:nvGrpSpPr>
          <p:cNvPr id="10" name="Group 9">
            <a:extLst>
              <a:ext uri="{FF2B5EF4-FFF2-40B4-BE49-F238E27FC236}">
                <a16:creationId xmlns:a16="http://schemas.microsoft.com/office/drawing/2014/main" id="{B344206E-93B9-4289-849C-25206B3D86AE}"/>
              </a:ext>
            </a:extLst>
          </p:cNvPr>
          <p:cNvGrpSpPr/>
          <p:nvPr/>
        </p:nvGrpSpPr>
        <p:grpSpPr>
          <a:xfrm>
            <a:off x="0" y="632172"/>
            <a:ext cx="4686300" cy="3724275"/>
            <a:chOff x="1333500" y="619125"/>
            <a:chExt cx="6477000" cy="5619750"/>
          </a:xfrm>
        </p:grpSpPr>
        <p:pic>
          <p:nvPicPr>
            <p:cNvPr id="5" name="Picture 4">
              <a:extLst>
                <a:ext uri="{FF2B5EF4-FFF2-40B4-BE49-F238E27FC236}">
                  <a16:creationId xmlns:a16="http://schemas.microsoft.com/office/drawing/2014/main" id="{F0476F79-2606-48B3-BAF9-6F24564C8AF5}"/>
                </a:ext>
              </a:extLst>
            </p:cNvPr>
            <p:cNvPicPr>
              <a:picLocks noChangeAspect="1"/>
            </p:cNvPicPr>
            <p:nvPr/>
          </p:nvPicPr>
          <p:blipFill rotWithShape="1">
            <a:blip r:embed="rId3"/>
            <a:srcRect r="45161"/>
            <a:stretch/>
          </p:blipFill>
          <p:spPr>
            <a:xfrm>
              <a:off x="1333500" y="619125"/>
              <a:ext cx="6477000" cy="5619750"/>
            </a:xfrm>
            <a:prstGeom prst="rect">
              <a:avLst/>
            </a:prstGeom>
          </p:spPr>
        </p:pic>
        <p:sp>
          <p:nvSpPr>
            <p:cNvPr id="6" name="TextBox 5">
              <a:extLst>
                <a:ext uri="{FF2B5EF4-FFF2-40B4-BE49-F238E27FC236}">
                  <a16:creationId xmlns:a16="http://schemas.microsoft.com/office/drawing/2014/main" id="{342C288D-3C41-4EC5-BAF0-DED5321A192C}"/>
                </a:ext>
              </a:extLst>
            </p:cNvPr>
            <p:cNvSpPr txBox="1"/>
            <p:nvPr/>
          </p:nvSpPr>
          <p:spPr>
            <a:xfrm>
              <a:off x="4305300" y="4495800"/>
              <a:ext cx="533400" cy="457200"/>
            </a:xfrm>
            <a:prstGeom prst="rect">
              <a:avLst/>
            </a:prstGeom>
            <a:noFill/>
          </p:spPr>
          <p:txBody>
            <a:bodyPr wrap="square" rtlCol="0">
              <a:spAutoFit/>
            </a:bodyPr>
            <a:lstStyle/>
            <a:p>
              <a:r>
                <a:rPr lang="en-US" sz="2400" b="1" i="1" dirty="0">
                  <a:latin typeface="+mj-lt"/>
                </a:rPr>
                <a:t>d</a:t>
              </a:r>
            </a:p>
          </p:txBody>
        </p:sp>
        <p:sp>
          <p:nvSpPr>
            <p:cNvPr id="7" name="TextBox 6">
              <a:extLst>
                <a:ext uri="{FF2B5EF4-FFF2-40B4-BE49-F238E27FC236}">
                  <a16:creationId xmlns:a16="http://schemas.microsoft.com/office/drawing/2014/main" id="{935DA948-D404-4F7D-B140-75D87479538B}"/>
                </a:ext>
              </a:extLst>
            </p:cNvPr>
            <p:cNvSpPr txBox="1"/>
            <p:nvPr/>
          </p:nvSpPr>
          <p:spPr>
            <a:xfrm>
              <a:off x="3200400" y="1524000"/>
              <a:ext cx="533400" cy="457200"/>
            </a:xfrm>
            <a:prstGeom prst="rect">
              <a:avLst/>
            </a:prstGeom>
            <a:noFill/>
          </p:spPr>
          <p:txBody>
            <a:bodyPr wrap="square" rtlCol="0">
              <a:spAutoFit/>
            </a:bodyPr>
            <a:lstStyle/>
            <a:p>
              <a:r>
                <a:rPr lang="en-US" sz="2400" b="1" i="1" dirty="0">
                  <a:latin typeface="+mj-lt"/>
                </a:rPr>
                <a:t>a</a:t>
              </a:r>
            </a:p>
          </p:txBody>
        </p:sp>
        <p:sp>
          <p:nvSpPr>
            <p:cNvPr id="8" name="TextBox 7">
              <a:extLst>
                <a:ext uri="{FF2B5EF4-FFF2-40B4-BE49-F238E27FC236}">
                  <a16:creationId xmlns:a16="http://schemas.microsoft.com/office/drawing/2014/main" id="{9DFEE038-3418-4CE7-A461-6391E5A2A22F}"/>
                </a:ext>
              </a:extLst>
            </p:cNvPr>
            <p:cNvSpPr txBox="1"/>
            <p:nvPr/>
          </p:nvSpPr>
          <p:spPr>
            <a:xfrm>
              <a:off x="6781800" y="4724400"/>
              <a:ext cx="533400" cy="457200"/>
            </a:xfrm>
            <a:prstGeom prst="rect">
              <a:avLst/>
            </a:prstGeom>
            <a:noFill/>
          </p:spPr>
          <p:txBody>
            <a:bodyPr wrap="square" rtlCol="0">
              <a:spAutoFit/>
            </a:bodyPr>
            <a:lstStyle/>
            <a:p>
              <a:r>
                <a:rPr lang="en-US" sz="2400" b="1" i="1" dirty="0">
                  <a:latin typeface="+mj-lt"/>
                </a:rPr>
                <a:t>c</a:t>
              </a:r>
            </a:p>
          </p:txBody>
        </p:sp>
        <p:sp>
          <p:nvSpPr>
            <p:cNvPr id="9" name="TextBox 8">
              <a:extLst>
                <a:ext uri="{FF2B5EF4-FFF2-40B4-BE49-F238E27FC236}">
                  <a16:creationId xmlns:a16="http://schemas.microsoft.com/office/drawing/2014/main" id="{F1C61D73-7B95-4D06-ADF8-ABC3F1C665D7}"/>
                </a:ext>
              </a:extLst>
            </p:cNvPr>
            <p:cNvSpPr txBox="1"/>
            <p:nvPr/>
          </p:nvSpPr>
          <p:spPr>
            <a:xfrm>
              <a:off x="4191000" y="3020070"/>
              <a:ext cx="533400" cy="457200"/>
            </a:xfrm>
            <a:prstGeom prst="rect">
              <a:avLst/>
            </a:prstGeom>
            <a:noFill/>
          </p:spPr>
          <p:txBody>
            <a:bodyPr wrap="square" rtlCol="0">
              <a:spAutoFit/>
            </a:bodyPr>
            <a:lstStyle/>
            <a:p>
              <a:r>
                <a:rPr lang="en-US" sz="2400" b="1" i="1" dirty="0">
                  <a:latin typeface="+mj-lt"/>
                </a:rPr>
                <a:t>b</a:t>
              </a:r>
            </a:p>
          </p:txBody>
        </p:sp>
      </p:grpSp>
      <p:cxnSp>
        <p:nvCxnSpPr>
          <p:cNvPr id="12" name="Straight Arrow Connector 11">
            <a:extLst>
              <a:ext uri="{FF2B5EF4-FFF2-40B4-BE49-F238E27FC236}">
                <a16:creationId xmlns:a16="http://schemas.microsoft.com/office/drawing/2014/main" id="{6419C176-C01B-406F-B571-7E82AB050115}"/>
              </a:ext>
            </a:extLst>
          </p:cNvPr>
          <p:cNvCxnSpPr/>
          <p:nvPr/>
        </p:nvCxnSpPr>
        <p:spPr>
          <a:xfrm flipV="1">
            <a:off x="5257800" y="632172"/>
            <a:ext cx="0" cy="350520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F337B-FAEB-437F-B203-D43F034879D0}"/>
              </a:ext>
            </a:extLst>
          </p:cNvPr>
          <p:cNvCxnSpPr>
            <a:cxnSpLocks/>
          </p:cNvCxnSpPr>
          <p:nvPr/>
        </p:nvCxnSpPr>
        <p:spPr>
          <a:xfrm>
            <a:off x="5140842" y="3975907"/>
            <a:ext cx="3774558"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B860D7-DB5B-4B23-A0E5-2F719730204A}"/>
              </a:ext>
            </a:extLst>
          </p:cNvPr>
          <p:cNvSpPr txBox="1"/>
          <p:nvPr/>
        </p:nvSpPr>
        <p:spPr>
          <a:xfrm rot="16200000">
            <a:off x="3897647" y="1878324"/>
            <a:ext cx="2225823" cy="461665"/>
          </a:xfrm>
          <a:prstGeom prst="rect">
            <a:avLst/>
          </a:prstGeom>
          <a:noFill/>
        </p:spPr>
        <p:txBody>
          <a:bodyPr wrap="square" rtlCol="0">
            <a:spAutoFit/>
          </a:bodyPr>
          <a:lstStyle/>
          <a:p>
            <a:r>
              <a:rPr lang="en-US" sz="2400" dirty="0">
                <a:latin typeface="+mj-lt"/>
              </a:rPr>
              <a:t>Temperature</a:t>
            </a:r>
          </a:p>
        </p:txBody>
      </p:sp>
      <p:sp>
        <p:nvSpPr>
          <p:cNvPr id="17" name="TextBox 16">
            <a:extLst>
              <a:ext uri="{FF2B5EF4-FFF2-40B4-BE49-F238E27FC236}">
                <a16:creationId xmlns:a16="http://schemas.microsoft.com/office/drawing/2014/main" id="{F97E59A7-0513-48DB-AD89-D7A2D66ADE2E}"/>
              </a:ext>
            </a:extLst>
          </p:cNvPr>
          <p:cNvSpPr txBox="1"/>
          <p:nvPr/>
        </p:nvSpPr>
        <p:spPr>
          <a:xfrm>
            <a:off x="6414093" y="3989846"/>
            <a:ext cx="3850758" cy="461665"/>
          </a:xfrm>
          <a:prstGeom prst="rect">
            <a:avLst/>
          </a:prstGeom>
          <a:noFill/>
        </p:spPr>
        <p:txBody>
          <a:bodyPr wrap="square" rtlCol="0">
            <a:spAutoFit/>
          </a:bodyPr>
          <a:lstStyle/>
          <a:p>
            <a:r>
              <a:rPr lang="en-US" sz="2400" dirty="0">
                <a:latin typeface="+mj-lt"/>
              </a:rPr>
              <a:t>Entropy</a:t>
            </a:r>
          </a:p>
        </p:txBody>
      </p:sp>
      <p:cxnSp>
        <p:nvCxnSpPr>
          <p:cNvPr id="18" name="Straight Arrow Connector 17">
            <a:extLst>
              <a:ext uri="{FF2B5EF4-FFF2-40B4-BE49-F238E27FC236}">
                <a16:creationId xmlns:a16="http://schemas.microsoft.com/office/drawing/2014/main" id="{991F1A89-5462-4C8C-9F00-12F2A3B90F71}"/>
              </a:ext>
            </a:extLst>
          </p:cNvPr>
          <p:cNvCxnSpPr>
            <a:cxnSpLocks/>
          </p:cNvCxnSpPr>
          <p:nvPr/>
        </p:nvCxnSpPr>
        <p:spPr>
          <a:xfrm>
            <a:off x="5690191" y="1622772"/>
            <a:ext cx="2438400" cy="0"/>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474875-4A37-436B-A327-051523143726}"/>
              </a:ext>
            </a:extLst>
          </p:cNvPr>
          <p:cNvSpPr txBox="1"/>
          <p:nvPr/>
        </p:nvSpPr>
        <p:spPr>
          <a:xfrm>
            <a:off x="5481469" y="1165572"/>
            <a:ext cx="385931" cy="302992"/>
          </a:xfrm>
          <a:prstGeom prst="rect">
            <a:avLst/>
          </a:prstGeom>
          <a:noFill/>
        </p:spPr>
        <p:txBody>
          <a:bodyPr wrap="square" rtlCol="0">
            <a:spAutoFit/>
          </a:bodyPr>
          <a:lstStyle/>
          <a:p>
            <a:r>
              <a:rPr lang="en-US" sz="2400" b="1" i="1" dirty="0">
                <a:latin typeface="+mj-lt"/>
              </a:rPr>
              <a:t>a</a:t>
            </a:r>
          </a:p>
        </p:txBody>
      </p:sp>
      <p:sp>
        <p:nvSpPr>
          <p:cNvPr id="21" name="TextBox 20">
            <a:extLst>
              <a:ext uri="{FF2B5EF4-FFF2-40B4-BE49-F238E27FC236}">
                <a16:creationId xmlns:a16="http://schemas.microsoft.com/office/drawing/2014/main" id="{60070D5C-077C-4449-A364-3A7620E2B1DD}"/>
              </a:ext>
            </a:extLst>
          </p:cNvPr>
          <p:cNvSpPr txBox="1"/>
          <p:nvPr/>
        </p:nvSpPr>
        <p:spPr>
          <a:xfrm>
            <a:off x="7935625" y="1058815"/>
            <a:ext cx="385931" cy="302992"/>
          </a:xfrm>
          <a:prstGeom prst="rect">
            <a:avLst/>
          </a:prstGeom>
          <a:noFill/>
        </p:spPr>
        <p:txBody>
          <a:bodyPr wrap="square" rtlCol="0">
            <a:spAutoFit/>
          </a:bodyPr>
          <a:lstStyle/>
          <a:p>
            <a:r>
              <a:rPr lang="en-US" sz="2400" b="1" i="1" dirty="0">
                <a:latin typeface="+mj-lt"/>
              </a:rPr>
              <a:t>b</a:t>
            </a:r>
          </a:p>
        </p:txBody>
      </p:sp>
      <p:sp>
        <p:nvSpPr>
          <p:cNvPr id="22" name="TextBox 21">
            <a:extLst>
              <a:ext uri="{FF2B5EF4-FFF2-40B4-BE49-F238E27FC236}">
                <a16:creationId xmlns:a16="http://schemas.microsoft.com/office/drawing/2014/main" id="{BA5BEC5C-FB5D-4D12-8D10-8C34385C4090}"/>
              </a:ext>
            </a:extLst>
          </p:cNvPr>
          <p:cNvSpPr txBox="1"/>
          <p:nvPr/>
        </p:nvSpPr>
        <p:spPr>
          <a:xfrm>
            <a:off x="6414093" y="1058815"/>
            <a:ext cx="990596" cy="461665"/>
          </a:xfrm>
          <a:prstGeom prst="rect">
            <a:avLst/>
          </a:prstGeom>
          <a:noFill/>
        </p:spPr>
        <p:txBody>
          <a:bodyPr wrap="square" rtlCol="0">
            <a:spAutoFit/>
          </a:bodyPr>
          <a:lstStyle/>
          <a:p>
            <a:r>
              <a:rPr lang="en-US" sz="2400" b="1" i="1" dirty="0">
                <a:latin typeface="+mj-lt"/>
              </a:rPr>
              <a:t>T</a:t>
            </a:r>
            <a:r>
              <a:rPr lang="en-US" sz="2400" b="1" i="1" baseline="-25000" dirty="0">
                <a:latin typeface="+mj-lt"/>
              </a:rPr>
              <a:t>H</a:t>
            </a:r>
            <a:endParaRPr lang="en-US" sz="2400" b="1" i="1" dirty="0">
              <a:latin typeface="+mj-lt"/>
            </a:endParaRPr>
          </a:p>
        </p:txBody>
      </p:sp>
      <p:cxnSp>
        <p:nvCxnSpPr>
          <p:cNvPr id="23" name="Straight Arrow Connector 22">
            <a:extLst>
              <a:ext uri="{FF2B5EF4-FFF2-40B4-BE49-F238E27FC236}">
                <a16:creationId xmlns:a16="http://schemas.microsoft.com/office/drawing/2014/main" id="{2574F49F-34C4-47E7-BF10-E29CF4203C9A}"/>
              </a:ext>
            </a:extLst>
          </p:cNvPr>
          <p:cNvCxnSpPr>
            <a:cxnSpLocks/>
          </p:cNvCxnSpPr>
          <p:nvPr/>
        </p:nvCxnSpPr>
        <p:spPr>
          <a:xfrm>
            <a:off x="8103781" y="1641809"/>
            <a:ext cx="24809" cy="1729110"/>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5F5A8B3-A48E-4F78-A81F-8A9F3901A877}"/>
              </a:ext>
            </a:extLst>
          </p:cNvPr>
          <p:cNvSpPr txBox="1"/>
          <p:nvPr/>
        </p:nvSpPr>
        <p:spPr>
          <a:xfrm>
            <a:off x="8229600" y="3070572"/>
            <a:ext cx="385931" cy="302992"/>
          </a:xfrm>
          <a:prstGeom prst="rect">
            <a:avLst/>
          </a:prstGeom>
          <a:noFill/>
        </p:spPr>
        <p:txBody>
          <a:bodyPr wrap="square" rtlCol="0">
            <a:spAutoFit/>
          </a:bodyPr>
          <a:lstStyle/>
          <a:p>
            <a:r>
              <a:rPr lang="en-US" sz="2400" b="1" i="1" dirty="0">
                <a:latin typeface="+mj-lt"/>
              </a:rPr>
              <a:t>c</a:t>
            </a:r>
          </a:p>
        </p:txBody>
      </p:sp>
      <p:cxnSp>
        <p:nvCxnSpPr>
          <p:cNvPr id="26" name="Straight Arrow Connector 25">
            <a:extLst>
              <a:ext uri="{FF2B5EF4-FFF2-40B4-BE49-F238E27FC236}">
                <a16:creationId xmlns:a16="http://schemas.microsoft.com/office/drawing/2014/main" id="{74755308-AA68-402D-B9B7-A2607EF490D5}"/>
              </a:ext>
            </a:extLst>
          </p:cNvPr>
          <p:cNvCxnSpPr>
            <a:cxnSpLocks/>
          </p:cNvCxnSpPr>
          <p:nvPr/>
        </p:nvCxnSpPr>
        <p:spPr>
          <a:xfrm flipV="1">
            <a:off x="5693736" y="1616537"/>
            <a:ext cx="0" cy="1698658"/>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011ADC5-6590-43CE-873B-8B1D25EA4AC5}"/>
              </a:ext>
            </a:extLst>
          </p:cNvPr>
          <p:cNvCxnSpPr>
            <a:cxnSpLocks/>
          </p:cNvCxnSpPr>
          <p:nvPr/>
        </p:nvCxnSpPr>
        <p:spPr>
          <a:xfrm flipH="1">
            <a:off x="5667637" y="3370919"/>
            <a:ext cx="2460953" cy="0"/>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33706C9-6A27-445D-825A-C38832F81572}"/>
              </a:ext>
            </a:extLst>
          </p:cNvPr>
          <p:cNvSpPr txBox="1"/>
          <p:nvPr/>
        </p:nvSpPr>
        <p:spPr>
          <a:xfrm>
            <a:off x="5252869" y="3146772"/>
            <a:ext cx="385931" cy="302992"/>
          </a:xfrm>
          <a:prstGeom prst="rect">
            <a:avLst/>
          </a:prstGeom>
          <a:noFill/>
        </p:spPr>
        <p:txBody>
          <a:bodyPr wrap="square" rtlCol="0">
            <a:spAutoFit/>
          </a:bodyPr>
          <a:lstStyle/>
          <a:p>
            <a:r>
              <a:rPr lang="en-US" sz="2400" b="1" i="1" dirty="0">
                <a:latin typeface="+mj-lt"/>
              </a:rPr>
              <a:t>d</a:t>
            </a:r>
          </a:p>
        </p:txBody>
      </p:sp>
      <p:sp>
        <p:nvSpPr>
          <p:cNvPr id="33" name="TextBox 32">
            <a:extLst>
              <a:ext uri="{FF2B5EF4-FFF2-40B4-BE49-F238E27FC236}">
                <a16:creationId xmlns:a16="http://schemas.microsoft.com/office/drawing/2014/main" id="{C7D923F2-8C82-46DE-A448-D80CA9867EB4}"/>
              </a:ext>
            </a:extLst>
          </p:cNvPr>
          <p:cNvSpPr txBox="1"/>
          <p:nvPr/>
        </p:nvSpPr>
        <p:spPr>
          <a:xfrm>
            <a:off x="6705604" y="3370907"/>
            <a:ext cx="990596" cy="461665"/>
          </a:xfrm>
          <a:prstGeom prst="rect">
            <a:avLst/>
          </a:prstGeom>
          <a:noFill/>
        </p:spPr>
        <p:txBody>
          <a:bodyPr wrap="square" rtlCol="0">
            <a:spAutoFit/>
          </a:bodyPr>
          <a:lstStyle/>
          <a:p>
            <a:r>
              <a:rPr lang="en-US" sz="2400" b="1" i="1" dirty="0">
                <a:latin typeface="+mj-lt"/>
              </a:rPr>
              <a:t>T</a:t>
            </a:r>
            <a:r>
              <a:rPr lang="en-US" sz="2400" b="1" i="1" baseline="-25000" dirty="0">
                <a:latin typeface="+mj-lt"/>
              </a:rPr>
              <a:t>C</a:t>
            </a:r>
            <a:endParaRPr lang="en-US" sz="2400" b="1" i="1" dirty="0">
              <a:latin typeface="+mj-lt"/>
            </a:endParaRPr>
          </a:p>
        </p:txBody>
      </p:sp>
      <p:sp>
        <p:nvSpPr>
          <p:cNvPr id="34" name="TextBox 33">
            <a:extLst>
              <a:ext uri="{FF2B5EF4-FFF2-40B4-BE49-F238E27FC236}">
                <a16:creationId xmlns:a16="http://schemas.microsoft.com/office/drawing/2014/main" id="{57797E9B-32D5-46ED-9ACE-ED3841B8EA84}"/>
              </a:ext>
            </a:extLst>
          </p:cNvPr>
          <p:cNvSpPr txBox="1"/>
          <p:nvPr/>
        </p:nvSpPr>
        <p:spPr>
          <a:xfrm>
            <a:off x="722857" y="361026"/>
            <a:ext cx="2854655" cy="461665"/>
          </a:xfrm>
          <a:prstGeom prst="rect">
            <a:avLst/>
          </a:prstGeom>
          <a:noFill/>
        </p:spPr>
        <p:txBody>
          <a:bodyPr wrap="square" rtlCol="0">
            <a:spAutoFit/>
          </a:bodyPr>
          <a:lstStyle/>
          <a:p>
            <a:r>
              <a:rPr lang="en-US" sz="2400" dirty="0">
                <a:latin typeface="+mj-lt"/>
              </a:rPr>
              <a:t>P versus V diagram</a:t>
            </a:r>
          </a:p>
        </p:txBody>
      </p:sp>
      <p:sp>
        <p:nvSpPr>
          <p:cNvPr id="35" name="TextBox 34">
            <a:extLst>
              <a:ext uri="{FF2B5EF4-FFF2-40B4-BE49-F238E27FC236}">
                <a16:creationId xmlns:a16="http://schemas.microsoft.com/office/drawing/2014/main" id="{BD5D64A3-222E-4EC1-A7A9-867C067DFA5B}"/>
              </a:ext>
            </a:extLst>
          </p:cNvPr>
          <p:cNvSpPr txBox="1"/>
          <p:nvPr/>
        </p:nvSpPr>
        <p:spPr>
          <a:xfrm>
            <a:off x="5466901" y="152400"/>
            <a:ext cx="2854655" cy="461665"/>
          </a:xfrm>
          <a:prstGeom prst="rect">
            <a:avLst/>
          </a:prstGeom>
          <a:noFill/>
        </p:spPr>
        <p:txBody>
          <a:bodyPr wrap="square" rtlCol="0">
            <a:spAutoFit/>
          </a:bodyPr>
          <a:lstStyle/>
          <a:p>
            <a:r>
              <a:rPr lang="en-US" sz="2400" dirty="0">
                <a:latin typeface="+mj-lt"/>
              </a:rPr>
              <a:t>T versus S diagram</a:t>
            </a:r>
          </a:p>
        </p:txBody>
      </p:sp>
      <p:graphicFrame>
        <p:nvGraphicFramePr>
          <p:cNvPr id="36" name="Object 35">
            <a:extLst>
              <a:ext uri="{FF2B5EF4-FFF2-40B4-BE49-F238E27FC236}">
                <a16:creationId xmlns:a16="http://schemas.microsoft.com/office/drawing/2014/main" id="{5D94828D-5EF6-48BD-9723-FE7B41645566}"/>
              </a:ext>
            </a:extLst>
          </p:cNvPr>
          <p:cNvGraphicFramePr>
            <a:graphicFrameLocks noChangeAspect="1"/>
          </p:cNvGraphicFramePr>
          <p:nvPr>
            <p:extLst>
              <p:ext uri="{D42A27DB-BD31-4B8C-83A1-F6EECF244321}">
                <p14:modId xmlns:p14="http://schemas.microsoft.com/office/powerpoint/2010/main" val="1062217669"/>
              </p:ext>
            </p:extLst>
          </p:nvPr>
        </p:nvGraphicFramePr>
        <p:xfrm>
          <a:off x="1588" y="4610100"/>
          <a:ext cx="9163050" cy="1560513"/>
        </p:xfrm>
        <a:graphic>
          <a:graphicData uri="http://schemas.openxmlformats.org/presentationml/2006/ole">
            <mc:AlternateContent xmlns:mc="http://schemas.openxmlformats.org/markup-compatibility/2006">
              <mc:Choice xmlns:v="urn:schemas-microsoft-com:vml" Requires="v">
                <p:oleObj spid="_x0000_s81955" name="Equation" r:id="rId4" imgW="5663880" imgH="965160" progId="Equation.DSMT4">
                  <p:embed/>
                </p:oleObj>
              </mc:Choice>
              <mc:Fallback>
                <p:oleObj name="Equation" r:id="rId4" imgW="5663880" imgH="965160" progId="Equation.DSMT4">
                  <p:embed/>
                  <p:pic>
                    <p:nvPicPr>
                      <p:cNvPr id="0" name=""/>
                      <p:cNvPicPr/>
                      <p:nvPr/>
                    </p:nvPicPr>
                    <p:blipFill>
                      <a:blip r:embed="rId5"/>
                      <a:stretch>
                        <a:fillRect/>
                      </a:stretch>
                    </p:blipFill>
                    <p:spPr>
                      <a:xfrm>
                        <a:off x="1588" y="4610100"/>
                        <a:ext cx="9163050" cy="1560513"/>
                      </a:xfrm>
                      <a:prstGeom prst="rect">
                        <a:avLst/>
                      </a:prstGeom>
                    </p:spPr>
                  </p:pic>
                </p:oleObj>
              </mc:Fallback>
            </mc:AlternateContent>
          </a:graphicData>
        </a:graphic>
      </p:graphicFrame>
    </p:spTree>
    <p:extLst>
      <p:ext uri="{BB962C8B-B14F-4D97-AF65-F5344CB8AC3E}">
        <p14:creationId xmlns:p14="http://schemas.microsoft.com/office/powerpoint/2010/main" val="165135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3B8B5-B572-4CAF-9E45-52A7605763FF}"/>
              </a:ext>
            </a:extLst>
          </p:cNvPr>
          <p:cNvSpPr>
            <a:spLocks noGrp="1"/>
          </p:cNvSpPr>
          <p:nvPr>
            <p:ph type="dt" sz="half" idx="10"/>
          </p:nvPr>
        </p:nvSpPr>
        <p:spPr/>
        <p:txBody>
          <a:bodyPr/>
          <a:lstStyle/>
          <a:p>
            <a:r>
              <a:rPr lang="en-US"/>
              <a:t>2/22/2021</a:t>
            </a:r>
            <a:endParaRPr lang="en-US" dirty="0"/>
          </a:p>
        </p:txBody>
      </p:sp>
      <p:sp>
        <p:nvSpPr>
          <p:cNvPr id="3" name="Footer Placeholder 2">
            <a:extLst>
              <a:ext uri="{FF2B5EF4-FFF2-40B4-BE49-F238E27FC236}">
                <a16:creationId xmlns:a16="http://schemas.microsoft.com/office/drawing/2014/main" id="{79234C48-2303-42D3-98B7-D5913E930417}"/>
              </a:ext>
            </a:extLst>
          </p:cNvPr>
          <p:cNvSpPr>
            <a:spLocks noGrp="1"/>
          </p:cNvSpPr>
          <p:nvPr>
            <p:ph type="ftr" sz="quarter" idx="11"/>
          </p:nvPr>
        </p:nvSpPr>
        <p:spPr/>
        <p:txBody>
          <a:bodyPr/>
          <a:lstStyle/>
          <a:p>
            <a:r>
              <a:rPr lang="en-US"/>
              <a:t>PHY 341/641  Spring 2021 -- Lecture 12</a:t>
            </a:r>
            <a:endParaRPr lang="en-US" dirty="0"/>
          </a:p>
        </p:txBody>
      </p:sp>
      <p:sp>
        <p:nvSpPr>
          <p:cNvPr id="4" name="Slide Number Placeholder 3">
            <a:extLst>
              <a:ext uri="{FF2B5EF4-FFF2-40B4-BE49-F238E27FC236}">
                <a16:creationId xmlns:a16="http://schemas.microsoft.com/office/drawing/2014/main" id="{580E1604-4179-449C-9A81-399EA5C4CAE5}"/>
              </a:ext>
            </a:extLst>
          </p:cNvPr>
          <p:cNvSpPr>
            <a:spLocks noGrp="1"/>
          </p:cNvSpPr>
          <p:nvPr>
            <p:ph type="sldNum" sz="quarter" idx="12"/>
          </p:nvPr>
        </p:nvSpPr>
        <p:spPr/>
        <p:txBody>
          <a:bodyPr/>
          <a:lstStyle/>
          <a:p>
            <a:fld id="{CE368B07-CEBF-4C80-90AF-53B34FA04CF3}" type="slidenum">
              <a:rPr lang="en-US" smtClean="0"/>
              <a:t>9</a:t>
            </a:fld>
            <a:endParaRPr lang="en-US" dirty="0"/>
          </a:p>
        </p:txBody>
      </p:sp>
      <p:grpSp>
        <p:nvGrpSpPr>
          <p:cNvPr id="11" name="Group 10">
            <a:extLst>
              <a:ext uri="{FF2B5EF4-FFF2-40B4-BE49-F238E27FC236}">
                <a16:creationId xmlns:a16="http://schemas.microsoft.com/office/drawing/2014/main" id="{31F8A82E-2338-4022-8932-8FFE67AF7455}"/>
              </a:ext>
            </a:extLst>
          </p:cNvPr>
          <p:cNvGrpSpPr/>
          <p:nvPr/>
        </p:nvGrpSpPr>
        <p:grpSpPr>
          <a:xfrm>
            <a:off x="10789" y="381000"/>
            <a:ext cx="9296400" cy="3308511"/>
            <a:chOff x="0" y="152400"/>
            <a:chExt cx="10264851" cy="4299111"/>
          </a:xfrm>
        </p:grpSpPr>
        <p:grpSp>
          <p:nvGrpSpPr>
            <p:cNvPr id="10" name="Group 9">
              <a:extLst>
                <a:ext uri="{FF2B5EF4-FFF2-40B4-BE49-F238E27FC236}">
                  <a16:creationId xmlns:a16="http://schemas.microsoft.com/office/drawing/2014/main" id="{B344206E-93B9-4289-849C-25206B3D86AE}"/>
                </a:ext>
              </a:extLst>
            </p:cNvPr>
            <p:cNvGrpSpPr/>
            <p:nvPr/>
          </p:nvGrpSpPr>
          <p:grpSpPr>
            <a:xfrm>
              <a:off x="0" y="632172"/>
              <a:ext cx="4686300" cy="3724275"/>
              <a:chOff x="1333500" y="619125"/>
              <a:chExt cx="6477000" cy="5619750"/>
            </a:xfrm>
          </p:grpSpPr>
          <p:pic>
            <p:nvPicPr>
              <p:cNvPr id="5" name="Picture 4">
                <a:extLst>
                  <a:ext uri="{FF2B5EF4-FFF2-40B4-BE49-F238E27FC236}">
                    <a16:creationId xmlns:a16="http://schemas.microsoft.com/office/drawing/2014/main" id="{F0476F79-2606-48B3-BAF9-6F24564C8AF5}"/>
                  </a:ext>
                </a:extLst>
              </p:cNvPr>
              <p:cNvPicPr>
                <a:picLocks noChangeAspect="1"/>
              </p:cNvPicPr>
              <p:nvPr/>
            </p:nvPicPr>
            <p:blipFill rotWithShape="1">
              <a:blip r:embed="rId3"/>
              <a:srcRect r="45161"/>
              <a:stretch/>
            </p:blipFill>
            <p:spPr>
              <a:xfrm>
                <a:off x="1333500" y="619125"/>
                <a:ext cx="6477000" cy="5619750"/>
              </a:xfrm>
              <a:prstGeom prst="rect">
                <a:avLst/>
              </a:prstGeom>
            </p:spPr>
          </p:pic>
          <p:sp>
            <p:nvSpPr>
              <p:cNvPr id="6" name="TextBox 5">
                <a:extLst>
                  <a:ext uri="{FF2B5EF4-FFF2-40B4-BE49-F238E27FC236}">
                    <a16:creationId xmlns:a16="http://schemas.microsoft.com/office/drawing/2014/main" id="{342C288D-3C41-4EC5-BAF0-DED5321A192C}"/>
                  </a:ext>
                </a:extLst>
              </p:cNvPr>
              <p:cNvSpPr txBox="1"/>
              <p:nvPr/>
            </p:nvSpPr>
            <p:spPr>
              <a:xfrm>
                <a:off x="4305300" y="4495800"/>
                <a:ext cx="533400" cy="457200"/>
              </a:xfrm>
              <a:prstGeom prst="rect">
                <a:avLst/>
              </a:prstGeom>
              <a:noFill/>
            </p:spPr>
            <p:txBody>
              <a:bodyPr wrap="square" rtlCol="0">
                <a:spAutoFit/>
              </a:bodyPr>
              <a:lstStyle/>
              <a:p>
                <a:r>
                  <a:rPr lang="en-US" sz="2400" b="1" i="1" dirty="0">
                    <a:latin typeface="+mj-lt"/>
                  </a:rPr>
                  <a:t>d</a:t>
                </a:r>
              </a:p>
            </p:txBody>
          </p:sp>
          <p:sp>
            <p:nvSpPr>
              <p:cNvPr id="7" name="TextBox 6">
                <a:extLst>
                  <a:ext uri="{FF2B5EF4-FFF2-40B4-BE49-F238E27FC236}">
                    <a16:creationId xmlns:a16="http://schemas.microsoft.com/office/drawing/2014/main" id="{935DA948-D404-4F7D-B140-75D87479538B}"/>
                  </a:ext>
                </a:extLst>
              </p:cNvPr>
              <p:cNvSpPr txBox="1"/>
              <p:nvPr/>
            </p:nvSpPr>
            <p:spPr>
              <a:xfrm>
                <a:off x="3200400" y="1524000"/>
                <a:ext cx="533400" cy="457200"/>
              </a:xfrm>
              <a:prstGeom prst="rect">
                <a:avLst/>
              </a:prstGeom>
              <a:noFill/>
            </p:spPr>
            <p:txBody>
              <a:bodyPr wrap="square" rtlCol="0">
                <a:spAutoFit/>
              </a:bodyPr>
              <a:lstStyle/>
              <a:p>
                <a:r>
                  <a:rPr lang="en-US" sz="2400" b="1" i="1" dirty="0">
                    <a:latin typeface="+mj-lt"/>
                  </a:rPr>
                  <a:t>a</a:t>
                </a:r>
              </a:p>
            </p:txBody>
          </p:sp>
          <p:sp>
            <p:nvSpPr>
              <p:cNvPr id="8" name="TextBox 7">
                <a:extLst>
                  <a:ext uri="{FF2B5EF4-FFF2-40B4-BE49-F238E27FC236}">
                    <a16:creationId xmlns:a16="http://schemas.microsoft.com/office/drawing/2014/main" id="{9DFEE038-3418-4CE7-A461-6391E5A2A22F}"/>
                  </a:ext>
                </a:extLst>
              </p:cNvPr>
              <p:cNvSpPr txBox="1"/>
              <p:nvPr/>
            </p:nvSpPr>
            <p:spPr>
              <a:xfrm>
                <a:off x="6781800" y="4724400"/>
                <a:ext cx="533400" cy="457200"/>
              </a:xfrm>
              <a:prstGeom prst="rect">
                <a:avLst/>
              </a:prstGeom>
              <a:noFill/>
            </p:spPr>
            <p:txBody>
              <a:bodyPr wrap="square" rtlCol="0">
                <a:spAutoFit/>
              </a:bodyPr>
              <a:lstStyle/>
              <a:p>
                <a:r>
                  <a:rPr lang="en-US" sz="2400" b="1" i="1" dirty="0">
                    <a:latin typeface="+mj-lt"/>
                  </a:rPr>
                  <a:t>c</a:t>
                </a:r>
              </a:p>
            </p:txBody>
          </p:sp>
          <p:sp>
            <p:nvSpPr>
              <p:cNvPr id="9" name="TextBox 8">
                <a:extLst>
                  <a:ext uri="{FF2B5EF4-FFF2-40B4-BE49-F238E27FC236}">
                    <a16:creationId xmlns:a16="http://schemas.microsoft.com/office/drawing/2014/main" id="{F1C61D73-7B95-4D06-ADF8-ABC3F1C665D7}"/>
                  </a:ext>
                </a:extLst>
              </p:cNvPr>
              <p:cNvSpPr txBox="1"/>
              <p:nvPr/>
            </p:nvSpPr>
            <p:spPr>
              <a:xfrm>
                <a:off x="4191000" y="3020070"/>
                <a:ext cx="533400" cy="457200"/>
              </a:xfrm>
              <a:prstGeom prst="rect">
                <a:avLst/>
              </a:prstGeom>
              <a:noFill/>
            </p:spPr>
            <p:txBody>
              <a:bodyPr wrap="square" rtlCol="0">
                <a:spAutoFit/>
              </a:bodyPr>
              <a:lstStyle/>
              <a:p>
                <a:r>
                  <a:rPr lang="en-US" sz="2400" b="1" i="1" dirty="0">
                    <a:latin typeface="+mj-lt"/>
                  </a:rPr>
                  <a:t>b</a:t>
                </a:r>
              </a:p>
            </p:txBody>
          </p:sp>
        </p:grpSp>
        <p:cxnSp>
          <p:nvCxnSpPr>
            <p:cNvPr id="12" name="Straight Arrow Connector 11">
              <a:extLst>
                <a:ext uri="{FF2B5EF4-FFF2-40B4-BE49-F238E27FC236}">
                  <a16:creationId xmlns:a16="http://schemas.microsoft.com/office/drawing/2014/main" id="{6419C176-C01B-406F-B571-7E82AB050115}"/>
                </a:ext>
              </a:extLst>
            </p:cNvPr>
            <p:cNvCxnSpPr/>
            <p:nvPr/>
          </p:nvCxnSpPr>
          <p:spPr>
            <a:xfrm flipV="1">
              <a:off x="5257800" y="632172"/>
              <a:ext cx="0" cy="350520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F337B-FAEB-437F-B203-D43F034879D0}"/>
                </a:ext>
              </a:extLst>
            </p:cNvPr>
            <p:cNvCxnSpPr>
              <a:cxnSpLocks/>
            </p:cNvCxnSpPr>
            <p:nvPr/>
          </p:nvCxnSpPr>
          <p:spPr>
            <a:xfrm>
              <a:off x="5140842" y="3975907"/>
              <a:ext cx="3774558"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B860D7-DB5B-4B23-A0E5-2F719730204A}"/>
                </a:ext>
              </a:extLst>
            </p:cNvPr>
            <p:cNvSpPr txBox="1"/>
            <p:nvPr/>
          </p:nvSpPr>
          <p:spPr>
            <a:xfrm rot="16200000">
              <a:off x="3715610" y="1672239"/>
              <a:ext cx="2589896" cy="509759"/>
            </a:xfrm>
            <a:prstGeom prst="rect">
              <a:avLst/>
            </a:prstGeom>
            <a:noFill/>
          </p:spPr>
          <p:txBody>
            <a:bodyPr wrap="square" rtlCol="0">
              <a:spAutoFit/>
            </a:bodyPr>
            <a:lstStyle/>
            <a:p>
              <a:r>
                <a:rPr lang="en-US" sz="2400" dirty="0">
                  <a:latin typeface="+mj-lt"/>
                </a:rPr>
                <a:t>Temperature</a:t>
              </a:r>
            </a:p>
          </p:txBody>
        </p:sp>
        <p:sp>
          <p:nvSpPr>
            <p:cNvPr id="17" name="TextBox 16">
              <a:extLst>
                <a:ext uri="{FF2B5EF4-FFF2-40B4-BE49-F238E27FC236}">
                  <a16:creationId xmlns:a16="http://schemas.microsoft.com/office/drawing/2014/main" id="{F97E59A7-0513-48DB-AD89-D7A2D66ADE2E}"/>
                </a:ext>
              </a:extLst>
            </p:cNvPr>
            <p:cNvSpPr txBox="1"/>
            <p:nvPr/>
          </p:nvSpPr>
          <p:spPr>
            <a:xfrm>
              <a:off x="6414093" y="3989846"/>
              <a:ext cx="3850758" cy="461665"/>
            </a:xfrm>
            <a:prstGeom prst="rect">
              <a:avLst/>
            </a:prstGeom>
            <a:noFill/>
          </p:spPr>
          <p:txBody>
            <a:bodyPr wrap="square" rtlCol="0">
              <a:spAutoFit/>
            </a:bodyPr>
            <a:lstStyle/>
            <a:p>
              <a:r>
                <a:rPr lang="en-US" sz="2400" dirty="0">
                  <a:latin typeface="+mj-lt"/>
                </a:rPr>
                <a:t>Entropy</a:t>
              </a:r>
            </a:p>
          </p:txBody>
        </p:sp>
        <p:cxnSp>
          <p:nvCxnSpPr>
            <p:cNvPr id="18" name="Straight Arrow Connector 17">
              <a:extLst>
                <a:ext uri="{FF2B5EF4-FFF2-40B4-BE49-F238E27FC236}">
                  <a16:creationId xmlns:a16="http://schemas.microsoft.com/office/drawing/2014/main" id="{991F1A89-5462-4C8C-9F00-12F2A3B90F71}"/>
                </a:ext>
              </a:extLst>
            </p:cNvPr>
            <p:cNvCxnSpPr>
              <a:cxnSpLocks/>
            </p:cNvCxnSpPr>
            <p:nvPr/>
          </p:nvCxnSpPr>
          <p:spPr>
            <a:xfrm>
              <a:off x="5690191" y="1622772"/>
              <a:ext cx="2438400" cy="0"/>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474875-4A37-436B-A327-051523143726}"/>
                </a:ext>
              </a:extLst>
            </p:cNvPr>
            <p:cNvSpPr txBox="1"/>
            <p:nvPr/>
          </p:nvSpPr>
          <p:spPr>
            <a:xfrm>
              <a:off x="5481469" y="1165572"/>
              <a:ext cx="385931" cy="302992"/>
            </a:xfrm>
            <a:prstGeom prst="rect">
              <a:avLst/>
            </a:prstGeom>
            <a:noFill/>
          </p:spPr>
          <p:txBody>
            <a:bodyPr wrap="square" rtlCol="0">
              <a:spAutoFit/>
            </a:bodyPr>
            <a:lstStyle/>
            <a:p>
              <a:r>
                <a:rPr lang="en-US" sz="2400" b="1" i="1" dirty="0">
                  <a:latin typeface="+mj-lt"/>
                </a:rPr>
                <a:t>a</a:t>
              </a:r>
            </a:p>
          </p:txBody>
        </p:sp>
        <p:sp>
          <p:nvSpPr>
            <p:cNvPr id="21" name="TextBox 20">
              <a:extLst>
                <a:ext uri="{FF2B5EF4-FFF2-40B4-BE49-F238E27FC236}">
                  <a16:creationId xmlns:a16="http://schemas.microsoft.com/office/drawing/2014/main" id="{60070D5C-077C-4449-A364-3A7620E2B1DD}"/>
                </a:ext>
              </a:extLst>
            </p:cNvPr>
            <p:cNvSpPr txBox="1"/>
            <p:nvPr/>
          </p:nvSpPr>
          <p:spPr>
            <a:xfrm>
              <a:off x="7935625" y="1058815"/>
              <a:ext cx="385931" cy="302992"/>
            </a:xfrm>
            <a:prstGeom prst="rect">
              <a:avLst/>
            </a:prstGeom>
            <a:noFill/>
          </p:spPr>
          <p:txBody>
            <a:bodyPr wrap="square" rtlCol="0">
              <a:spAutoFit/>
            </a:bodyPr>
            <a:lstStyle/>
            <a:p>
              <a:r>
                <a:rPr lang="en-US" sz="2400" b="1" i="1" dirty="0">
                  <a:latin typeface="+mj-lt"/>
                </a:rPr>
                <a:t>b</a:t>
              </a:r>
            </a:p>
          </p:txBody>
        </p:sp>
        <p:sp>
          <p:nvSpPr>
            <p:cNvPr id="22" name="TextBox 21">
              <a:extLst>
                <a:ext uri="{FF2B5EF4-FFF2-40B4-BE49-F238E27FC236}">
                  <a16:creationId xmlns:a16="http://schemas.microsoft.com/office/drawing/2014/main" id="{BA5BEC5C-FB5D-4D12-8D10-8C34385C4090}"/>
                </a:ext>
              </a:extLst>
            </p:cNvPr>
            <p:cNvSpPr txBox="1"/>
            <p:nvPr/>
          </p:nvSpPr>
          <p:spPr>
            <a:xfrm>
              <a:off x="6414093" y="1058815"/>
              <a:ext cx="990596" cy="599892"/>
            </a:xfrm>
            <a:prstGeom prst="rect">
              <a:avLst/>
            </a:prstGeom>
            <a:noFill/>
          </p:spPr>
          <p:txBody>
            <a:bodyPr wrap="square" rtlCol="0">
              <a:spAutoFit/>
            </a:bodyPr>
            <a:lstStyle/>
            <a:p>
              <a:r>
                <a:rPr lang="en-US" sz="2400" b="1" i="1" dirty="0">
                  <a:latin typeface="+mj-lt"/>
                </a:rPr>
                <a:t>T</a:t>
              </a:r>
              <a:r>
                <a:rPr lang="en-US" sz="2400" b="1" i="1" baseline="-25000" dirty="0">
                  <a:latin typeface="+mj-lt"/>
                </a:rPr>
                <a:t>H</a:t>
              </a:r>
              <a:endParaRPr lang="en-US" sz="2400" b="1" i="1" dirty="0">
                <a:latin typeface="+mj-lt"/>
              </a:endParaRPr>
            </a:p>
          </p:txBody>
        </p:sp>
        <p:cxnSp>
          <p:nvCxnSpPr>
            <p:cNvPr id="23" name="Straight Arrow Connector 22">
              <a:extLst>
                <a:ext uri="{FF2B5EF4-FFF2-40B4-BE49-F238E27FC236}">
                  <a16:creationId xmlns:a16="http://schemas.microsoft.com/office/drawing/2014/main" id="{2574F49F-34C4-47E7-BF10-E29CF4203C9A}"/>
                </a:ext>
              </a:extLst>
            </p:cNvPr>
            <p:cNvCxnSpPr>
              <a:cxnSpLocks/>
            </p:cNvCxnSpPr>
            <p:nvPr/>
          </p:nvCxnSpPr>
          <p:spPr>
            <a:xfrm>
              <a:off x="8103781" y="1641809"/>
              <a:ext cx="24809" cy="1729110"/>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5F5A8B3-A48E-4F78-A81F-8A9F3901A877}"/>
                </a:ext>
              </a:extLst>
            </p:cNvPr>
            <p:cNvSpPr txBox="1"/>
            <p:nvPr/>
          </p:nvSpPr>
          <p:spPr>
            <a:xfrm>
              <a:off x="8229600" y="3070572"/>
              <a:ext cx="385931" cy="302992"/>
            </a:xfrm>
            <a:prstGeom prst="rect">
              <a:avLst/>
            </a:prstGeom>
            <a:noFill/>
          </p:spPr>
          <p:txBody>
            <a:bodyPr wrap="square" rtlCol="0">
              <a:spAutoFit/>
            </a:bodyPr>
            <a:lstStyle/>
            <a:p>
              <a:r>
                <a:rPr lang="en-US" sz="2400" b="1" i="1" dirty="0">
                  <a:latin typeface="+mj-lt"/>
                </a:rPr>
                <a:t>c</a:t>
              </a:r>
            </a:p>
          </p:txBody>
        </p:sp>
        <p:cxnSp>
          <p:nvCxnSpPr>
            <p:cNvPr id="26" name="Straight Arrow Connector 25">
              <a:extLst>
                <a:ext uri="{FF2B5EF4-FFF2-40B4-BE49-F238E27FC236}">
                  <a16:creationId xmlns:a16="http://schemas.microsoft.com/office/drawing/2014/main" id="{74755308-AA68-402D-B9B7-A2607EF490D5}"/>
                </a:ext>
              </a:extLst>
            </p:cNvPr>
            <p:cNvCxnSpPr>
              <a:cxnSpLocks/>
            </p:cNvCxnSpPr>
            <p:nvPr/>
          </p:nvCxnSpPr>
          <p:spPr>
            <a:xfrm flipV="1">
              <a:off x="5693736" y="1616537"/>
              <a:ext cx="0" cy="1698658"/>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011ADC5-6590-43CE-873B-8B1D25EA4AC5}"/>
                </a:ext>
              </a:extLst>
            </p:cNvPr>
            <p:cNvCxnSpPr>
              <a:cxnSpLocks/>
            </p:cNvCxnSpPr>
            <p:nvPr/>
          </p:nvCxnSpPr>
          <p:spPr>
            <a:xfrm flipH="1">
              <a:off x="5667637" y="3370919"/>
              <a:ext cx="2460953" cy="0"/>
            </a:xfrm>
            <a:prstGeom prst="straightConnector1">
              <a:avLst/>
            </a:prstGeom>
            <a:ln w="603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33706C9-6A27-445D-825A-C38832F81572}"/>
                </a:ext>
              </a:extLst>
            </p:cNvPr>
            <p:cNvSpPr txBox="1"/>
            <p:nvPr/>
          </p:nvSpPr>
          <p:spPr>
            <a:xfrm>
              <a:off x="5252869" y="3146772"/>
              <a:ext cx="385931" cy="302992"/>
            </a:xfrm>
            <a:prstGeom prst="rect">
              <a:avLst/>
            </a:prstGeom>
            <a:noFill/>
          </p:spPr>
          <p:txBody>
            <a:bodyPr wrap="square" rtlCol="0">
              <a:spAutoFit/>
            </a:bodyPr>
            <a:lstStyle/>
            <a:p>
              <a:r>
                <a:rPr lang="en-US" sz="2400" b="1" i="1" dirty="0">
                  <a:latin typeface="+mj-lt"/>
                </a:rPr>
                <a:t>d</a:t>
              </a:r>
            </a:p>
          </p:txBody>
        </p:sp>
        <p:sp>
          <p:nvSpPr>
            <p:cNvPr id="33" name="TextBox 32">
              <a:extLst>
                <a:ext uri="{FF2B5EF4-FFF2-40B4-BE49-F238E27FC236}">
                  <a16:creationId xmlns:a16="http://schemas.microsoft.com/office/drawing/2014/main" id="{C7D923F2-8C82-46DE-A448-D80CA9867EB4}"/>
                </a:ext>
              </a:extLst>
            </p:cNvPr>
            <p:cNvSpPr txBox="1"/>
            <p:nvPr/>
          </p:nvSpPr>
          <p:spPr>
            <a:xfrm>
              <a:off x="6705604" y="3370906"/>
              <a:ext cx="990596" cy="599892"/>
            </a:xfrm>
            <a:prstGeom prst="rect">
              <a:avLst/>
            </a:prstGeom>
            <a:noFill/>
          </p:spPr>
          <p:txBody>
            <a:bodyPr wrap="square" rtlCol="0">
              <a:spAutoFit/>
            </a:bodyPr>
            <a:lstStyle/>
            <a:p>
              <a:r>
                <a:rPr lang="en-US" sz="2400" b="1" i="1" dirty="0">
                  <a:latin typeface="+mj-lt"/>
                </a:rPr>
                <a:t>T</a:t>
              </a:r>
              <a:r>
                <a:rPr lang="en-US" sz="2400" b="1" i="1" baseline="-25000" dirty="0">
                  <a:latin typeface="+mj-lt"/>
                </a:rPr>
                <a:t>C</a:t>
              </a:r>
              <a:endParaRPr lang="en-US" sz="2400" b="1" i="1" dirty="0">
                <a:latin typeface="+mj-lt"/>
              </a:endParaRPr>
            </a:p>
          </p:txBody>
        </p:sp>
        <p:sp>
          <p:nvSpPr>
            <p:cNvPr id="34" name="TextBox 33">
              <a:extLst>
                <a:ext uri="{FF2B5EF4-FFF2-40B4-BE49-F238E27FC236}">
                  <a16:creationId xmlns:a16="http://schemas.microsoft.com/office/drawing/2014/main" id="{57797E9B-32D5-46ED-9ACE-ED3841B8EA84}"/>
                </a:ext>
              </a:extLst>
            </p:cNvPr>
            <p:cNvSpPr txBox="1"/>
            <p:nvPr/>
          </p:nvSpPr>
          <p:spPr>
            <a:xfrm>
              <a:off x="722857" y="361026"/>
              <a:ext cx="2854655" cy="461665"/>
            </a:xfrm>
            <a:prstGeom prst="rect">
              <a:avLst/>
            </a:prstGeom>
            <a:noFill/>
          </p:spPr>
          <p:txBody>
            <a:bodyPr wrap="square" rtlCol="0">
              <a:spAutoFit/>
            </a:bodyPr>
            <a:lstStyle/>
            <a:p>
              <a:r>
                <a:rPr lang="en-US" sz="2400" dirty="0">
                  <a:latin typeface="+mj-lt"/>
                </a:rPr>
                <a:t>P versus V diagram</a:t>
              </a:r>
            </a:p>
          </p:txBody>
        </p:sp>
        <p:sp>
          <p:nvSpPr>
            <p:cNvPr id="35" name="TextBox 34">
              <a:extLst>
                <a:ext uri="{FF2B5EF4-FFF2-40B4-BE49-F238E27FC236}">
                  <a16:creationId xmlns:a16="http://schemas.microsoft.com/office/drawing/2014/main" id="{BD5D64A3-222E-4EC1-A7A9-867C067DFA5B}"/>
                </a:ext>
              </a:extLst>
            </p:cNvPr>
            <p:cNvSpPr txBox="1"/>
            <p:nvPr/>
          </p:nvSpPr>
          <p:spPr>
            <a:xfrm>
              <a:off x="5466901" y="152400"/>
              <a:ext cx="2854655" cy="461665"/>
            </a:xfrm>
            <a:prstGeom prst="rect">
              <a:avLst/>
            </a:prstGeom>
            <a:noFill/>
          </p:spPr>
          <p:txBody>
            <a:bodyPr wrap="square" rtlCol="0">
              <a:spAutoFit/>
            </a:bodyPr>
            <a:lstStyle/>
            <a:p>
              <a:r>
                <a:rPr lang="en-US" sz="2400" dirty="0">
                  <a:latin typeface="+mj-lt"/>
                </a:rPr>
                <a:t>T versus S diagram</a:t>
              </a:r>
            </a:p>
          </p:txBody>
        </p:sp>
      </p:grpSp>
      <p:graphicFrame>
        <p:nvGraphicFramePr>
          <p:cNvPr id="36" name="Object 35">
            <a:extLst>
              <a:ext uri="{FF2B5EF4-FFF2-40B4-BE49-F238E27FC236}">
                <a16:creationId xmlns:a16="http://schemas.microsoft.com/office/drawing/2014/main" id="{5D94828D-5EF6-48BD-9723-FE7B41645566}"/>
              </a:ext>
            </a:extLst>
          </p:cNvPr>
          <p:cNvGraphicFramePr>
            <a:graphicFrameLocks noChangeAspect="1"/>
          </p:cNvGraphicFramePr>
          <p:nvPr>
            <p:extLst>
              <p:ext uri="{D42A27DB-BD31-4B8C-83A1-F6EECF244321}">
                <p14:modId xmlns:p14="http://schemas.microsoft.com/office/powerpoint/2010/main" val="890765762"/>
              </p:ext>
            </p:extLst>
          </p:nvPr>
        </p:nvGraphicFramePr>
        <p:xfrm>
          <a:off x="555625" y="3527425"/>
          <a:ext cx="8221663" cy="2967038"/>
        </p:xfrm>
        <a:graphic>
          <a:graphicData uri="http://schemas.openxmlformats.org/presentationml/2006/ole">
            <mc:AlternateContent xmlns:mc="http://schemas.openxmlformats.org/markup-compatibility/2006">
              <mc:Choice xmlns:v="urn:schemas-microsoft-com:vml" Requires="v">
                <p:oleObj spid="_x0000_s82978" name="Equation" r:id="rId4" imgW="4152600" imgH="1498320" progId="Equation.DSMT4">
                  <p:embed/>
                </p:oleObj>
              </mc:Choice>
              <mc:Fallback>
                <p:oleObj name="Equation" r:id="rId4" imgW="4152600" imgH="1498320" progId="Equation.DSMT4">
                  <p:embed/>
                  <p:pic>
                    <p:nvPicPr>
                      <p:cNvPr id="36" name="Object 35">
                        <a:extLst>
                          <a:ext uri="{FF2B5EF4-FFF2-40B4-BE49-F238E27FC236}">
                            <a16:creationId xmlns:a16="http://schemas.microsoft.com/office/drawing/2014/main" id="{5D94828D-5EF6-48BD-9723-FE7B41645566}"/>
                          </a:ext>
                        </a:extLst>
                      </p:cNvPr>
                      <p:cNvPicPr/>
                      <p:nvPr/>
                    </p:nvPicPr>
                    <p:blipFill>
                      <a:blip r:embed="rId5"/>
                      <a:stretch>
                        <a:fillRect/>
                      </a:stretch>
                    </p:blipFill>
                    <p:spPr>
                      <a:xfrm>
                        <a:off x="555625" y="3527425"/>
                        <a:ext cx="8221663" cy="2967038"/>
                      </a:xfrm>
                      <a:prstGeom prst="rect">
                        <a:avLst/>
                      </a:prstGeom>
                    </p:spPr>
                  </p:pic>
                </p:oleObj>
              </mc:Fallback>
            </mc:AlternateContent>
          </a:graphicData>
        </a:graphic>
      </p:graphicFrame>
    </p:spTree>
    <p:extLst>
      <p:ext uri="{BB962C8B-B14F-4D97-AF65-F5344CB8AC3E}">
        <p14:creationId xmlns:p14="http://schemas.microsoft.com/office/powerpoint/2010/main" val="63262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18190</TotalTime>
  <Words>712</Words>
  <Application>Microsoft Office PowerPoint</Application>
  <PresentationFormat>On-screen Show (4:3)</PresentationFormat>
  <Paragraphs>152</Paragraphs>
  <Slides>18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4"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1129</cp:revision>
  <cp:lastPrinted>2021-01-31T04:39:24Z</cp:lastPrinted>
  <dcterms:created xsi:type="dcterms:W3CDTF">2012-01-10T18:32:24Z</dcterms:created>
  <dcterms:modified xsi:type="dcterms:W3CDTF">2021-02-22T17:50:55Z</dcterms:modified>
</cp:coreProperties>
</file>