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369" r:id="rId3"/>
    <p:sldId id="324" r:id="rId4"/>
    <p:sldId id="339" r:id="rId5"/>
    <p:sldId id="387" r:id="rId6"/>
    <p:sldId id="366" r:id="rId7"/>
    <p:sldId id="367" r:id="rId8"/>
    <p:sldId id="371" r:id="rId9"/>
    <p:sldId id="370" r:id="rId10"/>
    <p:sldId id="372" r:id="rId11"/>
    <p:sldId id="373" r:id="rId12"/>
    <p:sldId id="374" r:id="rId13"/>
    <p:sldId id="376" r:id="rId14"/>
    <p:sldId id="377" r:id="rId15"/>
    <p:sldId id="378" r:id="rId16"/>
    <p:sldId id="375" r:id="rId17"/>
    <p:sldId id="379" r:id="rId18"/>
    <p:sldId id="380" r:id="rId19"/>
    <p:sldId id="381" r:id="rId20"/>
    <p:sldId id="382" r:id="rId21"/>
    <p:sldId id="383" r:id="rId22"/>
    <p:sldId id="384" r:id="rId23"/>
    <p:sldId id="385" r:id="rId24"/>
    <p:sldId id="386" r:id="rId2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DA32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60"/>
  </p:normalViewPr>
  <p:slideViewPr>
    <p:cSldViewPr>
      <p:cViewPr varScale="1">
        <p:scale>
          <a:sx n="72" d="100"/>
          <a:sy n="72" d="100"/>
        </p:scale>
        <p:origin x="1200" y="53"/>
      </p:cViewPr>
      <p:guideLst>
        <p:guide orient="horz" pos="2160"/>
        <p:guide pos="2880"/>
      </p:guideLst>
    </p:cSldViewPr>
  </p:slid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2/24/2021</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2/24/2021</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894842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2/24/2021</a:t>
            </a:r>
            <a:endParaRPr lang="en-US" dirty="0"/>
          </a:p>
        </p:txBody>
      </p:sp>
      <p:sp>
        <p:nvSpPr>
          <p:cNvPr id="5" name="Footer Placeholder 4"/>
          <p:cNvSpPr>
            <a:spLocks noGrp="1"/>
          </p:cNvSpPr>
          <p:nvPr>
            <p:ph type="ftr" sz="quarter" idx="11"/>
          </p:nvPr>
        </p:nvSpPr>
        <p:spPr/>
        <p:txBody>
          <a:bodyPr/>
          <a:lstStyle/>
          <a:p>
            <a:r>
              <a:rPr lang="en-US"/>
              <a:t>PHY 341/641  Spring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2/24/2021</a:t>
            </a:r>
            <a:endParaRPr lang="en-US" dirty="0"/>
          </a:p>
        </p:txBody>
      </p:sp>
      <p:sp>
        <p:nvSpPr>
          <p:cNvPr id="5" name="Footer Placeholder 4"/>
          <p:cNvSpPr>
            <a:spLocks noGrp="1"/>
          </p:cNvSpPr>
          <p:nvPr>
            <p:ph type="ftr" sz="quarter" idx="11"/>
          </p:nvPr>
        </p:nvSpPr>
        <p:spPr/>
        <p:txBody>
          <a:bodyPr/>
          <a:lstStyle/>
          <a:p>
            <a:r>
              <a:rPr lang="en-US"/>
              <a:t>PHY 341/641  Spring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2/24/2021</a:t>
            </a:r>
            <a:endParaRPr lang="en-US" dirty="0"/>
          </a:p>
        </p:txBody>
      </p:sp>
      <p:sp>
        <p:nvSpPr>
          <p:cNvPr id="5" name="Footer Placeholder 4"/>
          <p:cNvSpPr>
            <a:spLocks noGrp="1"/>
          </p:cNvSpPr>
          <p:nvPr>
            <p:ph type="ftr" sz="quarter" idx="11"/>
          </p:nvPr>
        </p:nvSpPr>
        <p:spPr/>
        <p:txBody>
          <a:bodyPr/>
          <a:lstStyle/>
          <a:p>
            <a:r>
              <a:rPr lang="en-US"/>
              <a:t>PHY 341/641  Spring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2/24/2021</a:t>
            </a:r>
            <a:endParaRPr lang="en-US" dirty="0"/>
          </a:p>
        </p:txBody>
      </p:sp>
      <p:sp>
        <p:nvSpPr>
          <p:cNvPr id="5" name="Footer Placeholder 4"/>
          <p:cNvSpPr>
            <a:spLocks noGrp="1"/>
          </p:cNvSpPr>
          <p:nvPr>
            <p:ph type="ftr" sz="quarter" idx="11"/>
          </p:nvPr>
        </p:nvSpPr>
        <p:spPr/>
        <p:txBody>
          <a:bodyPr/>
          <a:lstStyle/>
          <a:p>
            <a:r>
              <a:rPr lang="en-US"/>
              <a:t>PHY 341/641  Spring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2/24/2021</a:t>
            </a:r>
            <a:endParaRPr lang="en-US" dirty="0"/>
          </a:p>
        </p:txBody>
      </p:sp>
      <p:sp>
        <p:nvSpPr>
          <p:cNvPr id="5" name="Footer Placeholder 4"/>
          <p:cNvSpPr>
            <a:spLocks noGrp="1"/>
          </p:cNvSpPr>
          <p:nvPr>
            <p:ph type="ftr" sz="quarter" idx="11"/>
          </p:nvPr>
        </p:nvSpPr>
        <p:spPr/>
        <p:txBody>
          <a:bodyPr/>
          <a:lstStyle/>
          <a:p>
            <a:r>
              <a:rPr lang="en-US"/>
              <a:t>PHY 341/641  Spring 2021 -- Lecture 13</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2/24/2021</a:t>
            </a:r>
            <a:endParaRPr lang="en-US" dirty="0"/>
          </a:p>
        </p:txBody>
      </p:sp>
      <p:sp>
        <p:nvSpPr>
          <p:cNvPr id="6" name="Footer Placeholder 5"/>
          <p:cNvSpPr>
            <a:spLocks noGrp="1"/>
          </p:cNvSpPr>
          <p:nvPr>
            <p:ph type="ftr" sz="quarter" idx="11"/>
          </p:nvPr>
        </p:nvSpPr>
        <p:spPr/>
        <p:txBody>
          <a:bodyPr/>
          <a:lstStyle/>
          <a:p>
            <a:r>
              <a:rPr lang="en-US"/>
              <a:t>PHY 341/641  Spring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2/24/2021</a:t>
            </a:r>
            <a:endParaRPr lang="en-US" dirty="0"/>
          </a:p>
        </p:txBody>
      </p:sp>
      <p:sp>
        <p:nvSpPr>
          <p:cNvPr id="8" name="Footer Placeholder 7"/>
          <p:cNvSpPr>
            <a:spLocks noGrp="1"/>
          </p:cNvSpPr>
          <p:nvPr>
            <p:ph type="ftr" sz="quarter" idx="11"/>
          </p:nvPr>
        </p:nvSpPr>
        <p:spPr/>
        <p:txBody>
          <a:bodyPr/>
          <a:lstStyle/>
          <a:p>
            <a:r>
              <a:rPr lang="en-US"/>
              <a:t>PHY 341/641  Spring 2021 -- Lecture 13</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2/24/2021</a:t>
            </a:r>
            <a:endParaRPr lang="en-US" dirty="0"/>
          </a:p>
        </p:txBody>
      </p:sp>
      <p:sp>
        <p:nvSpPr>
          <p:cNvPr id="4" name="Footer Placeholder 3"/>
          <p:cNvSpPr>
            <a:spLocks noGrp="1"/>
          </p:cNvSpPr>
          <p:nvPr>
            <p:ph type="ftr" sz="quarter" idx="11"/>
          </p:nvPr>
        </p:nvSpPr>
        <p:spPr/>
        <p:txBody>
          <a:bodyPr/>
          <a:lstStyle/>
          <a:p>
            <a:r>
              <a:rPr lang="en-US"/>
              <a:t>PHY 341/641  Spring 2021 -- Lecture 13</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2/24/2021</a:t>
            </a:r>
            <a:endParaRPr lang="en-US" dirty="0"/>
          </a:p>
        </p:txBody>
      </p:sp>
      <p:sp>
        <p:nvSpPr>
          <p:cNvPr id="3" name="Footer Placeholder 2"/>
          <p:cNvSpPr>
            <a:spLocks noGrp="1"/>
          </p:cNvSpPr>
          <p:nvPr>
            <p:ph type="ftr" sz="quarter" idx="11"/>
          </p:nvPr>
        </p:nvSpPr>
        <p:spPr/>
        <p:txBody>
          <a:bodyPr/>
          <a:lstStyle/>
          <a:p>
            <a:r>
              <a:rPr lang="en-US"/>
              <a:t>PHY 341/641  Spring 2021 -- Lecture 13</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2/24/2021</a:t>
            </a:r>
            <a:endParaRPr lang="en-US" dirty="0"/>
          </a:p>
        </p:txBody>
      </p:sp>
      <p:sp>
        <p:nvSpPr>
          <p:cNvPr id="6" name="Footer Placeholder 5"/>
          <p:cNvSpPr>
            <a:spLocks noGrp="1"/>
          </p:cNvSpPr>
          <p:nvPr>
            <p:ph type="ftr" sz="quarter" idx="11"/>
          </p:nvPr>
        </p:nvSpPr>
        <p:spPr/>
        <p:txBody>
          <a:bodyPr/>
          <a:lstStyle/>
          <a:p>
            <a:r>
              <a:rPr lang="en-US"/>
              <a:t>PHY 341/641  Spring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2/24/2021</a:t>
            </a:r>
            <a:endParaRPr lang="en-US" dirty="0"/>
          </a:p>
        </p:txBody>
      </p:sp>
      <p:sp>
        <p:nvSpPr>
          <p:cNvPr id="6" name="Footer Placeholder 5"/>
          <p:cNvSpPr>
            <a:spLocks noGrp="1"/>
          </p:cNvSpPr>
          <p:nvPr>
            <p:ph type="ftr" sz="quarter" idx="11"/>
          </p:nvPr>
        </p:nvSpPr>
        <p:spPr/>
        <p:txBody>
          <a:bodyPr/>
          <a:lstStyle/>
          <a:p>
            <a:r>
              <a:rPr lang="en-US"/>
              <a:t>PHY 341/641  Spring 2021 -- Lecture 13</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2/24/2021</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341/641  Spring 2021 -- Lecture 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www.nuclear-power.net/nuclear-engineering/thermodynamics/thermodynamic-cycles/rankine-cycle-steam-turbine-cycle/" TargetMode="External"/><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3.bin"/><Relationship Id="rId5" Type="http://schemas.openxmlformats.org/officeDocument/2006/relationships/image" Target="../media/image22.wmf"/><Relationship Id="rId4" Type="http://schemas.openxmlformats.org/officeDocument/2006/relationships/oleObject" Target="../embeddings/oleObject12.bin"/></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24.wmf"/><Relationship Id="rId4" Type="http://schemas.openxmlformats.org/officeDocument/2006/relationships/oleObject" Target="../embeddings/oleObject14.bin"/></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8.wmf"/><Relationship Id="rId5" Type="http://schemas.openxmlformats.org/officeDocument/2006/relationships/oleObject" Target="../embeddings/oleObject16.bin"/><Relationship Id="rId4" Type="http://schemas.openxmlformats.org/officeDocument/2006/relationships/image" Target="../media/image27.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8.vml"/><Relationship Id="rId4" Type="http://schemas.openxmlformats.org/officeDocument/2006/relationships/image" Target="../media/image29.wmf"/></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31.wmf"/><Relationship Id="rId4" Type="http://schemas.openxmlformats.org/officeDocument/2006/relationships/oleObject" Target="../embeddings/oleObject18.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33.wmf"/></Relationships>
</file>

<file path=ppt/slides/_rels/slide24.xml.rels><?xml version="1.0" encoding="UTF-8" standalone="yes"?>
<Relationships xmlns="http://schemas.openxmlformats.org/package/2006/relationships"><Relationship Id="rId3" Type="http://schemas.openxmlformats.org/officeDocument/2006/relationships/hyperlink" Target="http://info.phys.unm.edu/~ideutsch/Classes/Phys500S09/Downloads/newoptics.pdf" TargetMode="External"/><Relationship Id="rId2" Type="http://schemas.openxmlformats.org/officeDocument/2006/relationships/hyperlink" Target="https://nationalmaglab.org/about/around-the-lab/what-the/dilfridg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8.png"/><Relationship Id="rId7"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11" Type="http://schemas.openxmlformats.org/officeDocument/2006/relationships/image" Target="../media/image7.wmf"/><Relationship Id="rId5" Type="http://schemas.openxmlformats.org/officeDocument/2006/relationships/image" Target="../media/image4.w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6.wmf"/></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image" Target="../media/image9.e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3" Type="http://schemas.openxmlformats.org/officeDocument/2006/relationships/hyperlink" Target="https://dieselnet.com/tech/diesel_history.php#diesel"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www.britannica.com/biography/Nikolaus-Otto" TargetMode="Externa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image" Target="../media/image17.png"/><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11" Type="http://schemas.openxmlformats.org/officeDocument/2006/relationships/image" Target="../media/image16.wmf"/><Relationship Id="rId5" Type="http://schemas.openxmlformats.org/officeDocument/2006/relationships/image" Target="../media/image13.wmf"/><Relationship Id="rId10" Type="http://schemas.openxmlformats.org/officeDocument/2006/relationships/oleObject" Target="../embeddings/oleObject11.bin"/><Relationship Id="rId4" Type="http://schemas.openxmlformats.org/officeDocument/2006/relationships/oleObject" Target="../embeddings/oleObject8.bin"/><Relationship Id="rId9"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457200"/>
            <a:ext cx="8763000" cy="6217087"/>
          </a:xfrm>
          <a:prstGeom prst="rect">
            <a:avLst/>
          </a:prstGeom>
          <a:noFill/>
        </p:spPr>
        <p:txBody>
          <a:bodyPr wrap="square" rtlCol="0">
            <a:spAutoFit/>
          </a:bodyPr>
          <a:lstStyle/>
          <a:p>
            <a:pPr algn="ctr"/>
            <a:r>
              <a:rPr lang="en-US" sz="3200" b="1" dirty="0"/>
              <a:t>PHY 341/641 Thermodynamics and Statistical Mechanics</a:t>
            </a:r>
          </a:p>
          <a:p>
            <a:pPr algn="ctr"/>
            <a:r>
              <a:rPr lang="en-US" sz="3200" b="1" dirty="0"/>
              <a:t>MWF:  Online at 12 PM &amp; FTF at 2 PM</a:t>
            </a:r>
          </a:p>
          <a:p>
            <a:pPr algn="ctr"/>
            <a:endParaRPr lang="en-US" sz="3200" b="1" dirty="0"/>
          </a:p>
          <a:p>
            <a:pPr algn="ctr"/>
            <a:r>
              <a:rPr lang="en-US" sz="3200" b="1" dirty="0"/>
              <a:t>Discussion for Lecture 13:</a:t>
            </a:r>
          </a:p>
          <a:p>
            <a:pPr algn="ctr"/>
            <a:endParaRPr lang="en-US" sz="1000" b="1" dirty="0"/>
          </a:p>
          <a:p>
            <a:pPr algn="ctr"/>
            <a:r>
              <a:rPr lang="en-US" sz="2400" b="1" dirty="0"/>
              <a:t>Practical thermodynamic cycles</a:t>
            </a:r>
          </a:p>
          <a:p>
            <a:pPr algn="ctr"/>
            <a:r>
              <a:rPr lang="en-US" sz="2400" b="1" dirty="0"/>
              <a:t>Engines, refrigerators, etc.</a:t>
            </a:r>
          </a:p>
          <a:p>
            <a:pPr marL="457200" lvl="2">
              <a:spcBef>
                <a:spcPct val="50000"/>
              </a:spcBef>
            </a:pPr>
            <a:r>
              <a:rPr lang="en-US" sz="2400" b="1" dirty="0">
                <a:solidFill>
                  <a:schemeClr val="folHlink"/>
                </a:solidFill>
              </a:rPr>
              <a:t>Reading: Chapters 4.3-4.4</a:t>
            </a:r>
          </a:p>
          <a:p>
            <a:pPr lvl="3" indent="-457200">
              <a:spcBef>
                <a:spcPct val="50000"/>
              </a:spcBef>
              <a:buAutoNum type="arabicPeriod"/>
            </a:pPr>
            <a:r>
              <a:rPr lang="en-US" sz="2400" b="1" dirty="0">
                <a:solidFill>
                  <a:schemeClr val="folHlink"/>
                </a:solidFill>
              </a:rPr>
              <a:t>Otto and Diesel cycles</a:t>
            </a:r>
          </a:p>
          <a:p>
            <a:pPr lvl="3" indent="-457200">
              <a:spcBef>
                <a:spcPct val="50000"/>
              </a:spcBef>
              <a:buAutoNum type="arabicPeriod"/>
            </a:pPr>
            <a:r>
              <a:rPr lang="en-US" sz="2400" b="1" dirty="0">
                <a:solidFill>
                  <a:schemeClr val="folHlink"/>
                </a:solidFill>
              </a:rPr>
              <a:t>Rankine cycle</a:t>
            </a:r>
          </a:p>
          <a:p>
            <a:pPr lvl="3" indent="-457200">
              <a:spcBef>
                <a:spcPct val="50000"/>
              </a:spcBef>
              <a:buAutoNum type="arabicPeriod"/>
            </a:pPr>
            <a:r>
              <a:rPr lang="en-US" sz="2400" b="1" dirty="0">
                <a:solidFill>
                  <a:schemeClr val="folHlink"/>
                </a:solidFill>
              </a:rPr>
              <a:t>Other processes</a:t>
            </a:r>
          </a:p>
          <a:p>
            <a:pPr marL="914400" lvl="3">
              <a:spcBef>
                <a:spcPct val="50000"/>
              </a:spcBef>
            </a:pPr>
            <a:endParaRPr lang="en-US" sz="2400" b="1" dirty="0">
              <a:solidFill>
                <a:schemeClr val="folHlink"/>
              </a:solidFill>
            </a:endParaRPr>
          </a:p>
        </p:txBody>
      </p:sp>
      <p:sp>
        <p:nvSpPr>
          <p:cNvPr id="6" name="TextBox 5">
            <a:extLst>
              <a:ext uri="{FF2B5EF4-FFF2-40B4-BE49-F238E27FC236}">
                <a16:creationId xmlns:a16="http://schemas.microsoft.com/office/drawing/2014/main" id="{F4C5B91D-9561-4743-A1D2-EFA8BE515BFF}"/>
              </a:ext>
            </a:extLst>
          </p:cNvPr>
          <p:cNvSpPr txBox="1"/>
          <p:nvPr/>
        </p:nvSpPr>
        <p:spPr>
          <a:xfrm>
            <a:off x="6934200" y="1981200"/>
            <a:ext cx="2895600" cy="584775"/>
          </a:xfrm>
          <a:prstGeom prst="rect">
            <a:avLst/>
          </a:prstGeom>
          <a:noFill/>
        </p:spPr>
        <p:txBody>
          <a:bodyPr wrap="square" rtlCol="0">
            <a:spAutoFit/>
          </a:bodyPr>
          <a:lstStyle/>
          <a:p>
            <a:r>
              <a:rPr lang="en-US" sz="3200" dirty="0">
                <a:latin typeface="+mj-lt"/>
              </a:rPr>
              <a:t>Record!!!</a:t>
            </a:r>
          </a:p>
        </p:txBody>
      </p:sp>
      <p:sp>
        <p:nvSpPr>
          <p:cNvPr id="7" name="Date Placeholder 6">
            <a:extLst>
              <a:ext uri="{FF2B5EF4-FFF2-40B4-BE49-F238E27FC236}">
                <a16:creationId xmlns:a16="http://schemas.microsoft.com/office/drawing/2014/main" id="{A3739F48-A755-4781-AD71-E638F336882B}"/>
              </a:ext>
            </a:extLst>
          </p:cNvPr>
          <p:cNvSpPr>
            <a:spLocks noGrp="1"/>
          </p:cNvSpPr>
          <p:nvPr>
            <p:ph type="dt" sz="half" idx="10"/>
          </p:nvPr>
        </p:nvSpPr>
        <p:spPr/>
        <p:txBody>
          <a:bodyPr/>
          <a:lstStyle/>
          <a:p>
            <a:r>
              <a:rPr lang="en-US"/>
              <a:t>2/24/2021</a:t>
            </a:r>
            <a:endParaRPr lang="en-US" dirty="0"/>
          </a:p>
        </p:txBody>
      </p:sp>
      <p:sp>
        <p:nvSpPr>
          <p:cNvPr id="8" name="Footer Placeholder 7">
            <a:extLst>
              <a:ext uri="{FF2B5EF4-FFF2-40B4-BE49-F238E27FC236}">
                <a16:creationId xmlns:a16="http://schemas.microsoft.com/office/drawing/2014/main" id="{91A3637E-0198-4E3B-A4CF-044F238B43A4}"/>
              </a:ext>
            </a:extLst>
          </p:cNvPr>
          <p:cNvSpPr>
            <a:spLocks noGrp="1"/>
          </p:cNvSpPr>
          <p:nvPr>
            <p:ph type="ftr" sz="quarter" idx="11"/>
          </p:nvPr>
        </p:nvSpPr>
        <p:spPr/>
        <p:txBody>
          <a:bodyPr/>
          <a:lstStyle/>
          <a:p>
            <a:r>
              <a:rPr lang="en-US"/>
              <a:t>PHY 341/641  Spring 2021 -- Lecture 13</a:t>
            </a:r>
            <a:endParaRPr lang="en-US" dirty="0"/>
          </a:p>
        </p:txBody>
      </p:sp>
      <p:sp>
        <p:nvSpPr>
          <p:cNvPr id="9" name="Slide Number Placeholder 8">
            <a:extLst>
              <a:ext uri="{FF2B5EF4-FFF2-40B4-BE49-F238E27FC236}">
                <a16:creationId xmlns:a16="http://schemas.microsoft.com/office/drawing/2014/main" id="{C5070087-69D3-4805-A9DC-F5F23F55D957}"/>
              </a:ext>
            </a:extLst>
          </p:cNvPr>
          <p:cNvSpPr>
            <a:spLocks noGrp="1"/>
          </p:cNvSpPr>
          <p:nvPr>
            <p:ph type="sldNum" sz="quarter" idx="12"/>
          </p:nvPr>
        </p:nvSpPr>
        <p:spPr/>
        <p:txBody>
          <a:bodyPr/>
          <a:lstStyle/>
          <a:p>
            <a:fld id="{CE368B07-CEBF-4C80-90AF-53B34FA04CF3}" type="slidenum">
              <a:rPr lang="en-US" smtClean="0"/>
              <a:t>1</a:t>
            </a:fld>
            <a:endParaRPr lang="en-US" dirty="0"/>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A9E04BC-0407-42D2-8A36-75ABF6BDF918}"/>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1F7BD01C-5079-43A6-8813-E0F61B9891B7}"/>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AE536E72-9667-4DA0-AAF1-E7CE57EF7550}"/>
              </a:ext>
            </a:extLst>
          </p:cNvPr>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a:extLst>
              <a:ext uri="{FF2B5EF4-FFF2-40B4-BE49-F238E27FC236}">
                <a16:creationId xmlns:a16="http://schemas.microsoft.com/office/drawing/2014/main" id="{79D526D7-34E9-4032-A8C9-CC206385992B}"/>
              </a:ext>
            </a:extLst>
          </p:cNvPr>
          <p:cNvSpPr txBox="1"/>
          <p:nvPr/>
        </p:nvSpPr>
        <p:spPr>
          <a:xfrm>
            <a:off x="152400" y="268537"/>
            <a:ext cx="8839200" cy="461665"/>
          </a:xfrm>
          <a:prstGeom prst="rect">
            <a:avLst/>
          </a:prstGeom>
          <a:noFill/>
        </p:spPr>
        <p:txBody>
          <a:bodyPr wrap="square" rtlCol="0">
            <a:spAutoFit/>
          </a:bodyPr>
          <a:lstStyle/>
          <a:p>
            <a:r>
              <a:rPr lang="en-US" sz="2400" dirty="0">
                <a:latin typeface="+mj-lt"/>
              </a:rPr>
              <a:t>Example of a cycle NOT using an ideal gas – the Rankine cycle</a:t>
            </a:r>
          </a:p>
        </p:txBody>
      </p:sp>
      <p:pic>
        <p:nvPicPr>
          <p:cNvPr id="7" name="Picture 6">
            <a:extLst>
              <a:ext uri="{FF2B5EF4-FFF2-40B4-BE49-F238E27FC236}">
                <a16:creationId xmlns:a16="http://schemas.microsoft.com/office/drawing/2014/main" id="{D6B8F5D0-8A82-4DDD-A6A4-E562387A2F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117" y="1021617"/>
            <a:ext cx="3479365" cy="4825397"/>
          </a:xfrm>
          <a:prstGeom prst="rect">
            <a:avLst/>
          </a:prstGeom>
        </p:spPr>
      </p:pic>
      <p:sp>
        <p:nvSpPr>
          <p:cNvPr id="8" name="TextBox 7">
            <a:extLst>
              <a:ext uri="{FF2B5EF4-FFF2-40B4-BE49-F238E27FC236}">
                <a16:creationId xmlns:a16="http://schemas.microsoft.com/office/drawing/2014/main" id="{213A227E-8B0F-4EDD-97DE-B6CC3DACCE6E}"/>
              </a:ext>
            </a:extLst>
          </p:cNvPr>
          <p:cNvSpPr txBox="1"/>
          <p:nvPr/>
        </p:nvSpPr>
        <p:spPr>
          <a:xfrm>
            <a:off x="304800" y="5943600"/>
            <a:ext cx="8382000" cy="830997"/>
          </a:xfrm>
          <a:prstGeom prst="rect">
            <a:avLst/>
          </a:prstGeom>
          <a:noFill/>
        </p:spPr>
        <p:txBody>
          <a:bodyPr wrap="square" rtlCol="0">
            <a:spAutoFit/>
          </a:bodyPr>
          <a:lstStyle/>
          <a:p>
            <a:r>
              <a:rPr lang="en-US" sz="2400" b="1" dirty="0"/>
              <a:t>William John </a:t>
            </a:r>
            <a:r>
              <a:rPr lang="en-US" sz="2400" b="1" dirty="0" err="1"/>
              <a:t>Macquorn</a:t>
            </a:r>
            <a:r>
              <a:rPr lang="en-US" sz="2400" b="1" dirty="0"/>
              <a:t> Rankine (1820-1872)</a:t>
            </a:r>
          </a:p>
          <a:p>
            <a:endParaRPr lang="en-US" sz="2400" dirty="0">
              <a:latin typeface="+mj-lt"/>
            </a:endParaRPr>
          </a:p>
        </p:txBody>
      </p:sp>
      <p:sp>
        <p:nvSpPr>
          <p:cNvPr id="9" name="TextBox 8">
            <a:extLst>
              <a:ext uri="{FF2B5EF4-FFF2-40B4-BE49-F238E27FC236}">
                <a16:creationId xmlns:a16="http://schemas.microsoft.com/office/drawing/2014/main" id="{0E9B9A6D-65E4-4C35-9AE4-E728CC265DAA}"/>
              </a:ext>
            </a:extLst>
          </p:cNvPr>
          <p:cNvSpPr txBox="1"/>
          <p:nvPr/>
        </p:nvSpPr>
        <p:spPr>
          <a:xfrm>
            <a:off x="4724400" y="2057400"/>
            <a:ext cx="4191000" cy="830997"/>
          </a:xfrm>
          <a:prstGeom prst="rect">
            <a:avLst/>
          </a:prstGeom>
          <a:noFill/>
        </p:spPr>
        <p:txBody>
          <a:bodyPr wrap="square" rtlCol="0">
            <a:spAutoFit/>
          </a:bodyPr>
          <a:lstStyle/>
          <a:p>
            <a:r>
              <a:rPr lang="en-US" sz="2400" dirty="0">
                <a:latin typeface="+mj-lt"/>
              </a:rPr>
              <a:t>Developed the steam </a:t>
            </a:r>
          </a:p>
          <a:p>
            <a:r>
              <a:rPr lang="en-US" sz="2400" dirty="0">
                <a:latin typeface="+mj-lt"/>
              </a:rPr>
              <a:t>turbine cycle</a:t>
            </a:r>
          </a:p>
        </p:txBody>
      </p:sp>
    </p:spTree>
    <p:extLst>
      <p:ext uri="{BB962C8B-B14F-4D97-AF65-F5344CB8AC3E}">
        <p14:creationId xmlns:p14="http://schemas.microsoft.com/office/powerpoint/2010/main" val="769428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A3A65B-E85C-4060-8F06-40B76E9DFCE9}"/>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1452DBB4-193F-4C6F-9F02-7AB75CE444DA}"/>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2A01918D-13FC-4C09-90E2-869E110E9113}"/>
              </a:ext>
            </a:extLst>
          </p:cNvPr>
          <p:cNvSpPr>
            <a:spLocks noGrp="1"/>
          </p:cNvSpPr>
          <p:nvPr>
            <p:ph type="sldNum" sz="quarter" idx="12"/>
          </p:nvPr>
        </p:nvSpPr>
        <p:spPr/>
        <p:txBody>
          <a:bodyPr/>
          <a:lstStyle/>
          <a:p>
            <a:fld id="{CE368B07-CEBF-4C80-90AF-53B34FA04CF3}" type="slidenum">
              <a:rPr lang="en-US" smtClean="0"/>
              <a:t>11</a:t>
            </a:fld>
            <a:endParaRPr lang="en-US" dirty="0"/>
          </a:p>
        </p:txBody>
      </p:sp>
      <p:pic>
        <p:nvPicPr>
          <p:cNvPr id="5" name="Picture 4">
            <a:extLst>
              <a:ext uri="{FF2B5EF4-FFF2-40B4-BE49-F238E27FC236}">
                <a16:creationId xmlns:a16="http://schemas.microsoft.com/office/drawing/2014/main" id="{72794EE8-3C70-41A9-AC98-792E63EF7021}"/>
              </a:ext>
            </a:extLst>
          </p:cNvPr>
          <p:cNvPicPr>
            <a:picLocks noChangeAspect="1"/>
          </p:cNvPicPr>
          <p:nvPr/>
        </p:nvPicPr>
        <p:blipFill>
          <a:blip r:embed="rId2"/>
          <a:stretch>
            <a:fillRect/>
          </a:stretch>
        </p:blipFill>
        <p:spPr>
          <a:xfrm>
            <a:off x="114300" y="490537"/>
            <a:ext cx="8915400" cy="5876925"/>
          </a:xfrm>
          <a:prstGeom prst="rect">
            <a:avLst/>
          </a:prstGeom>
        </p:spPr>
      </p:pic>
    </p:spTree>
    <p:extLst>
      <p:ext uri="{BB962C8B-B14F-4D97-AF65-F5344CB8AC3E}">
        <p14:creationId xmlns:p14="http://schemas.microsoft.com/office/powerpoint/2010/main" val="37268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7A69BD8-92B5-4970-9A4E-C685DEA424A8}"/>
              </a:ext>
            </a:extLst>
          </p:cNvPr>
          <p:cNvPicPr>
            <a:picLocks noChangeAspect="1"/>
          </p:cNvPicPr>
          <p:nvPr/>
        </p:nvPicPr>
        <p:blipFill>
          <a:blip r:embed="rId2"/>
          <a:stretch>
            <a:fillRect/>
          </a:stretch>
        </p:blipFill>
        <p:spPr>
          <a:xfrm>
            <a:off x="152400" y="874931"/>
            <a:ext cx="6252601" cy="6055410"/>
          </a:xfrm>
          <a:prstGeom prst="rect">
            <a:avLst/>
          </a:prstGeom>
        </p:spPr>
      </p:pic>
      <p:sp>
        <p:nvSpPr>
          <p:cNvPr id="2" name="Date Placeholder 1">
            <a:extLst>
              <a:ext uri="{FF2B5EF4-FFF2-40B4-BE49-F238E27FC236}">
                <a16:creationId xmlns:a16="http://schemas.microsoft.com/office/drawing/2014/main" id="{1A07A0A9-5A51-495D-9EC8-59C692C98296}"/>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753BA2BB-0BCC-4198-BF14-EBD3CEA3ABC8}"/>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1D0896C4-19BD-41B3-90EA-AF17A80DF03B}"/>
              </a:ext>
            </a:extLst>
          </p:cNvPr>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a:extLst>
              <a:ext uri="{FF2B5EF4-FFF2-40B4-BE49-F238E27FC236}">
                <a16:creationId xmlns:a16="http://schemas.microsoft.com/office/drawing/2014/main" id="{E6643F66-9EC8-40FC-A7AC-FBEABA718016}"/>
              </a:ext>
            </a:extLst>
          </p:cNvPr>
          <p:cNvSpPr txBox="1"/>
          <p:nvPr/>
        </p:nvSpPr>
        <p:spPr>
          <a:xfrm>
            <a:off x="0" y="228600"/>
            <a:ext cx="8991600" cy="646331"/>
          </a:xfrm>
          <a:prstGeom prst="rect">
            <a:avLst/>
          </a:prstGeom>
          <a:noFill/>
        </p:spPr>
        <p:txBody>
          <a:bodyPr wrap="square" rtlCol="0">
            <a:spAutoFit/>
          </a:bodyPr>
          <a:lstStyle/>
          <a:p>
            <a:r>
              <a:rPr lang="en-US" sz="2400" dirty="0">
                <a:latin typeface="+mj-lt"/>
              </a:rPr>
              <a:t>Other representations of the Rankine cycle – </a:t>
            </a:r>
          </a:p>
          <a:p>
            <a:r>
              <a:rPr lang="en-US" sz="1200" dirty="0">
                <a:latin typeface="+mj-lt"/>
                <a:hlinkClick r:id="rId3"/>
              </a:rPr>
              <a:t>https://www.nuclear-power.net/nuclear-engineering/thermodynamics/thermodynamic-cycles/rankine-cycle-steam-turbine-cycle/</a:t>
            </a:r>
            <a:endParaRPr lang="en-US" sz="1200" dirty="0">
              <a:latin typeface="+mj-lt"/>
            </a:endParaRPr>
          </a:p>
        </p:txBody>
      </p:sp>
      <p:sp>
        <p:nvSpPr>
          <p:cNvPr id="14" name="TextBox 13">
            <a:extLst>
              <a:ext uri="{FF2B5EF4-FFF2-40B4-BE49-F238E27FC236}">
                <a16:creationId xmlns:a16="http://schemas.microsoft.com/office/drawing/2014/main" id="{274F5ADF-4A79-43D2-A5DD-F4E0B874F13B}"/>
              </a:ext>
            </a:extLst>
          </p:cNvPr>
          <p:cNvSpPr txBox="1"/>
          <p:nvPr/>
        </p:nvSpPr>
        <p:spPr>
          <a:xfrm>
            <a:off x="4495800" y="1219200"/>
            <a:ext cx="4800600" cy="3416320"/>
          </a:xfrm>
          <a:prstGeom prst="rect">
            <a:avLst/>
          </a:prstGeom>
          <a:noFill/>
        </p:spPr>
        <p:txBody>
          <a:bodyPr wrap="square" rtlCol="0">
            <a:spAutoFit/>
          </a:bodyPr>
          <a:lstStyle/>
          <a:p>
            <a:r>
              <a:rPr lang="en-US" sz="2400" dirty="0">
                <a:latin typeface="+mj-lt"/>
              </a:rPr>
              <a:t>1</a:t>
            </a:r>
            <a:r>
              <a:rPr lang="en-US" sz="2400" dirty="0">
                <a:latin typeface="+mj-lt"/>
                <a:sym typeface="Wingdings" panose="05000000000000000000" pitchFamily="2" charset="2"/>
              </a:rPr>
              <a:t>2 adiabatic compression of condensed water to high P</a:t>
            </a:r>
          </a:p>
          <a:p>
            <a:r>
              <a:rPr lang="en-US" sz="2400" dirty="0">
                <a:latin typeface="+mj-lt"/>
                <a:sym typeface="Wingdings" panose="05000000000000000000" pitchFamily="2" charset="2"/>
              </a:rPr>
              <a:t>23a  water is heated to boiling</a:t>
            </a:r>
          </a:p>
          <a:p>
            <a:r>
              <a:rPr lang="en-US" sz="2400" dirty="0">
                <a:latin typeface="+mj-lt"/>
                <a:sym typeface="Wingdings" panose="05000000000000000000" pitchFamily="2" charset="2"/>
              </a:rPr>
              <a:t>3a3  water is vaporized at constant T and high P</a:t>
            </a:r>
          </a:p>
          <a:p>
            <a:r>
              <a:rPr lang="en-US" sz="2400" dirty="0">
                <a:latin typeface="+mj-lt"/>
                <a:sym typeface="Wingdings" panose="05000000000000000000" pitchFamily="2" charset="2"/>
              </a:rPr>
              <a:t>34 adiabatic expansion of steam</a:t>
            </a:r>
          </a:p>
          <a:p>
            <a:r>
              <a:rPr lang="en-US" sz="2400" dirty="0">
                <a:latin typeface="+mj-lt"/>
                <a:sym typeface="Wingdings" panose="05000000000000000000" pitchFamily="2" charset="2"/>
              </a:rPr>
              <a:t>41 steam is condensed and cooled at constant T</a:t>
            </a:r>
            <a:endParaRPr lang="en-US" sz="2400" dirty="0">
              <a:latin typeface="+mj-lt"/>
            </a:endParaRPr>
          </a:p>
        </p:txBody>
      </p:sp>
    </p:spTree>
    <p:extLst>
      <p:ext uri="{BB962C8B-B14F-4D97-AF65-F5344CB8AC3E}">
        <p14:creationId xmlns:p14="http://schemas.microsoft.com/office/powerpoint/2010/main" val="3055503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DACA88-0E10-4CEA-B526-BC467883B3A4}"/>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D39F2452-F4E8-4CA5-8D99-593578321518}"/>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31B8A329-2594-4638-949B-A5849027DC43}"/>
              </a:ext>
            </a:extLst>
          </p:cNvPr>
          <p:cNvSpPr>
            <a:spLocks noGrp="1"/>
          </p:cNvSpPr>
          <p:nvPr>
            <p:ph type="sldNum" sz="quarter" idx="12"/>
          </p:nvPr>
        </p:nvSpPr>
        <p:spPr/>
        <p:txBody>
          <a:bodyPr/>
          <a:lstStyle/>
          <a:p>
            <a:fld id="{CE368B07-CEBF-4C80-90AF-53B34FA04CF3}" type="slidenum">
              <a:rPr lang="en-US" smtClean="0"/>
              <a:t>13</a:t>
            </a:fld>
            <a:endParaRPr lang="en-US" dirty="0"/>
          </a:p>
        </p:txBody>
      </p:sp>
      <p:pic>
        <p:nvPicPr>
          <p:cNvPr id="5" name="Picture 4">
            <a:extLst>
              <a:ext uri="{FF2B5EF4-FFF2-40B4-BE49-F238E27FC236}">
                <a16:creationId xmlns:a16="http://schemas.microsoft.com/office/drawing/2014/main" id="{A03B6993-9A64-4CC4-A1BD-7671CA9D52EB}"/>
              </a:ext>
            </a:extLst>
          </p:cNvPr>
          <p:cNvPicPr>
            <a:picLocks noChangeAspect="1"/>
          </p:cNvPicPr>
          <p:nvPr/>
        </p:nvPicPr>
        <p:blipFill>
          <a:blip r:embed="rId2"/>
          <a:stretch>
            <a:fillRect/>
          </a:stretch>
        </p:blipFill>
        <p:spPr>
          <a:xfrm>
            <a:off x="1828800" y="1981400"/>
            <a:ext cx="5943600" cy="4374950"/>
          </a:xfrm>
          <a:prstGeom prst="rect">
            <a:avLst/>
          </a:prstGeom>
        </p:spPr>
      </p:pic>
      <p:sp>
        <p:nvSpPr>
          <p:cNvPr id="6" name="TextBox 5">
            <a:extLst>
              <a:ext uri="{FF2B5EF4-FFF2-40B4-BE49-F238E27FC236}">
                <a16:creationId xmlns:a16="http://schemas.microsoft.com/office/drawing/2014/main" id="{4D666CC1-3EFF-421E-8297-95D5A4AFA5C8}"/>
              </a:ext>
            </a:extLst>
          </p:cNvPr>
          <p:cNvSpPr txBox="1"/>
          <p:nvPr/>
        </p:nvSpPr>
        <p:spPr>
          <a:xfrm>
            <a:off x="515679" y="311753"/>
            <a:ext cx="8345672" cy="1938992"/>
          </a:xfrm>
          <a:prstGeom prst="rect">
            <a:avLst/>
          </a:prstGeom>
          <a:noFill/>
        </p:spPr>
        <p:txBody>
          <a:bodyPr wrap="square" rtlCol="0">
            <a:spAutoFit/>
          </a:bodyPr>
          <a:lstStyle/>
          <a:p>
            <a:r>
              <a:rPr lang="en-US" sz="2400" dirty="0">
                <a:latin typeface="+mj-lt"/>
              </a:rPr>
              <a:t>1</a:t>
            </a:r>
            <a:r>
              <a:rPr lang="en-US" sz="2400" dirty="0">
                <a:latin typeface="+mj-lt"/>
                <a:sym typeface="Wingdings" panose="05000000000000000000" pitchFamily="2" charset="2"/>
              </a:rPr>
              <a:t>2 adiabatic compression of condensed water to high P</a:t>
            </a:r>
          </a:p>
          <a:p>
            <a:r>
              <a:rPr lang="en-US" sz="2400" dirty="0">
                <a:latin typeface="+mj-lt"/>
                <a:sym typeface="Wingdings" panose="05000000000000000000" pitchFamily="2" charset="2"/>
              </a:rPr>
              <a:t>23a  water is heated to boiling</a:t>
            </a:r>
          </a:p>
          <a:p>
            <a:r>
              <a:rPr lang="en-US" sz="2400" dirty="0">
                <a:latin typeface="+mj-lt"/>
                <a:sym typeface="Wingdings" panose="05000000000000000000" pitchFamily="2" charset="2"/>
              </a:rPr>
              <a:t>3a3  water is vaporized at constant T and high P</a:t>
            </a:r>
          </a:p>
          <a:p>
            <a:r>
              <a:rPr lang="en-US" sz="2400" dirty="0">
                <a:latin typeface="+mj-lt"/>
                <a:sym typeface="Wingdings" panose="05000000000000000000" pitchFamily="2" charset="2"/>
              </a:rPr>
              <a:t>34 adiabatic expansion of steam</a:t>
            </a:r>
          </a:p>
          <a:p>
            <a:r>
              <a:rPr lang="en-US" sz="2400" dirty="0">
                <a:latin typeface="+mj-lt"/>
                <a:sym typeface="Wingdings" panose="05000000000000000000" pitchFamily="2" charset="2"/>
              </a:rPr>
              <a:t>41 steam is condensed and cooled at constant T</a:t>
            </a:r>
            <a:endParaRPr lang="en-US" sz="2400" dirty="0">
              <a:latin typeface="+mj-lt"/>
            </a:endParaRPr>
          </a:p>
        </p:txBody>
      </p:sp>
    </p:spTree>
    <p:extLst>
      <p:ext uri="{BB962C8B-B14F-4D97-AF65-F5344CB8AC3E}">
        <p14:creationId xmlns:p14="http://schemas.microsoft.com/office/powerpoint/2010/main" val="241172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42A6B-337C-41E6-9B74-573A8D490235}"/>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C9C1845B-17DE-4D79-B7B1-05D09C47D21A}"/>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0D50D4C4-5B29-4EF3-AE58-EBE3688DFC11}"/>
              </a:ext>
            </a:extLst>
          </p:cNvPr>
          <p:cNvSpPr>
            <a:spLocks noGrp="1"/>
          </p:cNvSpPr>
          <p:nvPr>
            <p:ph type="sldNum" sz="quarter" idx="12"/>
          </p:nvPr>
        </p:nvSpPr>
        <p:spPr/>
        <p:txBody>
          <a:bodyPr/>
          <a:lstStyle/>
          <a:p>
            <a:fld id="{CE368B07-CEBF-4C80-90AF-53B34FA04CF3}" type="slidenum">
              <a:rPr lang="en-US" smtClean="0"/>
              <a:t>14</a:t>
            </a:fld>
            <a:endParaRPr lang="en-US" dirty="0"/>
          </a:p>
        </p:txBody>
      </p:sp>
      <p:pic>
        <p:nvPicPr>
          <p:cNvPr id="5" name="Picture 4">
            <a:extLst>
              <a:ext uri="{FF2B5EF4-FFF2-40B4-BE49-F238E27FC236}">
                <a16:creationId xmlns:a16="http://schemas.microsoft.com/office/drawing/2014/main" id="{E39C3094-86AC-409B-943D-1A5FE4862F17}"/>
              </a:ext>
            </a:extLst>
          </p:cNvPr>
          <p:cNvPicPr>
            <a:picLocks noChangeAspect="1"/>
          </p:cNvPicPr>
          <p:nvPr/>
        </p:nvPicPr>
        <p:blipFill rotWithShape="1">
          <a:blip r:embed="rId3"/>
          <a:srcRect l="39744" t="11103" b="30551"/>
          <a:stretch/>
        </p:blipFill>
        <p:spPr>
          <a:xfrm>
            <a:off x="-17721" y="391728"/>
            <a:ext cx="6446520" cy="4114800"/>
          </a:xfrm>
          <a:prstGeom prst="rect">
            <a:avLst/>
          </a:prstGeom>
        </p:spPr>
      </p:pic>
      <p:sp>
        <p:nvSpPr>
          <p:cNvPr id="6" name="TextBox 5">
            <a:extLst>
              <a:ext uri="{FF2B5EF4-FFF2-40B4-BE49-F238E27FC236}">
                <a16:creationId xmlns:a16="http://schemas.microsoft.com/office/drawing/2014/main" id="{F7DAD03E-C40F-434C-8553-24A5BE387249}"/>
              </a:ext>
            </a:extLst>
          </p:cNvPr>
          <p:cNvSpPr txBox="1"/>
          <p:nvPr/>
        </p:nvSpPr>
        <p:spPr>
          <a:xfrm>
            <a:off x="0" y="76671"/>
            <a:ext cx="8382000" cy="461665"/>
          </a:xfrm>
          <a:prstGeom prst="rect">
            <a:avLst/>
          </a:prstGeom>
          <a:noFill/>
        </p:spPr>
        <p:txBody>
          <a:bodyPr wrap="square" rtlCol="0">
            <a:spAutoFit/>
          </a:bodyPr>
          <a:lstStyle/>
          <a:p>
            <a:r>
              <a:rPr lang="en-US" sz="2400" dirty="0">
                <a:latin typeface="+mj-lt"/>
              </a:rPr>
              <a:t>Some details from your textbook --</a:t>
            </a:r>
          </a:p>
        </p:txBody>
      </p:sp>
      <p:graphicFrame>
        <p:nvGraphicFramePr>
          <p:cNvPr id="7" name="Object 6">
            <a:extLst>
              <a:ext uri="{FF2B5EF4-FFF2-40B4-BE49-F238E27FC236}">
                <a16:creationId xmlns:a16="http://schemas.microsoft.com/office/drawing/2014/main" id="{ED1A3A13-43F7-46FD-BB93-3410E7670422}"/>
              </a:ext>
            </a:extLst>
          </p:cNvPr>
          <p:cNvGraphicFramePr>
            <a:graphicFrameLocks noChangeAspect="1"/>
          </p:cNvGraphicFramePr>
          <p:nvPr>
            <p:extLst>
              <p:ext uri="{D42A27DB-BD31-4B8C-83A1-F6EECF244321}">
                <p14:modId xmlns:p14="http://schemas.microsoft.com/office/powerpoint/2010/main" val="1591135266"/>
              </p:ext>
            </p:extLst>
          </p:nvPr>
        </p:nvGraphicFramePr>
        <p:xfrm>
          <a:off x="457200" y="4956993"/>
          <a:ext cx="6884843" cy="1247428"/>
        </p:xfrm>
        <a:graphic>
          <a:graphicData uri="http://schemas.openxmlformats.org/presentationml/2006/ole">
            <mc:AlternateContent xmlns:mc="http://schemas.openxmlformats.org/markup-compatibility/2006">
              <mc:Choice xmlns:v="urn:schemas-microsoft-com:vml" Requires="v">
                <p:oleObj spid="_x0000_s92213" name="Equation" r:id="rId4" imgW="3644640" imgH="660240" progId="Equation.DSMT4">
                  <p:embed/>
                </p:oleObj>
              </mc:Choice>
              <mc:Fallback>
                <p:oleObj name="Equation" r:id="rId4" imgW="3644640" imgH="660240" progId="Equation.DSMT4">
                  <p:embed/>
                  <p:pic>
                    <p:nvPicPr>
                      <p:cNvPr id="0" name=""/>
                      <p:cNvPicPr/>
                      <p:nvPr/>
                    </p:nvPicPr>
                    <p:blipFill>
                      <a:blip r:embed="rId5"/>
                      <a:stretch>
                        <a:fillRect/>
                      </a:stretch>
                    </p:blipFill>
                    <p:spPr>
                      <a:xfrm>
                        <a:off x="457200" y="4956993"/>
                        <a:ext cx="6884843" cy="1247428"/>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B71D3B7-DD00-4A23-BE3E-73A829EC7AEB}"/>
              </a:ext>
            </a:extLst>
          </p:cNvPr>
          <p:cNvGraphicFramePr>
            <a:graphicFrameLocks noChangeAspect="1"/>
          </p:cNvGraphicFramePr>
          <p:nvPr>
            <p:extLst>
              <p:ext uri="{D42A27DB-BD31-4B8C-83A1-F6EECF244321}">
                <p14:modId xmlns:p14="http://schemas.microsoft.com/office/powerpoint/2010/main" val="2124139807"/>
              </p:ext>
            </p:extLst>
          </p:nvPr>
        </p:nvGraphicFramePr>
        <p:xfrm>
          <a:off x="5486400" y="1940906"/>
          <a:ext cx="3454400" cy="2593975"/>
        </p:xfrm>
        <a:graphic>
          <a:graphicData uri="http://schemas.openxmlformats.org/presentationml/2006/ole">
            <mc:AlternateContent xmlns:mc="http://schemas.openxmlformats.org/markup-compatibility/2006">
              <mc:Choice xmlns:v="urn:schemas-microsoft-com:vml" Requires="v">
                <p:oleObj spid="_x0000_s92214" name="Equation" r:id="rId6" imgW="1790640" imgH="1346040" progId="Equation.DSMT4">
                  <p:embed/>
                </p:oleObj>
              </mc:Choice>
              <mc:Fallback>
                <p:oleObj name="Equation" r:id="rId6" imgW="1790640" imgH="1346040" progId="Equation.DSMT4">
                  <p:embed/>
                  <p:pic>
                    <p:nvPicPr>
                      <p:cNvPr id="0" name=""/>
                      <p:cNvPicPr/>
                      <p:nvPr/>
                    </p:nvPicPr>
                    <p:blipFill>
                      <a:blip r:embed="rId7"/>
                      <a:stretch>
                        <a:fillRect/>
                      </a:stretch>
                    </p:blipFill>
                    <p:spPr>
                      <a:xfrm>
                        <a:off x="5486400" y="1940906"/>
                        <a:ext cx="3454400" cy="2593975"/>
                      </a:xfrm>
                      <a:prstGeom prst="rect">
                        <a:avLst/>
                      </a:prstGeom>
                    </p:spPr>
                  </p:pic>
                </p:oleObj>
              </mc:Fallback>
            </mc:AlternateContent>
          </a:graphicData>
        </a:graphic>
      </p:graphicFrame>
    </p:spTree>
    <p:extLst>
      <p:ext uri="{BB962C8B-B14F-4D97-AF65-F5344CB8AC3E}">
        <p14:creationId xmlns:p14="http://schemas.microsoft.com/office/powerpoint/2010/main" val="29722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B63003F-59A5-4F6F-8B80-7E05BC3FDD8A}"/>
              </a:ext>
            </a:extLst>
          </p:cNvPr>
          <p:cNvPicPr>
            <a:picLocks noChangeAspect="1"/>
          </p:cNvPicPr>
          <p:nvPr/>
        </p:nvPicPr>
        <p:blipFill>
          <a:blip r:embed="rId3"/>
          <a:stretch>
            <a:fillRect/>
          </a:stretch>
        </p:blipFill>
        <p:spPr>
          <a:xfrm>
            <a:off x="33899" y="483502"/>
            <a:ext cx="6252601" cy="6055410"/>
          </a:xfrm>
          <a:prstGeom prst="rect">
            <a:avLst/>
          </a:prstGeom>
        </p:spPr>
      </p:pic>
      <p:sp>
        <p:nvSpPr>
          <p:cNvPr id="2" name="Date Placeholder 1">
            <a:extLst>
              <a:ext uri="{FF2B5EF4-FFF2-40B4-BE49-F238E27FC236}">
                <a16:creationId xmlns:a16="http://schemas.microsoft.com/office/drawing/2014/main" id="{2E9D9EE3-E85E-4D4C-9E39-81127A94A37A}"/>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5E147EFB-4AB2-48B0-8624-1DAD163113D1}"/>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BE6EC904-8FF3-4908-B8EA-7B00AACAC4FE}"/>
              </a:ext>
            </a:extLst>
          </p:cNvPr>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a:extLst>
              <a:ext uri="{FF2B5EF4-FFF2-40B4-BE49-F238E27FC236}">
                <a16:creationId xmlns:a16="http://schemas.microsoft.com/office/drawing/2014/main" id="{D1FA479C-BB23-4BF5-B97B-190B8A395111}"/>
              </a:ext>
            </a:extLst>
          </p:cNvPr>
          <p:cNvSpPr txBox="1"/>
          <p:nvPr/>
        </p:nvSpPr>
        <p:spPr>
          <a:xfrm>
            <a:off x="304800" y="152400"/>
            <a:ext cx="8534400" cy="461665"/>
          </a:xfrm>
          <a:prstGeom prst="rect">
            <a:avLst/>
          </a:prstGeom>
          <a:noFill/>
        </p:spPr>
        <p:txBody>
          <a:bodyPr wrap="square" rtlCol="0">
            <a:spAutoFit/>
          </a:bodyPr>
          <a:lstStyle/>
          <a:p>
            <a:r>
              <a:rPr lang="en-US" sz="2400" dirty="0">
                <a:latin typeface="+mj-lt"/>
              </a:rPr>
              <a:t>Efficiency of Rankine cycle</a:t>
            </a:r>
          </a:p>
        </p:txBody>
      </p:sp>
      <p:graphicFrame>
        <p:nvGraphicFramePr>
          <p:cNvPr id="7" name="Object 6">
            <a:extLst>
              <a:ext uri="{FF2B5EF4-FFF2-40B4-BE49-F238E27FC236}">
                <a16:creationId xmlns:a16="http://schemas.microsoft.com/office/drawing/2014/main" id="{3DA1F22A-7475-4137-901F-722C14AFB22A}"/>
              </a:ext>
            </a:extLst>
          </p:cNvPr>
          <p:cNvGraphicFramePr>
            <a:graphicFrameLocks noChangeAspect="1"/>
          </p:cNvGraphicFramePr>
          <p:nvPr>
            <p:extLst>
              <p:ext uri="{D42A27DB-BD31-4B8C-83A1-F6EECF244321}">
                <p14:modId xmlns:p14="http://schemas.microsoft.com/office/powerpoint/2010/main" val="3685246302"/>
              </p:ext>
            </p:extLst>
          </p:nvPr>
        </p:nvGraphicFramePr>
        <p:xfrm>
          <a:off x="3751263" y="1012825"/>
          <a:ext cx="5273675" cy="1882775"/>
        </p:xfrm>
        <a:graphic>
          <a:graphicData uri="http://schemas.openxmlformats.org/presentationml/2006/ole">
            <mc:AlternateContent xmlns:mc="http://schemas.openxmlformats.org/markup-compatibility/2006">
              <mc:Choice xmlns:v="urn:schemas-microsoft-com:vml" Requires="v">
                <p:oleObj spid="_x0000_s93211" name="Equation" r:id="rId4" imgW="2527200" imgH="901440" progId="Equation.DSMT4">
                  <p:embed/>
                </p:oleObj>
              </mc:Choice>
              <mc:Fallback>
                <p:oleObj name="Equation" r:id="rId4" imgW="2527200" imgH="901440" progId="Equation.DSMT4">
                  <p:embed/>
                  <p:pic>
                    <p:nvPicPr>
                      <p:cNvPr id="0" name=""/>
                      <p:cNvPicPr/>
                      <p:nvPr/>
                    </p:nvPicPr>
                    <p:blipFill>
                      <a:blip r:embed="rId5"/>
                      <a:stretch>
                        <a:fillRect/>
                      </a:stretch>
                    </p:blipFill>
                    <p:spPr>
                      <a:xfrm>
                        <a:off x="3751263" y="1012825"/>
                        <a:ext cx="5273675" cy="1882775"/>
                      </a:xfrm>
                      <a:prstGeom prst="rect">
                        <a:avLst/>
                      </a:prstGeom>
                    </p:spPr>
                  </p:pic>
                </p:oleObj>
              </mc:Fallback>
            </mc:AlternateContent>
          </a:graphicData>
        </a:graphic>
      </p:graphicFrame>
    </p:spTree>
    <p:extLst>
      <p:ext uri="{BB962C8B-B14F-4D97-AF65-F5344CB8AC3E}">
        <p14:creationId xmlns:p14="http://schemas.microsoft.com/office/powerpoint/2010/main" val="2565290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CA9775-A7F0-480E-B8C7-BCA543FD151C}"/>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9155773E-8F40-41DE-81FC-B695CD250EDE}"/>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88F7B65C-B9C4-4D2C-A316-A4AA737292D1}"/>
              </a:ext>
            </a:extLst>
          </p:cNvPr>
          <p:cNvSpPr>
            <a:spLocks noGrp="1"/>
          </p:cNvSpPr>
          <p:nvPr>
            <p:ph type="sldNum" sz="quarter" idx="12"/>
          </p:nvPr>
        </p:nvSpPr>
        <p:spPr/>
        <p:txBody>
          <a:bodyPr/>
          <a:lstStyle/>
          <a:p>
            <a:fld id="{CE368B07-CEBF-4C80-90AF-53B34FA04CF3}" type="slidenum">
              <a:rPr lang="en-US" smtClean="0"/>
              <a:t>16</a:t>
            </a:fld>
            <a:endParaRPr lang="en-US" dirty="0"/>
          </a:p>
        </p:txBody>
      </p:sp>
      <p:pic>
        <p:nvPicPr>
          <p:cNvPr id="6" name="Picture 5">
            <a:extLst>
              <a:ext uri="{FF2B5EF4-FFF2-40B4-BE49-F238E27FC236}">
                <a16:creationId xmlns:a16="http://schemas.microsoft.com/office/drawing/2014/main" id="{F2EA47D9-7888-45DD-8B8D-172F05AEE916}"/>
              </a:ext>
            </a:extLst>
          </p:cNvPr>
          <p:cNvPicPr>
            <a:picLocks noChangeAspect="1"/>
          </p:cNvPicPr>
          <p:nvPr/>
        </p:nvPicPr>
        <p:blipFill>
          <a:blip r:embed="rId2"/>
          <a:stretch>
            <a:fillRect/>
          </a:stretch>
        </p:blipFill>
        <p:spPr>
          <a:xfrm>
            <a:off x="228600" y="2057400"/>
            <a:ext cx="7915275" cy="3857625"/>
          </a:xfrm>
          <a:prstGeom prst="rect">
            <a:avLst/>
          </a:prstGeom>
        </p:spPr>
      </p:pic>
      <p:sp>
        <p:nvSpPr>
          <p:cNvPr id="7" name="TextBox 6">
            <a:extLst>
              <a:ext uri="{FF2B5EF4-FFF2-40B4-BE49-F238E27FC236}">
                <a16:creationId xmlns:a16="http://schemas.microsoft.com/office/drawing/2014/main" id="{2EC68819-CE9D-44E0-B099-12718C4538E5}"/>
              </a:ext>
            </a:extLst>
          </p:cNvPr>
          <p:cNvSpPr txBox="1"/>
          <p:nvPr/>
        </p:nvSpPr>
        <p:spPr>
          <a:xfrm>
            <a:off x="228600" y="1715521"/>
            <a:ext cx="8534400" cy="830997"/>
          </a:xfrm>
          <a:prstGeom prst="rect">
            <a:avLst/>
          </a:prstGeom>
          <a:noFill/>
        </p:spPr>
        <p:txBody>
          <a:bodyPr wrap="square" rtlCol="0">
            <a:spAutoFit/>
          </a:bodyPr>
          <a:lstStyle/>
          <a:p>
            <a:r>
              <a:rPr lang="en-US" sz="2400" dirty="0">
                <a:latin typeface="+mj-lt"/>
              </a:rPr>
              <a:t>Some numerical values from your textbook –</a:t>
            </a:r>
          </a:p>
          <a:p>
            <a:endParaRPr lang="en-US" sz="2400" dirty="0">
              <a:latin typeface="+mj-lt"/>
            </a:endParaRPr>
          </a:p>
        </p:txBody>
      </p:sp>
      <p:sp>
        <p:nvSpPr>
          <p:cNvPr id="9" name="TextBox 8">
            <a:extLst>
              <a:ext uri="{FF2B5EF4-FFF2-40B4-BE49-F238E27FC236}">
                <a16:creationId xmlns:a16="http://schemas.microsoft.com/office/drawing/2014/main" id="{C0D41BBE-49AF-4D95-A171-B21AA9E42A3A}"/>
              </a:ext>
            </a:extLst>
          </p:cNvPr>
          <p:cNvSpPr txBox="1"/>
          <p:nvPr/>
        </p:nvSpPr>
        <p:spPr>
          <a:xfrm>
            <a:off x="152400" y="136525"/>
            <a:ext cx="8839200" cy="1200329"/>
          </a:xfrm>
          <a:prstGeom prst="rect">
            <a:avLst/>
          </a:prstGeom>
          <a:noFill/>
        </p:spPr>
        <p:txBody>
          <a:bodyPr wrap="square" rtlCol="0">
            <a:spAutoFit/>
          </a:bodyPr>
          <a:lstStyle/>
          <a:p>
            <a:r>
              <a:rPr lang="en-US" sz="2400" dirty="0">
                <a:latin typeface="+mj-lt"/>
              </a:rPr>
              <a:t>Conditions in textbook:</a:t>
            </a:r>
          </a:p>
          <a:p>
            <a:pPr marL="914400" lvl="1" indent="-457200">
              <a:buAutoNum type="arabicPeriod"/>
            </a:pPr>
            <a:r>
              <a:rPr lang="en-US" sz="2400" dirty="0">
                <a:latin typeface="+mj-lt"/>
              </a:rPr>
              <a:t>T= 20</a:t>
            </a:r>
            <a:r>
              <a:rPr lang="en-US" sz="2400" baseline="30000" dirty="0">
                <a:latin typeface="+mj-lt"/>
              </a:rPr>
              <a:t>o</a:t>
            </a:r>
            <a:r>
              <a:rPr lang="en-US" sz="2400" dirty="0">
                <a:latin typeface="+mj-lt"/>
              </a:rPr>
              <a:t>C, P=0.023 bar         3.   T=600</a:t>
            </a:r>
            <a:r>
              <a:rPr lang="en-US" sz="2400" baseline="30000" dirty="0">
                <a:latin typeface="+mj-lt"/>
              </a:rPr>
              <a:t>o</a:t>
            </a:r>
            <a:r>
              <a:rPr lang="en-US" sz="2400" dirty="0">
                <a:latin typeface="+mj-lt"/>
              </a:rPr>
              <a:t> C   P=300 bar</a:t>
            </a:r>
          </a:p>
          <a:p>
            <a:pPr lvl="1"/>
            <a:r>
              <a:rPr lang="en-US" sz="2400" dirty="0">
                <a:latin typeface="+mj-lt"/>
              </a:rPr>
              <a:t>4.   S=6.233 kJ/K</a:t>
            </a:r>
          </a:p>
        </p:txBody>
      </p:sp>
      <p:sp>
        <p:nvSpPr>
          <p:cNvPr id="10" name="Oval 9">
            <a:extLst>
              <a:ext uri="{FF2B5EF4-FFF2-40B4-BE49-F238E27FC236}">
                <a16:creationId xmlns:a16="http://schemas.microsoft.com/office/drawing/2014/main" id="{26E40EB2-F70B-4538-BFEA-B1532A8C1EE0}"/>
              </a:ext>
            </a:extLst>
          </p:cNvPr>
          <p:cNvSpPr/>
          <p:nvPr/>
        </p:nvSpPr>
        <p:spPr>
          <a:xfrm>
            <a:off x="3319130" y="3482163"/>
            <a:ext cx="5334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23FB2AE-ADC8-4C94-B268-89297A6767D7}"/>
              </a:ext>
            </a:extLst>
          </p:cNvPr>
          <p:cNvSpPr txBox="1"/>
          <p:nvPr/>
        </p:nvSpPr>
        <p:spPr>
          <a:xfrm>
            <a:off x="3733800" y="3200400"/>
            <a:ext cx="533400" cy="461665"/>
          </a:xfrm>
          <a:prstGeom prst="rect">
            <a:avLst/>
          </a:prstGeom>
          <a:noFill/>
        </p:spPr>
        <p:txBody>
          <a:bodyPr wrap="square" rtlCol="0">
            <a:spAutoFit/>
          </a:bodyPr>
          <a:lstStyle/>
          <a:p>
            <a:r>
              <a:rPr lang="en-US" sz="2400" b="1" dirty="0">
                <a:solidFill>
                  <a:srgbClr val="FF0000"/>
                </a:solidFill>
                <a:latin typeface="+mj-lt"/>
              </a:rPr>
              <a:t>H</a:t>
            </a:r>
            <a:r>
              <a:rPr lang="en-US" sz="2400" b="1" baseline="-25000" dirty="0">
                <a:solidFill>
                  <a:srgbClr val="FF0000"/>
                </a:solidFill>
                <a:latin typeface="+mj-lt"/>
              </a:rPr>
              <a:t>1</a:t>
            </a:r>
            <a:endParaRPr lang="en-US" sz="2400" b="1" dirty="0">
              <a:solidFill>
                <a:srgbClr val="FF0000"/>
              </a:solidFill>
              <a:latin typeface="+mj-lt"/>
            </a:endParaRPr>
          </a:p>
        </p:txBody>
      </p:sp>
      <p:sp>
        <p:nvSpPr>
          <p:cNvPr id="12" name="Oval 11">
            <a:extLst>
              <a:ext uri="{FF2B5EF4-FFF2-40B4-BE49-F238E27FC236}">
                <a16:creationId xmlns:a16="http://schemas.microsoft.com/office/drawing/2014/main" id="{66D951A6-2644-4CC1-A36B-5CFD5CEAEA5F}"/>
              </a:ext>
            </a:extLst>
          </p:cNvPr>
          <p:cNvSpPr/>
          <p:nvPr/>
        </p:nvSpPr>
        <p:spPr>
          <a:xfrm>
            <a:off x="5126332" y="3444063"/>
            <a:ext cx="1816727" cy="3810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08208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A89EB1-824B-42ED-B506-65B2995C35FC}"/>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A8D48D0C-2372-4863-8B72-EA781640502E}"/>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6C7DE3CC-8CB0-41F4-933F-3C4F54A1F7BA}"/>
              </a:ext>
            </a:extLst>
          </p:cNvPr>
          <p:cNvSpPr>
            <a:spLocks noGrp="1"/>
          </p:cNvSpPr>
          <p:nvPr>
            <p:ph type="sldNum" sz="quarter" idx="12"/>
          </p:nvPr>
        </p:nvSpPr>
        <p:spPr/>
        <p:txBody>
          <a:bodyPr/>
          <a:lstStyle/>
          <a:p>
            <a:fld id="{CE368B07-CEBF-4C80-90AF-53B34FA04CF3}" type="slidenum">
              <a:rPr lang="en-US" smtClean="0"/>
              <a:t>17</a:t>
            </a:fld>
            <a:endParaRPr lang="en-US" dirty="0"/>
          </a:p>
        </p:txBody>
      </p:sp>
      <p:pic>
        <p:nvPicPr>
          <p:cNvPr id="5" name="Picture 4">
            <a:extLst>
              <a:ext uri="{FF2B5EF4-FFF2-40B4-BE49-F238E27FC236}">
                <a16:creationId xmlns:a16="http://schemas.microsoft.com/office/drawing/2014/main" id="{60A65198-5A8E-43DA-AA2B-E6DEB4F0190F}"/>
              </a:ext>
            </a:extLst>
          </p:cNvPr>
          <p:cNvPicPr>
            <a:picLocks noChangeAspect="1"/>
          </p:cNvPicPr>
          <p:nvPr/>
        </p:nvPicPr>
        <p:blipFill>
          <a:blip r:embed="rId2"/>
          <a:stretch>
            <a:fillRect/>
          </a:stretch>
        </p:blipFill>
        <p:spPr>
          <a:xfrm>
            <a:off x="228600" y="124120"/>
            <a:ext cx="8191500" cy="5981700"/>
          </a:xfrm>
          <a:prstGeom prst="rect">
            <a:avLst/>
          </a:prstGeom>
        </p:spPr>
      </p:pic>
      <p:sp>
        <p:nvSpPr>
          <p:cNvPr id="6" name="Oval 5">
            <a:extLst>
              <a:ext uri="{FF2B5EF4-FFF2-40B4-BE49-F238E27FC236}">
                <a16:creationId xmlns:a16="http://schemas.microsoft.com/office/drawing/2014/main" id="{322AA421-E5EF-4A0E-993C-366225D2C503}"/>
              </a:ext>
            </a:extLst>
          </p:cNvPr>
          <p:cNvSpPr/>
          <p:nvPr/>
        </p:nvSpPr>
        <p:spPr>
          <a:xfrm>
            <a:off x="6934198" y="4451499"/>
            <a:ext cx="643270" cy="381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16645A5F-A199-41E0-B6EC-41E8A4A66015}"/>
              </a:ext>
            </a:extLst>
          </p:cNvPr>
          <p:cNvSpPr/>
          <p:nvPr/>
        </p:nvSpPr>
        <p:spPr>
          <a:xfrm>
            <a:off x="6934198" y="4767264"/>
            <a:ext cx="643270" cy="381000"/>
          </a:xfrm>
          <a:prstGeom prst="ellipse">
            <a:avLst/>
          </a:prstGeom>
          <a:noFill/>
          <a:ln w="38100">
            <a:solidFill>
              <a:srgbClr val="00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1911AD6-B3EB-4B84-B1F9-23062A0AFFF8}"/>
              </a:ext>
            </a:extLst>
          </p:cNvPr>
          <p:cNvSpPr txBox="1"/>
          <p:nvPr/>
        </p:nvSpPr>
        <p:spPr>
          <a:xfrm>
            <a:off x="7577468" y="4343400"/>
            <a:ext cx="575932" cy="461665"/>
          </a:xfrm>
          <a:prstGeom prst="rect">
            <a:avLst/>
          </a:prstGeom>
          <a:noFill/>
        </p:spPr>
        <p:txBody>
          <a:bodyPr wrap="square" rtlCol="0">
            <a:spAutoFit/>
          </a:bodyPr>
          <a:lstStyle/>
          <a:p>
            <a:r>
              <a:rPr lang="en-US" sz="2400" b="1" dirty="0">
                <a:solidFill>
                  <a:srgbClr val="FF0000"/>
                </a:solidFill>
                <a:latin typeface="+mj-lt"/>
              </a:rPr>
              <a:t>H</a:t>
            </a:r>
            <a:r>
              <a:rPr lang="en-US" sz="2400" b="1" baseline="-25000" dirty="0">
                <a:solidFill>
                  <a:srgbClr val="FF0000"/>
                </a:solidFill>
                <a:latin typeface="+mj-lt"/>
              </a:rPr>
              <a:t>3</a:t>
            </a:r>
            <a:endParaRPr lang="en-US" sz="2400" b="1" dirty="0">
              <a:solidFill>
                <a:srgbClr val="FF0000"/>
              </a:solidFill>
              <a:latin typeface="+mj-lt"/>
            </a:endParaRPr>
          </a:p>
        </p:txBody>
      </p:sp>
      <p:sp>
        <p:nvSpPr>
          <p:cNvPr id="9" name="TextBox 8">
            <a:extLst>
              <a:ext uri="{FF2B5EF4-FFF2-40B4-BE49-F238E27FC236}">
                <a16:creationId xmlns:a16="http://schemas.microsoft.com/office/drawing/2014/main" id="{D0D03012-678F-4618-99EA-B615805FB907}"/>
              </a:ext>
            </a:extLst>
          </p:cNvPr>
          <p:cNvSpPr txBox="1"/>
          <p:nvPr/>
        </p:nvSpPr>
        <p:spPr>
          <a:xfrm>
            <a:off x="7579240" y="4822177"/>
            <a:ext cx="575932" cy="461665"/>
          </a:xfrm>
          <a:prstGeom prst="rect">
            <a:avLst/>
          </a:prstGeom>
          <a:noFill/>
        </p:spPr>
        <p:txBody>
          <a:bodyPr wrap="square" rtlCol="0">
            <a:spAutoFit/>
          </a:bodyPr>
          <a:lstStyle/>
          <a:p>
            <a:r>
              <a:rPr lang="en-US" sz="2400" b="1" dirty="0">
                <a:solidFill>
                  <a:srgbClr val="0066FF"/>
                </a:solidFill>
                <a:latin typeface="+mj-lt"/>
              </a:rPr>
              <a:t>S</a:t>
            </a:r>
            <a:r>
              <a:rPr lang="en-US" sz="2400" b="1" baseline="-25000" dirty="0">
                <a:solidFill>
                  <a:srgbClr val="0066FF"/>
                </a:solidFill>
                <a:latin typeface="+mj-lt"/>
              </a:rPr>
              <a:t>3</a:t>
            </a:r>
            <a:endParaRPr lang="en-US" sz="2400" b="1" dirty="0">
              <a:solidFill>
                <a:srgbClr val="0066FF"/>
              </a:solidFill>
              <a:latin typeface="+mj-lt"/>
            </a:endParaRPr>
          </a:p>
        </p:txBody>
      </p:sp>
    </p:spTree>
    <p:extLst>
      <p:ext uri="{BB962C8B-B14F-4D97-AF65-F5344CB8AC3E}">
        <p14:creationId xmlns:p14="http://schemas.microsoft.com/office/powerpoint/2010/main" val="2251523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90D476-CE42-41EA-B5A4-A2B6B83C27C0}"/>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097C1C82-0DA9-4DC6-BF38-F7E35F7C7769}"/>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4BDA46D6-B0B3-4286-8546-4F733C7FB665}"/>
              </a:ext>
            </a:extLst>
          </p:cNvPr>
          <p:cNvSpPr>
            <a:spLocks noGrp="1"/>
          </p:cNvSpPr>
          <p:nvPr>
            <p:ph type="sldNum" sz="quarter" idx="12"/>
          </p:nvPr>
        </p:nvSpPr>
        <p:spPr/>
        <p:txBody>
          <a:bodyPr/>
          <a:lstStyle/>
          <a:p>
            <a:fld id="{CE368B07-CEBF-4C80-90AF-53B34FA04CF3}" type="slidenum">
              <a:rPr lang="en-US" smtClean="0"/>
              <a:t>18</a:t>
            </a:fld>
            <a:endParaRPr lang="en-US" dirty="0"/>
          </a:p>
        </p:txBody>
      </p:sp>
      <p:graphicFrame>
        <p:nvGraphicFramePr>
          <p:cNvPr id="5" name="Object 4">
            <a:extLst>
              <a:ext uri="{FF2B5EF4-FFF2-40B4-BE49-F238E27FC236}">
                <a16:creationId xmlns:a16="http://schemas.microsoft.com/office/drawing/2014/main" id="{00FFEED2-D8CC-4B69-AA9D-695937802303}"/>
              </a:ext>
            </a:extLst>
          </p:cNvPr>
          <p:cNvGraphicFramePr>
            <a:graphicFrameLocks noChangeAspect="1"/>
          </p:cNvGraphicFramePr>
          <p:nvPr>
            <p:extLst>
              <p:ext uri="{D42A27DB-BD31-4B8C-83A1-F6EECF244321}">
                <p14:modId xmlns:p14="http://schemas.microsoft.com/office/powerpoint/2010/main" val="2515563321"/>
              </p:ext>
            </p:extLst>
          </p:nvPr>
        </p:nvGraphicFramePr>
        <p:xfrm>
          <a:off x="489098" y="136525"/>
          <a:ext cx="7607246" cy="2225675"/>
        </p:xfrm>
        <a:graphic>
          <a:graphicData uri="http://schemas.openxmlformats.org/presentationml/2006/ole">
            <mc:AlternateContent xmlns:mc="http://schemas.openxmlformats.org/markup-compatibility/2006">
              <mc:Choice xmlns:v="urn:schemas-microsoft-com:vml" Requires="v">
                <p:oleObj spid="_x0000_s94257" name="Equation" r:id="rId3" imgW="3124080" imgH="914400" progId="Equation.DSMT4">
                  <p:embed/>
                </p:oleObj>
              </mc:Choice>
              <mc:Fallback>
                <p:oleObj name="Equation" r:id="rId3" imgW="3124080" imgH="914400" progId="Equation.DSMT4">
                  <p:embed/>
                  <p:pic>
                    <p:nvPicPr>
                      <p:cNvPr id="0" name=""/>
                      <p:cNvPicPr/>
                      <p:nvPr/>
                    </p:nvPicPr>
                    <p:blipFill>
                      <a:blip r:embed="rId4"/>
                      <a:stretch>
                        <a:fillRect/>
                      </a:stretch>
                    </p:blipFill>
                    <p:spPr>
                      <a:xfrm>
                        <a:off x="489098" y="136525"/>
                        <a:ext cx="7607246" cy="2225675"/>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6732504-C53D-4188-916F-70B58D6F7EC4}"/>
              </a:ext>
            </a:extLst>
          </p:cNvPr>
          <p:cNvGraphicFramePr>
            <a:graphicFrameLocks noChangeAspect="1"/>
          </p:cNvGraphicFramePr>
          <p:nvPr>
            <p:extLst>
              <p:ext uri="{D42A27DB-BD31-4B8C-83A1-F6EECF244321}">
                <p14:modId xmlns:p14="http://schemas.microsoft.com/office/powerpoint/2010/main" val="840197282"/>
              </p:ext>
            </p:extLst>
          </p:nvPr>
        </p:nvGraphicFramePr>
        <p:xfrm>
          <a:off x="501300" y="2517866"/>
          <a:ext cx="6891337" cy="4083050"/>
        </p:xfrm>
        <a:graphic>
          <a:graphicData uri="http://schemas.openxmlformats.org/presentationml/2006/ole">
            <mc:AlternateContent xmlns:mc="http://schemas.openxmlformats.org/markup-compatibility/2006">
              <mc:Choice xmlns:v="urn:schemas-microsoft-com:vml" Requires="v">
                <p:oleObj spid="_x0000_s94258" name="Equation" r:id="rId5" imgW="3301920" imgH="1955520" progId="Equation.DSMT4">
                  <p:embed/>
                </p:oleObj>
              </mc:Choice>
              <mc:Fallback>
                <p:oleObj name="Equation" r:id="rId5" imgW="3301920" imgH="1955520" progId="Equation.DSMT4">
                  <p:embed/>
                  <p:pic>
                    <p:nvPicPr>
                      <p:cNvPr id="7" name="Object 6">
                        <a:extLst>
                          <a:ext uri="{FF2B5EF4-FFF2-40B4-BE49-F238E27FC236}">
                            <a16:creationId xmlns:a16="http://schemas.microsoft.com/office/drawing/2014/main" id="{3DA1F22A-7475-4137-901F-722C14AFB22A}"/>
                          </a:ext>
                        </a:extLst>
                      </p:cNvPr>
                      <p:cNvPicPr/>
                      <p:nvPr/>
                    </p:nvPicPr>
                    <p:blipFill>
                      <a:blip r:embed="rId6"/>
                      <a:stretch>
                        <a:fillRect/>
                      </a:stretch>
                    </p:blipFill>
                    <p:spPr>
                      <a:xfrm>
                        <a:off x="501300" y="2517866"/>
                        <a:ext cx="6891337" cy="4083050"/>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75AD5517-B151-43CB-A605-1AD0185DAEE3}"/>
              </a:ext>
            </a:extLst>
          </p:cNvPr>
          <p:cNvSpPr txBox="1"/>
          <p:nvPr/>
        </p:nvSpPr>
        <p:spPr>
          <a:xfrm>
            <a:off x="6019800" y="1828800"/>
            <a:ext cx="2745675" cy="830997"/>
          </a:xfrm>
          <a:prstGeom prst="rect">
            <a:avLst/>
          </a:prstGeom>
          <a:noFill/>
        </p:spPr>
        <p:txBody>
          <a:bodyPr wrap="square" rtlCol="0">
            <a:spAutoFit/>
          </a:bodyPr>
          <a:lstStyle/>
          <a:p>
            <a:r>
              <a:rPr lang="en-US" sz="2400" dirty="0">
                <a:latin typeface="+mj-lt"/>
              </a:rPr>
              <a:t>(using values from the tables)</a:t>
            </a:r>
          </a:p>
        </p:txBody>
      </p:sp>
    </p:spTree>
    <p:extLst>
      <p:ext uri="{BB962C8B-B14F-4D97-AF65-F5344CB8AC3E}">
        <p14:creationId xmlns:p14="http://schemas.microsoft.com/office/powerpoint/2010/main" val="4018154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58A3B6B-214D-432E-B1B8-AC4611AFE550}"/>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4B586E88-4997-46C5-9A6E-55A1F13F2F5E}"/>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E484D06A-065F-4BF7-B311-782ED70547CD}"/>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F527A17E-293D-45BF-A326-7009C27C5F78}"/>
              </a:ext>
            </a:extLst>
          </p:cNvPr>
          <p:cNvSpPr txBox="1"/>
          <p:nvPr/>
        </p:nvSpPr>
        <p:spPr>
          <a:xfrm>
            <a:off x="228600" y="228600"/>
            <a:ext cx="8458200" cy="461665"/>
          </a:xfrm>
          <a:prstGeom prst="rect">
            <a:avLst/>
          </a:prstGeom>
          <a:noFill/>
        </p:spPr>
        <p:txBody>
          <a:bodyPr wrap="square" rtlCol="0">
            <a:spAutoFit/>
          </a:bodyPr>
          <a:lstStyle/>
          <a:p>
            <a:r>
              <a:rPr lang="en-US" sz="2400" dirty="0">
                <a:latin typeface="+mj-lt"/>
              </a:rPr>
              <a:t>Thermodynamics for cooling</a:t>
            </a:r>
          </a:p>
        </p:txBody>
      </p:sp>
      <p:graphicFrame>
        <p:nvGraphicFramePr>
          <p:cNvPr id="6" name="Object 5">
            <a:extLst>
              <a:ext uri="{FF2B5EF4-FFF2-40B4-BE49-F238E27FC236}">
                <a16:creationId xmlns:a16="http://schemas.microsoft.com/office/drawing/2014/main" id="{333356F5-6054-4CFA-A994-9E11A7894BC0}"/>
              </a:ext>
            </a:extLst>
          </p:cNvPr>
          <p:cNvGraphicFramePr>
            <a:graphicFrameLocks noChangeAspect="1"/>
          </p:cNvGraphicFramePr>
          <p:nvPr>
            <p:extLst>
              <p:ext uri="{D42A27DB-BD31-4B8C-83A1-F6EECF244321}">
                <p14:modId xmlns:p14="http://schemas.microsoft.com/office/powerpoint/2010/main" val="1362082298"/>
              </p:ext>
            </p:extLst>
          </p:nvPr>
        </p:nvGraphicFramePr>
        <p:xfrm>
          <a:off x="533400" y="788044"/>
          <a:ext cx="7720854" cy="2945755"/>
        </p:xfrm>
        <a:graphic>
          <a:graphicData uri="http://schemas.openxmlformats.org/presentationml/2006/ole">
            <mc:AlternateContent xmlns:mc="http://schemas.openxmlformats.org/markup-compatibility/2006">
              <mc:Choice xmlns:v="urn:schemas-microsoft-com:vml" Requires="v">
                <p:oleObj spid="_x0000_s95254" name="Equation" r:id="rId3" imgW="4394160" imgH="1676160" progId="Equation.DSMT4">
                  <p:embed/>
                </p:oleObj>
              </mc:Choice>
              <mc:Fallback>
                <p:oleObj name="Equation" r:id="rId3" imgW="4394160" imgH="1676160" progId="Equation.DSMT4">
                  <p:embed/>
                  <p:pic>
                    <p:nvPicPr>
                      <p:cNvPr id="0" name=""/>
                      <p:cNvPicPr/>
                      <p:nvPr/>
                    </p:nvPicPr>
                    <p:blipFill>
                      <a:blip r:embed="rId4"/>
                      <a:stretch>
                        <a:fillRect/>
                      </a:stretch>
                    </p:blipFill>
                    <p:spPr>
                      <a:xfrm>
                        <a:off x="533400" y="788044"/>
                        <a:ext cx="7720854" cy="2945755"/>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E07C2AC4-F6A5-4910-9620-24EFF411BE42}"/>
              </a:ext>
            </a:extLst>
          </p:cNvPr>
          <p:cNvSpPr txBox="1"/>
          <p:nvPr/>
        </p:nvSpPr>
        <p:spPr>
          <a:xfrm>
            <a:off x="457200" y="4038600"/>
            <a:ext cx="8001000" cy="1569660"/>
          </a:xfrm>
          <a:prstGeom prst="rect">
            <a:avLst/>
          </a:prstGeom>
          <a:noFill/>
        </p:spPr>
        <p:txBody>
          <a:bodyPr wrap="square" rtlCol="0">
            <a:spAutoFit/>
          </a:bodyPr>
          <a:lstStyle/>
          <a:p>
            <a:r>
              <a:rPr lang="en-US" sz="2400" dirty="0">
                <a:latin typeface="+mj-lt"/>
              </a:rPr>
              <a:t>However, in order to cool even further, phase change processes are needed.   While water works well in a steam engine,   the temperatures involved are not appropriate for refrigeration.</a:t>
            </a:r>
          </a:p>
        </p:txBody>
      </p:sp>
    </p:spTree>
    <p:extLst>
      <p:ext uri="{BB962C8B-B14F-4D97-AF65-F5344CB8AC3E}">
        <p14:creationId xmlns:p14="http://schemas.microsoft.com/office/powerpoint/2010/main" val="104903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4AC1B2-5870-4DB7-9649-CC0D4C0BAA6C}"/>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FCA2E661-3737-4219-886E-32A8BBBF94D5}"/>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1D74FB1D-CBCD-4488-A7A6-AF7851B41096}"/>
              </a:ext>
            </a:extLst>
          </p:cNvPr>
          <p:cNvSpPr>
            <a:spLocks noGrp="1"/>
          </p:cNvSpPr>
          <p:nvPr>
            <p:ph type="sldNum" sz="quarter" idx="12"/>
          </p:nvPr>
        </p:nvSpPr>
        <p:spPr/>
        <p:txBody>
          <a:bodyPr/>
          <a:lstStyle/>
          <a:p>
            <a:fld id="{CE368B07-CEBF-4C80-90AF-53B34FA04CF3}" type="slidenum">
              <a:rPr lang="en-US" smtClean="0"/>
              <a:t>2</a:t>
            </a:fld>
            <a:endParaRPr lang="en-US" dirty="0"/>
          </a:p>
        </p:txBody>
      </p:sp>
      <p:pic>
        <p:nvPicPr>
          <p:cNvPr id="5" name="Picture 4">
            <a:extLst>
              <a:ext uri="{FF2B5EF4-FFF2-40B4-BE49-F238E27FC236}">
                <a16:creationId xmlns:a16="http://schemas.microsoft.com/office/drawing/2014/main" id="{2AC25F96-276E-4E9B-B75E-4B4A804A5001}"/>
              </a:ext>
            </a:extLst>
          </p:cNvPr>
          <p:cNvPicPr>
            <a:picLocks noChangeAspect="1"/>
          </p:cNvPicPr>
          <p:nvPr/>
        </p:nvPicPr>
        <p:blipFill>
          <a:blip r:embed="rId2"/>
          <a:stretch>
            <a:fillRect/>
          </a:stretch>
        </p:blipFill>
        <p:spPr>
          <a:xfrm>
            <a:off x="919162" y="1509712"/>
            <a:ext cx="7305675" cy="3838575"/>
          </a:xfrm>
          <a:prstGeom prst="rect">
            <a:avLst/>
          </a:prstGeom>
        </p:spPr>
      </p:pic>
      <p:sp>
        <p:nvSpPr>
          <p:cNvPr id="6" name="TextBox 5">
            <a:extLst>
              <a:ext uri="{FF2B5EF4-FFF2-40B4-BE49-F238E27FC236}">
                <a16:creationId xmlns:a16="http://schemas.microsoft.com/office/drawing/2014/main" id="{31211F4D-0A28-4C19-A3BC-93523910023C}"/>
              </a:ext>
            </a:extLst>
          </p:cNvPr>
          <p:cNvSpPr txBox="1"/>
          <p:nvPr/>
        </p:nvSpPr>
        <p:spPr>
          <a:xfrm>
            <a:off x="228600" y="304800"/>
            <a:ext cx="8229600" cy="461665"/>
          </a:xfrm>
          <a:prstGeom prst="rect">
            <a:avLst/>
          </a:prstGeom>
          <a:noFill/>
        </p:spPr>
        <p:txBody>
          <a:bodyPr wrap="square" rtlCol="0">
            <a:spAutoFit/>
          </a:bodyPr>
          <a:lstStyle/>
          <a:p>
            <a:r>
              <a:rPr lang="en-US" sz="2400" dirty="0">
                <a:latin typeface="+mj-lt"/>
              </a:rPr>
              <a:t>Thursday’s Physics Colloquium --</a:t>
            </a:r>
          </a:p>
        </p:txBody>
      </p:sp>
    </p:spTree>
    <p:extLst>
      <p:ext uri="{BB962C8B-B14F-4D97-AF65-F5344CB8AC3E}">
        <p14:creationId xmlns:p14="http://schemas.microsoft.com/office/powerpoint/2010/main" val="332224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E26E43-7F8E-43D8-902F-C421750C8934}"/>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F19407FE-912D-4135-835F-7B0F8874AB20}"/>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ED5D86DD-CBD6-4EE9-ABA0-E6B16BB7168E}"/>
              </a:ext>
            </a:extLst>
          </p:cNvPr>
          <p:cNvSpPr>
            <a:spLocks noGrp="1"/>
          </p:cNvSpPr>
          <p:nvPr>
            <p:ph type="sldNum" sz="quarter" idx="12"/>
          </p:nvPr>
        </p:nvSpPr>
        <p:spPr/>
        <p:txBody>
          <a:bodyPr/>
          <a:lstStyle/>
          <a:p>
            <a:fld id="{CE368B07-CEBF-4C80-90AF-53B34FA04CF3}" type="slidenum">
              <a:rPr lang="en-US" smtClean="0"/>
              <a:t>20</a:t>
            </a:fld>
            <a:endParaRPr lang="en-US" dirty="0"/>
          </a:p>
        </p:txBody>
      </p:sp>
      <p:pic>
        <p:nvPicPr>
          <p:cNvPr id="5" name="Picture 4">
            <a:extLst>
              <a:ext uri="{FF2B5EF4-FFF2-40B4-BE49-F238E27FC236}">
                <a16:creationId xmlns:a16="http://schemas.microsoft.com/office/drawing/2014/main" id="{ADAAED38-8BAE-4BEC-B439-D33A8E4FA0B1}"/>
              </a:ext>
            </a:extLst>
          </p:cNvPr>
          <p:cNvPicPr>
            <a:picLocks noChangeAspect="1"/>
          </p:cNvPicPr>
          <p:nvPr/>
        </p:nvPicPr>
        <p:blipFill>
          <a:blip r:embed="rId2"/>
          <a:stretch>
            <a:fillRect/>
          </a:stretch>
        </p:blipFill>
        <p:spPr>
          <a:xfrm>
            <a:off x="161925" y="642937"/>
            <a:ext cx="8820150" cy="5572125"/>
          </a:xfrm>
          <a:prstGeom prst="rect">
            <a:avLst/>
          </a:prstGeom>
        </p:spPr>
      </p:pic>
      <p:sp>
        <p:nvSpPr>
          <p:cNvPr id="6" name="TextBox 5">
            <a:extLst>
              <a:ext uri="{FF2B5EF4-FFF2-40B4-BE49-F238E27FC236}">
                <a16:creationId xmlns:a16="http://schemas.microsoft.com/office/drawing/2014/main" id="{6EC42467-E54D-4C5A-9807-240F78B8B966}"/>
              </a:ext>
            </a:extLst>
          </p:cNvPr>
          <p:cNvSpPr txBox="1"/>
          <p:nvPr/>
        </p:nvSpPr>
        <p:spPr>
          <a:xfrm>
            <a:off x="152400" y="136525"/>
            <a:ext cx="8839200" cy="461665"/>
          </a:xfrm>
          <a:prstGeom prst="rect">
            <a:avLst/>
          </a:prstGeom>
          <a:noFill/>
        </p:spPr>
        <p:txBody>
          <a:bodyPr wrap="square" rtlCol="0">
            <a:spAutoFit/>
          </a:bodyPr>
          <a:lstStyle/>
          <a:p>
            <a:r>
              <a:rPr lang="en-US" sz="2400" dirty="0">
                <a:latin typeface="+mj-lt"/>
              </a:rPr>
              <a:t>Refrigeration process based on Freon</a:t>
            </a:r>
          </a:p>
        </p:txBody>
      </p:sp>
    </p:spTree>
    <p:extLst>
      <p:ext uri="{BB962C8B-B14F-4D97-AF65-F5344CB8AC3E}">
        <p14:creationId xmlns:p14="http://schemas.microsoft.com/office/powerpoint/2010/main" val="919683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9AE850-3226-43E9-BBCC-0FF8BD7977C5}"/>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F66E4610-1F76-4D36-9B5F-CDDC4487C8F6}"/>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F235ED7E-C7A3-4A50-A042-2C29BB49D476}"/>
              </a:ext>
            </a:extLst>
          </p:cNvPr>
          <p:cNvSpPr>
            <a:spLocks noGrp="1"/>
          </p:cNvSpPr>
          <p:nvPr>
            <p:ph type="sldNum" sz="quarter" idx="12"/>
          </p:nvPr>
        </p:nvSpPr>
        <p:spPr/>
        <p:txBody>
          <a:bodyPr/>
          <a:lstStyle/>
          <a:p>
            <a:fld id="{CE368B07-CEBF-4C80-90AF-53B34FA04CF3}" type="slidenum">
              <a:rPr lang="en-US" smtClean="0"/>
              <a:t>21</a:t>
            </a:fld>
            <a:endParaRPr lang="en-US" dirty="0"/>
          </a:p>
        </p:txBody>
      </p:sp>
      <p:pic>
        <p:nvPicPr>
          <p:cNvPr id="5" name="Picture 4">
            <a:extLst>
              <a:ext uri="{FF2B5EF4-FFF2-40B4-BE49-F238E27FC236}">
                <a16:creationId xmlns:a16="http://schemas.microsoft.com/office/drawing/2014/main" id="{8B2169D1-3BAF-4037-B5B4-F8507D81D6B3}"/>
              </a:ext>
            </a:extLst>
          </p:cNvPr>
          <p:cNvPicPr>
            <a:picLocks noChangeAspect="1"/>
          </p:cNvPicPr>
          <p:nvPr/>
        </p:nvPicPr>
        <p:blipFill rotWithShape="1">
          <a:blip r:embed="rId2"/>
          <a:srcRect l="43952" t="14445" b="21282"/>
          <a:stretch/>
        </p:blipFill>
        <p:spPr>
          <a:xfrm>
            <a:off x="119062" y="304800"/>
            <a:ext cx="4943475" cy="3581400"/>
          </a:xfrm>
          <a:prstGeom prst="rect">
            <a:avLst/>
          </a:prstGeom>
        </p:spPr>
      </p:pic>
      <p:sp>
        <p:nvSpPr>
          <p:cNvPr id="6" name="TextBox 5">
            <a:extLst>
              <a:ext uri="{FF2B5EF4-FFF2-40B4-BE49-F238E27FC236}">
                <a16:creationId xmlns:a16="http://schemas.microsoft.com/office/drawing/2014/main" id="{A041DBAB-0F29-4BF9-AE40-736CCA395CAA}"/>
              </a:ext>
            </a:extLst>
          </p:cNvPr>
          <p:cNvSpPr txBox="1"/>
          <p:nvPr/>
        </p:nvSpPr>
        <p:spPr>
          <a:xfrm>
            <a:off x="76200" y="4114800"/>
            <a:ext cx="8915400" cy="1569660"/>
          </a:xfrm>
          <a:prstGeom prst="rect">
            <a:avLst/>
          </a:prstGeom>
          <a:noFill/>
        </p:spPr>
        <p:txBody>
          <a:bodyPr wrap="square" rtlCol="0">
            <a:spAutoFit/>
          </a:bodyPr>
          <a:lstStyle/>
          <a:p>
            <a:r>
              <a:rPr lang="en-US" sz="2400" dirty="0">
                <a:latin typeface="+mj-lt"/>
              </a:rPr>
              <a:t>1 – gas compressed adiabatically to higher T and P, smaller V</a:t>
            </a:r>
          </a:p>
          <a:p>
            <a:r>
              <a:rPr lang="en-US" sz="2400" dirty="0">
                <a:latin typeface="+mj-lt"/>
              </a:rPr>
              <a:t>2 – gas liquifies and heat removed</a:t>
            </a:r>
          </a:p>
          <a:p>
            <a:r>
              <a:rPr lang="en-US" sz="2400" dirty="0">
                <a:latin typeface="+mj-lt"/>
              </a:rPr>
              <a:t>3 – pressure reduced on liquid forming liquid and gas -- “throttle”</a:t>
            </a:r>
          </a:p>
          <a:p>
            <a:r>
              <a:rPr lang="en-US" sz="2400" dirty="0">
                <a:latin typeface="+mj-lt"/>
              </a:rPr>
              <a:t>4 – gasification at constant pressure</a:t>
            </a:r>
          </a:p>
        </p:txBody>
      </p:sp>
    </p:spTree>
    <p:extLst>
      <p:ext uri="{BB962C8B-B14F-4D97-AF65-F5344CB8AC3E}">
        <p14:creationId xmlns:p14="http://schemas.microsoft.com/office/powerpoint/2010/main" val="4079375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4B9C9A-6009-49D5-A111-1E9F22BF02C2}"/>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B07ED59B-F439-4AB6-AF64-7CDB1D932131}"/>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6AC35CEA-3C05-488D-AE51-9B0FAD3B1A7A}"/>
              </a:ext>
            </a:extLst>
          </p:cNvPr>
          <p:cNvSpPr>
            <a:spLocks noGrp="1"/>
          </p:cNvSpPr>
          <p:nvPr>
            <p:ph type="sldNum" sz="quarter" idx="12"/>
          </p:nvPr>
        </p:nvSpPr>
        <p:spPr/>
        <p:txBody>
          <a:bodyPr/>
          <a:lstStyle/>
          <a:p>
            <a:fld id="{CE368B07-CEBF-4C80-90AF-53B34FA04CF3}" type="slidenum">
              <a:rPr lang="en-US" smtClean="0"/>
              <a:t>22</a:t>
            </a:fld>
            <a:endParaRPr lang="en-US" dirty="0"/>
          </a:p>
        </p:txBody>
      </p:sp>
      <p:pic>
        <p:nvPicPr>
          <p:cNvPr id="5" name="Picture 4">
            <a:extLst>
              <a:ext uri="{FF2B5EF4-FFF2-40B4-BE49-F238E27FC236}">
                <a16:creationId xmlns:a16="http://schemas.microsoft.com/office/drawing/2014/main" id="{86CB9FF9-B6DE-4CA7-A2D6-D9D4F519ECB1}"/>
              </a:ext>
            </a:extLst>
          </p:cNvPr>
          <p:cNvPicPr>
            <a:picLocks noChangeAspect="1"/>
          </p:cNvPicPr>
          <p:nvPr/>
        </p:nvPicPr>
        <p:blipFill>
          <a:blip r:embed="rId3"/>
          <a:stretch>
            <a:fillRect/>
          </a:stretch>
        </p:blipFill>
        <p:spPr>
          <a:xfrm>
            <a:off x="228600" y="609600"/>
            <a:ext cx="8220075" cy="3200400"/>
          </a:xfrm>
          <a:prstGeom prst="rect">
            <a:avLst/>
          </a:prstGeom>
        </p:spPr>
      </p:pic>
      <p:sp>
        <p:nvSpPr>
          <p:cNvPr id="6" name="TextBox 5">
            <a:extLst>
              <a:ext uri="{FF2B5EF4-FFF2-40B4-BE49-F238E27FC236}">
                <a16:creationId xmlns:a16="http://schemas.microsoft.com/office/drawing/2014/main" id="{7E119687-D868-49CC-8F4A-A293AA878D0F}"/>
              </a:ext>
            </a:extLst>
          </p:cNvPr>
          <p:cNvSpPr txBox="1"/>
          <p:nvPr/>
        </p:nvSpPr>
        <p:spPr>
          <a:xfrm>
            <a:off x="76200" y="136525"/>
            <a:ext cx="8610600" cy="461665"/>
          </a:xfrm>
          <a:prstGeom prst="rect">
            <a:avLst/>
          </a:prstGeom>
          <a:noFill/>
        </p:spPr>
        <p:txBody>
          <a:bodyPr wrap="square" rtlCol="0">
            <a:spAutoFit/>
          </a:bodyPr>
          <a:lstStyle/>
          <a:p>
            <a:r>
              <a:rPr lang="en-US" sz="2400" dirty="0">
                <a:latin typeface="+mj-lt"/>
              </a:rPr>
              <a:t>Details of throttle process for ideal gas</a:t>
            </a:r>
          </a:p>
        </p:txBody>
      </p:sp>
      <p:graphicFrame>
        <p:nvGraphicFramePr>
          <p:cNvPr id="7" name="Object 6">
            <a:extLst>
              <a:ext uri="{FF2B5EF4-FFF2-40B4-BE49-F238E27FC236}">
                <a16:creationId xmlns:a16="http://schemas.microsoft.com/office/drawing/2014/main" id="{3FC7F161-B93D-44CF-85C5-6093DE7C0579}"/>
              </a:ext>
            </a:extLst>
          </p:cNvPr>
          <p:cNvGraphicFramePr>
            <a:graphicFrameLocks noChangeAspect="1"/>
          </p:cNvGraphicFramePr>
          <p:nvPr>
            <p:extLst>
              <p:ext uri="{D42A27DB-BD31-4B8C-83A1-F6EECF244321}">
                <p14:modId xmlns:p14="http://schemas.microsoft.com/office/powerpoint/2010/main" val="172912689"/>
              </p:ext>
            </p:extLst>
          </p:nvPr>
        </p:nvGraphicFramePr>
        <p:xfrm>
          <a:off x="152400" y="3748504"/>
          <a:ext cx="8950325" cy="2787650"/>
        </p:xfrm>
        <a:graphic>
          <a:graphicData uri="http://schemas.openxmlformats.org/presentationml/2006/ole">
            <mc:AlternateContent xmlns:mc="http://schemas.openxmlformats.org/markup-compatibility/2006">
              <mc:Choice xmlns:v="urn:schemas-microsoft-com:vml" Requires="v">
                <p:oleObj spid="_x0000_s96277" name="Equation" r:id="rId4" imgW="5054400" imgH="1574640" progId="Equation.DSMT4">
                  <p:embed/>
                </p:oleObj>
              </mc:Choice>
              <mc:Fallback>
                <p:oleObj name="Equation" r:id="rId4" imgW="5054400" imgH="1574640" progId="Equation.DSMT4">
                  <p:embed/>
                  <p:pic>
                    <p:nvPicPr>
                      <p:cNvPr id="0" name=""/>
                      <p:cNvPicPr/>
                      <p:nvPr/>
                    </p:nvPicPr>
                    <p:blipFill>
                      <a:blip r:embed="rId5"/>
                      <a:stretch>
                        <a:fillRect/>
                      </a:stretch>
                    </p:blipFill>
                    <p:spPr>
                      <a:xfrm>
                        <a:off x="152400" y="3748504"/>
                        <a:ext cx="8950325" cy="2787650"/>
                      </a:xfrm>
                      <a:prstGeom prst="rect">
                        <a:avLst/>
                      </a:prstGeom>
                    </p:spPr>
                  </p:pic>
                </p:oleObj>
              </mc:Fallback>
            </mc:AlternateContent>
          </a:graphicData>
        </a:graphic>
      </p:graphicFrame>
      <p:sp>
        <p:nvSpPr>
          <p:cNvPr id="8" name="Arrow: Down 7">
            <a:extLst>
              <a:ext uri="{FF2B5EF4-FFF2-40B4-BE49-F238E27FC236}">
                <a16:creationId xmlns:a16="http://schemas.microsoft.com/office/drawing/2014/main" id="{6843A0B3-5E7E-4D65-B444-EA80C0ABCBF9}"/>
              </a:ext>
            </a:extLst>
          </p:cNvPr>
          <p:cNvSpPr/>
          <p:nvPr/>
        </p:nvSpPr>
        <p:spPr>
          <a:xfrm rot="1553946">
            <a:off x="3692024" y="829217"/>
            <a:ext cx="381000" cy="24523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AAAB11E-1AF3-4466-BB16-BB48A1B95A84}"/>
              </a:ext>
            </a:extLst>
          </p:cNvPr>
          <p:cNvSpPr txBox="1"/>
          <p:nvPr/>
        </p:nvSpPr>
        <p:spPr>
          <a:xfrm>
            <a:off x="4191000" y="619786"/>
            <a:ext cx="3352800" cy="461665"/>
          </a:xfrm>
          <a:prstGeom prst="rect">
            <a:avLst/>
          </a:prstGeom>
          <a:noFill/>
        </p:spPr>
        <p:txBody>
          <a:bodyPr wrap="square" rtlCol="0">
            <a:spAutoFit/>
          </a:bodyPr>
          <a:lstStyle/>
          <a:p>
            <a:r>
              <a:rPr lang="en-US" sz="2400" dirty="0">
                <a:latin typeface="+mj-lt"/>
              </a:rPr>
              <a:t>Porous plug</a:t>
            </a:r>
          </a:p>
        </p:txBody>
      </p:sp>
    </p:spTree>
    <p:extLst>
      <p:ext uri="{BB962C8B-B14F-4D97-AF65-F5344CB8AC3E}">
        <p14:creationId xmlns:p14="http://schemas.microsoft.com/office/powerpoint/2010/main" val="2997266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DE9ABA-C62B-4CE2-A2B8-F399C01BBBB2}"/>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B59481E3-A667-429A-B4D7-B8FA66E322FC}"/>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EA342360-4671-4190-A173-DA1384DCD4F6}"/>
              </a:ext>
            </a:extLst>
          </p:cNvPr>
          <p:cNvSpPr>
            <a:spLocks noGrp="1"/>
          </p:cNvSpPr>
          <p:nvPr>
            <p:ph type="sldNum" sz="quarter" idx="12"/>
          </p:nvPr>
        </p:nvSpPr>
        <p:spPr/>
        <p:txBody>
          <a:bodyPr/>
          <a:lstStyle/>
          <a:p>
            <a:fld id="{CE368B07-CEBF-4C80-90AF-53B34FA04CF3}" type="slidenum">
              <a:rPr lang="en-US" smtClean="0"/>
              <a:t>23</a:t>
            </a:fld>
            <a:endParaRPr lang="en-US" dirty="0"/>
          </a:p>
        </p:txBody>
      </p:sp>
      <p:graphicFrame>
        <p:nvGraphicFramePr>
          <p:cNvPr id="5" name="Object 4">
            <a:extLst>
              <a:ext uri="{FF2B5EF4-FFF2-40B4-BE49-F238E27FC236}">
                <a16:creationId xmlns:a16="http://schemas.microsoft.com/office/drawing/2014/main" id="{C6397476-892D-4DA8-A10E-07B77AB2FBC0}"/>
              </a:ext>
            </a:extLst>
          </p:cNvPr>
          <p:cNvGraphicFramePr>
            <a:graphicFrameLocks noChangeAspect="1"/>
          </p:cNvGraphicFramePr>
          <p:nvPr>
            <p:extLst>
              <p:ext uri="{D42A27DB-BD31-4B8C-83A1-F6EECF244321}">
                <p14:modId xmlns:p14="http://schemas.microsoft.com/office/powerpoint/2010/main" val="2956071205"/>
              </p:ext>
            </p:extLst>
          </p:nvPr>
        </p:nvGraphicFramePr>
        <p:xfrm>
          <a:off x="990600" y="609600"/>
          <a:ext cx="4552063" cy="1322387"/>
        </p:xfrm>
        <a:graphic>
          <a:graphicData uri="http://schemas.openxmlformats.org/presentationml/2006/ole">
            <mc:AlternateContent xmlns:mc="http://schemas.openxmlformats.org/markup-compatibility/2006">
              <mc:Choice xmlns:v="urn:schemas-microsoft-com:vml" Requires="v">
                <p:oleObj spid="_x0000_s97300" name="Equation" r:id="rId3" imgW="2273040" imgH="660240" progId="Equation.DSMT4">
                  <p:embed/>
                </p:oleObj>
              </mc:Choice>
              <mc:Fallback>
                <p:oleObj name="Equation" r:id="rId3" imgW="2273040" imgH="660240" progId="Equation.DSMT4">
                  <p:embed/>
                  <p:pic>
                    <p:nvPicPr>
                      <p:cNvPr id="0" name=""/>
                      <p:cNvPicPr/>
                      <p:nvPr/>
                    </p:nvPicPr>
                    <p:blipFill>
                      <a:blip r:embed="rId4"/>
                      <a:stretch>
                        <a:fillRect/>
                      </a:stretch>
                    </p:blipFill>
                    <p:spPr>
                      <a:xfrm>
                        <a:off x="990600" y="609600"/>
                        <a:ext cx="4552063" cy="1322387"/>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E1D27F6B-E646-4353-9CD7-1AB228F0C2E9}"/>
              </a:ext>
            </a:extLst>
          </p:cNvPr>
          <p:cNvSpPr txBox="1"/>
          <p:nvPr/>
        </p:nvSpPr>
        <p:spPr>
          <a:xfrm>
            <a:off x="762000" y="2286000"/>
            <a:ext cx="8077200" cy="1938992"/>
          </a:xfrm>
          <a:prstGeom prst="rect">
            <a:avLst/>
          </a:prstGeom>
          <a:noFill/>
        </p:spPr>
        <p:txBody>
          <a:bodyPr wrap="square" rtlCol="0">
            <a:spAutoFit/>
          </a:bodyPr>
          <a:lstStyle/>
          <a:p>
            <a:r>
              <a:rPr lang="en-US" sz="2400" dirty="0">
                <a:latin typeface="+mj-lt"/>
              </a:rPr>
              <a:t>Because of its convenient melting point (-158</a:t>
            </a:r>
            <a:r>
              <a:rPr lang="en-US" sz="2400" baseline="30000" dirty="0">
                <a:latin typeface="+mj-lt"/>
              </a:rPr>
              <a:t>o</a:t>
            </a:r>
            <a:r>
              <a:rPr lang="en-US" sz="2400" dirty="0">
                <a:latin typeface="+mj-lt"/>
              </a:rPr>
              <a:t>C) and boiling point (-30</a:t>
            </a:r>
            <a:r>
              <a:rPr lang="en-US" sz="2400" baseline="30000" dirty="0">
                <a:latin typeface="+mj-lt"/>
              </a:rPr>
              <a:t>o</a:t>
            </a:r>
            <a:r>
              <a:rPr lang="en-US" sz="2400" dirty="0">
                <a:latin typeface="+mj-lt"/>
              </a:rPr>
              <a:t>C) Freon has been used throughout the 20</a:t>
            </a:r>
            <a:r>
              <a:rPr lang="en-US" sz="2400" baseline="30000" dirty="0">
                <a:latin typeface="+mj-lt"/>
              </a:rPr>
              <a:t>th</a:t>
            </a:r>
            <a:r>
              <a:rPr lang="en-US" sz="2400" dirty="0">
                <a:latin typeface="+mj-lt"/>
              </a:rPr>
              <a:t> century as the refrigerant of choice.   However, since 2010 has been gradually replaced because of it’s contribution to ozone deletion in the atmosphere.</a:t>
            </a:r>
          </a:p>
        </p:txBody>
      </p:sp>
    </p:spTree>
    <p:extLst>
      <p:ext uri="{BB962C8B-B14F-4D97-AF65-F5344CB8AC3E}">
        <p14:creationId xmlns:p14="http://schemas.microsoft.com/office/powerpoint/2010/main" val="3916071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42B4E-FC27-46F1-AB1C-0440083C1FCD}"/>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67602D4F-DFF7-46A4-ABD4-4D422C8E6135}"/>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E0388324-E453-4D93-97D3-A4944B243F75}"/>
              </a:ext>
            </a:extLst>
          </p:cNvPr>
          <p:cNvSpPr>
            <a:spLocks noGrp="1"/>
          </p:cNvSpPr>
          <p:nvPr>
            <p:ph type="sldNum" sz="quarter" idx="12"/>
          </p:nvPr>
        </p:nvSpPr>
        <p:spPr/>
        <p:txBody>
          <a:bodyPr/>
          <a:lstStyle/>
          <a:p>
            <a:fld id="{CE368B07-CEBF-4C80-90AF-53B34FA04CF3}" type="slidenum">
              <a:rPr lang="en-US" smtClean="0"/>
              <a:t>24</a:t>
            </a:fld>
            <a:endParaRPr lang="en-US" dirty="0"/>
          </a:p>
        </p:txBody>
      </p:sp>
      <p:sp>
        <p:nvSpPr>
          <p:cNvPr id="5" name="TextBox 4">
            <a:extLst>
              <a:ext uri="{FF2B5EF4-FFF2-40B4-BE49-F238E27FC236}">
                <a16:creationId xmlns:a16="http://schemas.microsoft.com/office/drawing/2014/main" id="{96742A53-CAB5-4766-ACBF-E91384638B39}"/>
              </a:ext>
            </a:extLst>
          </p:cNvPr>
          <p:cNvSpPr txBox="1"/>
          <p:nvPr/>
        </p:nvSpPr>
        <p:spPr>
          <a:xfrm>
            <a:off x="457200" y="304800"/>
            <a:ext cx="8229600" cy="5878532"/>
          </a:xfrm>
          <a:prstGeom prst="rect">
            <a:avLst/>
          </a:prstGeom>
          <a:noFill/>
        </p:spPr>
        <p:txBody>
          <a:bodyPr wrap="square" rtlCol="0">
            <a:spAutoFit/>
          </a:bodyPr>
          <a:lstStyle/>
          <a:p>
            <a:r>
              <a:rPr lang="en-US" sz="2400" dirty="0">
                <a:latin typeface="+mj-lt"/>
              </a:rPr>
              <a:t>Extreme refrigeration due to quantum mechanics</a:t>
            </a:r>
          </a:p>
          <a:p>
            <a:endParaRPr lang="en-US" sz="2400" dirty="0">
              <a:latin typeface="+mj-lt"/>
            </a:endParaRPr>
          </a:p>
          <a:p>
            <a:pPr marL="457200" indent="-457200">
              <a:buAutoNum type="arabicPeriod"/>
            </a:pPr>
            <a:r>
              <a:rPr lang="en-US" sz="2400" dirty="0">
                <a:latin typeface="+mj-lt"/>
              </a:rPr>
              <a:t>Helium dilution refrigeration  &lt;0.001K  the two isotopes of He – </a:t>
            </a:r>
            <a:r>
              <a:rPr lang="en-US" sz="2400" baseline="30000" dirty="0">
                <a:latin typeface="+mj-lt"/>
              </a:rPr>
              <a:t>3</a:t>
            </a:r>
            <a:r>
              <a:rPr lang="en-US" sz="2400" dirty="0">
                <a:latin typeface="+mj-lt"/>
              </a:rPr>
              <a:t>He and </a:t>
            </a:r>
            <a:r>
              <a:rPr lang="en-US" sz="2400" baseline="30000" dirty="0">
                <a:latin typeface="+mj-lt"/>
              </a:rPr>
              <a:t>4</a:t>
            </a:r>
            <a:r>
              <a:rPr lang="en-US" sz="2400" dirty="0">
                <a:latin typeface="+mj-lt"/>
              </a:rPr>
              <a:t>He have very different behaviors near T ~ 0 having Fermi and Bose statics, respectively.    Dissolving small amounts of </a:t>
            </a:r>
            <a:r>
              <a:rPr lang="en-US" sz="2400" baseline="30000" dirty="0"/>
              <a:t>3</a:t>
            </a:r>
            <a:r>
              <a:rPr lang="en-US" sz="2400" dirty="0"/>
              <a:t>He into </a:t>
            </a:r>
            <a:r>
              <a:rPr lang="en-US" sz="2400" baseline="30000" dirty="0"/>
              <a:t>4</a:t>
            </a:r>
            <a:r>
              <a:rPr lang="en-US" sz="2400" dirty="0"/>
              <a:t>He absorbs heat. The cycle involves steps separating and then mixing </a:t>
            </a:r>
            <a:r>
              <a:rPr lang="en-US" sz="2400" baseline="30000" dirty="0"/>
              <a:t>3</a:t>
            </a:r>
            <a:r>
              <a:rPr lang="en-US" sz="2400" dirty="0"/>
              <a:t>He and </a:t>
            </a:r>
            <a:r>
              <a:rPr lang="en-US" sz="2400" baseline="30000" dirty="0"/>
              <a:t>4</a:t>
            </a:r>
            <a:r>
              <a:rPr lang="en-US" sz="2400" dirty="0"/>
              <a:t>He</a:t>
            </a:r>
            <a:r>
              <a:rPr lang="en-US" sz="2400"/>
              <a:t>.                                        </a:t>
            </a:r>
            <a:r>
              <a:rPr lang="en-US" sz="1600">
                <a:hlinkClick r:id="rId2"/>
              </a:rPr>
              <a:t>https</a:t>
            </a:r>
            <a:r>
              <a:rPr lang="en-US" sz="1600" dirty="0">
                <a:hlinkClick r:id="rId2"/>
              </a:rPr>
              <a:t>://nationalmaglab.org/about/around-the-lab/what-the/dilfridge</a:t>
            </a:r>
            <a:endParaRPr lang="en-US" sz="1600" dirty="0"/>
          </a:p>
          <a:p>
            <a:pPr marL="457200" indent="-457200">
              <a:buAutoNum type="arabicPeriod"/>
            </a:pPr>
            <a:endParaRPr lang="en-US" sz="2400" dirty="0"/>
          </a:p>
          <a:p>
            <a:pPr marL="457200" indent="-457200">
              <a:buAutoNum type="arabicPeriod"/>
            </a:pPr>
            <a:r>
              <a:rPr lang="en-US" sz="2400" dirty="0">
                <a:latin typeface="+mj-lt"/>
              </a:rPr>
              <a:t>Lasers can be used to generate strong electromagnetic fields that can control the motions of atoms a low temperature resulting in laser cooling. The process involves quantum mechanical absorption and emission of light. </a:t>
            </a:r>
            <a:r>
              <a:rPr lang="en-US" sz="1600" dirty="0">
                <a:latin typeface="+mj-lt"/>
                <a:hlinkClick r:id="rId3"/>
              </a:rPr>
              <a:t>http://info.phys.unm.edu/~ideutsch/Classes/Phys500S09/Downloads/newoptics.pdf</a:t>
            </a:r>
            <a:endParaRPr lang="en-US" sz="1600" dirty="0">
              <a:latin typeface="+mj-lt"/>
            </a:endParaRPr>
          </a:p>
        </p:txBody>
      </p:sp>
    </p:spTree>
    <p:extLst>
      <p:ext uri="{BB962C8B-B14F-4D97-AF65-F5344CB8AC3E}">
        <p14:creationId xmlns:p14="http://schemas.microsoft.com/office/powerpoint/2010/main" val="873157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68B9B1-2A27-4753-8425-D4146C9B09D8}"/>
              </a:ext>
            </a:extLst>
          </p:cNvPr>
          <p:cNvPicPr>
            <a:picLocks noChangeAspect="1"/>
          </p:cNvPicPr>
          <p:nvPr/>
        </p:nvPicPr>
        <p:blipFill>
          <a:blip r:embed="rId2"/>
          <a:stretch>
            <a:fillRect/>
          </a:stretch>
        </p:blipFill>
        <p:spPr>
          <a:xfrm>
            <a:off x="0" y="28353"/>
            <a:ext cx="9144000" cy="6603517"/>
          </a:xfrm>
          <a:prstGeom prst="rect">
            <a:avLst/>
          </a:prstGeom>
        </p:spPr>
      </p:pic>
      <p:sp>
        <p:nvSpPr>
          <p:cNvPr id="6" name="Rectangle 5">
            <a:extLst>
              <a:ext uri="{FF2B5EF4-FFF2-40B4-BE49-F238E27FC236}">
                <a16:creationId xmlns:a16="http://schemas.microsoft.com/office/drawing/2014/main" id="{9FC859EB-D31F-4DB3-B0F3-5C029A575D13}"/>
              </a:ext>
            </a:extLst>
          </p:cNvPr>
          <p:cNvSpPr/>
          <p:nvPr/>
        </p:nvSpPr>
        <p:spPr>
          <a:xfrm>
            <a:off x="76200" y="4495800"/>
            <a:ext cx="8991600" cy="304800"/>
          </a:xfrm>
          <a:prstGeom prst="rect">
            <a:avLst/>
          </a:prstGeom>
          <a:solidFill>
            <a:srgbClr val="DA32AA">
              <a:alpha val="4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a:extLst>
              <a:ext uri="{FF2B5EF4-FFF2-40B4-BE49-F238E27FC236}">
                <a16:creationId xmlns:a16="http://schemas.microsoft.com/office/drawing/2014/main" id="{9FDF82E3-8190-4BCE-B2CD-5224AA9AC4AE}"/>
              </a:ext>
            </a:extLst>
          </p:cNvPr>
          <p:cNvSpPr>
            <a:spLocks noGrp="1"/>
          </p:cNvSpPr>
          <p:nvPr>
            <p:ph type="dt" sz="half" idx="10"/>
          </p:nvPr>
        </p:nvSpPr>
        <p:spPr/>
        <p:txBody>
          <a:bodyPr/>
          <a:lstStyle/>
          <a:p>
            <a:r>
              <a:rPr lang="en-US"/>
              <a:t>2/24/2021</a:t>
            </a:r>
            <a:endParaRPr lang="en-US" dirty="0"/>
          </a:p>
        </p:txBody>
      </p:sp>
      <p:sp>
        <p:nvSpPr>
          <p:cNvPr id="8" name="Footer Placeholder 7">
            <a:extLst>
              <a:ext uri="{FF2B5EF4-FFF2-40B4-BE49-F238E27FC236}">
                <a16:creationId xmlns:a16="http://schemas.microsoft.com/office/drawing/2014/main" id="{3076C047-264C-47A3-B938-4A71F94A6F8F}"/>
              </a:ext>
            </a:extLst>
          </p:cNvPr>
          <p:cNvSpPr>
            <a:spLocks noGrp="1"/>
          </p:cNvSpPr>
          <p:nvPr>
            <p:ph type="ftr" sz="quarter" idx="11"/>
          </p:nvPr>
        </p:nvSpPr>
        <p:spPr/>
        <p:txBody>
          <a:bodyPr/>
          <a:lstStyle/>
          <a:p>
            <a:r>
              <a:rPr lang="en-US"/>
              <a:t>PHY 341/641  Spring 2021 -- Lecture 13</a:t>
            </a:r>
            <a:endParaRPr lang="en-US" dirty="0"/>
          </a:p>
        </p:txBody>
      </p:sp>
      <p:sp>
        <p:nvSpPr>
          <p:cNvPr id="9" name="Slide Number Placeholder 8">
            <a:extLst>
              <a:ext uri="{FF2B5EF4-FFF2-40B4-BE49-F238E27FC236}">
                <a16:creationId xmlns:a16="http://schemas.microsoft.com/office/drawing/2014/main" id="{ED6655A1-58F3-473C-9924-F5CC7495CD19}"/>
              </a:ext>
            </a:extLst>
          </p:cNvPr>
          <p:cNvSpPr>
            <a:spLocks noGrp="1"/>
          </p:cNvSpPr>
          <p:nvPr>
            <p:ph type="sldNum" sz="quarter" idx="12"/>
          </p:nvPr>
        </p:nvSpPr>
        <p:spPr/>
        <p:txBody>
          <a:bodyPr/>
          <a:lstStyle/>
          <a:p>
            <a:fld id="{CE368B07-CEBF-4C80-90AF-53B34FA04CF3}" type="slidenum">
              <a:rPr lang="en-US" smtClean="0"/>
              <a:t>3</a:t>
            </a:fld>
            <a:endParaRPr lang="en-US" dirty="0"/>
          </a:p>
        </p:txBody>
      </p:sp>
    </p:spTree>
    <p:extLst>
      <p:ext uri="{BB962C8B-B14F-4D97-AF65-F5344CB8AC3E}">
        <p14:creationId xmlns:p14="http://schemas.microsoft.com/office/powerpoint/2010/main" val="423849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AC4EB7-3DC4-4A8D-8CF5-2C0259E81D3E}"/>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8A0E065B-125E-4AB8-AA38-D0879D5A193F}"/>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B319FD03-2AF3-46EF-ACDA-86BBEC9B423C}"/>
              </a:ext>
            </a:extLst>
          </p:cNvPr>
          <p:cNvSpPr>
            <a:spLocks noGrp="1"/>
          </p:cNvSpPr>
          <p:nvPr>
            <p:ph type="sldNum" sz="quarter" idx="12"/>
          </p:nvPr>
        </p:nvSpPr>
        <p:spPr/>
        <p:txBody>
          <a:bodyPr/>
          <a:lstStyle/>
          <a:p>
            <a:fld id="{CE368B07-CEBF-4C80-90AF-53B34FA04CF3}" type="slidenum">
              <a:rPr lang="en-US" smtClean="0"/>
              <a:t>4</a:t>
            </a:fld>
            <a:endParaRPr lang="en-US" dirty="0"/>
          </a:p>
        </p:txBody>
      </p:sp>
      <p:sp>
        <p:nvSpPr>
          <p:cNvPr id="5" name="TextBox 4">
            <a:extLst>
              <a:ext uri="{FF2B5EF4-FFF2-40B4-BE49-F238E27FC236}">
                <a16:creationId xmlns:a16="http://schemas.microsoft.com/office/drawing/2014/main" id="{571FEF91-D8F7-4DB8-99E6-62A14BE4B791}"/>
              </a:ext>
            </a:extLst>
          </p:cNvPr>
          <p:cNvSpPr txBox="1"/>
          <p:nvPr/>
        </p:nvSpPr>
        <p:spPr>
          <a:xfrm>
            <a:off x="0" y="228600"/>
            <a:ext cx="9144000" cy="5816977"/>
          </a:xfrm>
          <a:prstGeom prst="rect">
            <a:avLst/>
          </a:prstGeom>
          <a:noFill/>
        </p:spPr>
        <p:txBody>
          <a:bodyPr wrap="square" rtlCol="0">
            <a:spAutoFit/>
          </a:bodyPr>
          <a:lstStyle/>
          <a:p>
            <a:r>
              <a:rPr lang="en-US" sz="2400" dirty="0">
                <a:latin typeface="+mj-lt"/>
              </a:rPr>
              <a:t>Your questions –</a:t>
            </a:r>
          </a:p>
          <a:p>
            <a:endParaRPr lang="en-US" sz="2400" dirty="0">
              <a:latin typeface="+mj-lt"/>
            </a:endParaRPr>
          </a:p>
          <a:p>
            <a:r>
              <a:rPr lang="en-US" sz="2400" dirty="0">
                <a:latin typeface="+mj-lt"/>
              </a:rPr>
              <a:t>From Kristen -- </a:t>
            </a:r>
            <a:r>
              <a:rPr lang="en-US" dirty="0"/>
              <a:t>1. For the refrigerator discussed in the beginning of 4.4, (Figure 4.9), how can something be compressed without changing its volume?   2. With laser cooling, how does hitting the atoms cause them to slow down?</a:t>
            </a:r>
          </a:p>
          <a:p>
            <a:endParaRPr lang="en-US" dirty="0"/>
          </a:p>
          <a:p>
            <a:r>
              <a:rPr lang="en-US" sz="2400" dirty="0"/>
              <a:t>From Parker -- </a:t>
            </a:r>
            <a:r>
              <a:rPr lang="en-US" dirty="0"/>
              <a:t>Why is the force between any two molecules weakly attractive at long distances and strongly repulsive at short distances, and usually the attraction dominates making U potential energy negative?</a:t>
            </a:r>
            <a:endParaRPr lang="en-US" sz="2400" dirty="0"/>
          </a:p>
          <a:p>
            <a:endParaRPr lang="en-US" dirty="0"/>
          </a:p>
          <a:p>
            <a:r>
              <a:rPr lang="en-US" sz="2400" dirty="0"/>
              <a:t>From Michael -- </a:t>
            </a:r>
            <a:r>
              <a:rPr lang="en-US" dirty="0"/>
              <a:t>Can you further explain how a throttling valve operates in order to make the incoming gas cold enough to liquefy? I can't conceptually understand this concept currently.</a:t>
            </a:r>
          </a:p>
          <a:p>
            <a:endParaRPr lang="en-US" sz="2400" dirty="0">
              <a:latin typeface="+mj-lt"/>
            </a:endParaRPr>
          </a:p>
          <a:p>
            <a:r>
              <a:rPr lang="en-US" sz="2400" dirty="0">
                <a:latin typeface="+mj-lt"/>
              </a:rPr>
              <a:t>From Rich -- </a:t>
            </a:r>
            <a:r>
              <a:rPr lang="en-US" dirty="0"/>
              <a:t>In a heat exchanger, does the throttled gas heat the liquid in the evaporator? Where is the excess heat sent?  In laser cooling, why wouldn't the effects/forces of all lasers cancel out?</a:t>
            </a:r>
          </a:p>
          <a:p>
            <a:endParaRPr lang="en-US" sz="2400" dirty="0">
              <a:latin typeface="+mj-lt"/>
            </a:endParaRPr>
          </a:p>
        </p:txBody>
      </p:sp>
    </p:spTree>
    <p:extLst>
      <p:ext uri="{BB962C8B-B14F-4D97-AF65-F5344CB8AC3E}">
        <p14:creationId xmlns:p14="http://schemas.microsoft.com/office/powerpoint/2010/main" val="34924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348711-641D-4667-9D69-E10431A94DC1}"/>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044D9EDF-FC8F-4A6B-AA90-B5C17962C98C}"/>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79B25515-F41B-4B00-B628-4391FE8AC26B}"/>
              </a:ext>
            </a:extLst>
          </p:cNvPr>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a:extLst>
              <a:ext uri="{FF2B5EF4-FFF2-40B4-BE49-F238E27FC236}">
                <a16:creationId xmlns:a16="http://schemas.microsoft.com/office/drawing/2014/main" id="{11BE8D8B-22C7-415A-9C88-E78056385A88}"/>
              </a:ext>
            </a:extLst>
          </p:cNvPr>
          <p:cNvSpPr txBox="1"/>
          <p:nvPr/>
        </p:nvSpPr>
        <p:spPr>
          <a:xfrm>
            <a:off x="304800" y="304800"/>
            <a:ext cx="8534400" cy="2677656"/>
          </a:xfrm>
          <a:prstGeom prst="rect">
            <a:avLst/>
          </a:prstGeom>
          <a:noFill/>
        </p:spPr>
        <p:txBody>
          <a:bodyPr wrap="square" rtlCol="0">
            <a:spAutoFit/>
          </a:bodyPr>
          <a:lstStyle/>
          <a:p>
            <a:r>
              <a:rPr lang="en-US" sz="2400" dirty="0">
                <a:latin typeface="+mj-lt"/>
              </a:rPr>
              <a:t>Questions continued –</a:t>
            </a:r>
          </a:p>
          <a:p>
            <a:r>
              <a:rPr lang="en-US" sz="2400" dirty="0">
                <a:latin typeface="+mj-lt"/>
              </a:rPr>
              <a:t>From Chao -- </a:t>
            </a:r>
            <a:r>
              <a:rPr lang="en-US" dirty="0"/>
              <a:t>Why when temperature reaches absolute zero, the entropy will become Zero? If we look at the formula of microstate, Omega, it seems like there is a factor of 5/2 out there.</a:t>
            </a:r>
          </a:p>
          <a:p>
            <a:endParaRPr lang="en-US" sz="2400" dirty="0">
              <a:latin typeface="+mj-lt"/>
            </a:endParaRPr>
          </a:p>
          <a:p>
            <a:r>
              <a:rPr lang="en-US" sz="2400" dirty="0">
                <a:latin typeface="+mj-lt"/>
              </a:rPr>
              <a:t>From </a:t>
            </a:r>
            <a:r>
              <a:rPr lang="en-US" sz="2400" dirty="0" err="1">
                <a:latin typeface="+mj-lt"/>
              </a:rPr>
              <a:t>Zezhong</a:t>
            </a:r>
            <a:r>
              <a:rPr lang="en-US" sz="2400" dirty="0">
                <a:latin typeface="+mj-lt"/>
              </a:rPr>
              <a:t> -- I</a:t>
            </a:r>
            <a:r>
              <a:rPr lang="en-US" dirty="0"/>
              <a:t>s there any difference on heat cycle between the real refrigerator and helium dilution refrigerator although their structures are quite different.</a:t>
            </a:r>
            <a:endParaRPr lang="en-US" sz="2400" dirty="0">
              <a:latin typeface="+mj-lt"/>
            </a:endParaRPr>
          </a:p>
        </p:txBody>
      </p:sp>
      <p:graphicFrame>
        <p:nvGraphicFramePr>
          <p:cNvPr id="6" name="Object 5">
            <a:extLst>
              <a:ext uri="{FF2B5EF4-FFF2-40B4-BE49-F238E27FC236}">
                <a16:creationId xmlns:a16="http://schemas.microsoft.com/office/drawing/2014/main" id="{2E68B6FF-ED21-4144-8E9D-5DF261687300}"/>
              </a:ext>
            </a:extLst>
          </p:cNvPr>
          <p:cNvGraphicFramePr>
            <a:graphicFrameLocks noChangeAspect="1"/>
          </p:cNvGraphicFramePr>
          <p:nvPr>
            <p:extLst>
              <p:ext uri="{D42A27DB-BD31-4B8C-83A1-F6EECF244321}">
                <p14:modId xmlns:p14="http://schemas.microsoft.com/office/powerpoint/2010/main" val="242038630"/>
              </p:ext>
            </p:extLst>
          </p:nvPr>
        </p:nvGraphicFramePr>
        <p:xfrm>
          <a:off x="762000" y="4070837"/>
          <a:ext cx="5464175" cy="1058863"/>
        </p:xfrm>
        <a:graphic>
          <a:graphicData uri="http://schemas.openxmlformats.org/presentationml/2006/ole">
            <mc:AlternateContent xmlns:mc="http://schemas.openxmlformats.org/markup-compatibility/2006">
              <mc:Choice xmlns:v="urn:schemas-microsoft-com:vml" Requires="v">
                <p:oleObj spid="_x0000_s98312" name="Equation" r:id="rId3" imgW="5463509" imgH="1059374" progId="Equation.DSMT4">
                  <p:embed/>
                </p:oleObj>
              </mc:Choice>
              <mc:Fallback>
                <p:oleObj name="Equation" r:id="rId3" imgW="5463509" imgH="1059374" progId="Equation.DSMT4">
                  <p:embed/>
                  <p:pic>
                    <p:nvPicPr>
                      <p:cNvPr id="0" name=""/>
                      <p:cNvPicPr/>
                      <p:nvPr/>
                    </p:nvPicPr>
                    <p:blipFill>
                      <a:blip r:embed="rId4"/>
                      <a:stretch>
                        <a:fillRect/>
                      </a:stretch>
                    </p:blipFill>
                    <p:spPr>
                      <a:xfrm>
                        <a:off x="762000" y="4070837"/>
                        <a:ext cx="5464175" cy="1058863"/>
                      </a:xfrm>
                      <a:prstGeom prst="rect">
                        <a:avLst/>
                      </a:prstGeom>
                    </p:spPr>
                  </p:pic>
                </p:oleObj>
              </mc:Fallback>
            </mc:AlternateContent>
          </a:graphicData>
        </a:graphic>
      </p:graphicFrame>
      <p:sp>
        <p:nvSpPr>
          <p:cNvPr id="7" name="TextBox 6">
            <a:extLst>
              <a:ext uri="{FF2B5EF4-FFF2-40B4-BE49-F238E27FC236}">
                <a16:creationId xmlns:a16="http://schemas.microsoft.com/office/drawing/2014/main" id="{F222D93B-7D0C-4CC8-98DC-6655DBA0E66C}"/>
              </a:ext>
            </a:extLst>
          </p:cNvPr>
          <p:cNvSpPr txBox="1"/>
          <p:nvPr/>
        </p:nvSpPr>
        <p:spPr>
          <a:xfrm>
            <a:off x="304800" y="3429000"/>
            <a:ext cx="8382000" cy="461665"/>
          </a:xfrm>
          <a:prstGeom prst="rect">
            <a:avLst/>
          </a:prstGeom>
          <a:noFill/>
        </p:spPr>
        <p:txBody>
          <a:bodyPr wrap="square" rtlCol="0">
            <a:spAutoFit/>
          </a:bodyPr>
          <a:lstStyle/>
          <a:p>
            <a:r>
              <a:rPr lang="en-US" sz="2400" dirty="0">
                <a:latin typeface="+mj-lt"/>
              </a:rPr>
              <a:t>Comment – from </a:t>
            </a:r>
            <a:r>
              <a:rPr lang="en-US" sz="2400" dirty="0" err="1">
                <a:latin typeface="+mj-lt"/>
              </a:rPr>
              <a:t>Sackur</a:t>
            </a:r>
            <a:r>
              <a:rPr lang="en-US" sz="2400" dirty="0">
                <a:latin typeface="+mj-lt"/>
              </a:rPr>
              <a:t>-Tetrode equation</a:t>
            </a:r>
          </a:p>
        </p:txBody>
      </p:sp>
      <p:sp>
        <p:nvSpPr>
          <p:cNvPr id="8" name="TextBox 7">
            <a:extLst>
              <a:ext uri="{FF2B5EF4-FFF2-40B4-BE49-F238E27FC236}">
                <a16:creationId xmlns:a16="http://schemas.microsoft.com/office/drawing/2014/main" id="{77A630FB-9550-44E8-81F8-B4BD70C3D25D}"/>
              </a:ext>
            </a:extLst>
          </p:cNvPr>
          <p:cNvSpPr txBox="1"/>
          <p:nvPr/>
        </p:nvSpPr>
        <p:spPr>
          <a:xfrm>
            <a:off x="762000" y="5117315"/>
            <a:ext cx="7391400" cy="830997"/>
          </a:xfrm>
          <a:prstGeom prst="rect">
            <a:avLst/>
          </a:prstGeom>
          <a:noFill/>
        </p:spPr>
        <p:txBody>
          <a:bodyPr wrap="square" rtlCol="0">
            <a:spAutoFit/>
          </a:bodyPr>
          <a:lstStyle/>
          <a:p>
            <a:r>
              <a:rPr lang="en-US" sz="2400" dirty="0">
                <a:latin typeface="+mj-lt"/>
              </a:rPr>
              <a:t>Probably need to consider details of derivation in the limit that T </a:t>
            </a:r>
            <a:r>
              <a:rPr lang="en-US" sz="2400" dirty="0">
                <a:latin typeface="+mj-lt"/>
                <a:sym typeface="Wingdings" panose="05000000000000000000" pitchFamily="2" charset="2"/>
              </a:rPr>
              <a:t>0.  Is the ideal gas law still true?</a:t>
            </a:r>
            <a:endParaRPr lang="en-US" sz="2400" dirty="0">
              <a:latin typeface="+mj-lt"/>
            </a:endParaRPr>
          </a:p>
        </p:txBody>
      </p:sp>
    </p:spTree>
    <p:extLst>
      <p:ext uri="{BB962C8B-B14F-4D97-AF65-F5344CB8AC3E}">
        <p14:creationId xmlns:p14="http://schemas.microsoft.com/office/powerpoint/2010/main" val="35585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80DC74-1453-488E-B596-265C628D4080}"/>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2CDBD369-BAE3-41CE-A08D-4E5B4EC4D5A9}"/>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BE9D8C8A-E079-489B-855B-C222AC399711}"/>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28761B66-89C2-45DF-94D5-7906F1301BD4}"/>
              </a:ext>
            </a:extLst>
          </p:cNvPr>
          <p:cNvPicPr>
            <a:picLocks noChangeAspect="1"/>
          </p:cNvPicPr>
          <p:nvPr/>
        </p:nvPicPr>
        <p:blipFill rotWithShape="1">
          <a:blip r:embed="rId3"/>
          <a:srcRect l="47708"/>
          <a:stretch/>
        </p:blipFill>
        <p:spPr>
          <a:xfrm>
            <a:off x="304800" y="381000"/>
            <a:ext cx="4644220" cy="3905250"/>
          </a:xfrm>
          <a:prstGeom prst="rect">
            <a:avLst/>
          </a:prstGeom>
        </p:spPr>
      </p:pic>
      <p:sp>
        <p:nvSpPr>
          <p:cNvPr id="6" name="TextBox 5">
            <a:extLst>
              <a:ext uri="{FF2B5EF4-FFF2-40B4-BE49-F238E27FC236}">
                <a16:creationId xmlns:a16="http://schemas.microsoft.com/office/drawing/2014/main" id="{2EEA6FF2-809D-48BE-9584-36A142207215}"/>
              </a:ext>
            </a:extLst>
          </p:cNvPr>
          <p:cNvSpPr txBox="1"/>
          <p:nvPr/>
        </p:nvSpPr>
        <p:spPr>
          <a:xfrm>
            <a:off x="1674410" y="2895600"/>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12</a:t>
            </a:r>
            <a:r>
              <a:rPr lang="en-US" sz="2400" dirty="0">
                <a:latin typeface="+mj-lt"/>
              </a:rPr>
              <a:t>=0</a:t>
            </a:r>
          </a:p>
        </p:txBody>
      </p:sp>
      <p:sp>
        <p:nvSpPr>
          <p:cNvPr id="7" name="TextBox 6">
            <a:extLst>
              <a:ext uri="{FF2B5EF4-FFF2-40B4-BE49-F238E27FC236}">
                <a16:creationId xmlns:a16="http://schemas.microsoft.com/office/drawing/2014/main" id="{81C06C06-E929-4DF6-B962-F82E6CDE49A6}"/>
              </a:ext>
            </a:extLst>
          </p:cNvPr>
          <p:cNvSpPr txBox="1"/>
          <p:nvPr/>
        </p:nvSpPr>
        <p:spPr>
          <a:xfrm>
            <a:off x="1905000" y="1226549"/>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34</a:t>
            </a:r>
            <a:r>
              <a:rPr lang="en-US" sz="2400" dirty="0">
                <a:latin typeface="+mj-lt"/>
              </a:rPr>
              <a:t>=0</a:t>
            </a:r>
          </a:p>
        </p:txBody>
      </p:sp>
      <p:sp>
        <p:nvSpPr>
          <p:cNvPr id="8" name="TextBox 7">
            <a:extLst>
              <a:ext uri="{FF2B5EF4-FFF2-40B4-BE49-F238E27FC236}">
                <a16:creationId xmlns:a16="http://schemas.microsoft.com/office/drawing/2014/main" id="{23266608-54F7-4E7F-AE12-6C167EEEB218}"/>
              </a:ext>
            </a:extLst>
          </p:cNvPr>
          <p:cNvSpPr txBox="1"/>
          <p:nvPr/>
        </p:nvSpPr>
        <p:spPr>
          <a:xfrm>
            <a:off x="152400" y="136525"/>
            <a:ext cx="5257800" cy="461665"/>
          </a:xfrm>
          <a:prstGeom prst="rect">
            <a:avLst/>
          </a:prstGeom>
          <a:noFill/>
        </p:spPr>
        <p:txBody>
          <a:bodyPr wrap="square" rtlCol="0">
            <a:spAutoFit/>
          </a:bodyPr>
          <a:lstStyle/>
          <a:p>
            <a:r>
              <a:rPr lang="en-US" sz="2400" dirty="0">
                <a:latin typeface="+mj-lt"/>
              </a:rPr>
              <a:t>Idealized Otto cycle</a:t>
            </a:r>
          </a:p>
        </p:txBody>
      </p:sp>
      <p:graphicFrame>
        <p:nvGraphicFramePr>
          <p:cNvPr id="9" name="Object 8">
            <a:extLst>
              <a:ext uri="{FF2B5EF4-FFF2-40B4-BE49-F238E27FC236}">
                <a16:creationId xmlns:a16="http://schemas.microsoft.com/office/drawing/2014/main" id="{735230EF-DDFB-40A0-9A4B-E095472DF011}"/>
              </a:ext>
            </a:extLst>
          </p:cNvPr>
          <p:cNvGraphicFramePr>
            <a:graphicFrameLocks noChangeAspect="1"/>
          </p:cNvGraphicFramePr>
          <p:nvPr>
            <p:extLst>
              <p:ext uri="{D42A27DB-BD31-4B8C-83A1-F6EECF244321}">
                <p14:modId xmlns:p14="http://schemas.microsoft.com/office/powerpoint/2010/main" val="529637287"/>
              </p:ext>
            </p:extLst>
          </p:nvPr>
        </p:nvGraphicFramePr>
        <p:xfrm>
          <a:off x="3784387" y="210431"/>
          <a:ext cx="4902413" cy="1780350"/>
        </p:xfrm>
        <a:graphic>
          <a:graphicData uri="http://schemas.openxmlformats.org/presentationml/2006/ole">
            <mc:AlternateContent xmlns:mc="http://schemas.openxmlformats.org/markup-compatibility/2006">
              <mc:Choice xmlns:v="urn:schemas-microsoft-com:vml" Requires="v">
                <p:oleObj spid="_x0000_s88290" name="Equation" r:id="rId4" imgW="2412720" imgH="876240" progId="Equation.DSMT4">
                  <p:embed/>
                </p:oleObj>
              </mc:Choice>
              <mc:Fallback>
                <p:oleObj name="Equation" r:id="rId4" imgW="2412720" imgH="876240" progId="Equation.DSMT4">
                  <p:embed/>
                  <p:pic>
                    <p:nvPicPr>
                      <p:cNvPr id="12" name="Object 11">
                        <a:extLst>
                          <a:ext uri="{FF2B5EF4-FFF2-40B4-BE49-F238E27FC236}">
                            <a16:creationId xmlns:a16="http://schemas.microsoft.com/office/drawing/2014/main" id="{95C1E0DA-5E63-4D38-A125-190BE189D008}"/>
                          </a:ext>
                        </a:extLst>
                      </p:cNvPr>
                      <p:cNvPicPr/>
                      <p:nvPr/>
                    </p:nvPicPr>
                    <p:blipFill>
                      <a:blip r:embed="rId5"/>
                      <a:stretch>
                        <a:fillRect/>
                      </a:stretch>
                    </p:blipFill>
                    <p:spPr>
                      <a:xfrm>
                        <a:off x="3784387" y="210431"/>
                        <a:ext cx="4902413" cy="178035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D553CF3-CD18-4EC3-A6CB-B0C1FCEEF3CB}"/>
              </a:ext>
            </a:extLst>
          </p:cNvPr>
          <p:cNvGraphicFramePr>
            <a:graphicFrameLocks noChangeAspect="1"/>
          </p:cNvGraphicFramePr>
          <p:nvPr>
            <p:extLst>
              <p:ext uri="{D42A27DB-BD31-4B8C-83A1-F6EECF244321}">
                <p14:modId xmlns:p14="http://schemas.microsoft.com/office/powerpoint/2010/main" val="3219745553"/>
              </p:ext>
            </p:extLst>
          </p:nvPr>
        </p:nvGraphicFramePr>
        <p:xfrm>
          <a:off x="4736214" y="1733604"/>
          <a:ext cx="3987800" cy="2205037"/>
        </p:xfrm>
        <a:graphic>
          <a:graphicData uri="http://schemas.openxmlformats.org/presentationml/2006/ole">
            <mc:AlternateContent xmlns:mc="http://schemas.openxmlformats.org/markup-compatibility/2006">
              <mc:Choice xmlns:v="urn:schemas-microsoft-com:vml" Requires="v">
                <p:oleObj spid="_x0000_s88291" name="Equation" r:id="rId6" imgW="1562040" imgH="863280" progId="Equation.DSMT4">
                  <p:embed/>
                </p:oleObj>
              </mc:Choice>
              <mc:Fallback>
                <p:oleObj name="Equation" r:id="rId6" imgW="1562040" imgH="863280" progId="Equation.DSMT4">
                  <p:embed/>
                  <p:pic>
                    <p:nvPicPr>
                      <p:cNvPr id="0" name=""/>
                      <p:cNvPicPr/>
                      <p:nvPr/>
                    </p:nvPicPr>
                    <p:blipFill>
                      <a:blip r:embed="rId7"/>
                      <a:stretch>
                        <a:fillRect/>
                      </a:stretch>
                    </p:blipFill>
                    <p:spPr>
                      <a:xfrm>
                        <a:off x="4736214" y="1733604"/>
                        <a:ext cx="3987800" cy="2205037"/>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0881E08B-EB09-4111-8AB8-B895F37165F1}"/>
              </a:ext>
            </a:extLst>
          </p:cNvPr>
          <p:cNvGraphicFramePr>
            <a:graphicFrameLocks noChangeAspect="1"/>
          </p:cNvGraphicFramePr>
          <p:nvPr>
            <p:extLst>
              <p:ext uri="{D42A27DB-BD31-4B8C-83A1-F6EECF244321}">
                <p14:modId xmlns:p14="http://schemas.microsoft.com/office/powerpoint/2010/main" val="697377485"/>
              </p:ext>
            </p:extLst>
          </p:nvPr>
        </p:nvGraphicFramePr>
        <p:xfrm>
          <a:off x="5013919" y="3871172"/>
          <a:ext cx="3672881" cy="2176522"/>
        </p:xfrm>
        <a:graphic>
          <a:graphicData uri="http://schemas.openxmlformats.org/presentationml/2006/ole">
            <mc:AlternateContent xmlns:mc="http://schemas.openxmlformats.org/markup-compatibility/2006">
              <mc:Choice xmlns:v="urn:schemas-microsoft-com:vml" Requires="v">
                <p:oleObj spid="_x0000_s88292" name="Equation" r:id="rId8" imgW="1714320" imgH="1015920" progId="Equation.DSMT4">
                  <p:embed/>
                </p:oleObj>
              </mc:Choice>
              <mc:Fallback>
                <p:oleObj name="Equation" r:id="rId8" imgW="1714320" imgH="1015920" progId="Equation.DSMT4">
                  <p:embed/>
                  <p:pic>
                    <p:nvPicPr>
                      <p:cNvPr id="0" name=""/>
                      <p:cNvPicPr/>
                      <p:nvPr/>
                    </p:nvPicPr>
                    <p:blipFill>
                      <a:blip r:embed="rId9"/>
                      <a:stretch>
                        <a:fillRect/>
                      </a:stretch>
                    </p:blipFill>
                    <p:spPr>
                      <a:xfrm>
                        <a:off x="5013919" y="3871172"/>
                        <a:ext cx="3672881" cy="2176522"/>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4665E293-A25C-4F88-A7C4-7156A7CB9AB0}"/>
              </a:ext>
            </a:extLst>
          </p:cNvPr>
          <p:cNvGraphicFramePr>
            <a:graphicFrameLocks noChangeAspect="1"/>
          </p:cNvGraphicFramePr>
          <p:nvPr>
            <p:extLst>
              <p:ext uri="{D42A27DB-BD31-4B8C-83A1-F6EECF244321}">
                <p14:modId xmlns:p14="http://schemas.microsoft.com/office/powerpoint/2010/main" val="2373427850"/>
              </p:ext>
            </p:extLst>
          </p:nvPr>
        </p:nvGraphicFramePr>
        <p:xfrm>
          <a:off x="621787" y="4230192"/>
          <a:ext cx="3174787" cy="2173728"/>
        </p:xfrm>
        <a:graphic>
          <a:graphicData uri="http://schemas.openxmlformats.org/presentationml/2006/ole">
            <mc:AlternateContent xmlns:mc="http://schemas.openxmlformats.org/markup-compatibility/2006">
              <mc:Choice xmlns:v="urn:schemas-microsoft-com:vml" Requires="v">
                <p:oleObj spid="_x0000_s88293" name="Equation" r:id="rId10" imgW="1409400" imgH="965160" progId="Equation.DSMT4">
                  <p:embed/>
                </p:oleObj>
              </mc:Choice>
              <mc:Fallback>
                <p:oleObj name="Equation" r:id="rId10" imgW="1409400" imgH="965160" progId="Equation.DSMT4">
                  <p:embed/>
                  <p:pic>
                    <p:nvPicPr>
                      <p:cNvPr id="0" name=""/>
                      <p:cNvPicPr/>
                      <p:nvPr/>
                    </p:nvPicPr>
                    <p:blipFill>
                      <a:blip r:embed="rId11"/>
                      <a:stretch>
                        <a:fillRect/>
                      </a:stretch>
                    </p:blipFill>
                    <p:spPr>
                      <a:xfrm>
                        <a:off x="621787" y="4230192"/>
                        <a:ext cx="3174787" cy="2173728"/>
                      </a:xfrm>
                      <a:prstGeom prst="rect">
                        <a:avLst/>
                      </a:prstGeom>
                    </p:spPr>
                  </p:pic>
                </p:oleObj>
              </mc:Fallback>
            </mc:AlternateContent>
          </a:graphicData>
        </a:graphic>
      </p:graphicFrame>
    </p:spTree>
    <p:extLst>
      <p:ext uri="{BB962C8B-B14F-4D97-AF65-F5344CB8AC3E}">
        <p14:creationId xmlns:p14="http://schemas.microsoft.com/office/powerpoint/2010/main" val="2433775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012E73-6636-4BC7-8636-CC16A8A081CB}"/>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BDA5CE4F-55B8-4EB1-98C4-C920BE1402A2}"/>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EA4A0F74-4FAA-4BB4-9C8C-763994F2F0A6}"/>
              </a:ext>
            </a:extLst>
          </p:cNvPr>
          <p:cNvSpPr>
            <a:spLocks noGrp="1"/>
          </p:cNvSpPr>
          <p:nvPr>
            <p:ph type="sldNum" sz="quarter" idx="12"/>
          </p:nvPr>
        </p:nvSpPr>
        <p:spPr/>
        <p:txBody>
          <a:bodyPr/>
          <a:lstStyle/>
          <a:p>
            <a:fld id="{CE368B07-CEBF-4C80-90AF-53B34FA04CF3}" type="slidenum">
              <a:rPr lang="en-US" smtClean="0"/>
              <a:t>7</a:t>
            </a:fld>
            <a:endParaRPr lang="en-US" dirty="0"/>
          </a:p>
        </p:txBody>
      </p:sp>
      <p:pic>
        <p:nvPicPr>
          <p:cNvPr id="5" name="Picture 4">
            <a:extLst>
              <a:ext uri="{FF2B5EF4-FFF2-40B4-BE49-F238E27FC236}">
                <a16:creationId xmlns:a16="http://schemas.microsoft.com/office/drawing/2014/main" id="{01A4E56E-9542-4CC4-8F7F-8BDB467D55F3}"/>
              </a:ext>
            </a:extLst>
          </p:cNvPr>
          <p:cNvPicPr>
            <a:picLocks noChangeAspect="1"/>
          </p:cNvPicPr>
          <p:nvPr/>
        </p:nvPicPr>
        <p:blipFill rotWithShape="1">
          <a:blip r:embed="rId3"/>
          <a:srcRect l="47708"/>
          <a:stretch/>
        </p:blipFill>
        <p:spPr>
          <a:xfrm>
            <a:off x="304800" y="381000"/>
            <a:ext cx="4644220" cy="3905250"/>
          </a:xfrm>
          <a:prstGeom prst="rect">
            <a:avLst/>
          </a:prstGeom>
        </p:spPr>
      </p:pic>
      <p:sp>
        <p:nvSpPr>
          <p:cNvPr id="6" name="TextBox 5">
            <a:extLst>
              <a:ext uri="{FF2B5EF4-FFF2-40B4-BE49-F238E27FC236}">
                <a16:creationId xmlns:a16="http://schemas.microsoft.com/office/drawing/2014/main" id="{ACA58E6D-C487-47EA-9342-F78293999122}"/>
              </a:ext>
            </a:extLst>
          </p:cNvPr>
          <p:cNvSpPr txBox="1"/>
          <p:nvPr/>
        </p:nvSpPr>
        <p:spPr>
          <a:xfrm>
            <a:off x="1674410" y="2895600"/>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12</a:t>
            </a:r>
            <a:r>
              <a:rPr lang="en-US" sz="2400" dirty="0">
                <a:latin typeface="+mj-lt"/>
              </a:rPr>
              <a:t>=0</a:t>
            </a:r>
          </a:p>
        </p:txBody>
      </p:sp>
      <p:sp>
        <p:nvSpPr>
          <p:cNvPr id="7" name="TextBox 6">
            <a:extLst>
              <a:ext uri="{FF2B5EF4-FFF2-40B4-BE49-F238E27FC236}">
                <a16:creationId xmlns:a16="http://schemas.microsoft.com/office/drawing/2014/main" id="{C381BEC5-004C-4190-8813-9B05E9AB9C40}"/>
              </a:ext>
            </a:extLst>
          </p:cNvPr>
          <p:cNvSpPr txBox="1"/>
          <p:nvPr/>
        </p:nvSpPr>
        <p:spPr>
          <a:xfrm>
            <a:off x="1905000" y="1226549"/>
            <a:ext cx="1219200" cy="461665"/>
          </a:xfrm>
          <a:prstGeom prst="rect">
            <a:avLst/>
          </a:prstGeom>
          <a:noFill/>
        </p:spPr>
        <p:txBody>
          <a:bodyPr wrap="square" rtlCol="0">
            <a:spAutoFit/>
          </a:bodyPr>
          <a:lstStyle/>
          <a:p>
            <a:r>
              <a:rPr lang="en-US" sz="2400" dirty="0">
                <a:latin typeface="+mj-lt"/>
              </a:rPr>
              <a:t>Q</a:t>
            </a:r>
            <a:r>
              <a:rPr lang="en-US" sz="2400" baseline="-25000" dirty="0">
                <a:latin typeface="+mj-lt"/>
              </a:rPr>
              <a:t>34</a:t>
            </a:r>
            <a:r>
              <a:rPr lang="en-US" sz="2400" dirty="0">
                <a:latin typeface="+mj-lt"/>
              </a:rPr>
              <a:t>=0</a:t>
            </a:r>
          </a:p>
        </p:txBody>
      </p:sp>
      <p:sp>
        <p:nvSpPr>
          <p:cNvPr id="8" name="TextBox 7">
            <a:extLst>
              <a:ext uri="{FF2B5EF4-FFF2-40B4-BE49-F238E27FC236}">
                <a16:creationId xmlns:a16="http://schemas.microsoft.com/office/drawing/2014/main" id="{C7862B15-65DA-47CE-AA66-B42316864CAC}"/>
              </a:ext>
            </a:extLst>
          </p:cNvPr>
          <p:cNvSpPr txBox="1"/>
          <p:nvPr/>
        </p:nvSpPr>
        <p:spPr>
          <a:xfrm>
            <a:off x="152400" y="136525"/>
            <a:ext cx="5257800" cy="461665"/>
          </a:xfrm>
          <a:prstGeom prst="rect">
            <a:avLst/>
          </a:prstGeom>
          <a:noFill/>
        </p:spPr>
        <p:txBody>
          <a:bodyPr wrap="square" rtlCol="0">
            <a:spAutoFit/>
          </a:bodyPr>
          <a:lstStyle/>
          <a:p>
            <a:r>
              <a:rPr lang="en-US" sz="2400" dirty="0">
                <a:latin typeface="+mj-lt"/>
              </a:rPr>
              <a:t>Idealized Otto cycle</a:t>
            </a:r>
          </a:p>
        </p:txBody>
      </p:sp>
      <p:graphicFrame>
        <p:nvGraphicFramePr>
          <p:cNvPr id="9" name="Object 8">
            <a:extLst>
              <a:ext uri="{FF2B5EF4-FFF2-40B4-BE49-F238E27FC236}">
                <a16:creationId xmlns:a16="http://schemas.microsoft.com/office/drawing/2014/main" id="{1056B4DC-5CF4-497C-AFB5-84868D259B3A}"/>
              </a:ext>
            </a:extLst>
          </p:cNvPr>
          <p:cNvGraphicFramePr>
            <a:graphicFrameLocks noChangeAspect="1"/>
          </p:cNvGraphicFramePr>
          <p:nvPr>
            <p:extLst>
              <p:ext uri="{D42A27DB-BD31-4B8C-83A1-F6EECF244321}">
                <p14:modId xmlns:p14="http://schemas.microsoft.com/office/powerpoint/2010/main" val="1657368016"/>
              </p:ext>
            </p:extLst>
          </p:nvPr>
        </p:nvGraphicFramePr>
        <p:xfrm>
          <a:off x="4949020" y="1178702"/>
          <a:ext cx="3162300" cy="2163763"/>
        </p:xfrm>
        <a:graphic>
          <a:graphicData uri="http://schemas.openxmlformats.org/presentationml/2006/ole">
            <mc:AlternateContent xmlns:mc="http://schemas.openxmlformats.org/markup-compatibility/2006">
              <mc:Choice xmlns:v="urn:schemas-microsoft-com:vml" Requires="v">
                <p:oleObj spid="_x0000_s89194" name="Equation" r:id="rId4" imgW="3162456" imgH="2164135" progId="Equation.DSMT4">
                  <p:embed/>
                </p:oleObj>
              </mc:Choice>
              <mc:Fallback>
                <p:oleObj name="Equation" r:id="rId4" imgW="3162456" imgH="2164135" progId="Equation.DSMT4">
                  <p:embed/>
                  <p:pic>
                    <p:nvPicPr>
                      <p:cNvPr id="0" name=""/>
                      <p:cNvPicPr/>
                      <p:nvPr/>
                    </p:nvPicPr>
                    <p:blipFill>
                      <a:blip r:embed="rId5"/>
                      <a:stretch>
                        <a:fillRect/>
                      </a:stretch>
                    </p:blipFill>
                    <p:spPr>
                      <a:xfrm>
                        <a:off x="4949020" y="1178702"/>
                        <a:ext cx="3162300" cy="2163763"/>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AD6B4E76-05A5-45B0-9999-485423573776}"/>
              </a:ext>
            </a:extLst>
          </p:cNvPr>
          <p:cNvGraphicFramePr>
            <a:graphicFrameLocks noChangeAspect="1"/>
          </p:cNvGraphicFramePr>
          <p:nvPr>
            <p:extLst>
              <p:ext uri="{D42A27DB-BD31-4B8C-83A1-F6EECF244321}">
                <p14:modId xmlns:p14="http://schemas.microsoft.com/office/powerpoint/2010/main" val="116917203"/>
              </p:ext>
            </p:extLst>
          </p:nvPr>
        </p:nvGraphicFramePr>
        <p:xfrm>
          <a:off x="2061176" y="4702099"/>
          <a:ext cx="5487521" cy="1054100"/>
        </p:xfrm>
        <a:graphic>
          <a:graphicData uri="http://schemas.openxmlformats.org/presentationml/2006/ole">
            <mc:AlternateContent xmlns:mc="http://schemas.openxmlformats.org/markup-compatibility/2006">
              <mc:Choice xmlns:v="urn:schemas-microsoft-com:vml" Requires="v">
                <p:oleObj spid="_x0000_s89195" name="Equation" r:id="rId6" imgW="2247840" imgH="431640" progId="Equation.DSMT4">
                  <p:embed/>
                </p:oleObj>
              </mc:Choice>
              <mc:Fallback>
                <p:oleObj name="Equation" r:id="rId6" imgW="2247840" imgH="431640" progId="Equation.DSMT4">
                  <p:embed/>
                  <p:pic>
                    <p:nvPicPr>
                      <p:cNvPr id="0" name=""/>
                      <p:cNvPicPr/>
                      <p:nvPr/>
                    </p:nvPicPr>
                    <p:blipFill>
                      <a:blip r:embed="rId7"/>
                      <a:stretch>
                        <a:fillRect/>
                      </a:stretch>
                    </p:blipFill>
                    <p:spPr>
                      <a:xfrm>
                        <a:off x="2061176" y="4702099"/>
                        <a:ext cx="5487521" cy="1054100"/>
                      </a:xfrm>
                      <a:prstGeom prst="rect">
                        <a:avLst/>
                      </a:prstGeom>
                    </p:spPr>
                  </p:pic>
                </p:oleObj>
              </mc:Fallback>
            </mc:AlternateContent>
          </a:graphicData>
        </a:graphic>
      </p:graphicFrame>
    </p:spTree>
    <p:extLst>
      <p:ext uri="{BB962C8B-B14F-4D97-AF65-F5344CB8AC3E}">
        <p14:creationId xmlns:p14="http://schemas.microsoft.com/office/powerpoint/2010/main" val="312260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122F93-3730-4A09-8A40-E2C4A5143F13}"/>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395E45D3-27CF-4194-BC6F-F89FDBD0B224}"/>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2016B3AF-2F8C-453C-8B84-4CBB8CEB21BB}"/>
              </a:ext>
            </a:extLst>
          </p:cNvPr>
          <p:cNvSpPr>
            <a:spLocks noGrp="1"/>
          </p:cNvSpPr>
          <p:nvPr>
            <p:ph type="sldNum" sz="quarter" idx="12"/>
          </p:nvPr>
        </p:nvSpPr>
        <p:spPr/>
        <p:txBody>
          <a:bodyPr/>
          <a:lstStyle/>
          <a:p>
            <a:fld id="{CE368B07-CEBF-4C80-90AF-53B34FA04CF3}" type="slidenum">
              <a:rPr lang="en-US" smtClean="0"/>
              <a:t>8</a:t>
            </a:fld>
            <a:endParaRPr lang="en-US" dirty="0"/>
          </a:p>
        </p:txBody>
      </p:sp>
      <p:pic>
        <p:nvPicPr>
          <p:cNvPr id="5" name="Picture 4">
            <a:extLst>
              <a:ext uri="{FF2B5EF4-FFF2-40B4-BE49-F238E27FC236}">
                <a16:creationId xmlns:a16="http://schemas.microsoft.com/office/drawing/2014/main" id="{33E60ACC-D7B2-45F0-B2BC-842A46744205}"/>
              </a:ext>
            </a:extLst>
          </p:cNvPr>
          <p:cNvPicPr>
            <a:picLocks noChangeAspect="1"/>
          </p:cNvPicPr>
          <p:nvPr/>
        </p:nvPicPr>
        <p:blipFill>
          <a:blip r:embed="rId2"/>
          <a:stretch>
            <a:fillRect/>
          </a:stretch>
        </p:blipFill>
        <p:spPr>
          <a:xfrm>
            <a:off x="4800600" y="22225"/>
            <a:ext cx="4133850" cy="5676900"/>
          </a:xfrm>
          <a:prstGeom prst="rect">
            <a:avLst/>
          </a:prstGeom>
        </p:spPr>
      </p:pic>
      <p:sp>
        <p:nvSpPr>
          <p:cNvPr id="6" name="TextBox 5">
            <a:extLst>
              <a:ext uri="{FF2B5EF4-FFF2-40B4-BE49-F238E27FC236}">
                <a16:creationId xmlns:a16="http://schemas.microsoft.com/office/drawing/2014/main" id="{213C033E-4C45-44CF-94C9-0757C41CE567}"/>
              </a:ext>
            </a:extLst>
          </p:cNvPr>
          <p:cNvSpPr txBox="1"/>
          <p:nvPr/>
        </p:nvSpPr>
        <p:spPr>
          <a:xfrm>
            <a:off x="3771900" y="5658405"/>
            <a:ext cx="5562600" cy="369332"/>
          </a:xfrm>
          <a:prstGeom prst="rect">
            <a:avLst/>
          </a:prstGeom>
          <a:noFill/>
        </p:spPr>
        <p:txBody>
          <a:bodyPr wrap="square" rtlCol="0">
            <a:spAutoFit/>
          </a:bodyPr>
          <a:lstStyle/>
          <a:p>
            <a:r>
              <a:rPr lang="en-US" dirty="0">
                <a:latin typeface="+mj-lt"/>
                <a:hlinkClick r:id="rId3"/>
              </a:rPr>
              <a:t>https://dieselnet.com/tech/diesel_history.php#diesel</a:t>
            </a:r>
            <a:endParaRPr lang="en-US" dirty="0">
              <a:latin typeface="+mj-lt"/>
            </a:endParaRPr>
          </a:p>
        </p:txBody>
      </p:sp>
      <p:pic>
        <p:nvPicPr>
          <p:cNvPr id="8" name="Picture 7">
            <a:extLst>
              <a:ext uri="{FF2B5EF4-FFF2-40B4-BE49-F238E27FC236}">
                <a16:creationId xmlns:a16="http://schemas.microsoft.com/office/drawing/2014/main" id="{6F5DC569-5C33-4A3A-ACCE-66D4B6B120B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619" y="847984"/>
            <a:ext cx="4114800" cy="4114800"/>
          </a:xfrm>
          <a:prstGeom prst="rect">
            <a:avLst/>
          </a:prstGeom>
        </p:spPr>
      </p:pic>
      <p:sp>
        <p:nvSpPr>
          <p:cNvPr id="9" name="TextBox 8">
            <a:extLst>
              <a:ext uri="{FF2B5EF4-FFF2-40B4-BE49-F238E27FC236}">
                <a16:creationId xmlns:a16="http://schemas.microsoft.com/office/drawing/2014/main" id="{E1D011BC-B903-4C58-A49E-5F0DBC3A6D78}"/>
              </a:ext>
            </a:extLst>
          </p:cNvPr>
          <p:cNvSpPr txBox="1"/>
          <p:nvPr/>
        </p:nvSpPr>
        <p:spPr>
          <a:xfrm>
            <a:off x="209550" y="5316"/>
            <a:ext cx="4362450" cy="830997"/>
          </a:xfrm>
          <a:prstGeom prst="rect">
            <a:avLst/>
          </a:prstGeom>
          <a:noFill/>
        </p:spPr>
        <p:txBody>
          <a:bodyPr wrap="square" rtlCol="0">
            <a:spAutoFit/>
          </a:bodyPr>
          <a:lstStyle/>
          <a:p>
            <a:pPr algn="ctr"/>
            <a:r>
              <a:rPr lang="en-US" sz="2400" dirty="0">
                <a:latin typeface="+mj-lt"/>
              </a:rPr>
              <a:t>Nikolaus Otto</a:t>
            </a:r>
          </a:p>
          <a:p>
            <a:pPr algn="ctr"/>
            <a:r>
              <a:rPr lang="en-US" sz="2400" dirty="0">
                <a:latin typeface="+mj-lt"/>
              </a:rPr>
              <a:t>1832-1891</a:t>
            </a:r>
          </a:p>
        </p:txBody>
      </p:sp>
      <p:sp>
        <p:nvSpPr>
          <p:cNvPr id="10" name="TextBox 9">
            <a:extLst>
              <a:ext uri="{FF2B5EF4-FFF2-40B4-BE49-F238E27FC236}">
                <a16:creationId xmlns:a16="http://schemas.microsoft.com/office/drawing/2014/main" id="{D3D3CA71-4A2A-4D4D-AB3C-2CB00DEB3F5A}"/>
              </a:ext>
            </a:extLst>
          </p:cNvPr>
          <p:cNvSpPr txBox="1"/>
          <p:nvPr/>
        </p:nvSpPr>
        <p:spPr>
          <a:xfrm>
            <a:off x="0" y="5106731"/>
            <a:ext cx="5562600" cy="369332"/>
          </a:xfrm>
          <a:prstGeom prst="rect">
            <a:avLst/>
          </a:prstGeom>
          <a:noFill/>
        </p:spPr>
        <p:txBody>
          <a:bodyPr wrap="square" rtlCol="0">
            <a:spAutoFit/>
          </a:bodyPr>
          <a:lstStyle/>
          <a:p>
            <a:r>
              <a:rPr lang="en-US" dirty="0">
                <a:latin typeface="+mj-lt"/>
                <a:hlinkClick r:id="rId5"/>
              </a:rPr>
              <a:t>https://www.britannica.com/biography/Nikolaus-Otto</a:t>
            </a:r>
            <a:endParaRPr lang="en-US" dirty="0">
              <a:latin typeface="+mj-lt"/>
            </a:endParaRPr>
          </a:p>
        </p:txBody>
      </p:sp>
    </p:spTree>
    <p:extLst>
      <p:ext uri="{BB962C8B-B14F-4D97-AF65-F5344CB8AC3E}">
        <p14:creationId xmlns:p14="http://schemas.microsoft.com/office/powerpoint/2010/main" val="764165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E3BBFBB-11AF-43E0-BBFC-C00E9A6464FA}"/>
              </a:ext>
            </a:extLst>
          </p:cNvPr>
          <p:cNvSpPr>
            <a:spLocks noGrp="1"/>
          </p:cNvSpPr>
          <p:nvPr>
            <p:ph type="dt" sz="half" idx="10"/>
          </p:nvPr>
        </p:nvSpPr>
        <p:spPr/>
        <p:txBody>
          <a:bodyPr/>
          <a:lstStyle/>
          <a:p>
            <a:r>
              <a:rPr lang="en-US"/>
              <a:t>2/24/2021</a:t>
            </a:r>
            <a:endParaRPr lang="en-US" dirty="0"/>
          </a:p>
        </p:txBody>
      </p:sp>
      <p:sp>
        <p:nvSpPr>
          <p:cNvPr id="3" name="Footer Placeholder 2">
            <a:extLst>
              <a:ext uri="{FF2B5EF4-FFF2-40B4-BE49-F238E27FC236}">
                <a16:creationId xmlns:a16="http://schemas.microsoft.com/office/drawing/2014/main" id="{135DC7F9-70E0-41FE-A6C9-AC84E7CB9419}"/>
              </a:ext>
            </a:extLst>
          </p:cNvPr>
          <p:cNvSpPr>
            <a:spLocks noGrp="1"/>
          </p:cNvSpPr>
          <p:nvPr>
            <p:ph type="ftr" sz="quarter" idx="11"/>
          </p:nvPr>
        </p:nvSpPr>
        <p:spPr/>
        <p:txBody>
          <a:bodyPr/>
          <a:lstStyle/>
          <a:p>
            <a:r>
              <a:rPr lang="en-US"/>
              <a:t>PHY 341/641  Spring 2021 -- Lecture 13</a:t>
            </a:r>
            <a:endParaRPr lang="en-US" dirty="0"/>
          </a:p>
        </p:txBody>
      </p:sp>
      <p:sp>
        <p:nvSpPr>
          <p:cNvPr id="4" name="Slide Number Placeholder 3">
            <a:extLst>
              <a:ext uri="{FF2B5EF4-FFF2-40B4-BE49-F238E27FC236}">
                <a16:creationId xmlns:a16="http://schemas.microsoft.com/office/drawing/2014/main" id="{88C69DC4-00CB-4906-BA20-6A89FF8E92B1}"/>
              </a:ext>
            </a:extLst>
          </p:cNvPr>
          <p:cNvSpPr>
            <a:spLocks noGrp="1"/>
          </p:cNvSpPr>
          <p:nvPr>
            <p:ph type="sldNum" sz="quarter" idx="12"/>
          </p:nvPr>
        </p:nvSpPr>
        <p:spPr/>
        <p:txBody>
          <a:bodyPr/>
          <a:lstStyle/>
          <a:p>
            <a:fld id="{CE368B07-CEBF-4C80-90AF-53B34FA04CF3}" type="slidenum">
              <a:rPr lang="en-US" smtClean="0"/>
              <a:t>9</a:t>
            </a:fld>
            <a:endParaRPr lang="en-US" dirty="0"/>
          </a:p>
        </p:txBody>
      </p:sp>
      <p:pic>
        <p:nvPicPr>
          <p:cNvPr id="5" name="Picture 4">
            <a:extLst>
              <a:ext uri="{FF2B5EF4-FFF2-40B4-BE49-F238E27FC236}">
                <a16:creationId xmlns:a16="http://schemas.microsoft.com/office/drawing/2014/main" id="{02D0A80F-DE1A-46AB-927A-AAA2832D5772}"/>
              </a:ext>
            </a:extLst>
          </p:cNvPr>
          <p:cNvPicPr>
            <a:picLocks noChangeAspect="1"/>
          </p:cNvPicPr>
          <p:nvPr/>
        </p:nvPicPr>
        <p:blipFill>
          <a:blip r:embed="rId3"/>
          <a:stretch>
            <a:fillRect/>
          </a:stretch>
        </p:blipFill>
        <p:spPr>
          <a:xfrm>
            <a:off x="111875" y="-375815"/>
            <a:ext cx="8920249" cy="4424362"/>
          </a:xfrm>
          <a:prstGeom prst="rect">
            <a:avLst/>
          </a:prstGeom>
        </p:spPr>
      </p:pic>
      <p:sp>
        <p:nvSpPr>
          <p:cNvPr id="6" name="TextBox 5">
            <a:extLst>
              <a:ext uri="{FF2B5EF4-FFF2-40B4-BE49-F238E27FC236}">
                <a16:creationId xmlns:a16="http://schemas.microsoft.com/office/drawing/2014/main" id="{94347176-CE5D-4656-B14E-46217CBBBAFF}"/>
              </a:ext>
            </a:extLst>
          </p:cNvPr>
          <p:cNvSpPr txBox="1"/>
          <p:nvPr/>
        </p:nvSpPr>
        <p:spPr>
          <a:xfrm>
            <a:off x="152400" y="136525"/>
            <a:ext cx="8763000" cy="461665"/>
          </a:xfrm>
          <a:prstGeom prst="rect">
            <a:avLst/>
          </a:prstGeom>
          <a:noFill/>
        </p:spPr>
        <p:txBody>
          <a:bodyPr wrap="square" rtlCol="0">
            <a:spAutoFit/>
          </a:bodyPr>
          <a:lstStyle/>
          <a:p>
            <a:r>
              <a:rPr lang="en-US" sz="2400" dirty="0">
                <a:latin typeface="+mj-lt"/>
              </a:rPr>
              <a:t>Idealized Diesel cycle </a:t>
            </a:r>
          </a:p>
        </p:txBody>
      </p:sp>
      <p:sp>
        <p:nvSpPr>
          <p:cNvPr id="7" name="TextBox 6">
            <a:extLst>
              <a:ext uri="{FF2B5EF4-FFF2-40B4-BE49-F238E27FC236}">
                <a16:creationId xmlns:a16="http://schemas.microsoft.com/office/drawing/2014/main" id="{FBD0225D-275B-4789-B1EA-1E063D98EC58}"/>
              </a:ext>
            </a:extLst>
          </p:cNvPr>
          <p:cNvSpPr txBox="1"/>
          <p:nvPr/>
        </p:nvSpPr>
        <p:spPr>
          <a:xfrm>
            <a:off x="4665035" y="241735"/>
            <a:ext cx="304800" cy="461665"/>
          </a:xfrm>
          <a:prstGeom prst="rect">
            <a:avLst/>
          </a:prstGeom>
          <a:noFill/>
        </p:spPr>
        <p:txBody>
          <a:bodyPr wrap="square" rtlCol="0">
            <a:spAutoFit/>
          </a:bodyPr>
          <a:lstStyle/>
          <a:p>
            <a:r>
              <a:rPr lang="en-US" sz="2400" b="1" dirty="0">
                <a:latin typeface="+mj-lt"/>
              </a:rPr>
              <a:t>a</a:t>
            </a:r>
          </a:p>
        </p:txBody>
      </p:sp>
      <p:sp>
        <p:nvSpPr>
          <p:cNvPr id="8" name="TextBox 7">
            <a:extLst>
              <a:ext uri="{FF2B5EF4-FFF2-40B4-BE49-F238E27FC236}">
                <a16:creationId xmlns:a16="http://schemas.microsoft.com/office/drawing/2014/main" id="{4392AE6D-FEFE-4428-B4E7-40F90E1633FA}"/>
              </a:ext>
            </a:extLst>
          </p:cNvPr>
          <p:cNvSpPr txBox="1"/>
          <p:nvPr/>
        </p:nvSpPr>
        <p:spPr>
          <a:xfrm>
            <a:off x="7873409" y="2984056"/>
            <a:ext cx="304800" cy="461665"/>
          </a:xfrm>
          <a:prstGeom prst="rect">
            <a:avLst/>
          </a:prstGeom>
          <a:noFill/>
        </p:spPr>
        <p:txBody>
          <a:bodyPr wrap="square" rtlCol="0">
            <a:spAutoFit/>
          </a:bodyPr>
          <a:lstStyle/>
          <a:p>
            <a:r>
              <a:rPr lang="en-US" sz="2400" b="1" dirty="0">
                <a:latin typeface="+mj-lt"/>
              </a:rPr>
              <a:t>d</a:t>
            </a:r>
          </a:p>
        </p:txBody>
      </p:sp>
      <p:sp>
        <p:nvSpPr>
          <p:cNvPr id="9" name="TextBox 8">
            <a:extLst>
              <a:ext uri="{FF2B5EF4-FFF2-40B4-BE49-F238E27FC236}">
                <a16:creationId xmlns:a16="http://schemas.microsoft.com/office/drawing/2014/main" id="{9CF3582C-135D-49E4-8421-23AEDAF8CE44}"/>
              </a:ext>
            </a:extLst>
          </p:cNvPr>
          <p:cNvSpPr txBox="1"/>
          <p:nvPr/>
        </p:nvSpPr>
        <p:spPr>
          <a:xfrm>
            <a:off x="7873409" y="2381231"/>
            <a:ext cx="304800" cy="461665"/>
          </a:xfrm>
          <a:prstGeom prst="rect">
            <a:avLst/>
          </a:prstGeom>
          <a:noFill/>
        </p:spPr>
        <p:txBody>
          <a:bodyPr wrap="square" rtlCol="0">
            <a:spAutoFit/>
          </a:bodyPr>
          <a:lstStyle/>
          <a:p>
            <a:r>
              <a:rPr lang="en-US" sz="2400" b="1" dirty="0">
                <a:latin typeface="+mj-lt"/>
              </a:rPr>
              <a:t>c</a:t>
            </a:r>
          </a:p>
        </p:txBody>
      </p:sp>
      <p:sp>
        <p:nvSpPr>
          <p:cNvPr id="10" name="TextBox 9">
            <a:extLst>
              <a:ext uri="{FF2B5EF4-FFF2-40B4-BE49-F238E27FC236}">
                <a16:creationId xmlns:a16="http://schemas.microsoft.com/office/drawing/2014/main" id="{CC4920ED-4C7A-4862-A638-1D774E6BD3B5}"/>
              </a:ext>
            </a:extLst>
          </p:cNvPr>
          <p:cNvSpPr txBox="1"/>
          <p:nvPr/>
        </p:nvSpPr>
        <p:spPr>
          <a:xfrm>
            <a:off x="5715000" y="270088"/>
            <a:ext cx="304800" cy="461665"/>
          </a:xfrm>
          <a:prstGeom prst="rect">
            <a:avLst/>
          </a:prstGeom>
          <a:noFill/>
        </p:spPr>
        <p:txBody>
          <a:bodyPr wrap="square" rtlCol="0">
            <a:spAutoFit/>
          </a:bodyPr>
          <a:lstStyle/>
          <a:p>
            <a:r>
              <a:rPr lang="en-US" sz="2400" b="1" dirty="0">
                <a:latin typeface="+mj-lt"/>
              </a:rPr>
              <a:t>b</a:t>
            </a:r>
          </a:p>
        </p:txBody>
      </p:sp>
      <p:graphicFrame>
        <p:nvGraphicFramePr>
          <p:cNvPr id="11" name="Object 10">
            <a:extLst>
              <a:ext uri="{FF2B5EF4-FFF2-40B4-BE49-F238E27FC236}">
                <a16:creationId xmlns:a16="http://schemas.microsoft.com/office/drawing/2014/main" id="{19B84F7C-ED4A-467E-B817-6D49618392AD}"/>
              </a:ext>
            </a:extLst>
          </p:cNvPr>
          <p:cNvGraphicFramePr>
            <a:graphicFrameLocks noChangeAspect="1"/>
          </p:cNvGraphicFramePr>
          <p:nvPr>
            <p:extLst>
              <p:ext uri="{D42A27DB-BD31-4B8C-83A1-F6EECF244321}">
                <p14:modId xmlns:p14="http://schemas.microsoft.com/office/powerpoint/2010/main" val="1396096999"/>
              </p:ext>
            </p:extLst>
          </p:nvPr>
        </p:nvGraphicFramePr>
        <p:xfrm>
          <a:off x="228600" y="3554400"/>
          <a:ext cx="4902200" cy="2219325"/>
        </p:xfrm>
        <a:graphic>
          <a:graphicData uri="http://schemas.openxmlformats.org/presentationml/2006/ole">
            <mc:AlternateContent xmlns:mc="http://schemas.openxmlformats.org/markup-compatibility/2006">
              <mc:Choice xmlns:v="urn:schemas-microsoft-com:vml" Requires="v">
                <p:oleObj spid="_x0000_s90245" name="Equation" r:id="rId4" imgW="2412720" imgH="1091880" progId="Equation.DSMT4">
                  <p:embed/>
                </p:oleObj>
              </mc:Choice>
              <mc:Fallback>
                <p:oleObj name="Equation" r:id="rId4" imgW="2412720" imgH="1091880" progId="Equation.DSMT4">
                  <p:embed/>
                  <p:pic>
                    <p:nvPicPr>
                      <p:cNvPr id="9" name="Object 8">
                        <a:extLst>
                          <a:ext uri="{FF2B5EF4-FFF2-40B4-BE49-F238E27FC236}">
                            <a16:creationId xmlns:a16="http://schemas.microsoft.com/office/drawing/2014/main" id="{735230EF-DDFB-40A0-9A4B-E095472DF011}"/>
                          </a:ext>
                        </a:extLst>
                      </p:cNvPr>
                      <p:cNvPicPr/>
                      <p:nvPr/>
                    </p:nvPicPr>
                    <p:blipFill>
                      <a:blip r:embed="rId5"/>
                      <a:stretch>
                        <a:fillRect/>
                      </a:stretch>
                    </p:blipFill>
                    <p:spPr>
                      <a:xfrm>
                        <a:off x="228600" y="3554400"/>
                        <a:ext cx="4902200" cy="2219325"/>
                      </a:xfrm>
                      <a:prstGeom prst="rect">
                        <a:avLst/>
                      </a:prstGeom>
                    </p:spPr>
                  </p:pic>
                </p:oleObj>
              </mc:Fallback>
            </mc:AlternateContent>
          </a:graphicData>
        </a:graphic>
      </p:graphicFrame>
      <p:graphicFrame>
        <p:nvGraphicFramePr>
          <p:cNvPr id="12" name="Object 11">
            <a:extLst>
              <a:ext uri="{FF2B5EF4-FFF2-40B4-BE49-F238E27FC236}">
                <a16:creationId xmlns:a16="http://schemas.microsoft.com/office/drawing/2014/main" id="{6AD29E90-748B-4A8C-943E-022C03DC5176}"/>
              </a:ext>
            </a:extLst>
          </p:cNvPr>
          <p:cNvGraphicFramePr>
            <a:graphicFrameLocks noChangeAspect="1"/>
          </p:cNvGraphicFramePr>
          <p:nvPr>
            <p:extLst>
              <p:ext uri="{D42A27DB-BD31-4B8C-83A1-F6EECF244321}">
                <p14:modId xmlns:p14="http://schemas.microsoft.com/office/powerpoint/2010/main" val="1801783267"/>
              </p:ext>
            </p:extLst>
          </p:nvPr>
        </p:nvGraphicFramePr>
        <p:xfrm>
          <a:off x="5604224" y="1201317"/>
          <a:ext cx="948976" cy="461664"/>
        </p:xfrm>
        <a:graphic>
          <a:graphicData uri="http://schemas.openxmlformats.org/presentationml/2006/ole">
            <mc:AlternateContent xmlns:mc="http://schemas.openxmlformats.org/markup-compatibility/2006">
              <mc:Choice xmlns:v="urn:schemas-microsoft-com:vml" Requires="v">
                <p:oleObj spid="_x0000_s90246" name="Equation" r:id="rId6" imgW="469800" imgH="228600" progId="Equation.DSMT4">
                  <p:embed/>
                </p:oleObj>
              </mc:Choice>
              <mc:Fallback>
                <p:oleObj name="Equation" r:id="rId6" imgW="469800" imgH="228600" progId="Equation.DSMT4">
                  <p:embed/>
                  <p:pic>
                    <p:nvPicPr>
                      <p:cNvPr id="0" name=""/>
                      <p:cNvPicPr/>
                      <p:nvPr/>
                    </p:nvPicPr>
                    <p:blipFill>
                      <a:blip r:embed="rId7"/>
                      <a:stretch>
                        <a:fillRect/>
                      </a:stretch>
                    </p:blipFill>
                    <p:spPr>
                      <a:xfrm>
                        <a:off x="5604224" y="1201317"/>
                        <a:ext cx="948976" cy="461664"/>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B228C5E-0F71-4296-9634-2856DAEA8969}"/>
              </a:ext>
            </a:extLst>
          </p:cNvPr>
          <p:cNvGraphicFramePr>
            <a:graphicFrameLocks noChangeAspect="1"/>
          </p:cNvGraphicFramePr>
          <p:nvPr>
            <p:extLst>
              <p:ext uri="{D42A27DB-BD31-4B8C-83A1-F6EECF244321}">
                <p14:modId xmlns:p14="http://schemas.microsoft.com/office/powerpoint/2010/main" val="667572574"/>
              </p:ext>
            </p:extLst>
          </p:nvPr>
        </p:nvGraphicFramePr>
        <p:xfrm>
          <a:off x="5029200" y="1901713"/>
          <a:ext cx="974622" cy="461663"/>
        </p:xfrm>
        <a:graphic>
          <a:graphicData uri="http://schemas.openxmlformats.org/presentationml/2006/ole">
            <mc:AlternateContent xmlns:mc="http://schemas.openxmlformats.org/markup-compatibility/2006">
              <mc:Choice xmlns:v="urn:schemas-microsoft-com:vml" Requires="v">
                <p:oleObj spid="_x0000_s90247" name="Equation" r:id="rId8" imgW="482400" imgH="228600" progId="Equation.DSMT4">
                  <p:embed/>
                </p:oleObj>
              </mc:Choice>
              <mc:Fallback>
                <p:oleObj name="Equation" r:id="rId8" imgW="482400" imgH="228600" progId="Equation.DSMT4">
                  <p:embed/>
                  <p:pic>
                    <p:nvPicPr>
                      <p:cNvPr id="0" name=""/>
                      <p:cNvPicPr/>
                      <p:nvPr/>
                    </p:nvPicPr>
                    <p:blipFill>
                      <a:blip r:embed="rId9"/>
                      <a:stretch>
                        <a:fillRect/>
                      </a:stretch>
                    </p:blipFill>
                    <p:spPr>
                      <a:xfrm>
                        <a:off x="5029200" y="1901713"/>
                        <a:ext cx="974622" cy="461663"/>
                      </a:xfrm>
                      <a:prstGeom prst="rect">
                        <a:avLst/>
                      </a:prstGeom>
                    </p:spPr>
                  </p:pic>
                </p:oleObj>
              </mc:Fallback>
            </mc:AlternateContent>
          </a:graphicData>
        </a:graphic>
      </p:graphicFrame>
      <p:sp>
        <p:nvSpPr>
          <p:cNvPr id="14" name="TextBox 13">
            <a:extLst>
              <a:ext uri="{FF2B5EF4-FFF2-40B4-BE49-F238E27FC236}">
                <a16:creationId xmlns:a16="http://schemas.microsoft.com/office/drawing/2014/main" id="{2376FD7B-35B3-4210-A1D6-BA8D5E91A620}"/>
              </a:ext>
            </a:extLst>
          </p:cNvPr>
          <p:cNvSpPr txBox="1"/>
          <p:nvPr/>
        </p:nvSpPr>
        <p:spPr>
          <a:xfrm>
            <a:off x="6400800" y="1723462"/>
            <a:ext cx="2514600" cy="461665"/>
          </a:xfrm>
          <a:prstGeom prst="rect">
            <a:avLst/>
          </a:prstGeom>
          <a:noFill/>
        </p:spPr>
        <p:txBody>
          <a:bodyPr wrap="square" rtlCol="0">
            <a:spAutoFit/>
          </a:bodyPr>
          <a:lstStyle/>
          <a:p>
            <a:r>
              <a:rPr lang="en-US" sz="2400" b="1" dirty="0">
                <a:solidFill>
                  <a:srgbClr val="FF0000"/>
                </a:solidFill>
                <a:latin typeface="+mj-lt"/>
              </a:rPr>
              <a:t>Power stroke</a:t>
            </a:r>
          </a:p>
        </p:txBody>
      </p:sp>
      <p:sp>
        <p:nvSpPr>
          <p:cNvPr id="15" name="TextBox 14">
            <a:extLst>
              <a:ext uri="{FF2B5EF4-FFF2-40B4-BE49-F238E27FC236}">
                <a16:creationId xmlns:a16="http://schemas.microsoft.com/office/drawing/2014/main" id="{5D8049E0-AFA3-4824-9CE7-4442A79D616C}"/>
              </a:ext>
            </a:extLst>
          </p:cNvPr>
          <p:cNvSpPr txBox="1"/>
          <p:nvPr/>
        </p:nvSpPr>
        <p:spPr>
          <a:xfrm>
            <a:off x="4969835" y="2568557"/>
            <a:ext cx="2514600" cy="830997"/>
          </a:xfrm>
          <a:prstGeom prst="rect">
            <a:avLst/>
          </a:prstGeom>
          <a:noFill/>
        </p:spPr>
        <p:txBody>
          <a:bodyPr wrap="square" rtlCol="0">
            <a:spAutoFit/>
          </a:bodyPr>
          <a:lstStyle/>
          <a:p>
            <a:r>
              <a:rPr lang="en-US" sz="2400" b="1" dirty="0">
                <a:solidFill>
                  <a:srgbClr val="FF0000"/>
                </a:solidFill>
                <a:latin typeface="+mj-lt"/>
              </a:rPr>
              <a:t>Compression</a:t>
            </a:r>
          </a:p>
          <a:p>
            <a:r>
              <a:rPr lang="en-US" sz="2400" b="1" dirty="0">
                <a:solidFill>
                  <a:srgbClr val="FF0000"/>
                </a:solidFill>
                <a:latin typeface="+mj-lt"/>
              </a:rPr>
              <a:t>stroke</a:t>
            </a:r>
          </a:p>
        </p:txBody>
      </p:sp>
      <p:graphicFrame>
        <p:nvGraphicFramePr>
          <p:cNvPr id="16" name="Object 15">
            <a:extLst>
              <a:ext uri="{FF2B5EF4-FFF2-40B4-BE49-F238E27FC236}">
                <a16:creationId xmlns:a16="http://schemas.microsoft.com/office/drawing/2014/main" id="{DCFFF0CC-7E0B-4A22-ADCE-8908C6D12941}"/>
              </a:ext>
            </a:extLst>
          </p:cNvPr>
          <p:cNvGraphicFramePr>
            <a:graphicFrameLocks noChangeAspect="1"/>
          </p:cNvGraphicFramePr>
          <p:nvPr>
            <p:extLst>
              <p:ext uri="{D42A27DB-BD31-4B8C-83A1-F6EECF244321}">
                <p14:modId xmlns:p14="http://schemas.microsoft.com/office/powerpoint/2010/main" val="2887430645"/>
              </p:ext>
            </p:extLst>
          </p:nvPr>
        </p:nvGraphicFramePr>
        <p:xfrm>
          <a:off x="5715000" y="4189707"/>
          <a:ext cx="2895600" cy="1912189"/>
        </p:xfrm>
        <a:graphic>
          <a:graphicData uri="http://schemas.openxmlformats.org/presentationml/2006/ole">
            <mc:AlternateContent xmlns:mc="http://schemas.openxmlformats.org/markup-compatibility/2006">
              <mc:Choice xmlns:v="urn:schemas-microsoft-com:vml" Requires="v">
                <p:oleObj spid="_x0000_s90248" name="Equation" r:id="rId10" imgW="1346040" imgH="888840" progId="Equation.DSMT4">
                  <p:embed/>
                </p:oleObj>
              </mc:Choice>
              <mc:Fallback>
                <p:oleObj name="Equation" r:id="rId10" imgW="1346040" imgH="888840" progId="Equation.DSMT4">
                  <p:embed/>
                  <p:pic>
                    <p:nvPicPr>
                      <p:cNvPr id="0" name=""/>
                      <p:cNvPicPr/>
                      <p:nvPr/>
                    </p:nvPicPr>
                    <p:blipFill>
                      <a:blip r:embed="rId11"/>
                      <a:stretch>
                        <a:fillRect/>
                      </a:stretch>
                    </p:blipFill>
                    <p:spPr>
                      <a:xfrm>
                        <a:off x="5715000" y="4189707"/>
                        <a:ext cx="2895600" cy="1912189"/>
                      </a:xfrm>
                      <a:prstGeom prst="rect">
                        <a:avLst/>
                      </a:prstGeom>
                    </p:spPr>
                  </p:pic>
                </p:oleObj>
              </mc:Fallback>
            </mc:AlternateContent>
          </a:graphicData>
        </a:graphic>
      </p:graphicFrame>
    </p:spTree>
    <p:extLst>
      <p:ext uri="{BB962C8B-B14F-4D97-AF65-F5344CB8AC3E}">
        <p14:creationId xmlns:p14="http://schemas.microsoft.com/office/powerpoint/2010/main" val="2811613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19023</TotalTime>
  <Words>832</Words>
  <Application>Microsoft Office PowerPoint</Application>
  <PresentationFormat>On-screen Show (4:3)</PresentationFormat>
  <Paragraphs>160</Paragraphs>
  <Slides>24</Slides>
  <Notes>1</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8" baseType="lpstr">
      <vt:lpstr>Arial</vt:lpstr>
      <vt:lpstr>Calibri</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1176</cp:revision>
  <cp:lastPrinted>2021-01-31T04:39:24Z</cp:lastPrinted>
  <dcterms:created xsi:type="dcterms:W3CDTF">2012-01-10T18:32:24Z</dcterms:created>
  <dcterms:modified xsi:type="dcterms:W3CDTF">2021-02-24T19:58:40Z</dcterms:modified>
</cp:coreProperties>
</file>