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96" r:id="rId2"/>
    <p:sldId id="324" r:id="rId3"/>
    <p:sldId id="393" r:id="rId4"/>
    <p:sldId id="339" r:id="rId5"/>
    <p:sldId id="388" r:id="rId6"/>
    <p:sldId id="389" r:id="rId7"/>
    <p:sldId id="390" r:id="rId8"/>
    <p:sldId id="391" r:id="rId9"/>
    <p:sldId id="392" r:id="rId10"/>
    <p:sldId id="394" r:id="rId11"/>
    <p:sldId id="395" r:id="rId12"/>
    <p:sldId id="396" r:id="rId13"/>
    <p:sldId id="397" r:id="rId14"/>
    <p:sldId id="398" r:id="rId15"/>
    <p:sldId id="399"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p:scale>
          <a:sx n="72" d="100"/>
          <a:sy n="72" d="100"/>
        </p:scale>
        <p:origin x="533" y="-48"/>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2/26/2021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2/26/2021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2/26/2021</a:t>
            </a:r>
            <a:endParaRPr lang="en-US" dirty="0"/>
          </a:p>
        </p:txBody>
      </p:sp>
      <p:sp>
        <p:nvSpPr>
          <p:cNvPr id="5" name="Footer Placeholder 4"/>
          <p:cNvSpPr>
            <a:spLocks noGrp="1"/>
          </p:cNvSpPr>
          <p:nvPr>
            <p:ph type="ftr" sz="quarter" idx="11"/>
          </p:nvPr>
        </p:nvSpPr>
        <p:spPr/>
        <p:txBody>
          <a:bodyPr/>
          <a:lstStyle/>
          <a:p>
            <a:r>
              <a:rPr lang="en-US"/>
              <a:t>PHY 341/641  Spring 2021 -- Lecture 14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2/26/2021</a:t>
            </a:r>
            <a:endParaRPr lang="en-US" dirty="0"/>
          </a:p>
        </p:txBody>
      </p:sp>
      <p:sp>
        <p:nvSpPr>
          <p:cNvPr id="5" name="Footer Placeholder 4"/>
          <p:cNvSpPr>
            <a:spLocks noGrp="1"/>
          </p:cNvSpPr>
          <p:nvPr>
            <p:ph type="ftr" sz="quarter" idx="11"/>
          </p:nvPr>
        </p:nvSpPr>
        <p:spPr/>
        <p:txBody>
          <a:bodyPr/>
          <a:lstStyle/>
          <a:p>
            <a:r>
              <a:rPr lang="en-US"/>
              <a:t>PHY 341/641  Spring 2021 -- Lecture 14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2/26/2021</a:t>
            </a:r>
            <a:endParaRPr lang="en-US" dirty="0"/>
          </a:p>
        </p:txBody>
      </p:sp>
      <p:sp>
        <p:nvSpPr>
          <p:cNvPr id="5" name="Footer Placeholder 4"/>
          <p:cNvSpPr>
            <a:spLocks noGrp="1"/>
          </p:cNvSpPr>
          <p:nvPr>
            <p:ph type="ftr" sz="quarter" idx="11"/>
          </p:nvPr>
        </p:nvSpPr>
        <p:spPr/>
        <p:txBody>
          <a:bodyPr/>
          <a:lstStyle/>
          <a:p>
            <a:r>
              <a:rPr lang="en-US"/>
              <a:t>PHY 341/641  Spring 2021 -- Lecture 14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2/26/2021</a:t>
            </a:r>
            <a:endParaRPr lang="en-US" dirty="0"/>
          </a:p>
        </p:txBody>
      </p:sp>
      <p:sp>
        <p:nvSpPr>
          <p:cNvPr id="5" name="Footer Placeholder 4"/>
          <p:cNvSpPr>
            <a:spLocks noGrp="1"/>
          </p:cNvSpPr>
          <p:nvPr>
            <p:ph type="ftr" sz="quarter" idx="11"/>
          </p:nvPr>
        </p:nvSpPr>
        <p:spPr/>
        <p:txBody>
          <a:bodyPr/>
          <a:lstStyle/>
          <a:p>
            <a:r>
              <a:rPr lang="en-US"/>
              <a:t>PHY 341/641  Spring 2021 -- Lecture 14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2/26/2021</a:t>
            </a:r>
            <a:endParaRPr lang="en-US" dirty="0"/>
          </a:p>
        </p:txBody>
      </p:sp>
      <p:sp>
        <p:nvSpPr>
          <p:cNvPr id="5" name="Footer Placeholder 4"/>
          <p:cNvSpPr>
            <a:spLocks noGrp="1"/>
          </p:cNvSpPr>
          <p:nvPr>
            <p:ph type="ftr" sz="quarter" idx="11"/>
          </p:nvPr>
        </p:nvSpPr>
        <p:spPr/>
        <p:txBody>
          <a:bodyPr/>
          <a:lstStyle/>
          <a:p>
            <a:r>
              <a:rPr lang="en-US"/>
              <a:t>PHY 341/641  Spring 2021 -- Lecture 14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2/26/2021</a:t>
            </a:r>
            <a:endParaRPr lang="en-US" dirty="0"/>
          </a:p>
        </p:txBody>
      </p:sp>
      <p:sp>
        <p:nvSpPr>
          <p:cNvPr id="6" name="Footer Placeholder 5"/>
          <p:cNvSpPr>
            <a:spLocks noGrp="1"/>
          </p:cNvSpPr>
          <p:nvPr>
            <p:ph type="ftr" sz="quarter" idx="11"/>
          </p:nvPr>
        </p:nvSpPr>
        <p:spPr/>
        <p:txBody>
          <a:bodyPr/>
          <a:lstStyle/>
          <a:p>
            <a:r>
              <a:rPr lang="en-US"/>
              <a:t>PHY 341/641  Spring 2021 -- Lecture 14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2/26/2021</a:t>
            </a:r>
            <a:endParaRPr lang="en-US" dirty="0"/>
          </a:p>
        </p:txBody>
      </p:sp>
      <p:sp>
        <p:nvSpPr>
          <p:cNvPr id="8" name="Footer Placeholder 7"/>
          <p:cNvSpPr>
            <a:spLocks noGrp="1"/>
          </p:cNvSpPr>
          <p:nvPr>
            <p:ph type="ftr" sz="quarter" idx="11"/>
          </p:nvPr>
        </p:nvSpPr>
        <p:spPr/>
        <p:txBody>
          <a:bodyPr/>
          <a:lstStyle/>
          <a:p>
            <a:r>
              <a:rPr lang="en-US"/>
              <a:t>PHY 341/641  Spring 2021 -- Lecture 14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2/26/2021</a:t>
            </a:r>
            <a:endParaRPr lang="en-US" dirty="0"/>
          </a:p>
        </p:txBody>
      </p:sp>
      <p:sp>
        <p:nvSpPr>
          <p:cNvPr id="4" name="Footer Placeholder 3"/>
          <p:cNvSpPr>
            <a:spLocks noGrp="1"/>
          </p:cNvSpPr>
          <p:nvPr>
            <p:ph type="ftr" sz="quarter" idx="11"/>
          </p:nvPr>
        </p:nvSpPr>
        <p:spPr/>
        <p:txBody>
          <a:bodyPr/>
          <a:lstStyle/>
          <a:p>
            <a:r>
              <a:rPr lang="en-US"/>
              <a:t>PHY 341/641  Spring 2021 -- Lecture 14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2/26/2021</a:t>
            </a:r>
            <a:endParaRPr lang="en-US" dirty="0"/>
          </a:p>
        </p:txBody>
      </p:sp>
      <p:sp>
        <p:nvSpPr>
          <p:cNvPr id="3" name="Footer Placeholder 2"/>
          <p:cNvSpPr>
            <a:spLocks noGrp="1"/>
          </p:cNvSpPr>
          <p:nvPr>
            <p:ph type="ftr" sz="quarter" idx="11"/>
          </p:nvPr>
        </p:nvSpPr>
        <p:spPr/>
        <p:txBody>
          <a:bodyPr/>
          <a:lstStyle/>
          <a:p>
            <a:r>
              <a:rPr lang="en-US"/>
              <a:t>PHY 341/641  Spring 2021 -- Lecture 14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2/26/2021</a:t>
            </a:r>
            <a:endParaRPr lang="en-US" dirty="0"/>
          </a:p>
        </p:txBody>
      </p:sp>
      <p:sp>
        <p:nvSpPr>
          <p:cNvPr id="6" name="Footer Placeholder 5"/>
          <p:cNvSpPr>
            <a:spLocks noGrp="1"/>
          </p:cNvSpPr>
          <p:nvPr>
            <p:ph type="ftr" sz="quarter" idx="11"/>
          </p:nvPr>
        </p:nvSpPr>
        <p:spPr/>
        <p:txBody>
          <a:bodyPr/>
          <a:lstStyle/>
          <a:p>
            <a:r>
              <a:rPr lang="en-US"/>
              <a:t>PHY 341/641  Spring 2021 -- Lecture 14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2/26/2021</a:t>
            </a:r>
            <a:endParaRPr lang="en-US" dirty="0"/>
          </a:p>
        </p:txBody>
      </p:sp>
      <p:sp>
        <p:nvSpPr>
          <p:cNvPr id="6" name="Footer Placeholder 5"/>
          <p:cNvSpPr>
            <a:spLocks noGrp="1"/>
          </p:cNvSpPr>
          <p:nvPr>
            <p:ph type="ftr" sz="quarter" idx="11"/>
          </p:nvPr>
        </p:nvSpPr>
        <p:spPr/>
        <p:txBody>
          <a:bodyPr/>
          <a:lstStyle/>
          <a:p>
            <a:r>
              <a:rPr lang="en-US"/>
              <a:t>PHY 341/641  Spring 2021 -- Lecture 14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2/26/2021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14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1.bin"/><Relationship Id="rId4" Type="http://schemas.openxmlformats.org/officeDocument/2006/relationships/image" Target="../media/image1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8.wmf"/><Relationship Id="rId5" Type="http://schemas.openxmlformats.org/officeDocument/2006/relationships/oleObject" Target="../embeddings/oleObject13.bin"/><Relationship Id="rId4" Type="http://schemas.openxmlformats.org/officeDocument/2006/relationships/image" Target="../media/image17.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0.wmf"/><Relationship Id="rId5" Type="http://schemas.openxmlformats.org/officeDocument/2006/relationships/oleObject" Target="../embeddings/oleObject15.bin"/><Relationship Id="rId4" Type="http://schemas.openxmlformats.org/officeDocument/2006/relationships/image" Target="../media/image19.wmf"/></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0.wmf"/></Relationships>
</file>

<file path=ppt/slides/_rels/slide15.xml.rels><?xml version="1.0" encoding="UTF-8" standalone="yes"?>
<Relationships xmlns="http://schemas.openxmlformats.org/package/2006/relationships"><Relationship Id="rId3" Type="http://schemas.openxmlformats.org/officeDocument/2006/relationships/image" Target="../media/image24.gif"/><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8.bin"/><Relationship Id="rId5" Type="http://schemas.openxmlformats.org/officeDocument/2006/relationships/image" Target="../media/image22.wmf"/><Relationship Id="rId4" Type="http://schemas.openxmlformats.org/officeDocument/2006/relationships/oleObject" Target="../embeddings/oleObject17.bin"/></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users.wfu.edu/natalie/s21phy341/lecturenote/"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s>
</file>

<file path=ppt/slides/_rels/slide9.xml.rels><?xml version="1.0" encoding="UTF-8" standalone="yes"?>
<Relationships xmlns="http://schemas.openxmlformats.org/package/2006/relationships"><Relationship Id="rId3" Type="http://schemas.openxmlformats.org/officeDocument/2006/relationships/image" Target="../media/image12.wmf"/><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4.wmf"/><Relationship Id="rId4" Type="http://schemas.openxmlformats.org/officeDocument/2006/relationships/image" Target="../media/image1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457200"/>
            <a:ext cx="8763000" cy="6401753"/>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Discussion for Lecture 14:</a:t>
            </a:r>
          </a:p>
          <a:p>
            <a:pPr algn="ctr"/>
            <a:endParaRPr lang="en-US" sz="1000" b="1" dirty="0"/>
          </a:p>
          <a:p>
            <a:pPr algn="ctr"/>
            <a:r>
              <a:rPr lang="en-US" sz="2400" b="1" dirty="0"/>
              <a:t>Useful thermodynamic energy functions</a:t>
            </a:r>
          </a:p>
          <a:p>
            <a:pPr marL="457200" lvl="2">
              <a:spcBef>
                <a:spcPct val="50000"/>
              </a:spcBef>
            </a:pPr>
            <a:r>
              <a:rPr lang="en-US" sz="2400" b="1" dirty="0">
                <a:solidFill>
                  <a:schemeClr val="folHlink"/>
                </a:solidFill>
              </a:rPr>
              <a:t>Reading: Chapters 5.1</a:t>
            </a:r>
          </a:p>
          <a:p>
            <a:pPr lvl="3" indent="-457200">
              <a:spcBef>
                <a:spcPct val="50000"/>
              </a:spcBef>
              <a:buAutoNum type="arabicPeriod"/>
            </a:pPr>
            <a:r>
              <a:rPr lang="en-US" sz="2400" b="1" dirty="0">
                <a:solidFill>
                  <a:schemeClr val="folHlink"/>
                </a:solidFill>
              </a:rPr>
              <a:t>Internal energy U</a:t>
            </a:r>
          </a:p>
          <a:p>
            <a:pPr lvl="3" indent="-457200">
              <a:spcBef>
                <a:spcPct val="50000"/>
              </a:spcBef>
              <a:buAutoNum type="arabicPeriod"/>
            </a:pPr>
            <a:r>
              <a:rPr lang="en-US" sz="2400" b="1" dirty="0">
                <a:solidFill>
                  <a:schemeClr val="folHlink"/>
                </a:solidFill>
              </a:rPr>
              <a:t>Enthalpy H</a:t>
            </a:r>
          </a:p>
          <a:p>
            <a:pPr lvl="3" indent="-457200">
              <a:spcBef>
                <a:spcPct val="50000"/>
              </a:spcBef>
              <a:buAutoNum type="arabicPeriod"/>
            </a:pPr>
            <a:r>
              <a:rPr lang="en-US" sz="2400" b="1" dirty="0">
                <a:solidFill>
                  <a:schemeClr val="folHlink"/>
                </a:solidFill>
              </a:rPr>
              <a:t>Helmholtz free energy F</a:t>
            </a:r>
          </a:p>
          <a:p>
            <a:pPr lvl="3" indent="-457200">
              <a:spcBef>
                <a:spcPct val="50000"/>
              </a:spcBef>
              <a:buAutoNum type="arabicPeriod"/>
            </a:pPr>
            <a:r>
              <a:rPr lang="en-US" sz="2400" b="1" dirty="0">
                <a:solidFill>
                  <a:schemeClr val="folHlink"/>
                </a:solidFill>
              </a:rPr>
              <a:t>Gibbs free energy G</a:t>
            </a:r>
          </a:p>
          <a:p>
            <a:pPr marL="914400" lvl="3">
              <a:spcBef>
                <a:spcPct val="50000"/>
              </a:spcBef>
            </a:pPr>
            <a:endParaRPr lang="en-US" sz="2400" b="1" dirty="0">
              <a:solidFill>
                <a:schemeClr val="folHlink"/>
              </a:solidFill>
            </a:endParaRPr>
          </a:p>
        </p:txBody>
      </p:sp>
      <p:sp>
        <p:nvSpPr>
          <p:cNvPr id="6" name="TextBox 5">
            <a:extLst>
              <a:ext uri="{FF2B5EF4-FFF2-40B4-BE49-F238E27FC236}">
                <a16:creationId xmlns:a16="http://schemas.microsoft.com/office/drawing/2014/main" id="{F4C5B91D-9561-4743-A1D2-EFA8BE515BFF}"/>
              </a:ext>
            </a:extLst>
          </p:cNvPr>
          <p:cNvSpPr txBox="1"/>
          <p:nvPr/>
        </p:nvSpPr>
        <p:spPr>
          <a:xfrm>
            <a:off x="6934200" y="1981200"/>
            <a:ext cx="2895600" cy="584775"/>
          </a:xfrm>
          <a:prstGeom prst="rect">
            <a:avLst/>
          </a:prstGeom>
          <a:noFill/>
        </p:spPr>
        <p:txBody>
          <a:bodyPr wrap="square" rtlCol="0">
            <a:spAutoFit/>
          </a:bodyPr>
          <a:lstStyle/>
          <a:p>
            <a:r>
              <a:rPr lang="en-US" sz="3200" dirty="0">
                <a:latin typeface="+mj-lt"/>
              </a:rPr>
              <a:t>Record!!!</a:t>
            </a:r>
          </a:p>
        </p:txBody>
      </p:sp>
      <p:sp>
        <p:nvSpPr>
          <p:cNvPr id="7" name="Date Placeholder 6">
            <a:extLst>
              <a:ext uri="{FF2B5EF4-FFF2-40B4-BE49-F238E27FC236}">
                <a16:creationId xmlns:a16="http://schemas.microsoft.com/office/drawing/2014/main" id="{A3739F48-A755-4781-AD71-E638F336882B}"/>
              </a:ext>
            </a:extLst>
          </p:cNvPr>
          <p:cNvSpPr>
            <a:spLocks noGrp="1"/>
          </p:cNvSpPr>
          <p:nvPr>
            <p:ph type="dt" sz="half" idx="10"/>
          </p:nvPr>
        </p:nvSpPr>
        <p:spPr/>
        <p:txBody>
          <a:bodyPr/>
          <a:lstStyle/>
          <a:p>
            <a:r>
              <a:rPr lang="en-US"/>
              <a:t>2/26/2021</a:t>
            </a:r>
            <a:endParaRPr lang="en-US" dirty="0"/>
          </a:p>
        </p:txBody>
      </p:sp>
      <p:sp>
        <p:nvSpPr>
          <p:cNvPr id="8" name="Footer Placeholder 7">
            <a:extLst>
              <a:ext uri="{FF2B5EF4-FFF2-40B4-BE49-F238E27FC236}">
                <a16:creationId xmlns:a16="http://schemas.microsoft.com/office/drawing/2014/main" id="{91A3637E-0198-4E3B-A4CF-044F238B43A4}"/>
              </a:ext>
            </a:extLst>
          </p:cNvPr>
          <p:cNvSpPr>
            <a:spLocks noGrp="1"/>
          </p:cNvSpPr>
          <p:nvPr>
            <p:ph type="ftr" sz="quarter" idx="11"/>
          </p:nvPr>
        </p:nvSpPr>
        <p:spPr/>
        <p:txBody>
          <a:bodyPr/>
          <a:lstStyle/>
          <a:p>
            <a:r>
              <a:rPr lang="en-US"/>
              <a:t>PHY 341/641  Spring 2021 -- Lecture 14</a:t>
            </a:r>
            <a:endParaRPr lang="en-US" dirty="0"/>
          </a:p>
        </p:txBody>
      </p:sp>
      <p:sp>
        <p:nvSpPr>
          <p:cNvPr id="9" name="Slide Number Placeholder 8">
            <a:extLst>
              <a:ext uri="{FF2B5EF4-FFF2-40B4-BE49-F238E27FC236}">
                <a16:creationId xmlns:a16="http://schemas.microsoft.com/office/drawing/2014/main" id="{C5070087-69D3-4805-A9DC-F5F23F55D957}"/>
              </a:ext>
            </a:extLst>
          </p:cNvPr>
          <p:cNvSpPr>
            <a:spLocks noGrp="1"/>
          </p:cNvSpPr>
          <p:nvPr>
            <p:ph type="sldNum" sz="quarter" idx="12"/>
          </p:nvPr>
        </p:nvSpPr>
        <p:spPr/>
        <p:txBody>
          <a:bodyPr/>
          <a:lstStyle/>
          <a:p>
            <a:fld id="{CE368B07-CEBF-4C80-90AF-53B34FA04CF3}" type="slidenum">
              <a:rPr lang="en-US" smtClean="0"/>
              <a:t>1</a:t>
            </a:fld>
            <a:endParaRPr lang="en-US" dirty="0"/>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243970-AD45-4109-9682-F8A70C36C313}"/>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BBA7F027-22C7-4DFF-82DE-5502DD793976}"/>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FDE3AD33-F980-4013-9CF3-29FC3A918B9D}"/>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5D017A58-0DAB-40F1-B1DC-E280BF2B1DFC}"/>
              </a:ext>
            </a:extLst>
          </p:cNvPr>
          <p:cNvSpPr txBox="1"/>
          <p:nvPr/>
        </p:nvSpPr>
        <p:spPr>
          <a:xfrm>
            <a:off x="152400" y="228600"/>
            <a:ext cx="7924800" cy="461665"/>
          </a:xfrm>
          <a:prstGeom prst="rect">
            <a:avLst/>
          </a:prstGeom>
          <a:noFill/>
        </p:spPr>
        <p:txBody>
          <a:bodyPr wrap="square" rtlCol="0">
            <a:spAutoFit/>
          </a:bodyPr>
          <a:lstStyle/>
          <a:p>
            <a:r>
              <a:rPr lang="en-US" sz="2400" dirty="0">
                <a:latin typeface="+mj-lt"/>
              </a:rPr>
              <a:t>Desired thermodynamic functions --</a:t>
            </a:r>
          </a:p>
        </p:txBody>
      </p:sp>
      <p:graphicFrame>
        <p:nvGraphicFramePr>
          <p:cNvPr id="6" name="Object 5">
            <a:extLst>
              <a:ext uri="{FF2B5EF4-FFF2-40B4-BE49-F238E27FC236}">
                <a16:creationId xmlns:a16="http://schemas.microsoft.com/office/drawing/2014/main" id="{D5967CDD-516B-43BE-9EB7-DBE9C9F6E29C}"/>
              </a:ext>
            </a:extLst>
          </p:cNvPr>
          <p:cNvGraphicFramePr>
            <a:graphicFrameLocks noChangeAspect="1"/>
          </p:cNvGraphicFramePr>
          <p:nvPr>
            <p:extLst>
              <p:ext uri="{D42A27DB-BD31-4B8C-83A1-F6EECF244321}">
                <p14:modId xmlns:p14="http://schemas.microsoft.com/office/powerpoint/2010/main" val="4028026796"/>
              </p:ext>
            </p:extLst>
          </p:nvPr>
        </p:nvGraphicFramePr>
        <p:xfrm>
          <a:off x="152400" y="1295400"/>
          <a:ext cx="8910851" cy="2729463"/>
        </p:xfrm>
        <a:graphic>
          <a:graphicData uri="http://schemas.openxmlformats.org/presentationml/2006/ole">
            <mc:AlternateContent xmlns:mc="http://schemas.openxmlformats.org/markup-compatibility/2006">
              <mc:Choice xmlns:v="urn:schemas-microsoft-com:vml" Requires="v">
                <p:oleObj spid="_x0000_s103471" name="Equation" r:id="rId3" imgW="4228920" imgH="1295280" progId="Equation.DSMT4">
                  <p:embed/>
                </p:oleObj>
              </mc:Choice>
              <mc:Fallback>
                <p:oleObj name="Equation" r:id="rId3" imgW="4228920" imgH="1295280" progId="Equation.DSMT4">
                  <p:embed/>
                  <p:pic>
                    <p:nvPicPr>
                      <p:cNvPr id="6" name="Object 5">
                        <a:extLst>
                          <a:ext uri="{FF2B5EF4-FFF2-40B4-BE49-F238E27FC236}">
                            <a16:creationId xmlns:a16="http://schemas.microsoft.com/office/drawing/2014/main" id="{11D23BB3-5E2C-44C6-B4BD-4C45C81BAE4D}"/>
                          </a:ext>
                        </a:extLst>
                      </p:cNvPr>
                      <p:cNvPicPr/>
                      <p:nvPr/>
                    </p:nvPicPr>
                    <p:blipFill>
                      <a:blip r:embed="rId4"/>
                      <a:stretch>
                        <a:fillRect/>
                      </a:stretch>
                    </p:blipFill>
                    <p:spPr>
                      <a:xfrm>
                        <a:off x="152400" y="1295400"/>
                        <a:ext cx="8910851" cy="2729463"/>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9602E269-6E95-47EA-92CD-E34219B5A097}"/>
              </a:ext>
            </a:extLst>
          </p:cNvPr>
          <p:cNvGraphicFramePr>
            <a:graphicFrameLocks noChangeAspect="1"/>
          </p:cNvGraphicFramePr>
          <p:nvPr>
            <p:extLst>
              <p:ext uri="{D42A27DB-BD31-4B8C-83A1-F6EECF244321}">
                <p14:modId xmlns:p14="http://schemas.microsoft.com/office/powerpoint/2010/main" val="3070341185"/>
              </p:ext>
            </p:extLst>
          </p:nvPr>
        </p:nvGraphicFramePr>
        <p:xfrm>
          <a:off x="365125" y="4143375"/>
          <a:ext cx="7712075" cy="2212975"/>
        </p:xfrm>
        <a:graphic>
          <a:graphicData uri="http://schemas.openxmlformats.org/presentationml/2006/ole">
            <mc:AlternateContent xmlns:mc="http://schemas.openxmlformats.org/markup-compatibility/2006">
              <mc:Choice xmlns:v="urn:schemas-microsoft-com:vml" Requires="v">
                <p:oleObj spid="_x0000_s103472" name="Equation" r:id="rId5" imgW="3098520" imgH="888840" progId="Equation.DSMT4">
                  <p:embed/>
                </p:oleObj>
              </mc:Choice>
              <mc:Fallback>
                <p:oleObj name="Equation" r:id="rId5" imgW="3098520" imgH="888840" progId="Equation.DSMT4">
                  <p:embed/>
                  <p:pic>
                    <p:nvPicPr>
                      <p:cNvPr id="0" name=""/>
                      <p:cNvPicPr/>
                      <p:nvPr/>
                    </p:nvPicPr>
                    <p:blipFill>
                      <a:blip r:embed="rId6"/>
                      <a:stretch>
                        <a:fillRect/>
                      </a:stretch>
                    </p:blipFill>
                    <p:spPr>
                      <a:xfrm>
                        <a:off x="365125" y="4143375"/>
                        <a:ext cx="7712075" cy="2212975"/>
                      </a:xfrm>
                      <a:prstGeom prst="rect">
                        <a:avLst/>
                      </a:prstGeom>
                    </p:spPr>
                  </p:pic>
                </p:oleObj>
              </mc:Fallback>
            </mc:AlternateContent>
          </a:graphicData>
        </a:graphic>
      </p:graphicFrame>
    </p:spTree>
    <p:extLst>
      <p:ext uri="{BB962C8B-B14F-4D97-AF65-F5344CB8AC3E}">
        <p14:creationId xmlns:p14="http://schemas.microsoft.com/office/powerpoint/2010/main" val="3734511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16DFEE-4B00-49B1-A46F-4CF2D6F63D1F}"/>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AD150C25-3719-401D-8DFC-4182FDD018F8}"/>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D043279A-7001-4F20-97E0-2BA5E1DBFADD}"/>
              </a:ext>
            </a:extLst>
          </p:cNvPr>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a:extLst>
              <a:ext uri="{FF2B5EF4-FFF2-40B4-BE49-F238E27FC236}">
                <a16:creationId xmlns:a16="http://schemas.microsoft.com/office/drawing/2014/main" id="{D074C238-3E69-4E9A-A466-29C0DB4551FC}"/>
              </a:ext>
            </a:extLst>
          </p:cNvPr>
          <p:cNvGraphicFramePr>
            <a:graphicFrameLocks noChangeAspect="1"/>
          </p:cNvGraphicFramePr>
          <p:nvPr>
            <p:extLst>
              <p:ext uri="{D42A27DB-BD31-4B8C-83A1-F6EECF244321}">
                <p14:modId xmlns:p14="http://schemas.microsoft.com/office/powerpoint/2010/main" val="2518858454"/>
              </p:ext>
            </p:extLst>
          </p:nvPr>
        </p:nvGraphicFramePr>
        <p:xfrm>
          <a:off x="457200" y="609600"/>
          <a:ext cx="8370092" cy="2563812"/>
        </p:xfrm>
        <a:graphic>
          <a:graphicData uri="http://schemas.openxmlformats.org/presentationml/2006/ole">
            <mc:AlternateContent xmlns:mc="http://schemas.openxmlformats.org/markup-compatibility/2006">
              <mc:Choice xmlns:v="urn:schemas-microsoft-com:vml" Requires="v">
                <p:oleObj spid="_x0000_s104490" name="Equation" r:id="rId3" imgW="4228920" imgH="1295280" progId="Equation.DSMT4">
                  <p:embed/>
                </p:oleObj>
              </mc:Choice>
              <mc:Fallback>
                <p:oleObj name="Equation" r:id="rId3" imgW="4228920" imgH="1295280" progId="Equation.DSMT4">
                  <p:embed/>
                  <p:pic>
                    <p:nvPicPr>
                      <p:cNvPr id="0" name=""/>
                      <p:cNvPicPr/>
                      <p:nvPr/>
                    </p:nvPicPr>
                    <p:blipFill>
                      <a:blip r:embed="rId4"/>
                      <a:stretch>
                        <a:fillRect/>
                      </a:stretch>
                    </p:blipFill>
                    <p:spPr>
                      <a:xfrm>
                        <a:off x="457200" y="609600"/>
                        <a:ext cx="8370092" cy="2563812"/>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1E121694-CA9D-457C-8223-2CEA5FF1A3B0}"/>
              </a:ext>
            </a:extLst>
          </p:cNvPr>
          <p:cNvSpPr txBox="1"/>
          <p:nvPr/>
        </p:nvSpPr>
        <p:spPr>
          <a:xfrm>
            <a:off x="0" y="136525"/>
            <a:ext cx="8915400" cy="473075"/>
          </a:xfrm>
          <a:prstGeom prst="rect">
            <a:avLst/>
          </a:prstGeom>
          <a:noFill/>
        </p:spPr>
        <p:txBody>
          <a:bodyPr wrap="square" rtlCol="0">
            <a:spAutoFit/>
          </a:bodyPr>
          <a:lstStyle/>
          <a:p>
            <a:r>
              <a:rPr lang="en-US" sz="2400" dirty="0">
                <a:latin typeface="+mj-lt"/>
              </a:rPr>
              <a:t>Summary of thermodynamic functions</a:t>
            </a:r>
          </a:p>
        </p:txBody>
      </p:sp>
      <p:sp>
        <p:nvSpPr>
          <p:cNvPr id="7" name="TextBox 6">
            <a:extLst>
              <a:ext uri="{FF2B5EF4-FFF2-40B4-BE49-F238E27FC236}">
                <a16:creationId xmlns:a16="http://schemas.microsoft.com/office/drawing/2014/main" id="{C6C1FDE9-718E-497D-9CA2-566A4F6500B8}"/>
              </a:ext>
            </a:extLst>
          </p:cNvPr>
          <p:cNvSpPr txBox="1"/>
          <p:nvPr/>
        </p:nvSpPr>
        <p:spPr>
          <a:xfrm>
            <a:off x="69376" y="3192462"/>
            <a:ext cx="8674892" cy="473075"/>
          </a:xfrm>
          <a:prstGeom prst="rect">
            <a:avLst/>
          </a:prstGeom>
          <a:noFill/>
        </p:spPr>
        <p:txBody>
          <a:bodyPr wrap="square" rtlCol="0">
            <a:spAutoFit/>
          </a:bodyPr>
          <a:lstStyle/>
          <a:p>
            <a:r>
              <a:rPr lang="en-US" sz="2400" dirty="0">
                <a:latin typeface="+mj-lt"/>
              </a:rPr>
              <a:t>Various first derivative relationships</a:t>
            </a:r>
          </a:p>
        </p:txBody>
      </p:sp>
      <p:graphicFrame>
        <p:nvGraphicFramePr>
          <p:cNvPr id="8" name="Object 7">
            <a:extLst>
              <a:ext uri="{FF2B5EF4-FFF2-40B4-BE49-F238E27FC236}">
                <a16:creationId xmlns:a16="http://schemas.microsoft.com/office/drawing/2014/main" id="{F665F5A2-D31E-4C4E-B16B-7D9294A2C246}"/>
              </a:ext>
            </a:extLst>
          </p:cNvPr>
          <p:cNvGraphicFramePr>
            <a:graphicFrameLocks noChangeAspect="1"/>
          </p:cNvGraphicFramePr>
          <p:nvPr>
            <p:extLst>
              <p:ext uri="{D42A27DB-BD31-4B8C-83A1-F6EECF244321}">
                <p14:modId xmlns:p14="http://schemas.microsoft.com/office/powerpoint/2010/main" val="1191256312"/>
              </p:ext>
            </p:extLst>
          </p:nvPr>
        </p:nvGraphicFramePr>
        <p:xfrm>
          <a:off x="685800" y="3524249"/>
          <a:ext cx="6784975" cy="3014663"/>
        </p:xfrm>
        <a:graphic>
          <a:graphicData uri="http://schemas.openxmlformats.org/presentationml/2006/ole">
            <mc:AlternateContent xmlns:mc="http://schemas.openxmlformats.org/markup-compatibility/2006">
              <mc:Choice xmlns:v="urn:schemas-microsoft-com:vml" Requires="v">
                <p:oleObj spid="_x0000_s104491" name="Equation" r:id="rId5" imgW="3657600" imgH="1625400" progId="Equation.DSMT4">
                  <p:embed/>
                </p:oleObj>
              </mc:Choice>
              <mc:Fallback>
                <p:oleObj name="Equation" r:id="rId5" imgW="3657600" imgH="1625400" progId="Equation.DSMT4">
                  <p:embed/>
                  <p:pic>
                    <p:nvPicPr>
                      <p:cNvPr id="7" name="Object 6">
                        <a:extLst>
                          <a:ext uri="{FF2B5EF4-FFF2-40B4-BE49-F238E27FC236}">
                            <a16:creationId xmlns:a16="http://schemas.microsoft.com/office/drawing/2014/main" id="{E5E5FC4D-689A-4339-AB7F-A325F37B5C7C}"/>
                          </a:ext>
                        </a:extLst>
                      </p:cNvPr>
                      <p:cNvPicPr/>
                      <p:nvPr/>
                    </p:nvPicPr>
                    <p:blipFill>
                      <a:blip r:embed="rId6"/>
                      <a:stretch>
                        <a:fillRect/>
                      </a:stretch>
                    </p:blipFill>
                    <p:spPr>
                      <a:xfrm>
                        <a:off x="685800" y="3524249"/>
                        <a:ext cx="6784975" cy="3014663"/>
                      </a:xfrm>
                      <a:prstGeom prst="rect">
                        <a:avLst/>
                      </a:prstGeom>
                    </p:spPr>
                  </p:pic>
                </p:oleObj>
              </mc:Fallback>
            </mc:AlternateContent>
          </a:graphicData>
        </a:graphic>
      </p:graphicFrame>
    </p:spTree>
    <p:extLst>
      <p:ext uri="{BB962C8B-B14F-4D97-AF65-F5344CB8AC3E}">
        <p14:creationId xmlns:p14="http://schemas.microsoft.com/office/powerpoint/2010/main" val="2314492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327EA3-DCE5-48CF-9DEC-1BEC9AB7EB85}"/>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74107217-92F4-4BF5-9548-EBBB7A24271E}"/>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2CD9FBF3-63B8-4A5F-A7B8-9C3F3307E354}"/>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F571F473-D5D4-47E6-9073-B1FD9584589A}"/>
              </a:ext>
            </a:extLst>
          </p:cNvPr>
          <p:cNvSpPr txBox="1"/>
          <p:nvPr/>
        </p:nvSpPr>
        <p:spPr>
          <a:xfrm>
            <a:off x="457200" y="304800"/>
            <a:ext cx="8229600" cy="1938992"/>
          </a:xfrm>
          <a:prstGeom prst="rect">
            <a:avLst/>
          </a:prstGeom>
          <a:noFill/>
        </p:spPr>
        <p:txBody>
          <a:bodyPr wrap="square" rtlCol="0">
            <a:spAutoFit/>
          </a:bodyPr>
          <a:lstStyle/>
          <a:p>
            <a:r>
              <a:rPr lang="en-US" sz="2400" dirty="0">
                <a:latin typeface="+mj-lt"/>
              </a:rPr>
              <a:t>Which energy to use?</a:t>
            </a:r>
          </a:p>
          <a:p>
            <a:pPr lvl="1"/>
            <a:r>
              <a:rPr lang="en-US" sz="2400" dirty="0">
                <a:latin typeface="+mj-lt"/>
                <a:sym typeface="Wingdings" panose="05000000000000000000" pitchFamily="2" charset="2"/>
              </a:rPr>
              <a:t>Choose the one that most easily describes the circumstances of the system</a:t>
            </a:r>
          </a:p>
          <a:p>
            <a:pPr lvl="1"/>
            <a:r>
              <a:rPr lang="en-US" sz="2400" dirty="0">
                <a:latin typeface="+mj-lt"/>
                <a:sym typeface="Wingdings" panose="05000000000000000000" pitchFamily="2" charset="2"/>
              </a:rPr>
              <a:t>At constant T and P, the Gibbs free energy is often a good choice</a:t>
            </a:r>
            <a:endParaRPr lang="en-US" sz="2400" dirty="0">
              <a:latin typeface="+mj-lt"/>
            </a:endParaRPr>
          </a:p>
        </p:txBody>
      </p:sp>
      <p:graphicFrame>
        <p:nvGraphicFramePr>
          <p:cNvPr id="6" name="Object 5">
            <a:extLst>
              <a:ext uri="{FF2B5EF4-FFF2-40B4-BE49-F238E27FC236}">
                <a16:creationId xmlns:a16="http://schemas.microsoft.com/office/drawing/2014/main" id="{2F3BADC8-1170-4085-9684-81DC5AF68378}"/>
              </a:ext>
            </a:extLst>
          </p:cNvPr>
          <p:cNvGraphicFramePr>
            <a:graphicFrameLocks noChangeAspect="1"/>
          </p:cNvGraphicFramePr>
          <p:nvPr>
            <p:extLst>
              <p:ext uri="{D42A27DB-BD31-4B8C-83A1-F6EECF244321}">
                <p14:modId xmlns:p14="http://schemas.microsoft.com/office/powerpoint/2010/main" val="1537997255"/>
              </p:ext>
            </p:extLst>
          </p:nvPr>
        </p:nvGraphicFramePr>
        <p:xfrm>
          <a:off x="304800" y="2312988"/>
          <a:ext cx="8193088" cy="806450"/>
        </p:xfrm>
        <a:graphic>
          <a:graphicData uri="http://schemas.openxmlformats.org/presentationml/2006/ole">
            <mc:AlternateContent xmlns:mc="http://schemas.openxmlformats.org/markup-compatibility/2006">
              <mc:Choice xmlns:v="urn:schemas-microsoft-com:vml" Requires="v">
                <p:oleObj spid="_x0000_s105505" name="Equation" r:id="rId3" imgW="4140000" imgH="406080" progId="Equation.DSMT4">
                  <p:embed/>
                </p:oleObj>
              </mc:Choice>
              <mc:Fallback>
                <p:oleObj name="Equation" r:id="rId3" imgW="4140000" imgH="406080" progId="Equation.DSMT4">
                  <p:embed/>
                  <p:pic>
                    <p:nvPicPr>
                      <p:cNvPr id="5" name="Object 4">
                        <a:extLst>
                          <a:ext uri="{FF2B5EF4-FFF2-40B4-BE49-F238E27FC236}">
                            <a16:creationId xmlns:a16="http://schemas.microsoft.com/office/drawing/2014/main" id="{D074C238-3E69-4E9A-A466-29C0DB4551FC}"/>
                          </a:ext>
                        </a:extLst>
                      </p:cNvPr>
                      <p:cNvPicPr/>
                      <p:nvPr/>
                    </p:nvPicPr>
                    <p:blipFill>
                      <a:blip r:embed="rId4"/>
                      <a:stretch>
                        <a:fillRect/>
                      </a:stretch>
                    </p:blipFill>
                    <p:spPr>
                      <a:xfrm>
                        <a:off x="304800" y="2312988"/>
                        <a:ext cx="8193088" cy="80645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BB926E1A-6E09-4735-86DE-4519F1A5ED1E}"/>
              </a:ext>
            </a:extLst>
          </p:cNvPr>
          <p:cNvGraphicFramePr>
            <a:graphicFrameLocks noChangeAspect="1"/>
          </p:cNvGraphicFramePr>
          <p:nvPr>
            <p:extLst>
              <p:ext uri="{D42A27DB-BD31-4B8C-83A1-F6EECF244321}">
                <p14:modId xmlns:p14="http://schemas.microsoft.com/office/powerpoint/2010/main" val="3870703834"/>
              </p:ext>
            </p:extLst>
          </p:nvPr>
        </p:nvGraphicFramePr>
        <p:xfrm>
          <a:off x="294564" y="3357083"/>
          <a:ext cx="8203324" cy="3064978"/>
        </p:xfrm>
        <a:graphic>
          <a:graphicData uri="http://schemas.openxmlformats.org/presentationml/2006/ole">
            <mc:AlternateContent xmlns:mc="http://schemas.openxmlformats.org/markup-compatibility/2006">
              <mc:Choice xmlns:v="urn:schemas-microsoft-com:vml" Requires="v">
                <p:oleObj spid="_x0000_s105506" name="Equation" r:id="rId5" imgW="4622760" imgH="1726920" progId="Equation.DSMT4">
                  <p:embed/>
                </p:oleObj>
              </mc:Choice>
              <mc:Fallback>
                <p:oleObj name="Equation" r:id="rId5" imgW="4622760" imgH="1726920" progId="Equation.DSMT4">
                  <p:embed/>
                  <p:pic>
                    <p:nvPicPr>
                      <p:cNvPr id="0" name=""/>
                      <p:cNvPicPr/>
                      <p:nvPr/>
                    </p:nvPicPr>
                    <p:blipFill>
                      <a:blip r:embed="rId6"/>
                      <a:stretch>
                        <a:fillRect/>
                      </a:stretch>
                    </p:blipFill>
                    <p:spPr>
                      <a:xfrm>
                        <a:off x="294564" y="3357083"/>
                        <a:ext cx="8203324" cy="3064978"/>
                      </a:xfrm>
                      <a:prstGeom prst="rect">
                        <a:avLst/>
                      </a:prstGeom>
                    </p:spPr>
                  </p:pic>
                </p:oleObj>
              </mc:Fallback>
            </mc:AlternateContent>
          </a:graphicData>
        </a:graphic>
      </p:graphicFrame>
    </p:spTree>
    <p:extLst>
      <p:ext uri="{BB962C8B-B14F-4D97-AF65-F5344CB8AC3E}">
        <p14:creationId xmlns:p14="http://schemas.microsoft.com/office/powerpoint/2010/main" val="2939264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10CC39-98F6-459D-8940-794800DEBF83}"/>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CCE8FB4F-8AAD-4BC7-A955-A5639CC0DDAC}"/>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6BAE6D1F-8B63-49E6-B686-A81F2E086BD4}"/>
              </a:ext>
            </a:extLst>
          </p:cNvPr>
          <p:cNvSpPr>
            <a:spLocks noGrp="1"/>
          </p:cNvSpPr>
          <p:nvPr>
            <p:ph type="sldNum" sz="quarter" idx="12"/>
          </p:nvPr>
        </p:nvSpPr>
        <p:spPr/>
        <p:txBody>
          <a:bodyPr/>
          <a:lstStyle/>
          <a:p>
            <a:fld id="{CE368B07-CEBF-4C80-90AF-53B34FA04CF3}" type="slidenum">
              <a:rPr lang="en-US" smtClean="0"/>
              <a:t>13</a:t>
            </a:fld>
            <a:endParaRPr lang="en-US" dirty="0"/>
          </a:p>
        </p:txBody>
      </p:sp>
      <p:pic>
        <p:nvPicPr>
          <p:cNvPr id="5" name="Picture 4">
            <a:extLst>
              <a:ext uri="{FF2B5EF4-FFF2-40B4-BE49-F238E27FC236}">
                <a16:creationId xmlns:a16="http://schemas.microsoft.com/office/drawing/2014/main" id="{CCB00545-802C-40E4-88CA-08A612F82085}"/>
              </a:ext>
            </a:extLst>
          </p:cNvPr>
          <p:cNvPicPr>
            <a:picLocks noChangeAspect="1"/>
          </p:cNvPicPr>
          <p:nvPr/>
        </p:nvPicPr>
        <p:blipFill>
          <a:blip r:embed="rId2"/>
          <a:stretch>
            <a:fillRect/>
          </a:stretch>
        </p:blipFill>
        <p:spPr>
          <a:xfrm>
            <a:off x="3005137" y="269787"/>
            <a:ext cx="6029325" cy="6074053"/>
          </a:xfrm>
          <a:prstGeom prst="rect">
            <a:avLst/>
          </a:prstGeom>
        </p:spPr>
      </p:pic>
      <p:sp>
        <p:nvSpPr>
          <p:cNvPr id="6" name="TextBox 5">
            <a:extLst>
              <a:ext uri="{FF2B5EF4-FFF2-40B4-BE49-F238E27FC236}">
                <a16:creationId xmlns:a16="http://schemas.microsoft.com/office/drawing/2014/main" id="{CAC3F200-75B3-4E57-B9F1-81798FE71329}"/>
              </a:ext>
            </a:extLst>
          </p:cNvPr>
          <p:cNvSpPr txBox="1"/>
          <p:nvPr/>
        </p:nvSpPr>
        <p:spPr>
          <a:xfrm>
            <a:off x="152400" y="136525"/>
            <a:ext cx="2971800" cy="1569660"/>
          </a:xfrm>
          <a:prstGeom prst="rect">
            <a:avLst/>
          </a:prstGeom>
          <a:noFill/>
        </p:spPr>
        <p:txBody>
          <a:bodyPr wrap="square" rtlCol="0">
            <a:spAutoFit/>
          </a:bodyPr>
          <a:lstStyle/>
          <a:p>
            <a:r>
              <a:rPr lang="en-US" sz="2400" dirty="0">
                <a:latin typeface="+mj-lt"/>
              </a:rPr>
              <a:t>Table of energies from your textbook</a:t>
            </a:r>
          </a:p>
          <a:p>
            <a:r>
              <a:rPr lang="en-US" sz="2400" dirty="0">
                <a:latin typeface="+mj-lt"/>
              </a:rPr>
              <a:t>for T=298 K and</a:t>
            </a:r>
          </a:p>
          <a:p>
            <a:r>
              <a:rPr lang="en-US" sz="2400" dirty="0">
                <a:latin typeface="+mj-lt"/>
              </a:rPr>
              <a:t>      P=1 bar</a:t>
            </a:r>
          </a:p>
        </p:txBody>
      </p:sp>
      <p:sp>
        <p:nvSpPr>
          <p:cNvPr id="7" name="Rectangle 6">
            <a:extLst>
              <a:ext uri="{FF2B5EF4-FFF2-40B4-BE49-F238E27FC236}">
                <a16:creationId xmlns:a16="http://schemas.microsoft.com/office/drawing/2014/main" id="{3388964E-D486-47C5-A103-687AF6C2C038}"/>
              </a:ext>
            </a:extLst>
          </p:cNvPr>
          <p:cNvSpPr/>
          <p:nvPr/>
        </p:nvSpPr>
        <p:spPr>
          <a:xfrm>
            <a:off x="3129886" y="685800"/>
            <a:ext cx="5556913" cy="281722"/>
          </a:xfrm>
          <a:prstGeom prst="rect">
            <a:avLst/>
          </a:prstGeom>
          <a:solidFill>
            <a:srgbClr val="FFFF00">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8777296-E87E-431F-B846-3B9F8F2C024D}"/>
              </a:ext>
            </a:extLst>
          </p:cNvPr>
          <p:cNvSpPr/>
          <p:nvPr/>
        </p:nvSpPr>
        <p:spPr>
          <a:xfrm>
            <a:off x="3124200" y="3962400"/>
            <a:ext cx="5556912" cy="281722"/>
          </a:xfrm>
          <a:prstGeom prst="rect">
            <a:avLst/>
          </a:prstGeom>
          <a:solidFill>
            <a:srgbClr val="FFFF00">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9B0C021-0138-4194-8CC9-D0F9DFF001F0}"/>
              </a:ext>
            </a:extLst>
          </p:cNvPr>
          <p:cNvSpPr/>
          <p:nvPr/>
        </p:nvSpPr>
        <p:spPr>
          <a:xfrm>
            <a:off x="3124200" y="1219200"/>
            <a:ext cx="5556913" cy="281722"/>
          </a:xfrm>
          <a:prstGeom prst="rect">
            <a:avLst/>
          </a:prstGeom>
          <a:solidFill>
            <a:srgbClr val="FFFF00">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907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7DABB1-B057-408B-80DC-B2048157C2BD}"/>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3F338AAF-B4E0-4B2B-9710-904ABB8F6AFD}"/>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278426F1-FE9B-409C-81B5-F900D2E63CE7}"/>
              </a:ext>
            </a:extLst>
          </p:cNvPr>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a:extLst>
              <a:ext uri="{FF2B5EF4-FFF2-40B4-BE49-F238E27FC236}">
                <a16:creationId xmlns:a16="http://schemas.microsoft.com/office/drawing/2014/main" id="{DFFEE4CF-E4F4-478D-BAD4-B9F0CD54A442}"/>
              </a:ext>
            </a:extLst>
          </p:cNvPr>
          <p:cNvGraphicFramePr>
            <a:graphicFrameLocks noChangeAspect="1"/>
          </p:cNvGraphicFramePr>
          <p:nvPr>
            <p:extLst>
              <p:ext uri="{D42A27DB-BD31-4B8C-83A1-F6EECF244321}">
                <p14:modId xmlns:p14="http://schemas.microsoft.com/office/powerpoint/2010/main" val="1963315977"/>
              </p:ext>
            </p:extLst>
          </p:nvPr>
        </p:nvGraphicFramePr>
        <p:xfrm>
          <a:off x="228600" y="364022"/>
          <a:ext cx="8203324" cy="3064978"/>
        </p:xfrm>
        <a:graphic>
          <a:graphicData uri="http://schemas.openxmlformats.org/presentationml/2006/ole">
            <mc:AlternateContent xmlns:mc="http://schemas.openxmlformats.org/markup-compatibility/2006">
              <mc:Choice xmlns:v="urn:schemas-microsoft-com:vml" Requires="v">
                <p:oleObj spid="_x0000_s106511" name="Equation" r:id="rId3" imgW="4622760" imgH="1726920" progId="Equation.DSMT4">
                  <p:embed/>
                </p:oleObj>
              </mc:Choice>
              <mc:Fallback>
                <p:oleObj name="Equation" r:id="rId3" imgW="4622760" imgH="1726920" progId="Equation.DSMT4">
                  <p:embed/>
                  <p:pic>
                    <p:nvPicPr>
                      <p:cNvPr id="7" name="Object 6">
                        <a:extLst>
                          <a:ext uri="{FF2B5EF4-FFF2-40B4-BE49-F238E27FC236}">
                            <a16:creationId xmlns:a16="http://schemas.microsoft.com/office/drawing/2014/main" id="{BB926E1A-6E09-4735-86DE-4519F1A5ED1E}"/>
                          </a:ext>
                        </a:extLst>
                      </p:cNvPr>
                      <p:cNvPicPr/>
                      <p:nvPr/>
                    </p:nvPicPr>
                    <p:blipFill>
                      <a:blip r:embed="rId4"/>
                      <a:stretch>
                        <a:fillRect/>
                      </a:stretch>
                    </p:blipFill>
                    <p:spPr>
                      <a:xfrm>
                        <a:off x="228600" y="364022"/>
                        <a:ext cx="8203324" cy="3064978"/>
                      </a:xfrm>
                      <a:prstGeom prst="rect">
                        <a:avLst/>
                      </a:prstGeom>
                    </p:spPr>
                  </p:pic>
                </p:oleObj>
              </mc:Fallback>
            </mc:AlternateContent>
          </a:graphicData>
        </a:graphic>
      </p:graphicFrame>
      <p:sp>
        <p:nvSpPr>
          <p:cNvPr id="6" name="Right Brace 5">
            <a:extLst>
              <a:ext uri="{FF2B5EF4-FFF2-40B4-BE49-F238E27FC236}">
                <a16:creationId xmlns:a16="http://schemas.microsoft.com/office/drawing/2014/main" id="{4629F357-6FE9-464B-BF79-10A99EFC7BE3}"/>
              </a:ext>
            </a:extLst>
          </p:cNvPr>
          <p:cNvSpPr/>
          <p:nvPr/>
        </p:nvSpPr>
        <p:spPr>
          <a:xfrm rot="5400000">
            <a:off x="2819400" y="2711450"/>
            <a:ext cx="6096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40D4E12B-50E3-4E89-A797-CEBC5DC151AC}"/>
              </a:ext>
            </a:extLst>
          </p:cNvPr>
          <p:cNvSpPr txBox="1"/>
          <p:nvPr/>
        </p:nvSpPr>
        <p:spPr>
          <a:xfrm>
            <a:off x="2590800" y="4267200"/>
            <a:ext cx="3048000" cy="461665"/>
          </a:xfrm>
          <a:prstGeom prst="rect">
            <a:avLst/>
          </a:prstGeom>
          <a:noFill/>
        </p:spPr>
        <p:txBody>
          <a:bodyPr wrap="square" rtlCol="0">
            <a:spAutoFit/>
          </a:bodyPr>
          <a:lstStyle/>
          <a:p>
            <a:r>
              <a:rPr lang="en-US" sz="2400" dirty="0">
                <a:latin typeface="+mj-lt"/>
              </a:rPr>
              <a:t>237.13 kJ/mole</a:t>
            </a:r>
          </a:p>
        </p:txBody>
      </p:sp>
    </p:spTree>
    <p:extLst>
      <p:ext uri="{BB962C8B-B14F-4D97-AF65-F5344CB8AC3E}">
        <p14:creationId xmlns:p14="http://schemas.microsoft.com/office/powerpoint/2010/main" val="2219648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76BD1E-9A40-413D-876B-EFA2CDBD9376}"/>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E5F250B7-D5F7-4E2B-B116-F1A3DA66EE61}"/>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CE928FF9-851E-4D0A-9BE6-03DEAD0FB4FD}"/>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FFAE4482-AD58-4364-B574-DF5FCF40C08F}"/>
              </a:ext>
            </a:extLst>
          </p:cNvPr>
          <p:cNvSpPr txBox="1"/>
          <p:nvPr/>
        </p:nvSpPr>
        <p:spPr>
          <a:xfrm>
            <a:off x="381000" y="228600"/>
            <a:ext cx="7467600" cy="461665"/>
          </a:xfrm>
          <a:prstGeom prst="rect">
            <a:avLst/>
          </a:prstGeom>
          <a:noFill/>
        </p:spPr>
        <p:txBody>
          <a:bodyPr wrap="square" rtlCol="0">
            <a:spAutoFit/>
          </a:bodyPr>
          <a:lstStyle/>
          <a:p>
            <a:r>
              <a:rPr lang="en-US" sz="2400" dirty="0">
                <a:latin typeface="+mj-lt"/>
              </a:rPr>
              <a:t>Electrochemical reactions</a:t>
            </a:r>
          </a:p>
        </p:txBody>
      </p:sp>
      <p:pic>
        <p:nvPicPr>
          <p:cNvPr id="7" name="Picture 6">
            <a:extLst>
              <a:ext uri="{FF2B5EF4-FFF2-40B4-BE49-F238E27FC236}">
                <a16:creationId xmlns:a16="http://schemas.microsoft.com/office/drawing/2014/main" id="{2A04413A-7410-4D2C-BE11-B428D4C482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370" y="2927350"/>
            <a:ext cx="3429000" cy="3429000"/>
          </a:xfrm>
          <a:prstGeom prst="rect">
            <a:avLst/>
          </a:prstGeom>
        </p:spPr>
      </p:pic>
      <p:graphicFrame>
        <p:nvGraphicFramePr>
          <p:cNvPr id="8" name="Object 7">
            <a:extLst>
              <a:ext uri="{FF2B5EF4-FFF2-40B4-BE49-F238E27FC236}">
                <a16:creationId xmlns:a16="http://schemas.microsoft.com/office/drawing/2014/main" id="{1579C85C-2820-4F00-BFF6-9A5E9386984B}"/>
              </a:ext>
            </a:extLst>
          </p:cNvPr>
          <p:cNvGraphicFramePr>
            <a:graphicFrameLocks noChangeAspect="1"/>
          </p:cNvGraphicFramePr>
          <p:nvPr>
            <p:extLst>
              <p:ext uri="{D42A27DB-BD31-4B8C-83A1-F6EECF244321}">
                <p14:modId xmlns:p14="http://schemas.microsoft.com/office/powerpoint/2010/main" val="2593789189"/>
              </p:ext>
            </p:extLst>
          </p:nvPr>
        </p:nvGraphicFramePr>
        <p:xfrm>
          <a:off x="378725" y="690265"/>
          <a:ext cx="6564313" cy="1758950"/>
        </p:xfrm>
        <a:graphic>
          <a:graphicData uri="http://schemas.openxmlformats.org/presentationml/2006/ole">
            <mc:AlternateContent xmlns:mc="http://schemas.openxmlformats.org/markup-compatibility/2006">
              <mc:Choice xmlns:v="urn:schemas-microsoft-com:vml" Requires="v">
                <p:oleObj spid="_x0000_s107549" name="Equation" r:id="rId4" imgW="3695400" imgH="990360" progId="Equation.DSMT4">
                  <p:embed/>
                </p:oleObj>
              </mc:Choice>
              <mc:Fallback>
                <p:oleObj name="Equation" r:id="rId4" imgW="3695400" imgH="990360" progId="Equation.DSMT4">
                  <p:embed/>
                  <p:pic>
                    <p:nvPicPr>
                      <p:cNvPr id="0" name=""/>
                      <p:cNvPicPr/>
                      <p:nvPr/>
                    </p:nvPicPr>
                    <p:blipFill>
                      <a:blip r:embed="rId5"/>
                      <a:stretch>
                        <a:fillRect/>
                      </a:stretch>
                    </p:blipFill>
                    <p:spPr>
                      <a:xfrm>
                        <a:off x="378725" y="690265"/>
                        <a:ext cx="6564313" cy="17589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2FF9BD50-17C8-4CEC-B98F-758D26EF15F6}"/>
              </a:ext>
            </a:extLst>
          </p:cNvPr>
          <p:cNvGraphicFramePr>
            <a:graphicFrameLocks noChangeAspect="1"/>
          </p:cNvGraphicFramePr>
          <p:nvPr>
            <p:extLst>
              <p:ext uri="{D42A27DB-BD31-4B8C-83A1-F6EECF244321}">
                <p14:modId xmlns:p14="http://schemas.microsoft.com/office/powerpoint/2010/main" val="844893021"/>
              </p:ext>
            </p:extLst>
          </p:nvPr>
        </p:nvGraphicFramePr>
        <p:xfrm>
          <a:off x="4336060" y="3156118"/>
          <a:ext cx="4633523" cy="1404098"/>
        </p:xfrm>
        <a:graphic>
          <a:graphicData uri="http://schemas.openxmlformats.org/presentationml/2006/ole">
            <mc:AlternateContent xmlns:mc="http://schemas.openxmlformats.org/markup-compatibility/2006">
              <mc:Choice xmlns:v="urn:schemas-microsoft-com:vml" Requires="v">
                <p:oleObj spid="_x0000_s107550" name="Equation" r:id="rId6" imgW="2933640" imgH="888840" progId="Equation.DSMT4">
                  <p:embed/>
                </p:oleObj>
              </mc:Choice>
              <mc:Fallback>
                <p:oleObj name="Equation" r:id="rId6" imgW="2933640" imgH="888840" progId="Equation.DSMT4">
                  <p:embed/>
                  <p:pic>
                    <p:nvPicPr>
                      <p:cNvPr id="0" name=""/>
                      <p:cNvPicPr/>
                      <p:nvPr/>
                    </p:nvPicPr>
                    <p:blipFill>
                      <a:blip r:embed="rId7"/>
                      <a:stretch>
                        <a:fillRect/>
                      </a:stretch>
                    </p:blipFill>
                    <p:spPr>
                      <a:xfrm>
                        <a:off x="4336060" y="3156118"/>
                        <a:ext cx="4633523" cy="1404098"/>
                      </a:xfrm>
                      <a:prstGeom prst="rect">
                        <a:avLst/>
                      </a:prstGeom>
                    </p:spPr>
                  </p:pic>
                </p:oleObj>
              </mc:Fallback>
            </mc:AlternateContent>
          </a:graphicData>
        </a:graphic>
      </p:graphicFrame>
    </p:spTree>
    <p:extLst>
      <p:ext uri="{BB962C8B-B14F-4D97-AF65-F5344CB8AC3E}">
        <p14:creationId xmlns:p14="http://schemas.microsoft.com/office/powerpoint/2010/main" val="3069708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F68B9B1-2A27-4753-8425-D4146C9B09D8}"/>
              </a:ext>
            </a:extLst>
          </p:cNvPr>
          <p:cNvPicPr>
            <a:picLocks noChangeAspect="1"/>
          </p:cNvPicPr>
          <p:nvPr/>
        </p:nvPicPr>
        <p:blipFill>
          <a:blip r:embed="rId2"/>
          <a:stretch>
            <a:fillRect/>
          </a:stretch>
        </p:blipFill>
        <p:spPr>
          <a:xfrm>
            <a:off x="0" y="28353"/>
            <a:ext cx="9144000" cy="6603517"/>
          </a:xfrm>
          <a:prstGeom prst="rect">
            <a:avLst/>
          </a:prstGeom>
        </p:spPr>
      </p:pic>
      <p:sp>
        <p:nvSpPr>
          <p:cNvPr id="6" name="Rectangle 5">
            <a:extLst>
              <a:ext uri="{FF2B5EF4-FFF2-40B4-BE49-F238E27FC236}">
                <a16:creationId xmlns:a16="http://schemas.microsoft.com/office/drawing/2014/main" id="{9FC859EB-D31F-4DB3-B0F3-5C029A575D13}"/>
              </a:ext>
            </a:extLst>
          </p:cNvPr>
          <p:cNvSpPr/>
          <p:nvPr/>
        </p:nvSpPr>
        <p:spPr>
          <a:xfrm>
            <a:off x="76200" y="4724400"/>
            <a:ext cx="8991600" cy="304800"/>
          </a:xfrm>
          <a:prstGeom prst="rect">
            <a:avLst/>
          </a:prstGeom>
          <a:solidFill>
            <a:srgbClr val="DA32AA">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9FDF82E3-8190-4BCE-B2CD-5224AA9AC4AE}"/>
              </a:ext>
            </a:extLst>
          </p:cNvPr>
          <p:cNvSpPr>
            <a:spLocks noGrp="1"/>
          </p:cNvSpPr>
          <p:nvPr>
            <p:ph type="dt" sz="half" idx="10"/>
          </p:nvPr>
        </p:nvSpPr>
        <p:spPr/>
        <p:txBody>
          <a:bodyPr/>
          <a:lstStyle/>
          <a:p>
            <a:r>
              <a:rPr lang="en-US"/>
              <a:t>2/26/2021</a:t>
            </a:r>
            <a:endParaRPr lang="en-US" dirty="0"/>
          </a:p>
        </p:txBody>
      </p:sp>
      <p:sp>
        <p:nvSpPr>
          <p:cNvPr id="8" name="Footer Placeholder 7">
            <a:extLst>
              <a:ext uri="{FF2B5EF4-FFF2-40B4-BE49-F238E27FC236}">
                <a16:creationId xmlns:a16="http://schemas.microsoft.com/office/drawing/2014/main" id="{3076C047-264C-47A3-B938-4A71F94A6F8F}"/>
              </a:ext>
            </a:extLst>
          </p:cNvPr>
          <p:cNvSpPr>
            <a:spLocks noGrp="1"/>
          </p:cNvSpPr>
          <p:nvPr>
            <p:ph type="ftr" sz="quarter" idx="11"/>
          </p:nvPr>
        </p:nvSpPr>
        <p:spPr/>
        <p:txBody>
          <a:bodyPr/>
          <a:lstStyle/>
          <a:p>
            <a:r>
              <a:rPr lang="en-US"/>
              <a:t>PHY 341/641  Spring 2021 -- Lecture 14</a:t>
            </a:r>
            <a:endParaRPr lang="en-US" dirty="0"/>
          </a:p>
        </p:txBody>
      </p:sp>
      <p:sp>
        <p:nvSpPr>
          <p:cNvPr id="9" name="Slide Number Placeholder 8">
            <a:extLst>
              <a:ext uri="{FF2B5EF4-FFF2-40B4-BE49-F238E27FC236}">
                <a16:creationId xmlns:a16="http://schemas.microsoft.com/office/drawing/2014/main" id="{ED6655A1-58F3-473C-9924-F5CC7495CD19}"/>
              </a:ext>
            </a:extLst>
          </p:cNvPr>
          <p:cNvSpPr>
            <a:spLocks noGrp="1"/>
          </p:cNvSpPr>
          <p:nvPr>
            <p:ph type="sldNum" sz="quarter" idx="12"/>
          </p:nvPr>
        </p:nvSpPr>
        <p:spPr/>
        <p:txBody>
          <a:bodyPr/>
          <a:lstStyle/>
          <a:p>
            <a:fld id="{CE368B07-CEBF-4C80-90AF-53B34FA04CF3}" type="slidenum">
              <a:rPr lang="en-US" smtClean="0"/>
              <a:t>2</a:t>
            </a:fld>
            <a:endParaRPr lang="en-US" dirty="0"/>
          </a:p>
        </p:txBody>
      </p:sp>
    </p:spTree>
    <p:extLst>
      <p:ext uri="{BB962C8B-B14F-4D97-AF65-F5344CB8AC3E}">
        <p14:creationId xmlns:p14="http://schemas.microsoft.com/office/powerpoint/2010/main" val="423849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A5B4A6-BD1F-40D0-A6F3-DC65D19F013A}"/>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20CD36D3-6A6A-4803-B677-A6E29AD5D4FD}"/>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F84647A0-A6D7-4C7F-BEF6-70F00D5B137E}"/>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03C34FC5-D5D9-4057-B4B5-B22086EC952D}"/>
              </a:ext>
            </a:extLst>
          </p:cNvPr>
          <p:cNvSpPr txBox="1"/>
          <p:nvPr/>
        </p:nvSpPr>
        <p:spPr>
          <a:xfrm>
            <a:off x="228600" y="228600"/>
            <a:ext cx="8610600" cy="830997"/>
          </a:xfrm>
          <a:prstGeom prst="rect">
            <a:avLst/>
          </a:prstGeom>
          <a:noFill/>
        </p:spPr>
        <p:txBody>
          <a:bodyPr wrap="square" rtlCol="0">
            <a:spAutoFit/>
          </a:bodyPr>
          <a:lstStyle/>
          <a:p>
            <a:r>
              <a:rPr lang="en-US" sz="2400" dirty="0">
                <a:latin typeface="+mj-lt"/>
              </a:rPr>
              <a:t>Reminder – lecture notes are available on the class webpage</a:t>
            </a:r>
          </a:p>
          <a:p>
            <a:r>
              <a:rPr lang="en-US" sz="2400" dirty="0">
                <a:latin typeface="+mj-lt"/>
                <a:hlinkClick r:id="rId2"/>
              </a:rPr>
              <a:t>http://users.wfu.edu/natalie/s21phy341/lecturenote/</a:t>
            </a:r>
            <a:endParaRPr lang="en-US" sz="2400" dirty="0">
              <a:latin typeface="+mj-lt"/>
            </a:endParaRPr>
          </a:p>
        </p:txBody>
      </p:sp>
      <p:pic>
        <p:nvPicPr>
          <p:cNvPr id="6" name="Picture 5">
            <a:extLst>
              <a:ext uri="{FF2B5EF4-FFF2-40B4-BE49-F238E27FC236}">
                <a16:creationId xmlns:a16="http://schemas.microsoft.com/office/drawing/2014/main" id="{721422AD-E8A7-4F42-9CCF-725AC2A04BF1}"/>
              </a:ext>
            </a:extLst>
          </p:cNvPr>
          <p:cNvPicPr>
            <a:picLocks noChangeAspect="1"/>
          </p:cNvPicPr>
          <p:nvPr/>
        </p:nvPicPr>
        <p:blipFill>
          <a:blip r:embed="rId3"/>
          <a:stretch>
            <a:fillRect/>
          </a:stretch>
        </p:blipFill>
        <p:spPr>
          <a:xfrm>
            <a:off x="1517176" y="1275637"/>
            <a:ext cx="5857875" cy="4894242"/>
          </a:xfrm>
          <a:prstGeom prst="rect">
            <a:avLst/>
          </a:prstGeom>
        </p:spPr>
      </p:pic>
    </p:spTree>
    <p:extLst>
      <p:ext uri="{BB962C8B-B14F-4D97-AF65-F5344CB8AC3E}">
        <p14:creationId xmlns:p14="http://schemas.microsoft.com/office/powerpoint/2010/main" val="4167304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AC4EB7-3DC4-4A8D-8CF5-2C0259E81D3E}"/>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8A0E065B-125E-4AB8-AA38-D0879D5A193F}"/>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B319FD03-2AF3-46EF-ACDA-86BBEC9B423C}"/>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571FEF91-D8F7-4DB8-99E6-62A14BE4B791}"/>
              </a:ext>
            </a:extLst>
          </p:cNvPr>
          <p:cNvSpPr txBox="1"/>
          <p:nvPr/>
        </p:nvSpPr>
        <p:spPr>
          <a:xfrm>
            <a:off x="0" y="228600"/>
            <a:ext cx="9144000" cy="6647974"/>
          </a:xfrm>
          <a:prstGeom prst="rect">
            <a:avLst/>
          </a:prstGeom>
          <a:noFill/>
        </p:spPr>
        <p:txBody>
          <a:bodyPr wrap="square" rtlCol="0">
            <a:spAutoFit/>
          </a:bodyPr>
          <a:lstStyle/>
          <a:p>
            <a:r>
              <a:rPr lang="en-US" sz="2400" dirty="0">
                <a:latin typeface="+mj-lt"/>
              </a:rPr>
              <a:t>Your questions –</a:t>
            </a:r>
          </a:p>
          <a:p>
            <a:endParaRPr lang="en-US" sz="2400" dirty="0">
              <a:latin typeface="+mj-lt"/>
            </a:endParaRPr>
          </a:p>
          <a:p>
            <a:r>
              <a:rPr lang="en-US" sz="2400" dirty="0">
                <a:latin typeface="+mj-lt"/>
              </a:rPr>
              <a:t>From Kristen –</a:t>
            </a:r>
            <a:r>
              <a:rPr lang="en-US" dirty="0">
                <a:latin typeface="+mj-lt"/>
              </a:rPr>
              <a:t> 1. </a:t>
            </a:r>
            <a:r>
              <a:rPr lang="en-US" dirty="0"/>
              <a:t>For the heat that is free from the environment, as in Helmholtz free energy, if there is indefinite heat, will it absorb all of the energy it needs from this or will we still have to input some work? 2. Could we review a bit about the reaction for the battery as discussed on page 154, I just need a bit of clarification. </a:t>
            </a:r>
          </a:p>
          <a:p>
            <a:br>
              <a:rPr lang="en-US" dirty="0"/>
            </a:br>
            <a:r>
              <a:rPr lang="en-US" sz="2400" dirty="0"/>
              <a:t>From Parker -- </a:t>
            </a:r>
            <a:r>
              <a:rPr lang="en-US" dirty="0"/>
              <a:t>We will invoke the Legendre transformation mathematically for changes in V to P and TS from S to T in this class?</a:t>
            </a:r>
          </a:p>
          <a:p>
            <a:endParaRPr lang="en-US" sz="2400" dirty="0"/>
          </a:p>
          <a:p>
            <a:r>
              <a:rPr lang="en-US" sz="2400" dirty="0"/>
              <a:t>From Michael -- </a:t>
            </a:r>
            <a:r>
              <a:rPr lang="en-US" dirty="0"/>
              <a:t>Can you further explain why fuel cell engines are not more abundant in production given their high efficiency?</a:t>
            </a:r>
            <a:endParaRPr lang="en-US" sz="2400" dirty="0">
              <a:latin typeface="+mj-lt"/>
            </a:endParaRPr>
          </a:p>
          <a:p>
            <a:endParaRPr lang="en-US" sz="2400" dirty="0">
              <a:latin typeface="+mj-lt"/>
            </a:endParaRPr>
          </a:p>
          <a:p>
            <a:r>
              <a:rPr lang="en-US" sz="2400" dirty="0">
                <a:latin typeface="+mj-lt"/>
              </a:rPr>
              <a:t>From Rich – </a:t>
            </a:r>
            <a:r>
              <a:rPr lang="en-US" dirty="0"/>
              <a:t>In the Gibbs Free energy equation, how can the change in entropy be negative without violating the second law of thermodynamics?</a:t>
            </a:r>
          </a:p>
          <a:p>
            <a:endParaRPr lang="en-US" sz="2400" dirty="0">
              <a:latin typeface="+mj-lt"/>
            </a:endParaRPr>
          </a:p>
          <a:p>
            <a:r>
              <a:rPr lang="en-US" sz="2400" dirty="0">
                <a:latin typeface="+mj-lt"/>
              </a:rPr>
              <a:t>From Noah -- </a:t>
            </a:r>
            <a:r>
              <a:rPr lang="en-US" dirty="0"/>
              <a:t>Can you explain more why a problem would or would not care about the +PV term? E.g. why does the example of electrolysis use Gibbs free energy instead of Helmholtz?</a:t>
            </a: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49244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DE06C7-19EE-4D05-84A9-66FD8853424E}"/>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47642DED-C510-4802-AA9E-D8CE59903939}"/>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4D982CF8-D887-472E-A876-FE71939287A0}"/>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FA8F04F4-7198-4D4B-95B1-1701AFF9B821}"/>
              </a:ext>
            </a:extLst>
          </p:cNvPr>
          <p:cNvSpPr txBox="1"/>
          <p:nvPr/>
        </p:nvSpPr>
        <p:spPr>
          <a:xfrm>
            <a:off x="228600" y="228600"/>
            <a:ext cx="8305800" cy="461665"/>
          </a:xfrm>
          <a:prstGeom prst="rect">
            <a:avLst/>
          </a:prstGeom>
          <a:noFill/>
        </p:spPr>
        <p:txBody>
          <a:bodyPr wrap="square" rtlCol="0">
            <a:spAutoFit/>
          </a:bodyPr>
          <a:lstStyle/>
          <a:p>
            <a:r>
              <a:rPr lang="en-US" sz="2400" dirty="0">
                <a:latin typeface="+mj-lt"/>
              </a:rPr>
              <a:t>Internal energy U</a:t>
            </a:r>
          </a:p>
        </p:txBody>
      </p:sp>
      <p:graphicFrame>
        <p:nvGraphicFramePr>
          <p:cNvPr id="6" name="Object 5">
            <a:extLst>
              <a:ext uri="{FF2B5EF4-FFF2-40B4-BE49-F238E27FC236}">
                <a16:creationId xmlns:a16="http://schemas.microsoft.com/office/drawing/2014/main" id="{59AE6A86-18E0-4901-B5E5-EF449D9A3474}"/>
              </a:ext>
            </a:extLst>
          </p:cNvPr>
          <p:cNvGraphicFramePr>
            <a:graphicFrameLocks noChangeAspect="1"/>
          </p:cNvGraphicFramePr>
          <p:nvPr>
            <p:extLst>
              <p:ext uri="{D42A27DB-BD31-4B8C-83A1-F6EECF244321}">
                <p14:modId xmlns:p14="http://schemas.microsoft.com/office/powerpoint/2010/main" val="3028084656"/>
              </p:ext>
            </p:extLst>
          </p:nvPr>
        </p:nvGraphicFramePr>
        <p:xfrm>
          <a:off x="914400" y="855663"/>
          <a:ext cx="4719059" cy="2732087"/>
        </p:xfrm>
        <a:graphic>
          <a:graphicData uri="http://schemas.openxmlformats.org/presentationml/2006/ole">
            <mc:AlternateContent xmlns:mc="http://schemas.openxmlformats.org/markup-compatibility/2006">
              <mc:Choice xmlns:v="urn:schemas-microsoft-com:vml" Requires="v">
                <p:oleObj spid="_x0000_s99388" name="Equation" r:id="rId3" imgW="1930320" imgH="1117440" progId="Equation.DSMT4">
                  <p:embed/>
                </p:oleObj>
              </mc:Choice>
              <mc:Fallback>
                <p:oleObj name="Equation" r:id="rId3" imgW="1930320" imgH="1117440" progId="Equation.DSMT4">
                  <p:embed/>
                  <p:pic>
                    <p:nvPicPr>
                      <p:cNvPr id="5" name="Object 4">
                        <a:extLst>
                          <a:ext uri="{FF2B5EF4-FFF2-40B4-BE49-F238E27FC236}">
                            <a16:creationId xmlns:a16="http://schemas.microsoft.com/office/drawing/2014/main" id="{DF7BD080-2A10-4630-88D5-0A510A9317AB}"/>
                          </a:ext>
                        </a:extLst>
                      </p:cNvPr>
                      <p:cNvPicPr/>
                      <p:nvPr/>
                    </p:nvPicPr>
                    <p:blipFill>
                      <a:blip r:embed="rId4"/>
                      <a:stretch>
                        <a:fillRect/>
                      </a:stretch>
                    </p:blipFill>
                    <p:spPr>
                      <a:xfrm>
                        <a:off x="914400" y="855663"/>
                        <a:ext cx="4719059" cy="273208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8FD5E7F7-9FD6-43A2-88EB-0BEC5BA16035}"/>
              </a:ext>
            </a:extLst>
          </p:cNvPr>
          <p:cNvGraphicFramePr>
            <a:graphicFrameLocks noChangeAspect="1"/>
          </p:cNvGraphicFramePr>
          <p:nvPr>
            <p:extLst>
              <p:ext uri="{D42A27DB-BD31-4B8C-83A1-F6EECF244321}">
                <p14:modId xmlns:p14="http://schemas.microsoft.com/office/powerpoint/2010/main" val="3808605367"/>
              </p:ext>
            </p:extLst>
          </p:nvPr>
        </p:nvGraphicFramePr>
        <p:xfrm>
          <a:off x="457200" y="3827463"/>
          <a:ext cx="8410575" cy="2497137"/>
        </p:xfrm>
        <a:graphic>
          <a:graphicData uri="http://schemas.openxmlformats.org/presentationml/2006/ole">
            <mc:AlternateContent xmlns:mc="http://schemas.openxmlformats.org/markup-compatibility/2006">
              <mc:Choice xmlns:v="urn:schemas-microsoft-com:vml" Requires="v">
                <p:oleObj spid="_x0000_s99389" name="Equation" r:id="rId5" imgW="4533840" imgH="1346040" progId="Equation.DSMT4">
                  <p:embed/>
                </p:oleObj>
              </mc:Choice>
              <mc:Fallback>
                <p:oleObj name="Equation" r:id="rId5" imgW="4533840" imgH="1346040" progId="Equation.DSMT4">
                  <p:embed/>
                  <p:pic>
                    <p:nvPicPr>
                      <p:cNvPr id="6" name="Object 5">
                        <a:extLst>
                          <a:ext uri="{FF2B5EF4-FFF2-40B4-BE49-F238E27FC236}">
                            <a16:creationId xmlns:a16="http://schemas.microsoft.com/office/drawing/2014/main" id="{436B66D1-0F25-4871-B0E9-13CBFA64B77D}"/>
                          </a:ext>
                        </a:extLst>
                      </p:cNvPr>
                      <p:cNvPicPr/>
                      <p:nvPr/>
                    </p:nvPicPr>
                    <p:blipFill>
                      <a:blip r:embed="rId6"/>
                      <a:stretch>
                        <a:fillRect/>
                      </a:stretch>
                    </p:blipFill>
                    <p:spPr>
                      <a:xfrm>
                        <a:off x="457200" y="3827463"/>
                        <a:ext cx="8410575" cy="2497137"/>
                      </a:xfrm>
                      <a:prstGeom prst="rect">
                        <a:avLst/>
                      </a:prstGeom>
                    </p:spPr>
                  </p:pic>
                </p:oleObj>
              </mc:Fallback>
            </mc:AlternateContent>
          </a:graphicData>
        </a:graphic>
      </p:graphicFrame>
    </p:spTree>
    <p:extLst>
      <p:ext uri="{BB962C8B-B14F-4D97-AF65-F5344CB8AC3E}">
        <p14:creationId xmlns:p14="http://schemas.microsoft.com/office/powerpoint/2010/main" val="3833625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AC5E32-1A10-41FD-B677-1A6328E0E603}"/>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D42E371F-CCE4-4904-851E-7F754A851DB9}"/>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DF143EA8-FB7C-4217-A20C-58C4276B3295}"/>
              </a:ext>
            </a:extLst>
          </p:cNvPr>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a:extLst>
              <a:ext uri="{FF2B5EF4-FFF2-40B4-BE49-F238E27FC236}">
                <a16:creationId xmlns:a16="http://schemas.microsoft.com/office/drawing/2014/main" id="{DD51A5DE-0A33-48F1-84EA-802BA81BC861}"/>
              </a:ext>
            </a:extLst>
          </p:cNvPr>
          <p:cNvGraphicFramePr>
            <a:graphicFrameLocks noChangeAspect="1"/>
          </p:cNvGraphicFramePr>
          <p:nvPr>
            <p:extLst>
              <p:ext uri="{D42A27DB-BD31-4B8C-83A1-F6EECF244321}">
                <p14:modId xmlns:p14="http://schemas.microsoft.com/office/powerpoint/2010/main" val="3501921018"/>
              </p:ext>
            </p:extLst>
          </p:nvPr>
        </p:nvGraphicFramePr>
        <p:xfrm>
          <a:off x="159431" y="136525"/>
          <a:ext cx="7389811" cy="2865437"/>
        </p:xfrm>
        <a:graphic>
          <a:graphicData uri="http://schemas.openxmlformats.org/presentationml/2006/ole">
            <mc:AlternateContent xmlns:mc="http://schemas.openxmlformats.org/markup-compatibility/2006">
              <mc:Choice xmlns:v="urn:schemas-microsoft-com:vml" Requires="v">
                <p:oleObj spid="_x0000_s100410" name="Equation" r:id="rId3" imgW="4356000" imgH="1688760" progId="Equation.DSMT4">
                  <p:embed/>
                </p:oleObj>
              </mc:Choice>
              <mc:Fallback>
                <p:oleObj name="Equation" r:id="rId3" imgW="4356000" imgH="1688760" progId="Equation.DSMT4">
                  <p:embed/>
                  <p:pic>
                    <p:nvPicPr>
                      <p:cNvPr id="5" name="Object 4">
                        <a:extLst>
                          <a:ext uri="{FF2B5EF4-FFF2-40B4-BE49-F238E27FC236}">
                            <a16:creationId xmlns:a16="http://schemas.microsoft.com/office/drawing/2014/main" id="{6EC76553-A19C-46C9-B978-F033357C8CAE}"/>
                          </a:ext>
                        </a:extLst>
                      </p:cNvPr>
                      <p:cNvPicPr/>
                      <p:nvPr/>
                    </p:nvPicPr>
                    <p:blipFill>
                      <a:blip r:embed="rId4"/>
                      <a:stretch>
                        <a:fillRect/>
                      </a:stretch>
                    </p:blipFill>
                    <p:spPr>
                      <a:xfrm>
                        <a:off x="159431" y="136525"/>
                        <a:ext cx="7389811" cy="286543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58C71E61-5C61-4611-980F-C229E533BF1D}"/>
              </a:ext>
            </a:extLst>
          </p:cNvPr>
          <p:cNvGraphicFramePr>
            <a:graphicFrameLocks noChangeAspect="1"/>
          </p:cNvGraphicFramePr>
          <p:nvPr>
            <p:extLst>
              <p:ext uri="{D42A27DB-BD31-4B8C-83A1-F6EECF244321}">
                <p14:modId xmlns:p14="http://schemas.microsoft.com/office/powerpoint/2010/main" val="2376829399"/>
              </p:ext>
            </p:extLst>
          </p:nvPr>
        </p:nvGraphicFramePr>
        <p:xfrm>
          <a:off x="609600" y="3429000"/>
          <a:ext cx="4206875" cy="2844649"/>
        </p:xfrm>
        <a:graphic>
          <a:graphicData uri="http://schemas.openxmlformats.org/presentationml/2006/ole">
            <mc:AlternateContent xmlns:mc="http://schemas.openxmlformats.org/markup-compatibility/2006">
              <mc:Choice xmlns:v="urn:schemas-microsoft-com:vml" Requires="v">
                <p:oleObj spid="_x0000_s100411" name="Equation" r:id="rId5" imgW="2666880" imgH="1803240" progId="Equation.DSMT4">
                  <p:embed/>
                </p:oleObj>
              </mc:Choice>
              <mc:Fallback>
                <p:oleObj name="Equation" r:id="rId5" imgW="2666880" imgH="1803240" progId="Equation.DSMT4">
                  <p:embed/>
                  <p:pic>
                    <p:nvPicPr>
                      <p:cNvPr id="6" name="Object 5">
                        <a:extLst>
                          <a:ext uri="{FF2B5EF4-FFF2-40B4-BE49-F238E27FC236}">
                            <a16:creationId xmlns:a16="http://schemas.microsoft.com/office/drawing/2014/main" id="{01A868F2-B7A4-4DF7-9D71-0299C423A088}"/>
                          </a:ext>
                        </a:extLst>
                      </p:cNvPr>
                      <p:cNvPicPr/>
                      <p:nvPr/>
                    </p:nvPicPr>
                    <p:blipFill>
                      <a:blip r:embed="rId6"/>
                      <a:stretch>
                        <a:fillRect/>
                      </a:stretch>
                    </p:blipFill>
                    <p:spPr>
                      <a:xfrm>
                        <a:off x="609600" y="3429000"/>
                        <a:ext cx="4206875" cy="2844649"/>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BE35E67A-735D-4377-9C99-2CBD91DAE2DC}"/>
              </a:ext>
            </a:extLst>
          </p:cNvPr>
          <p:cNvSpPr txBox="1"/>
          <p:nvPr/>
        </p:nvSpPr>
        <p:spPr>
          <a:xfrm>
            <a:off x="6400800" y="2057400"/>
            <a:ext cx="2286000" cy="830997"/>
          </a:xfrm>
          <a:prstGeom prst="rect">
            <a:avLst/>
          </a:prstGeom>
          <a:noFill/>
        </p:spPr>
        <p:txBody>
          <a:bodyPr wrap="square" rtlCol="0">
            <a:spAutoFit/>
          </a:bodyPr>
          <a:lstStyle/>
          <a:p>
            <a:r>
              <a:rPr lang="en-US" sz="2400" dirty="0">
                <a:latin typeface="+mj-lt"/>
              </a:rPr>
              <a:t>Maxwell’s relations</a:t>
            </a:r>
          </a:p>
        </p:txBody>
      </p:sp>
    </p:spTree>
    <p:extLst>
      <p:ext uri="{BB962C8B-B14F-4D97-AF65-F5344CB8AC3E}">
        <p14:creationId xmlns:p14="http://schemas.microsoft.com/office/powerpoint/2010/main" val="1654008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33F929-F258-4F3D-B874-DD61D3E3BD13}"/>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249B153D-2569-4D6A-BA99-653CD2A9111B}"/>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91453B7C-012D-4A41-AC42-CC12AB19D26A}"/>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FE5B6BDA-4883-455C-8739-9E66AAA31CB1}"/>
              </a:ext>
            </a:extLst>
          </p:cNvPr>
          <p:cNvSpPr txBox="1"/>
          <p:nvPr/>
        </p:nvSpPr>
        <p:spPr>
          <a:xfrm>
            <a:off x="25021" y="46335"/>
            <a:ext cx="5561138" cy="461665"/>
          </a:xfrm>
          <a:prstGeom prst="rect">
            <a:avLst/>
          </a:prstGeom>
          <a:noFill/>
        </p:spPr>
        <p:txBody>
          <a:bodyPr wrap="none" rtlCol="0">
            <a:spAutoFit/>
          </a:bodyPr>
          <a:lstStyle/>
          <a:p>
            <a:r>
              <a:rPr lang="en-US" sz="2400" dirty="0">
                <a:latin typeface="+mj-lt"/>
              </a:rPr>
              <a:t>Generalizing U to allow for variable N --</a:t>
            </a:r>
          </a:p>
        </p:txBody>
      </p:sp>
      <p:graphicFrame>
        <p:nvGraphicFramePr>
          <p:cNvPr id="9" name="Object 8">
            <a:extLst>
              <a:ext uri="{FF2B5EF4-FFF2-40B4-BE49-F238E27FC236}">
                <a16:creationId xmlns:a16="http://schemas.microsoft.com/office/drawing/2014/main" id="{F8959A2E-2916-48FD-906F-F7234568088E}"/>
              </a:ext>
            </a:extLst>
          </p:cNvPr>
          <p:cNvGraphicFramePr>
            <a:graphicFrameLocks noChangeAspect="1"/>
          </p:cNvGraphicFramePr>
          <p:nvPr>
            <p:extLst>
              <p:ext uri="{D42A27DB-BD31-4B8C-83A1-F6EECF244321}">
                <p14:modId xmlns:p14="http://schemas.microsoft.com/office/powerpoint/2010/main" val="3292767985"/>
              </p:ext>
            </p:extLst>
          </p:nvPr>
        </p:nvGraphicFramePr>
        <p:xfrm>
          <a:off x="368300" y="508000"/>
          <a:ext cx="8407400" cy="6029325"/>
        </p:xfrm>
        <a:graphic>
          <a:graphicData uri="http://schemas.openxmlformats.org/presentationml/2006/ole">
            <mc:AlternateContent xmlns:mc="http://schemas.openxmlformats.org/markup-compatibility/2006">
              <mc:Choice xmlns:v="urn:schemas-microsoft-com:vml" Requires="v">
                <p:oleObj spid="_x0000_s101406" name="Equation" r:id="rId3" imgW="3187440" imgH="2286000" progId="Equation.DSMT4">
                  <p:embed/>
                </p:oleObj>
              </mc:Choice>
              <mc:Fallback>
                <p:oleObj name="Equation" r:id="rId3" imgW="3187440" imgH="2286000" progId="Equation.DSMT4">
                  <p:embed/>
                  <p:pic>
                    <p:nvPicPr>
                      <p:cNvPr id="5" name="Object 4">
                        <a:extLst>
                          <a:ext uri="{FF2B5EF4-FFF2-40B4-BE49-F238E27FC236}">
                            <a16:creationId xmlns:a16="http://schemas.microsoft.com/office/drawing/2014/main" id="{1D35FF48-55C1-40BA-A804-B9B66A5FFFE8}"/>
                          </a:ext>
                        </a:extLst>
                      </p:cNvPr>
                      <p:cNvPicPr/>
                      <p:nvPr/>
                    </p:nvPicPr>
                    <p:blipFill>
                      <a:blip r:embed="rId4"/>
                      <a:stretch>
                        <a:fillRect/>
                      </a:stretch>
                    </p:blipFill>
                    <p:spPr>
                      <a:xfrm>
                        <a:off x="368300" y="508000"/>
                        <a:ext cx="8407400" cy="6029325"/>
                      </a:xfrm>
                      <a:prstGeom prst="rect">
                        <a:avLst/>
                      </a:prstGeom>
                    </p:spPr>
                  </p:pic>
                </p:oleObj>
              </mc:Fallback>
            </mc:AlternateContent>
          </a:graphicData>
        </a:graphic>
      </p:graphicFrame>
    </p:spTree>
    <p:extLst>
      <p:ext uri="{BB962C8B-B14F-4D97-AF65-F5344CB8AC3E}">
        <p14:creationId xmlns:p14="http://schemas.microsoft.com/office/powerpoint/2010/main" val="4091107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7F4862-145C-48EF-8CD6-A58E7B2B779B}"/>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347870AA-C1A8-4AAB-8C6A-F60339E0F70C}"/>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57C8CE19-AA64-455D-8A8E-87EC5171B5C7}"/>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003D22DD-1D84-45A2-B956-A7F76E87969B}"/>
              </a:ext>
            </a:extLst>
          </p:cNvPr>
          <p:cNvSpPr txBox="1"/>
          <p:nvPr/>
        </p:nvSpPr>
        <p:spPr>
          <a:xfrm>
            <a:off x="228600" y="152400"/>
            <a:ext cx="8458200" cy="461665"/>
          </a:xfrm>
          <a:prstGeom prst="rect">
            <a:avLst/>
          </a:prstGeom>
          <a:noFill/>
        </p:spPr>
        <p:txBody>
          <a:bodyPr wrap="square" rtlCol="0">
            <a:spAutoFit/>
          </a:bodyPr>
          <a:lstStyle/>
          <a:p>
            <a:r>
              <a:rPr lang="en-US" sz="2400" dirty="0">
                <a:latin typeface="+mj-lt"/>
              </a:rPr>
              <a:t>Summary of results for internal energy and entropy --</a:t>
            </a:r>
          </a:p>
        </p:txBody>
      </p:sp>
      <p:graphicFrame>
        <p:nvGraphicFramePr>
          <p:cNvPr id="6" name="Object 5">
            <a:extLst>
              <a:ext uri="{FF2B5EF4-FFF2-40B4-BE49-F238E27FC236}">
                <a16:creationId xmlns:a16="http://schemas.microsoft.com/office/drawing/2014/main" id="{11D23BB3-5E2C-44C6-B4BD-4C45C81BAE4D}"/>
              </a:ext>
            </a:extLst>
          </p:cNvPr>
          <p:cNvGraphicFramePr>
            <a:graphicFrameLocks noChangeAspect="1"/>
          </p:cNvGraphicFramePr>
          <p:nvPr>
            <p:extLst>
              <p:ext uri="{D42A27DB-BD31-4B8C-83A1-F6EECF244321}">
                <p14:modId xmlns:p14="http://schemas.microsoft.com/office/powerpoint/2010/main" val="1081491237"/>
              </p:ext>
            </p:extLst>
          </p:nvPr>
        </p:nvGraphicFramePr>
        <p:xfrm>
          <a:off x="609600" y="990600"/>
          <a:ext cx="7120464" cy="1335087"/>
        </p:xfrm>
        <a:graphic>
          <a:graphicData uri="http://schemas.openxmlformats.org/presentationml/2006/ole">
            <mc:AlternateContent xmlns:mc="http://schemas.openxmlformats.org/markup-compatibility/2006">
              <mc:Choice xmlns:v="urn:schemas-microsoft-com:vml" Requires="v">
                <p:oleObj spid="_x0000_s102493" name="Equation" r:id="rId3" imgW="3251160" imgH="609480" progId="Equation.DSMT4">
                  <p:embed/>
                </p:oleObj>
              </mc:Choice>
              <mc:Fallback>
                <p:oleObj name="Equation" r:id="rId3" imgW="3251160" imgH="609480" progId="Equation.DSMT4">
                  <p:embed/>
                  <p:pic>
                    <p:nvPicPr>
                      <p:cNvPr id="0" name=""/>
                      <p:cNvPicPr/>
                      <p:nvPr/>
                    </p:nvPicPr>
                    <p:blipFill>
                      <a:blip r:embed="rId4"/>
                      <a:stretch>
                        <a:fillRect/>
                      </a:stretch>
                    </p:blipFill>
                    <p:spPr>
                      <a:xfrm>
                        <a:off x="609600" y="990600"/>
                        <a:ext cx="7120464" cy="133508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E5E5FC4D-689A-4339-AB7F-A325F37B5C7C}"/>
              </a:ext>
            </a:extLst>
          </p:cNvPr>
          <p:cNvGraphicFramePr>
            <a:graphicFrameLocks noChangeAspect="1"/>
          </p:cNvGraphicFramePr>
          <p:nvPr>
            <p:extLst>
              <p:ext uri="{D42A27DB-BD31-4B8C-83A1-F6EECF244321}">
                <p14:modId xmlns:p14="http://schemas.microsoft.com/office/powerpoint/2010/main" val="3263507461"/>
              </p:ext>
            </p:extLst>
          </p:nvPr>
        </p:nvGraphicFramePr>
        <p:xfrm>
          <a:off x="268406" y="2339335"/>
          <a:ext cx="6337300" cy="1271587"/>
        </p:xfrm>
        <a:graphic>
          <a:graphicData uri="http://schemas.openxmlformats.org/presentationml/2006/ole">
            <mc:AlternateContent xmlns:mc="http://schemas.openxmlformats.org/markup-compatibility/2006">
              <mc:Choice xmlns:v="urn:schemas-microsoft-com:vml" Requires="v">
                <p:oleObj spid="_x0000_s102494" name="Equation" r:id="rId5" imgW="3416040" imgH="685800" progId="Equation.DSMT4">
                  <p:embed/>
                </p:oleObj>
              </mc:Choice>
              <mc:Fallback>
                <p:oleObj name="Equation" r:id="rId5" imgW="3416040" imgH="685800" progId="Equation.DSMT4">
                  <p:embed/>
                  <p:pic>
                    <p:nvPicPr>
                      <p:cNvPr id="7" name="Object 6">
                        <a:extLst>
                          <a:ext uri="{FF2B5EF4-FFF2-40B4-BE49-F238E27FC236}">
                            <a16:creationId xmlns:a16="http://schemas.microsoft.com/office/drawing/2014/main" id="{8FD5E7F7-9FD6-43A2-88EB-0BEC5BA16035}"/>
                          </a:ext>
                        </a:extLst>
                      </p:cNvPr>
                      <p:cNvPicPr/>
                      <p:nvPr/>
                    </p:nvPicPr>
                    <p:blipFill>
                      <a:blip r:embed="rId6"/>
                      <a:stretch>
                        <a:fillRect/>
                      </a:stretch>
                    </p:blipFill>
                    <p:spPr>
                      <a:xfrm>
                        <a:off x="268406" y="2339335"/>
                        <a:ext cx="6337300" cy="1271587"/>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57B1BD2-0617-444A-B792-5CB5B213A550}"/>
              </a:ext>
            </a:extLst>
          </p:cNvPr>
          <p:cNvGraphicFramePr>
            <a:graphicFrameLocks noChangeAspect="1"/>
          </p:cNvGraphicFramePr>
          <p:nvPr>
            <p:extLst>
              <p:ext uri="{D42A27DB-BD31-4B8C-83A1-F6EECF244321}">
                <p14:modId xmlns:p14="http://schemas.microsoft.com/office/powerpoint/2010/main" val="1720830297"/>
              </p:ext>
            </p:extLst>
          </p:nvPr>
        </p:nvGraphicFramePr>
        <p:xfrm>
          <a:off x="228600" y="4210545"/>
          <a:ext cx="8854013" cy="1271587"/>
        </p:xfrm>
        <a:graphic>
          <a:graphicData uri="http://schemas.openxmlformats.org/presentationml/2006/ole">
            <mc:AlternateContent xmlns:mc="http://schemas.openxmlformats.org/markup-compatibility/2006">
              <mc:Choice xmlns:v="urn:schemas-microsoft-com:vml" Requires="v">
                <p:oleObj spid="_x0000_s102495" name="Equation" r:id="rId7" imgW="4775040" imgH="685800" progId="Equation.DSMT4">
                  <p:embed/>
                </p:oleObj>
              </mc:Choice>
              <mc:Fallback>
                <p:oleObj name="Equation" r:id="rId7" imgW="4775040" imgH="685800" progId="Equation.DSMT4">
                  <p:embed/>
                  <p:pic>
                    <p:nvPicPr>
                      <p:cNvPr id="0" name=""/>
                      <p:cNvPicPr/>
                      <p:nvPr/>
                    </p:nvPicPr>
                    <p:blipFill>
                      <a:blip r:embed="rId8"/>
                      <a:stretch>
                        <a:fillRect/>
                      </a:stretch>
                    </p:blipFill>
                    <p:spPr>
                      <a:xfrm>
                        <a:off x="228600" y="4210545"/>
                        <a:ext cx="8854013" cy="1271587"/>
                      </a:xfrm>
                      <a:prstGeom prst="rect">
                        <a:avLst/>
                      </a:prstGeom>
                    </p:spPr>
                  </p:pic>
                </p:oleObj>
              </mc:Fallback>
            </mc:AlternateContent>
          </a:graphicData>
        </a:graphic>
      </p:graphicFrame>
    </p:spTree>
    <p:extLst>
      <p:ext uri="{BB962C8B-B14F-4D97-AF65-F5344CB8AC3E}">
        <p14:creationId xmlns:p14="http://schemas.microsoft.com/office/powerpoint/2010/main" val="227478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ED01E3-3997-4DF0-BD71-CAE80DFBB8B1}"/>
              </a:ext>
            </a:extLst>
          </p:cNvPr>
          <p:cNvSpPr>
            <a:spLocks noGrp="1"/>
          </p:cNvSpPr>
          <p:nvPr>
            <p:ph type="dt" sz="half" idx="10"/>
          </p:nvPr>
        </p:nvSpPr>
        <p:spPr/>
        <p:txBody>
          <a:bodyPr/>
          <a:lstStyle/>
          <a:p>
            <a:r>
              <a:rPr lang="en-US"/>
              <a:t>2/26/2021</a:t>
            </a:r>
            <a:endParaRPr lang="en-US" dirty="0"/>
          </a:p>
        </p:txBody>
      </p:sp>
      <p:sp>
        <p:nvSpPr>
          <p:cNvPr id="3" name="Footer Placeholder 2">
            <a:extLst>
              <a:ext uri="{FF2B5EF4-FFF2-40B4-BE49-F238E27FC236}">
                <a16:creationId xmlns:a16="http://schemas.microsoft.com/office/drawing/2014/main" id="{3330288A-4096-4FD2-926A-18D2771154FF}"/>
              </a:ext>
            </a:extLst>
          </p:cNvPr>
          <p:cNvSpPr>
            <a:spLocks noGrp="1"/>
          </p:cNvSpPr>
          <p:nvPr>
            <p:ph type="ftr" sz="quarter" idx="11"/>
          </p:nvPr>
        </p:nvSpPr>
        <p:spPr/>
        <p:txBody>
          <a:bodyPr/>
          <a:lstStyle/>
          <a:p>
            <a:r>
              <a:rPr lang="en-US"/>
              <a:t>PHY 341/641  Spring 2021 -- Lecture 14</a:t>
            </a:r>
            <a:endParaRPr lang="en-US" dirty="0"/>
          </a:p>
        </p:txBody>
      </p:sp>
      <p:sp>
        <p:nvSpPr>
          <p:cNvPr id="4" name="Slide Number Placeholder 3">
            <a:extLst>
              <a:ext uri="{FF2B5EF4-FFF2-40B4-BE49-F238E27FC236}">
                <a16:creationId xmlns:a16="http://schemas.microsoft.com/office/drawing/2014/main" id="{F325FBF4-FA4A-422E-9698-402B106738DF}"/>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A17B3542-24F0-4081-804F-2E72F66D6880}"/>
              </a:ext>
            </a:extLst>
          </p:cNvPr>
          <p:cNvSpPr txBox="1"/>
          <p:nvPr/>
        </p:nvSpPr>
        <p:spPr>
          <a:xfrm>
            <a:off x="152400" y="-10775"/>
            <a:ext cx="8153400" cy="461665"/>
          </a:xfrm>
          <a:prstGeom prst="rect">
            <a:avLst/>
          </a:prstGeom>
          <a:noFill/>
        </p:spPr>
        <p:txBody>
          <a:bodyPr wrap="square" rtlCol="0">
            <a:spAutoFit/>
          </a:bodyPr>
          <a:lstStyle/>
          <a:p>
            <a:r>
              <a:rPr lang="en-US" sz="2400" dirty="0">
                <a:latin typeface="+mj-lt"/>
              </a:rPr>
              <a:t>What can we do to rationalize these interdependencies?</a:t>
            </a:r>
          </a:p>
        </p:txBody>
      </p:sp>
      <p:pic>
        <p:nvPicPr>
          <p:cNvPr id="6" name="Picture 5">
            <a:extLst>
              <a:ext uri="{FF2B5EF4-FFF2-40B4-BE49-F238E27FC236}">
                <a16:creationId xmlns:a16="http://schemas.microsoft.com/office/drawing/2014/main" id="{A6C85833-792E-46C0-BFDF-ABF431713EEF}"/>
              </a:ext>
            </a:extLst>
          </p:cNvPr>
          <p:cNvPicPr>
            <a:picLocks noChangeAspect="1" noChangeArrowheads="1"/>
          </p:cNvPicPr>
          <p:nvPr/>
        </p:nvPicPr>
        <p:blipFill>
          <a:blip r:embed="rId3"/>
          <a:srcRect/>
          <a:stretch>
            <a:fillRect/>
          </a:stretch>
        </p:blipFill>
        <p:spPr bwMode="auto">
          <a:xfrm>
            <a:off x="288470" y="3167553"/>
            <a:ext cx="8398330" cy="2322364"/>
          </a:xfrm>
          <a:prstGeom prst="rect">
            <a:avLst/>
          </a:prstGeom>
          <a:noFill/>
          <a:ln>
            <a:noFill/>
          </a:ln>
        </p:spPr>
      </p:pic>
      <p:sp>
        <p:nvSpPr>
          <p:cNvPr id="7" name="TextBox 4">
            <a:extLst>
              <a:ext uri="{FF2B5EF4-FFF2-40B4-BE49-F238E27FC236}">
                <a16:creationId xmlns:a16="http://schemas.microsoft.com/office/drawing/2014/main" id="{57478667-05F3-41D3-81A0-CB3F93886A69}"/>
              </a:ext>
            </a:extLst>
          </p:cNvPr>
          <p:cNvSpPr txBox="1"/>
          <p:nvPr/>
        </p:nvSpPr>
        <p:spPr>
          <a:xfrm>
            <a:off x="152400" y="342057"/>
            <a:ext cx="8839200" cy="8309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a:t>General notions of mathematical transformations for continuous functions of several variables and Legendre transforms -- </a:t>
            </a:r>
          </a:p>
        </p:txBody>
      </p:sp>
      <p:pic>
        <p:nvPicPr>
          <p:cNvPr id="8" name="Picture 7">
            <a:extLst>
              <a:ext uri="{FF2B5EF4-FFF2-40B4-BE49-F238E27FC236}">
                <a16:creationId xmlns:a16="http://schemas.microsoft.com/office/drawing/2014/main" id="{6A8765F6-CA33-4988-A641-38F76D14053C}"/>
              </a:ext>
            </a:extLst>
          </p:cNvPr>
          <p:cNvPicPr>
            <a:picLocks noChangeAspect="1" noChangeArrowheads="1"/>
          </p:cNvPicPr>
          <p:nvPr/>
        </p:nvPicPr>
        <p:blipFill>
          <a:blip r:embed="rId4"/>
          <a:srcRect/>
          <a:stretch>
            <a:fillRect/>
          </a:stretch>
        </p:blipFill>
        <p:spPr bwMode="auto">
          <a:xfrm>
            <a:off x="1752600" y="1040756"/>
            <a:ext cx="4953000" cy="2138507"/>
          </a:xfrm>
          <a:prstGeom prst="rect">
            <a:avLst/>
          </a:prstGeom>
          <a:noFill/>
          <a:ln>
            <a:noFill/>
          </a:ln>
        </p:spPr>
      </p:pic>
      <p:cxnSp>
        <p:nvCxnSpPr>
          <p:cNvPr id="9" name="Straight Connector 8">
            <a:extLst>
              <a:ext uri="{FF2B5EF4-FFF2-40B4-BE49-F238E27FC236}">
                <a16:creationId xmlns:a16="http://schemas.microsoft.com/office/drawing/2014/main" id="{C1B0170C-524B-4603-93CC-8BE6858B4DCE}"/>
              </a:ext>
            </a:extLst>
          </p:cNvPr>
          <p:cNvCxnSpPr/>
          <p:nvPr/>
        </p:nvCxnSpPr>
        <p:spPr>
          <a:xfrm flipV="1">
            <a:off x="5981700" y="4400815"/>
            <a:ext cx="533400" cy="838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EA361B9-EF7E-4010-8CA8-6B0E82A898D5}"/>
              </a:ext>
            </a:extLst>
          </p:cNvPr>
          <p:cNvCxnSpPr/>
          <p:nvPr/>
        </p:nvCxnSpPr>
        <p:spPr>
          <a:xfrm flipV="1">
            <a:off x="7334250" y="4448472"/>
            <a:ext cx="533400" cy="838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E2308A8-6215-419F-BCB5-D73C619705CF}"/>
              </a:ext>
            </a:extLst>
          </p:cNvPr>
          <p:cNvCxnSpPr>
            <a:cxnSpLocks/>
          </p:cNvCxnSpPr>
          <p:nvPr/>
        </p:nvCxnSpPr>
        <p:spPr>
          <a:xfrm flipV="1">
            <a:off x="1257300" y="3768250"/>
            <a:ext cx="1409700" cy="1406297"/>
          </a:xfrm>
          <a:prstGeom prst="line">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339199F5-9AF9-4F93-9288-B58DB5BD2BCB}"/>
              </a:ext>
            </a:extLst>
          </p:cNvPr>
          <p:cNvPicPr>
            <a:picLocks noChangeAspect="1" noChangeArrowheads="1"/>
          </p:cNvPicPr>
          <p:nvPr/>
        </p:nvPicPr>
        <p:blipFill>
          <a:blip r:embed="rId5"/>
          <a:srcRect/>
          <a:stretch>
            <a:fillRect/>
          </a:stretch>
        </p:blipFill>
        <p:spPr bwMode="auto">
          <a:xfrm>
            <a:off x="2590800" y="5364074"/>
            <a:ext cx="5181033" cy="947737"/>
          </a:xfrm>
          <a:prstGeom prst="rect">
            <a:avLst/>
          </a:prstGeom>
          <a:noFill/>
          <a:ln>
            <a:noFill/>
          </a:ln>
        </p:spPr>
      </p:pic>
      <p:sp>
        <p:nvSpPr>
          <p:cNvPr id="13" name="TextBox 12">
            <a:extLst>
              <a:ext uri="{FF2B5EF4-FFF2-40B4-BE49-F238E27FC236}">
                <a16:creationId xmlns:a16="http://schemas.microsoft.com/office/drawing/2014/main" id="{D163E64D-6292-4E03-AEB5-13E1F7831F3E}"/>
              </a:ext>
            </a:extLst>
          </p:cNvPr>
          <p:cNvSpPr txBox="1"/>
          <p:nvPr/>
        </p:nvSpPr>
        <p:spPr>
          <a:xfrm>
            <a:off x="152400" y="1273376"/>
            <a:ext cx="1600200" cy="461665"/>
          </a:xfrm>
          <a:prstGeom prst="rect">
            <a:avLst/>
          </a:prstGeom>
          <a:noFill/>
        </p:spPr>
        <p:txBody>
          <a:bodyPr wrap="square" rtlCol="0">
            <a:spAutoFit/>
          </a:bodyPr>
          <a:lstStyle/>
          <a:p>
            <a:r>
              <a:rPr lang="en-US" sz="2400" dirty="0">
                <a:latin typeface="+mj-lt"/>
              </a:rPr>
              <a:t>Consider:</a:t>
            </a:r>
          </a:p>
        </p:txBody>
      </p:sp>
      <p:cxnSp>
        <p:nvCxnSpPr>
          <p:cNvPr id="14" name="Straight Connector 13">
            <a:extLst>
              <a:ext uri="{FF2B5EF4-FFF2-40B4-BE49-F238E27FC236}">
                <a16:creationId xmlns:a16="http://schemas.microsoft.com/office/drawing/2014/main" id="{4B13969F-F06E-4546-9F64-A50E26CDB7B8}"/>
              </a:ext>
            </a:extLst>
          </p:cNvPr>
          <p:cNvCxnSpPr>
            <a:cxnSpLocks/>
          </p:cNvCxnSpPr>
          <p:nvPr/>
        </p:nvCxnSpPr>
        <p:spPr>
          <a:xfrm flipV="1">
            <a:off x="2057400" y="3837670"/>
            <a:ext cx="2286000" cy="1371600"/>
          </a:xfrm>
          <a:prstGeom prst="line">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15" name="Object 14">
            <a:extLst>
              <a:ext uri="{FF2B5EF4-FFF2-40B4-BE49-F238E27FC236}">
                <a16:creationId xmlns:a16="http://schemas.microsoft.com/office/drawing/2014/main" id="{82E705C0-3BBA-4E3C-BA1C-0092434F0CAD}"/>
              </a:ext>
            </a:extLst>
          </p:cNvPr>
          <p:cNvGraphicFramePr>
            <a:graphicFrameLocks noChangeAspect="1"/>
          </p:cNvGraphicFramePr>
          <p:nvPr>
            <p:extLst>
              <p:ext uri="{D42A27DB-BD31-4B8C-83A1-F6EECF244321}">
                <p14:modId xmlns:p14="http://schemas.microsoft.com/office/powerpoint/2010/main" val="3969670640"/>
              </p:ext>
            </p:extLst>
          </p:nvPr>
        </p:nvGraphicFramePr>
        <p:xfrm>
          <a:off x="6730409" y="2395659"/>
          <a:ext cx="2248876" cy="499750"/>
        </p:xfrm>
        <a:graphic>
          <a:graphicData uri="http://schemas.openxmlformats.org/presentationml/2006/ole">
            <mc:AlternateContent xmlns:mc="http://schemas.openxmlformats.org/markup-compatibility/2006">
              <mc:Choice xmlns:v="urn:schemas-microsoft-com:vml" Requires="v">
                <p:oleObj spid="_x0000_s108547" name="Equation" r:id="rId6" imgW="914400" imgH="203040" progId="Equation.DSMT4">
                  <p:embed/>
                </p:oleObj>
              </mc:Choice>
              <mc:Fallback>
                <p:oleObj name="Equation" r:id="rId6" imgW="914400" imgH="203040" progId="Equation.DSMT4">
                  <p:embed/>
                  <p:pic>
                    <p:nvPicPr>
                      <p:cNvPr id="0" name=""/>
                      <p:cNvPicPr/>
                      <p:nvPr/>
                    </p:nvPicPr>
                    <p:blipFill>
                      <a:blip r:embed="rId7"/>
                      <a:stretch>
                        <a:fillRect/>
                      </a:stretch>
                    </p:blipFill>
                    <p:spPr>
                      <a:xfrm>
                        <a:off x="6730409" y="2395659"/>
                        <a:ext cx="2248876" cy="499750"/>
                      </a:xfrm>
                      <a:prstGeom prst="rect">
                        <a:avLst/>
                      </a:prstGeom>
                    </p:spPr>
                  </p:pic>
                </p:oleObj>
              </mc:Fallback>
            </mc:AlternateContent>
          </a:graphicData>
        </a:graphic>
      </p:graphicFrame>
    </p:spTree>
    <p:extLst>
      <p:ext uri="{BB962C8B-B14F-4D97-AF65-F5344CB8AC3E}">
        <p14:creationId xmlns:p14="http://schemas.microsoft.com/office/powerpoint/2010/main" val="630231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19621</TotalTime>
  <Words>400</Words>
  <Application>Microsoft Office PowerPoint</Application>
  <PresentationFormat>On-screen Show (4:3)</PresentationFormat>
  <Paragraphs>88</Paragraphs>
  <Slides>15</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0" baseType="lpstr">
      <vt:lpstr>Arial</vt:lpstr>
      <vt:lpstr>Calibri</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1214</cp:revision>
  <cp:lastPrinted>2021-01-31T04:39:24Z</cp:lastPrinted>
  <dcterms:created xsi:type="dcterms:W3CDTF">2012-01-10T18:32:24Z</dcterms:created>
  <dcterms:modified xsi:type="dcterms:W3CDTF">2021-02-26T18:00:04Z</dcterms:modified>
</cp:coreProperties>
</file>