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96" r:id="rId2"/>
    <p:sldId id="324" r:id="rId3"/>
    <p:sldId id="414" r:id="rId4"/>
    <p:sldId id="339" r:id="rId5"/>
    <p:sldId id="401" r:id="rId6"/>
    <p:sldId id="400" r:id="rId7"/>
    <p:sldId id="402" r:id="rId8"/>
    <p:sldId id="395" r:id="rId9"/>
    <p:sldId id="403" r:id="rId10"/>
    <p:sldId id="404" r:id="rId11"/>
    <p:sldId id="405" r:id="rId12"/>
    <p:sldId id="406" r:id="rId13"/>
    <p:sldId id="407" r:id="rId14"/>
    <p:sldId id="412" r:id="rId15"/>
    <p:sldId id="408" r:id="rId16"/>
    <p:sldId id="409" r:id="rId17"/>
    <p:sldId id="410" r:id="rId18"/>
    <p:sldId id="411" r:id="rId19"/>
    <p:sldId id="413" r:id="rId20"/>
    <p:sldId id="415"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69" d="100"/>
          <a:sy n="69" d="100"/>
        </p:scale>
        <p:origin x="629" y="72"/>
      </p:cViewPr>
      <p:guideLst>
        <p:guide orient="horz" pos="2160"/>
        <p:guide pos="2880"/>
      </p:guideLst>
    </p:cSldViewPr>
  </p:slideViewPr>
  <p:notesTextViewPr>
    <p:cViewPr>
      <p:scale>
        <a:sx n="1" d="1"/>
        <a:sy n="1" d="1"/>
      </p:scale>
      <p:origin x="0" y="0"/>
    </p:cViewPr>
  </p:notesTextViewPr>
  <p:sorterViewPr>
    <p:cViewPr>
      <p:scale>
        <a:sx n="60" d="100"/>
        <a:sy n="60" d="100"/>
      </p:scale>
      <p:origin x="0" y="-6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3/1/2021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3/01/2021</a:t>
            </a:r>
            <a:endParaRPr lang="en-US" dirty="0"/>
          </a:p>
        </p:txBody>
      </p:sp>
      <p:sp>
        <p:nvSpPr>
          <p:cNvPr id="5" name="Footer Placeholder 4"/>
          <p:cNvSpPr>
            <a:spLocks noGrp="1"/>
          </p:cNvSpPr>
          <p:nvPr>
            <p:ph type="ftr" sz="quarter" idx="11"/>
          </p:nvPr>
        </p:nvSpPr>
        <p:spPr/>
        <p:txBody>
          <a:bodyPr/>
          <a:lstStyle/>
          <a:p>
            <a:r>
              <a:rPr lang="en-US"/>
              <a:t>PHY 341/641  Spring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3/01/2021</a:t>
            </a:r>
            <a:endParaRPr lang="en-US" dirty="0"/>
          </a:p>
        </p:txBody>
      </p:sp>
      <p:sp>
        <p:nvSpPr>
          <p:cNvPr id="5" name="Footer Placeholder 4"/>
          <p:cNvSpPr>
            <a:spLocks noGrp="1"/>
          </p:cNvSpPr>
          <p:nvPr>
            <p:ph type="ftr" sz="quarter" idx="11"/>
          </p:nvPr>
        </p:nvSpPr>
        <p:spPr/>
        <p:txBody>
          <a:bodyPr/>
          <a:lstStyle/>
          <a:p>
            <a:r>
              <a:rPr lang="en-US"/>
              <a:t>PHY 341/641  Spring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3/01/2021</a:t>
            </a:r>
            <a:endParaRPr lang="en-US" dirty="0"/>
          </a:p>
        </p:txBody>
      </p:sp>
      <p:sp>
        <p:nvSpPr>
          <p:cNvPr id="5" name="Footer Placeholder 4"/>
          <p:cNvSpPr>
            <a:spLocks noGrp="1"/>
          </p:cNvSpPr>
          <p:nvPr>
            <p:ph type="ftr" sz="quarter" idx="11"/>
          </p:nvPr>
        </p:nvSpPr>
        <p:spPr/>
        <p:txBody>
          <a:bodyPr/>
          <a:lstStyle/>
          <a:p>
            <a:r>
              <a:rPr lang="en-US"/>
              <a:t>PHY 341/641  Spring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3/01/2021</a:t>
            </a:r>
            <a:endParaRPr lang="en-US" dirty="0"/>
          </a:p>
        </p:txBody>
      </p:sp>
      <p:sp>
        <p:nvSpPr>
          <p:cNvPr id="5" name="Footer Placeholder 4"/>
          <p:cNvSpPr>
            <a:spLocks noGrp="1"/>
          </p:cNvSpPr>
          <p:nvPr>
            <p:ph type="ftr" sz="quarter" idx="11"/>
          </p:nvPr>
        </p:nvSpPr>
        <p:spPr/>
        <p:txBody>
          <a:bodyPr/>
          <a:lstStyle/>
          <a:p>
            <a:r>
              <a:rPr lang="en-US"/>
              <a:t>PHY 341/641  Spring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3/01/2021</a:t>
            </a:r>
            <a:endParaRPr lang="en-US" dirty="0"/>
          </a:p>
        </p:txBody>
      </p:sp>
      <p:sp>
        <p:nvSpPr>
          <p:cNvPr id="5" name="Footer Placeholder 4"/>
          <p:cNvSpPr>
            <a:spLocks noGrp="1"/>
          </p:cNvSpPr>
          <p:nvPr>
            <p:ph type="ftr" sz="quarter" idx="11"/>
          </p:nvPr>
        </p:nvSpPr>
        <p:spPr/>
        <p:txBody>
          <a:bodyPr/>
          <a:lstStyle/>
          <a:p>
            <a:r>
              <a:rPr lang="en-US"/>
              <a:t>PHY 341/641  Spring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3/01/2021</a:t>
            </a:r>
            <a:endParaRPr lang="en-US" dirty="0"/>
          </a:p>
        </p:txBody>
      </p:sp>
      <p:sp>
        <p:nvSpPr>
          <p:cNvPr id="6" name="Footer Placeholder 5"/>
          <p:cNvSpPr>
            <a:spLocks noGrp="1"/>
          </p:cNvSpPr>
          <p:nvPr>
            <p:ph type="ftr" sz="quarter" idx="11"/>
          </p:nvPr>
        </p:nvSpPr>
        <p:spPr/>
        <p:txBody>
          <a:bodyPr/>
          <a:lstStyle/>
          <a:p>
            <a:r>
              <a:rPr lang="en-US"/>
              <a:t>PHY 341/641  Spring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3/01/2021</a:t>
            </a:r>
            <a:endParaRPr lang="en-US" dirty="0"/>
          </a:p>
        </p:txBody>
      </p:sp>
      <p:sp>
        <p:nvSpPr>
          <p:cNvPr id="8" name="Footer Placeholder 7"/>
          <p:cNvSpPr>
            <a:spLocks noGrp="1"/>
          </p:cNvSpPr>
          <p:nvPr>
            <p:ph type="ftr" sz="quarter" idx="11"/>
          </p:nvPr>
        </p:nvSpPr>
        <p:spPr/>
        <p:txBody>
          <a:bodyPr/>
          <a:lstStyle/>
          <a:p>
            <a:r>
              <a:rPr lang="en-US"/>
              <a:t>PHY 341/641  Spring 2021 -- Lecture 15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3/01/2021</a:t>
            </a:r>
            <a:endParaRPr lang="en-US" dirty="0"/>
          </a:p>
        </p:txBody>
      </p:sp>
      <p:sp>
        <p:nvSpPr>
          <p:cNvPr id="4" name="Footer Placeholder 3"/>
          <p:cNvSpPr>
            <a:spLocks noGrp="1"/>
          </p:cNvSpPr>
          <p:nvPr>
            <p:ph type="ftr" sz="quarter" idx="11"/>
          </p:nvPr>
        </p:nvSpPr>
        <p:spPr/>
        <p:txBody>
          <a:bodyPr/>
          <a:lstStyle/>
          <a:p>
            <a:r>
              <a:rPr lang="en-US"/>
              <a:t>PHY 341/641  Spring 2021 -- Lecture 15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3/01/2021</a:t>
            </a:r>
            <a:endParaRPr lang="en-US" dirty="0"/>
          </a:p>
        </p:txBody>
      </p:sp>
      <p:sp>
        <p:nvSpPr>
          <p:cNvPr id="3" name="Footer Placeholder 2"/>
          <p:cNvSpPr>
            <a:spLocks noGrp="1"/>
          </p:cNvSpPr>
          <p:nvPr>
            <p:ph type="ftr" sz="quarter" idx="11"/>
          </p:nvPr>
        </p:nvSpPr>
        <p:spPr/>
        <p:txBody>
          <a:bodyPr/>
          <a:lstStyle/>
          <a:p>
            <a:r>
              <a:rPr lang="en-US"/>
              <a:t>PHY 341/641  Spring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3/01/2021</a:t>
            </a:r>
            <a:endParaRPr lang="en-US" dirty="0"/>
          </a:p>
        </p:txBody>
      </p:sp>
      <p:sp>
        <p:nvSpPr>
          <p:cNvPr id="6" name="Footer Placeholder 5"/>
          <p:cNvSpPr>
            <a:spLocks noGrp="1"/>
          </p:cNvSpPr>
          <p:nvPr>
            <p:ph type="ftr" sz="quarter" idx="11"/>
          </p:nvPr>
        </p:nvSpPr>
        <p:spPr/>
        <p:txBody>
          <a:bodyPr/>
          <a:lstStyle/>
          <a:p>
            <a:r>
              <a:rPr lang="en-US"/>
              <a:t>PHY 341/641  Spring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3/01/2021</a:t>
            </a:r>
            <a:endParaRPr lang="en-US" dirty="0"/>
          </a:p>
        </p:txBody>
      </p:sp>
      <p:sp>
        <p:nvSpPr>
          <p:cNvPr id="6" name="Footer Placeholder 5"/>
          <p:cNvSpPr>
            <a:spLocks noGrp="1"/>
          </p:cNvSpPr>
          <p:nvPr>
            <p:ph type="ftr" sz="quarter" idx="11"/>
          </p:nvPr>
        </p:nvSpPr>
        <p:spPr/>
        <p:txBody>
          <a:bodyPr/>
          <a:lstStyle/>
          <a:p>
            <a:r>
              <a:rPr lang="en-US"/>
              <a:t>PHY 341/641  Spring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3" Type="http://schemas.openxmlformats.org/officeDocument/2006/relationships/hyperlink" Target="https://www.engineeringtoolbox.com/volumetric-temperature-expansion-d_315.html" TargetMode="External"/><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6.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17.wmf"/></Relationships>
</file>

<file path=ppt/slides/_rels/slide19.xml.rels><?xml version="1.0" encoding="UTF-8" standalone="yes"?>
<Relationships xmlns="http://schemas.openxmlformats.org/package/2006/relationships"><Relationship Id="rId3" Type="http://schemas.openxmlformats.org/officeDocument/2006/relationships/hyperlink" Target="http://hacker.faculty.geol.ucsb.edu/geo124T/lecture.html" TargetMode="External"/><Relationship Id="rId2" Type="http://schemas.openxmlformats.org/officeDocument/2006/relationships/image" Target="../media/image18.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8827"/>
            <a:ext cx="8763000" cy="6771084"/>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Discussion for Lecture 15:</a:t>
            </a:r>
          </a:p>
          <a:p>
            <a:pPr algn="ctr"/>
            <a:endParaRPr lang="en-US" sz="1000" b="1" dirty="0"/>
          </a:p>
          <a:p>
            <a:pPr algn="ctr"/>
            <a:r>
              <a:rPr lang="en-US" sz="2400" b="1" dirty="0"/>
              <a:t>Properties of the Gibbs free energy</a:t>
            </a:r>
          </a:p>
          <a:p>
            <a:pPr marL="457200" lvl="2">
              <a:spcBef>
                <a:spcPct val="50000"/>
              </a:spcBef>
            </a:pPr>
            <a:r>
              <a:rPr lang="en-US" sz="2400" b="1" dirty="0">
                <a:solidFill>
                  <a:schemeClr val="folHlink"/>
                </a:solidFill>
              </a:rPr>
              <a:t>Reading: Chapters 5.1-5.2</a:t>
            </a:r>
          </a:p>
          <a:p>
            <a:pPr lvl="3" indent="-457200">
              <a:spcBef>
                <a:spcPct val="50000"/>
              </a:spcBef>
              <a:buAutoNum type="arabicPeriod"/>
            </a:pPr>
            <a:r>
              <a:rPr lang="en-US" sz="2400" b="1" dirty="0">
                <a:solidFill>
                  <a:schemeClr val="folHlink"/>
                </a:solidFill>
              </a:rPr>
              <a:t>Intensive and extensive variables</a:t>
            </a:r>
          </a:p>
          <a:p>
            <a:pPr lvl="3" indent="-457200">
              <a:spcBef>
                <a:spcPct val="50000"/>
              </a:spcBef>
              <a:buAutoNum type="arabicPeriod"/>
            </a:pPr>
            <a:r>
              <a:rPr lang="en-US" sz="2400" b="1" dirty="0">
                <a:solidFill>
                  <a:schemeClr val="folHlink"/>
                </a:solidFill>
              </a:rPr>
              <a:t>General properties of Helmholtz and Gibbs free energies</a:t>
            </a:r>
          </a:p>
          <a:p>
            <a:pPr lvl="3" indent="-457200">
              <a:spcBef>
                <a:spcPct val="50000"/>
              </a:spcBef>
              <a:buAutoNum type="arabicPeriod"/>
            </a:pPr>
            <a:r>
              <a:rPr lang="en-US" sz="2400" b="1" dirty="0">
                <a:solidFill>
                  <a:schemeClr val="folHlink"/>
                </a:solidFill>
              </a:rPr>
              <a:t>Ideal gas relationships</a:t>
            </a:r>
          </a:p>
          <a:p>
            <a:pPr lvl="3" indent="-457200">
              <a:spcBef>
                <a:spcPct val="50000"/>
              </a:spcBef>
              <a:buAutoNum type="arabicPeriod"/>
            </a:pPr>
            <a:r>
              <a:rPr lang="en-US" sz="2400" b="1" dirty="0">
                <a:solidFill>
                  <a:schemeClr val="folHlink"/>
                </a:solidFill>
              </a:rPr>
              <a:t>Gibbs free energy G</a:t>
            </a:r>
          </a:p>
          <a:p>
            <a:pPr marL="914400" lvl="3">
              <a:spcBef>
                <a:spcPct val="50000"/>
              </a:spcBef>
            </a:pPr>
            <a:endParaRPr lang="en-US" sz="2400" b="1" dirty="0">
              <a:solidFill>
                <a:schemeClr val="folHlink"/>
              </a:solidFill>
            </a:endParaRPr>
          </a:p>
        </p:txBody>
      </p:sp>
      <p:sp>
        <p:nvSpPr>
          <p:cNvPr id="6" name="TextBox 5">
            <a:extLst>
              <a:ext uri="{FF2B5EF4-FFF2-40B4-BE49-F238E27FC236}">
                <a16:creationId xmlns:a16="http://schemas.microsoft.com/office/drawing/2014/main" id="{F4C5B91D-9561-4743-A1D2-EFA8BE515BFF}"/>
              </a:ext>
            </a:extLst>
          </p:cNvPr>
          <p:cNvSpPr txBox="1"/>
          <p:nvPr/>
        </p:nvSpPr>
        <p:spPr>
          <a:xfrm>
            <a:off x="7086600" y="1676400"/>
            <a:ext cx="2895600" cy="584775"/>
          </a:xfrm>
          <a:prstGeom prst="rect">
            <a:avLst/>
          </a:prstGeom>
          <a:noFill/>
        </p:spPr>
        <p:txBody>
          <a:bodyPr wrap="square" rtlCol="0">
            <a:spAutoFit/>
          </a:bodyPr>
          <a:lstStyle/>
          <a:p>
            <a:r>
              <a:rPr lang="en-US" sz="3200" dirty="0">
                <a:latin typeface="+mj-lt"/>
              </a:rPr>
              <a:t>Record!!!</a:t>
            </a:r>
          </a:p>
        </p:txBody>
      </p:sp>
      <p:sp>
        <p:nvSpPr>
          <p:cNvPr id="7" name="Date Placeholder 6">
            <a:extLst>
              <a:ext uri="{FF2B5EF4-FFF2-40B4-BE49-F238E27FC236}">
                <a16:creationId xmlns:a16="http://schemas.microsoft.com/office/drawing/2014/main" id="{A3739F48-A755-4781-AD71-E638F336882B}"/>
              </a:ext>
            </a:extLst>
          </p:cNvPr>
          <p:cNvSpPr>
            <a:spLocks noGrp="1"/>
          </p:cNvSpPr>
          <p:nvPr>
            <p:ph type="dt" sz="half" idx="10"/>
          </p:nvPr>
        </p:nvSpPr>
        <p:spPr/>
        <p:txBody>
          <a:bodyPr/>
          <a:lstStyle/>
          <a:p>
            <a:r>
              <a:rPr lang="en-US"/>
              <a:t>3/01/2021</a:t>
            </a:r>
            <a:endParaRPr lang="en-US" dirty="0"/>
          </a:p>
        </p:txBody>
      </p:sp>
      <p:sp>
        <p:nvSpPr>
          <p:cNvPr id="8" name="Footer Placeholder 7">
            <a:extLst>
              <a:ext uri="{FF2B5EF4-FFF2-40B4-BE49-F238E27FC236}">
                <a16:creationId xmlns:a16="http://schemas.microsoft.com/office/drawing/2014/main" id="{91A3637E-0198-4E3B-A4CF-044F238B43A4}"/>
              </a:ext>
            </a:extLst>
          </p:cNvPr>
          <p:cNvSpPr>
            <a:spLocks noGrp="1"/>
          </p:cNvSpPr>
          <p:nvPr>
            <p:ph type="ftr" sz="quarter" idx="11"/>
          </p:nvPr>
        </p:nvSpPr>
        <p:spPr/>
        <p:txBody>
          <a:bodyPr/>
          <a:lstStyle/>
          <a:p>
            <a:r>
              <a:rPr lang="en-US"/>
              <a:t>PHY 341/641  Spring 2021 -- Lecture 15</a:t>
            </a:r>
            <a:endParaRPr lang="en-US" dirty="0"/>
          </a:p>
        </p:txBody>
      </p:sp>
      <p:sp>
        <p:nvSpPr>
          <p:cNvPr id="9" name="Slide Number Placeholder 8">
            <a:extLst>
              <a:ext uri="{FF2B5EF4-FFF2-40B4-BE49-F238E27FC236}">
                <a16:creationId xmlns:a16="http://schemas.microsoft.com/office/drawing/2014/main" id="{C5070087-69D3-4805-A9DC-F5F23F55D957}"/>
              </a:ext>
            </a:extLst>
          </p:cNvPr>
          <p:cNvSpPr>
            <a:spLocks noGrp="1"/>
          </p:cNvSpPr>
          <p:nvPr>
            <p:ph type="sldNum" sz="quarter" idx="12"/>
          </p:nvPr>
        </p:nvSpPr>
        <p:spPr/>
        <p:txBody>
          <a:bodyPr/>
          <a:lstStyle/>
          <a:p>
            <a:fld id="{CE368B07-CEBF-4C80-90AF-53B34FA04CF3}" type="slidenum">
              <a:rPr lang="en-US" smtClean="0"/>
              <a:t>1</a:t>
            </a:fld>
            <a:endParaRPr lang="en-US" dirty="0"/>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F0AF6-6D5A-4274-BDF8-85C4CDF498BB}"/>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78ABA995-58CA-4709-B1B2-C0BF67178EA7}"/>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CE73707A-1309-4513-B3A4-0D29745339B4}"/>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B1C848DF-9A44-4085-B601-92309766504D}"/>
              </a:ext>
            </a:extLst>
          </p:cNvPr>
          <p:cNvSpPr txBox="1"/>
          <p:nvPr/>
        </p:nvSpPr>
        <p:spPr>
          <a:xfrm>
            <a:off x="228600" y="304800"/>
            <a:ext cx="8610600" cy="461665"/>
          </a:xfrm>
          <a:prstGeom prst="rect">
            <a:avLst/>
          </a:prstGeom>
          <a:noFill/>
        </p:spPr>
        <p:txBody>
          <a:bodyPr wrap="square" rtlCol="0">
            <a:spAutoFit/>
          </a:bodyPr>
          <a:lstStyle/>
          <a:p>
            <a:r>
              <a:rPr lang="en-US" sz="2400" dirty="0">
                <a:latin typeface="+mj-lt"/>
              </a:rPr>
              <a:t>Properties of the Gibbs free energy</a:t>
            </a:r>
          </a:p>
        </p:txBody>
      </p:sp>
      <p:graphicFrame>
        <p:nvGraphicFramePr>
          <p:cNvPr id="6" name="Object 5">
            <a:extLst>
              <a:ext uri="{FF2B5EF4-FFF2-40B4-BE49-F238E27FC236}">
                <a16:creationId xmlns:a16="http://schemas.microsoft.com/office/drawing/2014/main" id="{EED0A73C-DACD-4BD0-8C13-BFD9AB37B67D}"/>
              </a:ext>
            </a:extLst>
          </p:cNvPr>
          <p:cNvGraphicFramePr>
            <a:graphicFrameLocks noChangeAspect="1"/>
          </p:cNvGraphicFramePr>
          <p:nvPr>
            <p:extLst>
              <p:ext uri="{D42A27DB-BD31-4B8C-83A1-F6EECF244321}">
                <p14:modId xmlns:p14="http://schemas.microsoft.com/office/powerpoint/2010/main" val="1531175892"/>
              </p:ext>
            </p:extLst>
          </p:nvPr>
        </p:nvGraphicFramePr>
        <p:xfrm>
          <a:off x="201613" y="1219200"/>
          <a:ext cx="8772525" cy="2020888"/>
        </p:xfrm>
        <a:graphic>
          <a:graphicData uri="http://schemas.openxmlformats.org/presentationml/2006/ole">
            <mc:AlternateContent xmlns:mc="http://schemas.openxmlformats.org/markup-compatibility/2006">
              <mc:Choice xmlns:v="urn:schemas-microsoft-com:vml" Requires="v">
                <p:oleObj spid="_x0000_s111674" name="Equation" r:id="rId3" imgW="3860640" imgH="888840" progId="Equation.DSMT4">
                  <p:embed/>
                </p:oleObj>
              </mc:Choice>
              <mc:Fallback>
                <p:oleObj name="Equation" r:id="rId3" imgW="3860640" imgH="888840" progId="Equation.DSMT4">
                  <p:embed/>
                  <p:pic>
                    <p:nvPicPr>
                      <p:cNvPr id="6" name="Object 5">
                        <a:extLst>
                          <a:ext uri="{FF2B5EF4-FFF2-40B4-BE49-F238E27FC236}">
                            <a16:creationId xmlns:a16="http://schemas.microsoft.com/office/drawing/2014/main" id="{EED0A73C-DACD-4BD0-8C13-BFD9AB37B67D}"/>
                          </a:ext>
                        </a:extLst>
                      </p:cNvPr>
                      <p:cNvPicPr/>
                      <p:nvPr/>
                    </p:nvPicPr>
                    <p:blipFill>
                      <a:blip r:embed="rId4"/>
                      <a:stretch>
                        <a:fillRect/>
                      </a:stretch>
                    </p:blipFill>
                    <p:spPr>
                      <a:xfrm>
                        <a:off x="201613" y="1219200"/>
                        <a:ext cx="8772525" cy="202088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0E5DFD7-5838-4B96-96E8-26055A3F6E0F}"/>
              </a:ext>
            </a:extLst>
          </p:cNvPr>
          <p:cNvGraphicFramePr>
            <a:graphicFrameLocks noChangeAspect="1"/>
          </p:cNvGraphicFramePr>
          <p:nvPr>
            <p:extLst>
              <p:ext uri="{D42A27DB-BD31-4B8C-83A1-F6EECF244321}">
                <p14:modId xmlns:p14="http://schemas.microsoft.com/office/powerpoint/2010/main" val="1837185694"/>
              </p:ext>
            </p:extLst>
          </p:nvPr>
        </p:nvGraphicFramePr>
        <p:xfrm>
          <a:off x="386556" y="3240088"/>
          <a:ext cx="8402638" cy="2817813"/>
        </p:xfrm>
        <a:graphic>
          <a:graphicData uri="http://schemas.openxmlformats.org/presentationml/2006/ole">
            <mc:AlternateContent xmlns:mc="http://schemas.openxmlformats.org/markup-compatibility/2006">
              <mc:Choice xmlns:v="urn:schemas-microsoft-com:vml" Requires="v">
                <p:oleObj spid="_x0000_s111675" name="Equation" r:id="rId5" imgW="4089240" imgH="1371600" progId="Equation.DSMT4">
                  <p:embed/>
                </p:oleObj>
              </mc:Choice>
              <mc:Fallback>
                <p:oleObj name="Equation" r:id="rId5" imgW="4089240" imgH="1371600" progId="Equation.DSMT4">
                  <p:embed/>
                  <p:pic>
                    <p:nvPicPr>
                      <p:cNvPr id="7" name="Object 6">
                        <a:extLst>
                          <a:ext uri="{FF2B5EF4-FFF2-40B4-BE49-F238E27FC236}">
                            <a16:creationId xmlns:a16="http://schemas.microsoft.com/office/drawing/2014/main" id="{90E5DFD7-5838-4B96-96E8-26055A3F6E0F}"/>
                          </a:ext>
                        </a:extLst>
                      </p:cNvPr>
                      <p:cNvPicPr/>
                      <p:nvPr/>
                    </p:nvPicPr>
                    <p:blipFill>
                      <a:blip r:embed="rId6"/>
                      <a:stretch>
                        <a:fillRect/>
                      </a:stretch>
                    </p:blipFill>
                    <p:spPr>
                      <a:xfrm>
                        <a:off x="386556" y="3240088"/>
                        <a:ext cx="8402638" cy="2817813"/>
                      </a:xfrm>
                      <a:prstGeom prst="rect">
                        <a:avLst/>
                      </a:prstGeom>
                    </p:spPr>
                  </p:pic>
                </p:oleObj>
              </mc:Fallback>
            </mc:AlternateContent>
          </a:graphicData>
        </a:graphic>
      </p:graphicFrame>
    </p:spTree>
    <p:extLst>
      <p:ext uri="{BB962C8B-B14F-4D97-AF65-F5344CB8AC3E}">
        <p14:creationId xmlns:p14="http://schemas.microsoft.com/office/powerpoint/2010/main" val="1368683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EDBDAD-AEA1-4682-9802-337D3226D0A4}"/>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27B217CC-102D-417C-8034-2BA3518D37F4}"/>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6CE80018-E374-4299-84DF-E748313177C1}"/>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3E12EC16-C206-4041-9663-B09611085640}"/>
              </a:ext>
            </a:extLst>
          </p:cNvPr>
          <p:cNvSpPr txBox="1"/>
          <p:nvPr/>
        </p:nvSpPr>
        <p:spPr>
          <a:xfrm>
            <a:off x="457200" y="304800"/>
            <a:ext cx="8001000" cy="830997"/>
          </a:xfrm>
          <a:prstGeom prst="rect">
            <a:avLst/>
          </a:prstGeom>
          <a:noFill/>
        </p:spPr>
        <p:txBody>
          <a:bodyPr wrap="square" rtlCol="0">
            <a:spAutoFit/>
          </a:bodyPr>
          <a:lstStyle/>
          <a:p>
            <a:r>
              <a:rPr lang="en-US" sz="2400" dirty="0">
                <a:latin typeface="+mj-lt"/>
              </a:rPr>
              <a:t>Helmholtz free energy for monoatomic ideal gas</a:t>
            </a:r>
          </a:p>
          <a:p>
            <a:r>
              <a:rPr lang="en-US" sz="2400" dirty="0">
                <a:latin typeface="+mj-lt"/>
              </a:rPr>
              <a:t>       [We have only worked out the entropy for this case.]</a:t>
            </a:r>
          </a:p>
        </p:txBody>
      </p:sp>
      <p:graphicFrame>
        <p:nvGraphicFramePr>
          <p:cNvPr id="6" name="Object 5">
            <a:extLst>
              <a:ext uri="{FF2B5EF4-FFF2-40B4-BE49-F238E27FC236}">
                <a16:creationId xmlns:a16="http://schemas.microsoft.com/office/drawing/2014/main" id="{C3D402CE-546C-4B17-AF90-2A27192BBB59}"/>
              </a:ext>
            </a:extLst>
          </p:cNvPr>
          <p:cNvGraphicFramePr>
            <a:graphicFrameLocks noChangeAspect="1"/>
          </p:cNvGraphicFramePr>
          <p:nvPr>
            <p:extLst>
              <p:ext uri="{D42A27DB-BD31-4B8C-83A1-F6EECF244321}">
                <p14:modId xmlns:p14="http://schemas.microsoft.com/office/powerpoint/2010/main" val="1796430246"/>
              </p:ext>
            </p:extLst>
          </p:nvPr>
        </p:nvGraphicFramePr>
        <p:xfrm>
          <a:off x="672790" y="1373603"/>
          <a:ext cx="8001000" cy="4744941"/>
        </p:xfrm>
        <a:graphic>
          <a:graphicData uri="http://schemas.openxmlformats.org/presentationml/2006/ole">
            <mc:AlternateContent xmlns:mc="http://schemas.openxmlformats.org/markup-compatibility/2006">
              <mc:Choice xmlns:v="urn:schemas-microsoft-com:vml" Requires="v">
                <p:oleObj spid="_x0000_s112668" name="Equation" r:id="rId3" imgW="4241520" imgH="2514600" progId="Equation.DSMT4">
                  <p:embed/>
                </p:oleObj>
              </mc:Choice>
              <mc:Fallback>
                <p:oleObj name="Equation" r:id="rId3" imgW="4241520" imgH="2514600" progId="Equation.DSMT4">
                  <p:embed/>
                  <p:pic>
                    <p:nvPicPr>
                      <p:cNvPr id="0" name=""/>
                      <p:cNvPicPr/>
                      <p:nvPr/>
                    </p:nvPicPr>
                    <p:blipFill>
                      <a:blip r:embed="rId4"/>
                      <a:stretch>
                        <a:fillRect/>
                      </a:stretch>
                    </p:blipFill>
                    <p:spPr>
                      <a:xfrm>
                        <a:off x="672790" y="1373603"/>
                        <a:ext cx="8001000" cy="4744941"/>
                      </a:xfrm>
                      <a:prstGeom prst="rect">
                        <a:avLst/>
                      </a:prstGeom>
                    </p:spPr>
                  </p:pic>
                </p:oleObj>
              </mc:Fallback>
            </mc:AlternateContent>
          </a:graphicData>
        </a:graphic>
      </p:graphicFrame>
    </p:spTree>
    <p:extLst>
      <p:ext uri="{BB962C8B-B14F-4D97-AF65-F5344CB8AC3E}">
        <p14:creationId xmlns:p14="http://schemas.microsoft.com/office/powerpoint/2010/main" val="1363563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EDBDAD-AEA1-4682-9802-337D3226D0A4}"/>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27B217CC-102D-417C-8034-2BA3518D37F4}"/>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6CE80018-E374-4299-84DF-E748313177C1}"/>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3E12EC16-C206-4041-9663-B09611085640}"/>
              </a:ext>
            </a:extLst>
          </p:cNvPr>
          <p:cNvSpPr txBox="1"/>
          <p:nvPr/>
        </p:nvSpPr>
        <p:spPr>
          <a:xfrm>
            <a:off x="375850" y="0"/>
            <a:ext cx="8001000" cy="830997"/>
          </a:xfrm>
          <a:prstGeom prst="rect">
            <a:avLst/>
          </a:prstGeom>
          <a:noFill/>
        </p:spPr>
        <p:txBody>
          <a:bodyPr wrap="square" rtlCol="0">
            <a:spAutoFit/>
          </a:bodyPr>
          <a:lstStyle/>
          <a:p>
            <a:r>
              <a:rPr lang="en-US" sz="2400" dirty="0">
                <a:latin typeface="+mj-lt"/>
              </a:rPr>
              <a:t>Gibbs free energy for monoatomic ideal gas</a:t>
            </a:r>
          </a:p>
          <a:p>
            <a:r>
              <a:rPr lang="en-US" sz="2400" dirty="0">
                <a:latin typeface="+mj-lt"/>
              </a:rPr>
              <a:t>       [We have only worked out the entropy for this case.]</a:t>
            </a:r>
          </a:p>
        </p:txBody>
      </p:sp>
      <p:graphicFrame>
        <p:nvGraphicFramePr>
          <p:cNvPr id="6" name="Object 5">
            <a:extLst>
              <a:ext uri="{FF2B5EF4-FFF2-40B4-BE49-F238E27FC236}">
                <a16:creationId xmlns:a16="http://schemas.microsoft.com/office/drawing/2014/main" id="{C3D402CE-546C-4B17-AF90-2A27192BBB59}"/>
              </a:ext>
            </a:extLst>
          </p:cNvPr>
          <p:cNvGraphicFramePr>
            <a:graphicFrameLocks noChangeAspect="1"/>
          </p:cNvGraphicFramePr>
          <p:nvPr>
            <p:extLst>
              <p:ext uri="{D42A27DB-BD31-4B8C-83A1-F6EECF244321}">
                <p14:modId xmlns:p14="http://schemas.microsoft.com/office/powerpoint/2010/main" val="3481869615"/>
              </p:ext>
            </p:extLst>
          </p:nvPr>
        </p:nvGraphicFramePr>
        <p:xfrm>
          <a:off x="631031" y="739775"/>
          <a:ext cx="7881937" cy="5799137"/>
        </p:xfrm>
        <a:graphic>
          <a:graphicData uri="http://schemas.openxmlformats.org/presentationml/2006/ole">
            <mc:AlternateContent xmlns:mc="http://schemas.openxmlformats.org/markup-compatibility/2006">
              <mc:Choice xmlns:v="urn:schemas-microsoft-com:vml" Requires="v">
                <p:oleObj spid="_x0000_s113691" name="Equation" r:id="rId3" imgW="4178160" imgH="3073320" progId="Equation.DSMT4">
                  <p:embed/>
                </p:oleObj>
              </mc:Choice>
              <mc:Fallback>
                <p:oleObj name="Equation" r:id="rId3" imgW="4178160" imgH="3073320" progId="Equation.DSMT4">
                  <p:embed/>
                  <p:pic>
                    <p:nvPicPr>
                      <p:cNvPr id="6" name="Object 5">
                        <a:extLst>
                          <a:ext uri="{FF2B5EF4-FFF2-40B4-BE49-F238E27FC236}">
                            <a16:creationId xmlns:a16="http://schemas.microsoft.com/office/drawing/2014/main" id="{C3D402CE-546C-4B17-AF90-2A27192BBB59}"/>
                          </a:ext>
                        </a:extLst>
                      </p:cNvPr>
                      <p:cNvPicPr/>
                      <p:nvPr/>
                    </p:nvPicPr>
                    <p:blipFill>
                      <a:blip r:embed="rId4"/>
                      <a:stretch>
                        <a:fillRect/>
                      </a:stretch>
                    </p:blipFill>
                    <p:spPr>
                      <a:xfrm>
                        <a:off x="631031" y="739775"/>
                        <a:ext cx="7881937" cy="5799137"/>
                      </a:xfrm>
                      <a:prstGeom prst="rect">
                        <a:avLst/>
                      </a:prstGeom>
                    </p:spPr>
                  </p:pic>
                </p:oleObj>
              </mc:Fallback>
            </mc:AlternateContent>
          </a:graphicData>
        </a:graphic>
      </p:graphicFrame>
    </p:spTree>
    <p:extLst>
      <p:ext uri="{BB962C8B-B14F-4D97-AF65-F5344CB8AC3E}">
        <p14:creationId xmlns:p14="http://schemas.microsoft.com/office/powerpoint/2010/main" val="1463360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E6F71-4E56-4AB6-BF09-5B87D394AFD2}"/>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E1B68543-94B1-4518-8A4C-34F5A73D3BAA}"/>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9A9DD9DD-AEE1-4E01-8923-AD1585648BD1}"/>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EFB7B848-B0AA-4FE8-8F43-8C84D30A2267}"/>
              </a:ext>
            </a:extLst>
          </p:cNvPr>
          <p:cNvSpPr txBox="1"/>
          <p:nvPr/>
        </p:nvSpPr>
        <p:spPr>
          <a:xfrm>
            <a:off x="304800" y="152400"/>
            <a:ext cx="8382000" cy="461665"/>
          </a:xfrm>
          <a:prstGeom prst="rect">
            <a:avLst/>
          </a:prstGeom>
          <a:noFill/>
        </p:spPr>
        <p:txBody>
          <a:bodyPr wrap="square" rtlCol="0">
            <a:spAutoFit/>
          </a:bodyPr>
          <a:lstStyle/>
          <a:p>
            <a:r>
              <a:rPr lang="en-US" sz="2400" dirty="0">
                <a:latin typeface="+mj-lt"/>
              </a:rPr>
              <a:t>Summary of results for chemical potential of ideal gas --</a:t>
            </a:r>
          </a:p>
        </p:txBody>
      </p:sp>
      <p:graphicFrame>
        <p:nvGraphicFramePr>
          <p:cNvPr id="6" name="Object 5">
            <a:extLst>
              <a:ext uri="{FF2B5EF4-FFF2-40B4-BE49-F238E27FC236}">
                <a16:creationId xmlns:a16="http://schemas.microsoft.com/office/drawing/2014/main" id="{6171735E-4714-4071-97E2-0E33F14E27C9}"/>
              </a:ext>
            </a:extLst>
          </p:cNvPr>
          <p:cNvGraphicFramePr>
            <a:graphicFrameLocks noChangeAspect="1"/>
          </p:cNvGraphicFramePr>
          <p:nvPr>
            <p:extLst>
              <p:ext uri="{D42A27DB-BD31-4B8C-83A1-F6EECF244321}">
                <p14:modId xmlns:p14="http://schemas.microsoft.com/office/powerpoint/2010/main" val="3173774823"/>
              </p:ext>
            </p:extLst>
          </p:nvPr>
        </p:nvGraphicFramePr>
        <p:xfrm>
          <a:off x="520700" y="574675"/>
          <a:ext cx="6904038" cy="1927225"/>
        </p:xfrm>
        <a:graphic>
          <a:graphicData uri="http://schemas.openxmlformats.org/presentationml/2006/ole">
            <mc:AlternateContent xmlns:mc="http://schemas.openxmlformats.org/markup-compatibility/2006">
              <mc:Choice xmlns:v="urn:schemas-microsoft-com:vml" Requires="v">
                <p:oleObj spid="_x0000_s114735" name="Equation" r:id="rId3" imgW="3911400" imgH="1091880" progId="Equation.DSMT4">
                  <p:embed/>
                </p:oleObj>
              </mc:Choice>
              <mc:Fallback>
                <p:oleObj name="Equation" r:id="rId3" imgW="3911400" imgH="1091880" progId="Equation.DSMT4">
                  <p:embed/>
                  <p:pic>
                    <p:nvPicPr>
                      <p:cNvPr id="0" name=""/>
                      <p:cNvPicPr/>
                      <p:nvPr/>
                    </p:nvPicPr>
                    <p:blipFill>
                      <a:blip r:embed="rId4"/>
                      <a:stretch>
                        <a:fillRect/>
                      </a:stretch>
                    </p:blipFill>
                    <p:spPr>
                      <a:xfrm>
                        <a:off x="520700" y="574675"/>
                        <a:ext cx="6904038" cy="19272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3CF0D85-3C87-4A31-9B8C-827088CFE0BA}"/>
              </a:ext>
            </a:extLst>
          </p:cNvPr>
          <p:cNvSpPr txBox="1"/>
          <p:nvPr/>
        </p:nvSpPr>
        <p:spPr>
          <a:xfrm>
            <a:off x="429419" y="2706513"/>
            <a:ext cx="7086600" cy="1200329"/>
          </a:xfrm>
          <a:prstGeom prst="rect">
            <a:avLst/>
          </a:prstGeom>
          <a:noFill/>
        </p:spPr>
        <p:txBody>
          <a:bodyPr wrap="square" rtlCol="0">
            <a:spAutoFit/>
          </a:bodyPr>
          <a:lstStyle/>
          <a:p>
            <a:r>
              <a:rPr lang="en-US" sz="2400" dirty="0">
                <a:latin typeface="+mj-lt"/>
              </a:rPr>
              <a:t>Are these equivalent?</a:t>
            </a:r>
          </a:p>
          <a:p>
            <a:r>
              <a:rPr lang="en-US" sz="2400" dirty="0">
                <a:latin typeface="+mj-lt"/>
              </a:rPr>
              <a:t>      a.   Yes?</a:t>
            </a:r>
          </a:p>
          <a:p>
            <a:r>
              <a:rPr lang="en-US" sz="2400" dirty="0">
                <a:latin typeface="+mj-lt"/>
              </a:rPr>
              <a:t>      b.    No?</a:t>
            </a:r>
          </a:p>
        </p:txBody>
      </p:sp>
      <p:graphicFrame>
        <p:nvGraphicFramePr>
          <p:cNvPr id="8" name="Object 7">
            <a:extLst>
              <a:ext uri="{FF2B5EF4-FFF2-40B4-BE49-F238E27FC236}">
                <a16:creationId xmlns:a16="http://schemas.microsoft.com/office/drawing/2014/main" id="{61571475-789D-4B6D-91EA-B6746EE1FC5E}"/>
              </a:ext>
            </a:extLst>
          </p:cNvPr>
          <p:cNvGraphicFramePr>
            <a:graphicFrameLocks noChangeAspect="1"/>
          </p:cNvGraphicFramePr>
          <p:nvPr>
            <p:extLst>
              <p:ext uri="{D42A27DB-BD31-4B8C-83A1-F6EECF244321}">
                <p14:modId xmlns:p14="http://schemas.microsoft.com/office/powerpoint/2010/main" val="1065596918"/>
              </p:ext>
            </p:extLst>
          </p:nvPr>
        </p:nvGraphicFramePr>
        <p:xfrm>
          <a:off x="493713" y="4268788"/>
          <a:ext cx="5992812" cy="2033587"/>
        </p:xfrm>
        <a:graphic>
          <a:graphicData uri="http://schemas.openxmlformats.org/presentationml/2006/ole">
            <mc:AlternateContent xmlns:mc="http://schemas.openxmlformats.org/markup-compatibility/2006">
              <mc:Choice xmlns:v="urn:schemas-microsoft-com:vml" Requires="v">
                <p:oleObj spid="_x0000_s114736" name="Equation" r:id="rId5" imgW="2844720" imgH="965160" progId="Equation.DSMT4">
                  <p:embed/>
                </p:oleObj>
              </mc:Choice>
              <mc:Fallback>
                <p:oleObj name="Equation" r:id="rId5" imgW="2844720" imgH="965160" progId="Equation.DSMT4">
                  <p:embed/>
                  <p:pic>
                    <p:nvPicPr>
                      <p:cNvPr id="0" name=""/>
                      <p:cNvPicPr/>
                      <p:nvPr/>
                    </p:nvPicPr>
                    <p:blipFill>
                      <a:blip r:embed="rId6"/>
                      <a:stretch>
                        <a:fillRect/>
                      </a:stretch>
                    </p:blipFill>
                    <p:spPr>
                      <a:xfrm>
                        <a:off x="493713" y="4268788"/>
                        <a:ext cx="5992812" cy="2033587"/>
                      </a:xfrm>
                      <a:prstGeom prst="rect">
                        <a:avLst/>
                      </a:prstGeom>
                    </p:spPr>
                  </p:pic>
                </p:oleObj>
              </mc:Fallback>
            </mc:AlternateContent>
          </a:graphicData>
        </a:graphic>
      </p:graphicFrame>
    </p:spTree>
    <p:extLst>
      <p:ext uri="{BB962C8B-B14F-4D97-AF65-F5344CB8AC3E}">
        <p14:creationId xmlns:p14="http://schemas.microsoft.com/office/powerpoint/2010/main" val="710072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E75173-1CA9-4FEA-BF0F-7B338FBAF001}"/>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4AFE60A2-9971-4D7B-8998-EDEDB80F8A93}"/>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C2CFC4B6-77EC-478C-98D5-0CFBC5167640}"/>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B5E16AB0-A350-4CEF-8C42-989E0FE3860C}"/>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One further comment about chemical potential using ideal gas example</a:t>
            </a:r>
          </a:p>
        </p:txBody>
      </p:sp>
      <p:graphicFrame>
        <p:nvGraphicFramePr>
          <p:cNvPr id="6" name="Object 5">
            <a:extLst>
              <a:ext uri="{FF2B5EF4-FFF2-40B4-BE49-F238E27FC236}">
                <a16:creationId xmlns:a16="http://schemas.microsoft.com/office/drawing/2014/main" id="{E052E5A9-0E34-4A21-B773-49E90C2E3EC4}"/>
              </a:ext>
            </a:extLst>
          </p:cNvPr>
          <p:cNvGraphicFramePr>
            <a:graphicFrameLocks noChangeAspect="1"/>
          </p:cNvGraphicFramePr>
          <p:nvPr>
            <p:extLst>
              <p:ext uri="{D42A27DB-BD31-4B8C-83A1-F6EECF244321}">
                <p14:modId xmlns:p14="http://schemas.microsoft.com/office/powerpoint/2010/main" val="2889692626"/>
              </p:ext>
            </p:extLst>
          </p:nvPr>
        </p:nvGraphicFramePr>
        <p:xfrm>
          <a:off x="368300" y="1676400"/>
          <a:ext cx="8026400" cy="2924175"/>
        </p:xfrm>
        <a:graphic>
          <a:graphicData uri="http://schemas.openxmlformats.org/presentationml/2006/ole">
            <mc:AlternateContent xmlns:mc="http://schemas.openxmlformats.org/markup-compatibility/2006">
              <mc:Choice xmlns:v="urn:schemas-microsoft-com:vml" Requires="v">
                <p:oleObj spid="_x0000_s118797" name="Equation" r:id="rId3" imgW="4254480" imgH="1549080" progId="Equation.DSMT4">
                  <p:embed/>
                </p:oleObj>
              </mc:Choice>
              <mc:Fallback>
                <p:oleObj name="Equation" r:id="rId3" imgW="4254480" imgH="1549080" progId="Equation.DSMT4">
                  <p:embed/>
                  <p:pic>
                    <p:nvPicPr>
                      <p:cNvPr id="6" name="Object 5">
                        <a:extLst>
                          <a:ext uri="{FF2B5EF4-FFF2-40B4-BE49-F238E27FC236}">
                            <a16:creationId xmlns:a16="http://schemas.microsoft.com/office/drawing/2014/main" id="{C3D402CE-546C-4B17-AF90-2A27192BBB59}"/>
                          </a:ext>
                        </a:extLst>
                      </p:cNvPr>
                      <p:cNvPicPr/>
                      <p:nvPr/>
                    </p:nvPicPr>
                    <p:blipFill>
                      <a:blip r:embed="rId4"/>
                      <a:stretch>
                        <a:fillRect/>
                      </a:stretch>
                    </p:blipFill>
                    <p:spPr>
                      <a:xfrm>
                        <a:off x="368300" y="1676400"/>
                        <a:ext cx="8026400" cy="2924175"/>
                      </a:xfrm>
                      <a:prstGeom prst="rect">
                        <a:avLst/>
                      </a:prstGeom>
                    </p:spPr>
                  </p:pic>
                </p:oleObj>
              </mc:Fallback>
            </mc:AlternateContent>
          </a:graphicData>
        </a:graphic>
      </p:graphicFrame>
    </p:spTree>
    <p:extLst>
      <p:ext uri="{BB962C8B-B14F-4D97-AF65-F5344CB8AC3E}">
        <p14:creationId xmlns:p14="http://schemas.microsoft.com/office/powerpoint/2010/main" val="1474684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E267AE-C063-4FB8-B802-B7EFD343DDEA}"/>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A5C38AEA-0FAD-4BBB-AFD3-8F844DDC0AD3}"/>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72510F0D-85BD-449F-8ED7-87F2E55BE3B5}"/>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77BABA5A-DE86-4E18-B306-9B3950098B48}"/>
              </a:ext>
            </a:extLst>
          </p:cNvPr>
          <p:cNvSpPr txBox="1"/>
          <p:nvPr/>
        </p:nvSpPr>
        <p:spPr>
          <a:xfrm>
            <a:off x="228600" y="228600"/>
            <a:ext cx="8305800" cy="2308324"/>
          </a:xfrm>
          <a:prstGeom prst="rect">
            <a:avLst/>
          </a:prstGeom>
          <a:noFill/>
        </p:spPr>
        <p:txBody>
          <a:bodyPr wrap="square" rtlCol="0">
            <a:spAutoFit/>
          </a:bodyPr>
          <a:lstStyle/>
          <a:p>
            <a:r>
              <a:rPr lang="en-US" sz="2400" dirty="0">
                <a:latin typeface="+mj-lt"/>
              </a:rPr>
              <a:t>Note that for most materials, the equation of state and equations describing thermodynamic energies are much more complicated than that of the ideal gas.     We rely on experimental measurements to find values of the parameters to analyze the systems.      Some useful parameters are as follows.</a:t>
            </a:r>
          </a:p>
        </p:txBody>
      </p:sp>
      <p:graphicFrame>
        <p:nvGraphicFramePr>
          <p:cNvPr id="6" name="Object 5">
            <a:extLst>
              <a:ext uri="{FF2B5EF4-FFF2-40B4-BE49-F238E27FC236}">
                <a16:creationId xmlns:a16="http://schemas.microsoft.com/office/drawing/2014/main" id="{8E42B52C-E454-4CE4-B4C1-E58FE42C3D63}"/>
              </a:ext>
            </a:extLst>
          </p:cNvPr>
          <p:cNvGraphicFramePr>
            <a:graphicFrameLocks noChangeAspect="1"/>
          </p:cNvGraphicFramePr>
          <p:nvPr>
            <p:extLst>
              <p:ext uri="{D42A27DB-BD31-4B8C-83A1-F6EECF244321}">
                <p14:modId xmlns:p14="http://schemas.microsoft.com/office/powerpoint/2010/main" val="2127377406"/>
              </p:ext>
            </p:extLst>
          </p:nvPr>
        </p:nvGraphicFramePr>
        <p:xfrm>
          <a:off x="533399" y="2743199"/>
          <a:ext cx="6983567" cy="1577877"/>
        </p:xfrm>
        <a:graphic>
          <a:graphicData uri="http://schemas.openxmlformats.org/presentationml/2006/ole">
            <mc:AlternateContent xmlns:mc="http://schemas.openxmlformats.org/markup-compatibility/2006">
              <mc:Choice xmlns:v="urn:schemas-microsoft-com:vml" Requires="v">
                <p:oleObj spid="_x0000_s115734" name="Equation" r:id="rId3" imgW="3035160" imgH="685800" progId="Equation.DSMT4">
                  <p:embed/>
                </p:oleObj>
              </mc:Choice>
              <mc:Fallback>
                <p:oleObj name="Equation" r:id="rId3" imgW="3035160" imgH="685800" progId="Equation.DSMT4">
                  <p:embed/>
                  <p:pic>
                    <p:nvPicPr>
                      <p:cNvPr id="0" name=""/>
                      <p:cNvPicPr/>
                      <p:nvPr/>
                    </p:nvPicPr>
                    <p:blipFill>
                      <a:blip r:embed="rId4"/>
                      <a:stretch>
                        <a:fillRect/>
                      </a:stretch>
                    </p:blipFill>
                    <p:spPr>
                      <a:xfrm>
                        <a:off x="533399" y="2743199"/>
                        <a:ext cx="6983567" cy="1577877"/>
                      </a:xfrm>
                      <a:prstGeom prst="rect">
                        <a:avLst/>
                      </a:prstGeom>
                    </p:spPr>
                  </p:pic>
                </p:oleObj>
              </mc:Fallback>
            </mc:AlternateContent>
          </a:graphicData>
        </a:graphic>
      </p:graphicFrame>
    </p:spTree>
    <p:extLst>
      <p:ext uri="{BB962C8B-B14F-4D97-AF65-F5344CB8AC3E}">
        <p14:creationId xmlns:p14="http://schemas.microsoft.com/office/powerpoint/2010/main" val="3043589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0AFE34-61A7-4191-8D86-255E76409C27}"/>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175DF2D0-2FF7-4A68-896A-6A58A25E9A66}"/>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4654F26E-BE40-4D07-A7AC-A1B8F7C1DF95}"/>
              </a:ext>
            </a:extLst>
          </p:cNvPr>
          <p:cNvSpPr>
            <a:spLocks noGrp="1"/>
          </p:cNvSpPr>
          <p:nvPr>
            <p:ph type="sldNum" sz="quarter" idx="12"/>
          </p:nvPr>
        </p:nvSpPr>
        <p:spPr/>
        <p:txBody>
          <a:bodyPr/>
          <a:lstStyle/>
          <a:p>
            <a:fld id="{CE368B07-CEBF-4C80-90AF-53B34FA04CF3}" type="slidenum">
              <a:rPr lang="en-US" smtClean="0"/>
              <a:t>16</a:t>
            </a:fld>
            <a:endParaRPr lang="en-US" dirty="0"/>
          </a:p>
        </p:txBody>
      </p:sp>
      <p:pic>
        <p:nvPicPr>
          <p:cNvPr id="5" name="Picture 4">
            <a:extLst>
              <a:ext uri="{FF2B5EF4-FFF2-40B4-BE49-F238E27FC236}">
                <a16:creationId xmlns:a16="http://schemas.microsoft.com/office/drawing/2014/main" id="{ED6EF1FC-857B-4490-B91D-03B62EBD92F6}"/>
              </a:ext>
            </a:extLst>
          </p:cNvPr>
          <p:cNvPicPr>
            <a:picLocks noChangeAspect="1"/>
          </p:cNvPicPr>
          <p:nvPr/>
        </p:nvPicPr>
        <p:blipFill>
          <a:blip r:embed="rId2"/>
          <a:stretch>
            <a:fillRect/>
          </a:stretch>
        </p:blipFill>
        <p:spPr>
          <a:xfrm>
            <a:off x="457200" y="685800"/>
            <a:ext cx="6533075" cy="4286250"/>
          </a:xfrm>
          <a:prstGeom prst="rect">
            <a:avLst/>
          </a:prstGeom>
        </p:spPr>
      </p:pic>
      <p:sp>
        <p:nvSpPr>
          <p:cNvPr id="6" name="TextBox 5">
            <a:extLst>
              <a:ext uri="{FF2B5EF4-FFF2-40B4-BE49-F238E27FC236}">
                <a16:creationId xmlns:a16="http://schemas.microsoft.com/office/drawing/2014/main" id="{DBB0A13F-E49A-4923-9414-FB132BAF537C}"/>
              </a:ext>
            </a:extLst>
          </p:cNvPr>
          <p:cNvSpPr txBox="1"/>
          <p:nvPr/>
        </p:nvSpPr>
        <p:spPr>
          <a:xfrm>
            <a:off x="457200" y="5181600"/>
            <a:ext cx="8382000" cy="338554"/>
          </a:xfrm>
          <a:prstGeom prst="rect">
            <a:avLst/>
          </a:prstGeom>
          <a:noFill/>
        </p:spPr>
        <p:txBody>
          <a:bodyPr wrap="square" rtlCol="0">
            <a:spAutoFit/>
          </a:bodyPr>
          <a:lstStyle/>
          <a:p>
            <a:r>
              <a:rPr lang="en-US" sz="1600" dirty="0">
                <a:latin typeface="+mj-lt"/>
                <a:hlinkClick r:id="rId3"/>
              </a:rPr>
              <a:t>https://www.engineeringtoolbox.com/volumetric-temperature-expansion-d_315.html</a:t>
            </a:r>
            <a:endParaRPr lang="en-US" sz="1600" dirty="0">
              <a:latin typeface="+mj-lt"/>
            </a:endParaRPr>
          </a:p>
        </p:txBody>
      </p:sp>
      <p:sp>
        <p:nvSpPr>
          <p:cNvPr id="7" name="TextBox 6">
            <a:extLst>
              <a:ext uri="{FF2B5EF4-FFF2-40B4-BE49-F238E27FC236}">
                <a16:creationId xmlns:a16="http://schemas.microsoft.com/office/drawing/2014/main" id="{428F5843-3705-43F5-8954-E24C6C3E4FEF}"/>
              </a:ext>
            </a:extLst>
          </p:cNvPr>
          <p:cNvSpPr txBox="1"/>
          <p:nvPr/>
        </p:nvSpPr>
        <p:spPr>
          <a:xfrm>
            <a:off x="76200" y="136525"/>
            <a:ext cx="8915400" cy="461665"/>
          </a:xfrm>
          <a:prstGeom prst="rect">
            <a:avLst/>
          </a:prstGeom>
          <a:noFill/>
        </p:spPr>
        <p:txBody>
          <a:bodyPr wrap="square" rtlCol="0">
            <a:spAutoFit/>
          </a:bodyPr>
          <a:lstStyle/>
          <a:p>
            <a:r>
              <a:rPr lang="en-US" sz="2400" dirty="0">
                <a:latin typeface="+mj-lt"/>
              </a:rPr>
              <a:t>Example --</a:t>
            </a:r>
          </a:p>
        </p:txBody>
      </p:sp>
    </p:spTree>
    <p:extLst>
      <p:ext uri="{BB962C8B-B14F-4D97-AF65-F5344CB8AC3E}">
        <p14:creationId xmlns:p14="http://schemas.microsoft.com/office/powerpoint/2010/main" val="2224106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7E2E23-3857-4D88-8F05-3A8BB964F636}"/>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AC3C105B-9018-460A-B0EB-7D0DD3E7EE21}"/>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F83E560A-117E-4204-9A5D-5A2C5344B43D}"/>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CAAC03A0-F533-4F57-8E23-D137DD0DF1D7}"/>
              </a:ext>
            </a:extLst>
          </p:cNvPr>
          <p:cNvGraphicFramePr>
            <a:graphicFrameLocks noChangeAspect="1"/>
          </p:cNvGraphicFramePr>
          <p:nvPr>
            <p:extLst>
              <p:ext uri="{D42A27DB-BD31-4B8C-83A1-F6EECF244321}">
                <p14:modId xmlns:p14="http://schemas.microsoft.com/office/powerpoint/2010/main" val="3038959776"/>
              </p:ext>
            </p:extLst>
          </p:nvPr>
        </p:nvGraphicFramePr>
        <p:xfrm>
          <a:off x="228600" y="762000"/>
          <a:ext cx="7656513" cy="3275013"/>
        </p:xfrm>
        <a:graphic>
          <a:graphicData uri="http://schemas.openxmlformats.org/presentationml/2006/ole">
            <mc:AlternateContent xmlns:mc="http://schemas.openxmlformats.org/markup-compatibility/2006">
              <mc:Choice xmlns:v="urn:schemas-microsoft-com:vml" Requires="v">
                <p:oleObj spid="_x0000_s116755" name="Equation" r:id="rId3" imgW="3327120" imgH="1422360" progId="Equation.DSMT4">
                  <p:embed/>
                </p:oleObj>
              </mc:Choice>
              <mc:Fallback>
                <p:oleObj name="Equation" r:id="rId3" imgW="3327120" imgH="1422360" progId="Equation.DSMT4">
                  <p:embed/>
                  <p:pic>
                    <p:nvPicPr>
                      <p:cNvPr id="6" name="Object 5">
                        <a:extLst>
                          <a:ext uri="{FF2B5EF4-FFF2-40B4-BE49-F238E27FC236}">
                            <a16:creationId xmlns:a16="http://schemas.microsoft.com/office/drawing/2014/main" id="{8E42B52C-E454-4CE4-B4C1-E58FE42C3D63}"/>
                          </a:ext>
                        </a:extLst>
                      </p:cNvPr>
                      <p:cNvPicPr/>
                      <p:nvPr/>
                    </p:nvPicPr>
                    <p:blipFill>
                      <a:blip r:embed="rId4"/>
                      <a:stretch>
                        <a:fillRect/>
                      </a:stretch>
                    </p:blipFill>
                    <p:spPr>
                      <a:xfrm>
                        <a:off x="228600" y="762000"/>
                        <a:ext cx="7656513" cy="3275013"/>
                      </a:xfrm>
                      <a:prstGeom prst="rect">
                        <a:avLst/>
                      </a:prstGeom>
                    </p:spPr>
                  </p:pic>
                </p:oleObj>
              </mc:Fallback>
            </mc:AlternateContent>
          </a:graphicData>
        </a:graphic>
      </p:graphicFrame>
    </p:spTree>
    <p:extLst>
      <p:ext uri="{BB962C8B-B14F-4D97-AF65-F5344CB8AC3E}">
        <p14:creationId xmlns:p14="http://schemas.microsoft.com/office/powerpoint/2010/main" val="736766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87A5CF-7A27-45EB-AB61-12978A2CD7AB}"/>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E644FC71-6060-46AF-9E5B-7B2CA79C189D}"/>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4855C168-6C37-4347-9C5B-6CE4E98F09FA}"/>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2EC28A73-F567-4B9C-B1AD-A10D64A0A4A9}"/>
              </a:ext>
            </a:extLst>
          </p:cNvPr>
          <p:cNvGraphicFramePr>
            <a:graphicFrameLocks noChangeAspect="1"/>
          </p:cNvGraphicFramePr>
          <p:nvPr>
            <p:extLst>
              <p:ext uri="{D42A27DB-BD31-4B8C-83A1-F6EECF244321}">
                <p14:modId xmlns:p14="http://schemas.microsoft.com/office/powerpoint/2010/main" val="1151741377"/>
              </p:ext>
            </p:extLst>
          </p:nvPr>
        </p:nvGraphicFramePr>
        <p:xfrm>
          <a:off x="304800" y="685800"/>
          <a:ext cx="7773987" cy="1579563"/>
        </p:xfrm>
        <a:graphic>
          <a:graphicData uri="http://schemas.openxmlformats.org/presentationml/2006/ole">
            <mc:AlternateContent xmlns:mc="http://schemas.openxmlformats.org/markup-compatibility/2006">
              <mc:Choice xmlns:v="urn:schemas-microsoft-com:vml" Requires="v">
                <p:oleObj spid="_x0000_s117776" name="Equation" r:id="rId3" imgW="3377880" imgH="685800" progId="Equation.DSMT4">
                  <p:embed/>
                </p:oleObj>
              </mc:Choice>
              <mc:Fallback>
                <p:oleObj name="Equation" r:id="rId3" imgW="3377880" imgH="685800" progId="Equation.DSMT4">
                  <p:embed/>
                  <p:pic>
                    <p:nvPicPr>
                      <p:cNvPr id="5" name="Object 4">
                        <a:extLst>
                          <a:ext uri="{FF2B5EF4-FFF2-40B4-BE49-F238E27FC236}">
                            <a16:creationId xmlns:a16="http://schemas.microsoft.com/office/drawing/2014/main" id="{CAAC03A0-F533-4F57-8E23-D137DD0DF1D7}"/>
                          </a:ext>
                        </a:extLst>
                      </p:cNvPr>
                      <p:cNvPicPr/>
                      <p:nvPr/>
                    </p:nvPicPr>
                    <p:blipFill>
                      <a:blip r:embed="rId4"/>
                      <a:stretch>
                        <a:fillRect/>
                      </a:stretch>
                    </p:blipFill>
                    <p:spPr>
                      <a:xfrm>
                        <a:off x="304800" y="685800"/>
                        <a:ext cx="7773987" cy="1579563"/>
                      </a:xfrm>
                      <a:prstGeom prst="rect">
                        <a:avLst/>
                      </a:prstGeom>
                    </p:spPr>
                  </p:pic>
                </p:oleObj>
              </mc:Fallback>
            </mc:AlternateContent>
          </a:graphicData>
        </a:graphic>
      </p:graphicFrame>
    </p:spTree>
    <p:extLst>
      <p:ext uri="{BB962C8B-B14F-4D97-AF65-F5344CB8AC3E}">
        <p14:creationId xmlns:p14="http://schemas.microsoft.com/office/powerpoint/2010/main" val="211281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2CFAF1-A0F2-4E86-B95F-0873CA5909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9800" y="1311275"/>
            <a:ext cx="6007100" cy="5410200"/>
          </a:xfrm>
          <a:prstGeom prst="rect">
            <a:avLst/>
          </a:prstGeom>
        </p:spPr>
      </p:pic>
      <p:sp>
        <p:nvSpPr>
          <p:cNvPr id="2" name="Date Placeholder 1">
            <a:extLst>
              <a:ext uri="{FF2B5EF4-FFF2-40B4-BE49-F238E27FC236}">
                <a16:creationId xmlns:a16="http://schemas.microsoft.com/office/drawing/2014/main" id="{A0EC2973-1D09-4DCA-9377-4E50A539F33F}"/>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06294170-1B2C-4C1F-AA6D-1822560E8D70}"/>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F9CA0CC3-71EB-4F6D-A190-2B5F87935455}"/>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40E2C690-9A07-4F02-A5F9-463343DB4CC1}"/>
              </a:ext>
            </a:extLst>
          </p:cNvPr>
          <p:cNvSpPr txBox="1"/>
          <p:nvPr/>
        </p:nvSpPr>
        <p:spPr>
          <a:xfrm>
            <a:off x="52039" y="81621"/>
            <a:ext cx="8939562" cy="830997"/>
          </a:xfrm>
          <a:prstGeom prst="rect">
            <a:avLst/>
          </a:prstGeom>
          <a:noFill/>
        </p:spPr>
        <p:txBody>
          <a:bodyPr wrap="square" rtlCol="0">
            <a:spAutoFit/>
          </a:bodyPr>
          <a:lstStyle/>
          <a:p>
            <a:r>
              <a:rPr lang="en-US" sz="2400" dirty="0">
                <a:latin typeface="+mj-lt"/>
              </a:rPr>
              <a:t>Behavior of Gibbs free energy for a material that changes phase </a:t>
            </a:r>
            <a:r>
              <a:rPr lang="en-US" sz="2400" dirty="0">
                <a:latin typeface="+mj-lt"/>
                <a:hlinkClick r:id="rId3"/>
              </a:rPr>
              <a:t>http://hacker.faculty.geol.ucsb.edu/geo124T/lecture.html</a:t>
            </a:r>
            <a:endParaRPr lang="en-US" sz="2400" dirty="0">
              <a:latin typeface="+mj-lt"/>
            </a:endParaRPr>
          </a:p>
        </p:txBody>
      </p:sp>
      <p:sp>
        <p:nvSpPr>
          <p:cNvPr id="8" name="TextBox 7">
            <a:extLst>
              <a:ext uri="{FF2B5EF4-FFF2-40B4-BE49-F238E27FC236}">
                <a16:creationId xmlns:a16="http://schemas.microsoft.com/office/drawing/2014/main" id="{AC75670C-B49F-4775-A3A6-CA428764BD00}"/>
              </a:ext>
            </a:extLst>
          </p:cNvPr>
          <p:cNvSpPr txBox="1"/>
          <p:nvPr/>
        </p:nvSpPr>
        <p:spPr>
          <a:xfrm>
            <a:off x="68766" y="4114800"/>
            <a:ext cx="2590800" cy="1200329"/>
          </a:xfrm>
          <a:prstGeom prst="rect">
            <a:avLst/>
          </a:prstGeom>
          <a:noFill/>
        </p:spPr>
        <p:txBody>
          <a:bodyPr wrap="square" rtlCol="0">
            <a:spAutoFit/>
          </a:bodyPr>
          <a:lstStyle/>
          <a:p>
            <a:r>
              <a:rPr lang="en-US" sz="2400" dirty="0">
                <a:latin typeface="+mj-lt"/>
              </a:rPr>
              <a:t>Example material that has phases </a:t>
            </a:r>
            <a:r>
              <a:rPr lang="en-US" sz="2400" dirty="0">
                <a:latin typeface="Symbol" panose="05050102010706020507" pitchFamily="18" charset="2"/>
              </a:rPr>
              <a:t>a</a:t>
            </a:r>
            <a:r>
              <a:rPr lang="en-US" sz="2400" dirty="0">
                <a:latin typeface="+mj-lt"/>
              </a:rPr>
              <a:t> and </a:t>
            </a:r>
            <a:r>
              <a:rPr lang="en-US" sz="2400" dirty="0">
                <a:latin typeface="Symbol" panose="05050102010706020507" pitchFamily="18" charset="2"/>
              </a:rPr>
              <a:t>b</a:t>
            </a:r>
            <a:r>
              <a:rPr lang="en-US" sz="2400" dirty="0">
                <a:latin typeface="+mj-lt"/>
              </a:rPr>
              <a:t> --</a:t>
            </a:r>
          </a:p>
        </p:txBody>
      </p:sp>
      <p:sp>
        <p:nvSpPr>
          <p:cNvPr id="9" name="TextBox 8">
            <a:extLst>
              <a:ext uri="{FF2B5EF4-FFF2-40B4-BE49-F238E27FC236}">
                <a16:creationId xmlns:a16="http://schemas.microsoft.com/office/drawing/2014/main" id="{3371F697-D557-43A8-BB9E-210C8F0D0394}"/>
              </a:ext>
            </a:extLst>
          </p:cNvPr>
          <p:cNvSpPr txBox="1"/>
          <p:nvPr/>
        </p:nvSpPr>
        <p:spPr>
          <a:xfrm rot="19761116">
            <a:off x="4550521" y="3602982"/>
            <a:ext cx="2458852" cy="461665"/>
          </a:xfrm>
          <a:prstGeom prst="rect">
            <a:avLst/>
          </a:prstGeom>
          <a:noFill/>
        </p:spPr>
        <p:txBody>
          <a:bodyPr wrap="square" rtlCol="0">
            <a:spAutoFit/>
          </a:bodyPr>
          <a:lstStyle/>
          <a:p>
            <a:r>
              <a:rPr lang="en-US" sz="2400" dirty="0">
                <a:latin typeface="+mj-lt"/>
              </a:rPr>
              <a:t>coexistence line</a:t>
            </a:r>
          </a:p>
        </p:txBody>
      </p:sp>
    </p:spTree>
    <p:extLst>
      <p:ext uri="{BB962C8B-B14F-4D97-AF65-F5344CB8AC3E}">
        <p14:creationId xmlns:p14="http://schemas.microsoft.com/office/powerpoint/2010/main" val="280444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188BF1D-6D23-4518-929A-1ACC70C2F866}"/>
              </a:ext>
            </a:extLst>
          </p:cNvPr>
          <p:cNvPicPr>
            <a:picLocks noChangeAspect="1"/>
          </p:cNvPicPr>
          <p:nvPr/>
        </p:nvPicPr>
        <p:blipFill>
          <a:blip r:embed="rId2"/>
          <a:stretch>
            <a:fillRect/>
          </a:stretch>
        </p:blipFill>
        <p:spPr>
          <a:xfrm>
            <a:off x="457200" y="136525"/>
            <a:ext cx="8107625" cy="6468933"/>
          </a:xfrm>
          <a:prstGeom prst="rect">
            <a:avLst/>
          </a:prstGeom>
        </p:spPr>
      </p:pic>
      <p:sp>
        <p:nvSpPr>
          <p:cNvPr id="6" name="Rectangle 5">
            <a:extLst>
              <a:ext uri="{FF2B5EF4-FFF2-40B4-BE49-F238E27FC236}">
                <a16:creationId xmlns:a16="http://schemas.microsoft.com/office/drawing/2014/main" id="{9FC859EB-D31F-4DB3-B0F3-5C029A575D13}"/>
              </a:ext>
            </a:extLst>
          </p:cNvPr>
          <p:cNvSpPr/>
          <p:nvPr/>
        </p:nvSpPr>
        <p:spPr>
          <a:xfrm>
            <a:off x="76200" y="4495800"/>
            <a:ext cx="8991600" cy="304800"/>
          </a:xfrm>
          <a:prstGeom prst="rect">
            <a:avLst/>
          </a:prstGeom>
          <a:solidFill>
            <a:srgbClr val="DA32AA">
              <a:alpha val="4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9FDF82E3-8190-4BCE-B2CD-5224AA9AC4AE}"/>
              </a:ext>
            </a:extLst>
          </p:cNvPr>
          <p:cNvSpPr>
            <a:spLocks noGrp="1"/>
          </p:cNvSpPr>
          <p:nvPr>
            <p:ph type="dt" sz="half" idx="10"/>
          </p:nvPr>
        </p:nvSpPr>
        <p:spPr/>
        <p:txBody>
          <a:bodyPr/>
          <a:lstStyle/>
          <a:p>
            <a:r>
              <a:rPr lang="en-US"/>
              <a:t>3/01/2021</a:t>
            </a:r>
            <a:endParaRPr lang="en-US" dirty="0"/>
          </a:p>
        </p:txBody>
      </p:sp>
      <p:sp>
        <p:nvSpPr>
          <p:cNvPr id="8" name="Footer Placeholder 7">
            <a:extLst>
              <a:ext uri="{FF2B5EF4-FFF2-40B4-BE49-F238E27FC236}">
                <a16:creationId xmlns:a16="http://schemas.microsoft.com/office/drawing/2014/main" id="{3076C047-264C-47A3-B938-4A71F94A6F8F}"/>
              </a:ext>
            </a:extLst>
          </p:cNvPr>
          <p:cNvSpPr>
            <a:spLocks noGrp="1"/>
          </p:cNvSpPr>
          <p:nvPr>
            <p:ph type="ftr" sz="quarter" idx="11"/>
          </p:nvPr>
        </p:nvSpPr>
        <p:spPr/>
        <p:txBody>
          <a:bodyPr/>
          <a:lstStyle/>
          <a:p>
            <a:r>
              <a:rPr lang="en-US"/>
              <a:t>PHY 341/641  Spring 2021 -- Lecture 15</a:t>
            </a:r>
            <a:endParaRPr lang="en-US" dirty="0"/>
          </a:p>
        </p:txBody>
      </p:sp>
      <p:sp>
        <p:nvSpPr>
          <p:cNvPr id="9" name="Slide Number Placeholder 8">
            <a:extLst>
              <a:ext uri="{FF2B5EF4-FFF2-40B4-BE49-F238E27FC236}">
                <a16:creationId xmlns:a16="http://schemas.microsoft.com/office/drawing/2014/main" id="{ED6655A1-58F3-473C-9924-F5CC7495CD19}"/>
              </a:ext>
            </a:extLst>
          </p:cNvPr>
          <p:cNvSpPr>
            <a:spLocks noGrp="1"/>
          </p:cNvSpPr>
          <p:nvPr>
            <p:ph type="sldNum" sz="quarter" idx="12"/>
          </p:nvPr>
        </p:nvSpPr>
        <p:spPr/>
        <p:txBody>
          <a:bodyPr/>
          <a:lstStyle/>
          <a:p>
            <a:fld id="{CE368B07-CEBF-4C80-90AF-53B34FA04CF3}" type="slidenum">
              <a:rPr lang="en-US" smtClean="0"/>
              <a:t>2</a:t>
            </a:fld>
            <a:endParaRPr lang="en-US" dirty="0"/>
          </a:p>
        </p:txBody>
      </p:sp>
    </p:spTree>
    <p:extLst>
      <p:ext uri="{BB962C8B-B14F-4D97-AF65-F5344CB8AC3E}">
        <p14:creationId xmlns:p14="http://schemas.microsoft.com/office/powerpoint/2010/main" val="423849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37BE0B-B204-4418-95E2-B80327EBF759}"/>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664E0181-0155-4127-AA33-08ECCD046768}"/>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63600BF9-A99F-4E70-895B-BDABA8C71002}"/>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66A97893-79FF-4675-A222-DD48A45A685F}"/>
              </a:ext>
            </a:extLst>
          </p:cNvPr>
          <p:cNvSpPr txBox="1"/>
          <p:nvPr/>
        </p:nvSpPr>
        <p:spPr>
          <a:xfrm>
            <a:off x="304800" y="304800"/>
            <a:ext cx="8534400" cy="461665"/>
          </a:xfrm>
          <a:prstGeom prst="rect">
            <a:avLst/>
          </a:prstGeom>
          <a:noFill/>
        </p:spPr>
        <p:txBody>
          <a:bodyPr wrap="square" rtlCol="0">
            <a:spAutoFit/>
          </a:bodyPr>
          <a:lstStyle/>
          <a:p>
            <a:r>
              <a:rPr lang="en-US" sz="2400" dirty="0">
                <a:latin typeface="+mj-lt"/>
              </a:rPr>
              <a:t>Coexistence line as a function of T and P for phases of water</a:t>
            </a:r>
          </a:p>
        </p:txBody>
      </p:sp>
      <p:pic>
        <p:nvPicPr>
          <p:cNvPr id="6" name="Picture 5">
            <a:extLst>
              <a:ext uri="{FF2B5EF4-FFF2-40B4-BE49-F238E27FC236}">
                <a16:creationId xmlns:a16="http://schemas.microsoft.com/office/drawing/2014/main" id="{712C9732-F03C-409A-B0E3-F2BB7E5C545C}"/>
              </a:ext>
            </a:extLst>
          </p:cNvPr>
          <p:cNvPicPr>
            <a:picLocks noChangeAspect="1"/>
          </p:cNvPicPr>
          <p:nvPr/>
        </p:nvPicPr>
        <p:blipFill>
          <a:blip r:embed="rId2"/>
          <a:stretch>
            <a:fillRect/>
          </a:stretch>
        </p:blipFill>
        <p:spPr>
          <a:xfrm>
            <a:off x="47625" y="695325"/>
            <a:ext cx="9048750" cy="5467350"/>
          </a:xfrm>
          <a:prstGeom prst="rect">
            <a:avLst/>
          </a:prstGeom>
        </p:spPr>
      </p:pic>
    </p:spTree>
    <p:extLst>
      <p:ext uri="{BB962C8B-B14F-4D97-AF65-F5344CB8AC3E}">
        <p14:creationId xmlns:p14="http://schemas.microsoft.com/office/powerpoint/2010/main" val="1234674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D8A9F3-0624-43C0-ACBA-7B7414A58745}"/>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DFCFC6C8-ADBE-49D8-83A9-75DAAF34BBAE}"/>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61870A55-E15A-4F31-BC91-497761448BD4}"/>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AACC1AA5-8528-4193-93A1-B8FF8214DC97}"/>
              </a:ext>
            </a:extLst>
          </p:cNvPr>
          <p:cNvSpPr txBox="1"/>
          <p:nvPr/>
        </p:nvSpPr>
        <p:spPr>
          <a:xfrm>
            <a:off x="304800" y="304800"/>
            <a:ext cx="7924800" cy="2677656"/>
          </a:xfrm>
          <a:prstGeom prst="rect">
            <a:avLst/>
          </a:prstGeom>
          <a:noFill/>
        </p:spPr>
        <p:txBody>
          <a:bodyPr wrap="square" rtlCol="0">
            <a:spAutoFit/>
          </a:bodyPr>
          <a:lstStyle/>
          <a:p>
            <a:r>
              <a:rPr lang="en-US" sz="2400" dirty="0">
                <a:latin typeface="+mj-lt"/>
              </a:rPr>
              <a:t>Comment – the homework assignments include problems from earlier chapters that we are now in a better position to understand.    They involve evaluating material properties.   For most materials, these must be determined experimentally for each different material.   In some cases, we can evaluate them analytically assuming the ideal gas law. </a:t>
            </a:r>
          </a:p>
        </p:txBody>
      </p:sp>
    </p:spTree>
    <p:extLst>
      <p:ext uri="{BB962C8B-B14F-4D97-AF65-F5344CB8AC3E}">
        <p14:creationId xmlns:p14="http://schemas.microsoft.com/office/powerpoint/2010/main" val="96481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AC4EB7-3DC4-4A8D-8CF5-2C0259E81D3E}"/>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8A0E065B-125E-4AB8-AA38-D0879D5A193F}"/>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B319FD03-2AF3-46EF-ACDA-86BBEC9B423C}"/>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571FEF91-D8F7-4DB8-99E6-62A14BE4B791}"/>
              </a:ext>
            </a:extLst>
          </p:cNvPr>
          <p:cNvSpPr txBox="1"/>
          <p:nvPr/>
        </p:nvSpPr>
        <p:spPr>
          <a:xfrm>
            <a:off x="0" y="228600"/>
            <a:ext cx="9144000" cy="6001643"/>
          </a:xfrm>
          <a:prstGeom prst="rect">
            <a:avLst/>
          </a:prstGeom>
          <a:noFill/>
        </p:spPr>
        <p:txBody>
          <a:bodyPr wrap="square" rtlCol="0">
            <a:spAutoFit/>
          </a:bodyPr>
          <a:lstStyle/>
          <a:p>
            <a:r>
              <a:rPr lang="en-US" sz="2400" dirty="0">
                <a:latin typeface="+mj-lt"/>
              </a:rPr>
              <a:t>Your questions –</a:t>
            </a:r>
          </a:p>
          <a:p>
            <a:br>
              <a:rPr lang="en-US" dirty="0"/>
            </a:br>
            <a:r>
              <a:rPr lang="en-US" sz="2400" dirty="0"/>
              <a:t>From Parker – </a:t>
            </a:r>
            <a:r>
              <a:rPr lang="en-US" dirty="0"/>
              <a:t>What is the advantage of using the Helmholtz versus the Gibbs free energy, when is one more appropriate than the other?</a:t>
            </a:r>
          </a:p>
          <a:p>
            <a:endParaRPr lang="en-US" sz="2400" dirty="0"/>
          </a:p>
          <a:p>
            <a:r>
              <a:rPr lang="en-US" sz="2400" dirty="0"/>
              <a:t>From Chao -- </a:t>
            </a:r>
            <a:r>
              <a:rPr lang="en-US" dirty="0"/>
              <a:t>While expressing Gibbs free energy this time, why are we doing the summation of the chemical potentials, instead of just a single mu times </a:t>
            </a:r>
            <a:r>
              <a:rPr lang="en-US" dirty="0" err="1"/>
              <a:t>dN</a:t>
            </a:r>
            <a:r>
              <a:rPr lang="en-US" dirty="0"/>
              <a:t>?</a:t>
            </a:r>
            <a:endParaRPr lang="en-US" sz="2400" dirty="0"/>
          </a:p>
          <a:p>
            <a:endParaRPr lang="en-US" sz="2400" dirty="0"/>
          </a:p>
          <a:p>
            <a:r>
              <a:rPr lang="en-US" sz="2400" dirty="0"/>
              <a:t>From Kristen – </a:t>
            </a:r>
            <a:r>
              <a:rPr lang="en-US" dirty="0"/>
              <a:t>1. In the book it says that the entropy of the environment can increase if it acquires volume from the system, what does this mean exactly? 2. Could you explain how we get equation 5.35?</a:t>
            </a:r>
          </a:p>
          <a:p>
            <a:endParaRPr lang="en-US" sz="2400" dirty="0"/>
          </a:p>
          <a:p>
            <a:r>
              <a:rPr lang="en-US" sz="2400" dirty="0"/>
              <a:t>From Michael -- </a:t>
            </a:r>
            <a:r>
              <a:rPr lang="en-US" dirty="0"/>
              <a:t>Could you elaborate a little more about what the book means when it says "it was crucial that the two variables being held fixed in eq 5.34, T and P, were both intensive so that all extensive quantities could grow in proportion to N"?</a:t>
            </a:r>
          </a:p>
          <a:p>
            <a:endParaRPr lang="en-US" sz="2400" dirty="0">
              <a:latin typeface="+mj-lt"/>
            </a:endParaRPr>
          </a:p>
          <a:p>
            <a:r>
              <a:rPr lang="en-US" sz="2400" dirty="0">
                <a:latin typeface="+mj-lt"/>
              </a:rPr>
              <a:t>From Rich -- </a:t>
            </a:r>
            <a:r>
              <a:rPr lang="en-US" dirty="0"/>
              <a:t>In the equation for </a:t>
            </a:r>
            <a:r>
              <a:rPr lang="en-US" dirty="0" err="1"/>
              <a:t>dStotal</a:t>
            </a:r>
            <a:r>
              <a:rPr lang="en-US" dirty="0"/>
              <a:t>, is T the system or environmental temperature?</a:t>
            </a:r>
            <a:endParaRPr lang="en-US" sz="2400" dirty="0">
              <a:latin typeface="+mj-lt"/>
            </a:endParaRPr>
          </a:p>
        </p:txBody>
      </p:sp>
    </p:spTree>
    <p:extLst>
      <p:ext uri="{BB962C8B-B14F-4D97-AF65-F5344CB8AC3E}">
        <p14:creationId xmlns:p14="http://schemas.microsoft.com/office/powerpoint/2010/main" val="34924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15E493-7D25-487E-92CD-3A10315E2706}"/>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EE477FE6-BB49-4E00-9741-24D421BD7019}"/>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48EE71A1-995A-473A-9F7F-67B7ED355D86}"/>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F932FD4C-ABC1-4A2A-B97B-947CFFC477AE}"/>
              </a:ext>
            </a:extLst>
          </p:cNvPr>
          <p:cNvSpPr txBox="1"/>
          <p:nvPr/>
        </p:nvSpPr>
        <p:spPr>
          <a:xfrm>
            <a:off x="304800" y="228600"/>
            <a:ext cx="8305800" cy="3046988"/>
          </a:xfrm>
          <a:prstGeom prst="rect">
            <a:avLst/>
          </a:prstGeom>
          <a:noFill/>
        </p:spPr>
        <p:txBody>
          <a:bodyPr wrap="square" rtlCol="0">
            <a:spAutoFit/>
          </a:bodyPr>
          <a:lstStyle/>
          <a:p>
            <a:r>
              <a:rPr lang="en-US" sz="2400" dirty="0">
                <a:latin typeface="+mj-lt"/>
              </a:rPr>
              <a:t>Thermodynamic quantities</a:t>
            </a:r>
          </a:p>
          <a:p>
            <a:endParaRPr lang="en-US" sz="2400" dirty="0">
              <a:latin typeface="+mj-lt"/>
            </a:endParaRPr>
          </a:p>
          <a:p>
            <a:r>
              <a:rPr lang="en-US" sz="2400" dirty="0">
                <a:latin typeface="+mj-lt"/>
              </a:rPr>
              <a:t>Among the many thermodynamic functions and variables that we have encountered, it is useful to distinguish two types in terms of how they scale with size –</a:t>
            </a:r>
          </a:p>
          <a:p>
            <a:endParaRPr lang="en-US" sz="2400" dirty="0">
              <a:latin typeface="+mj-lt"/>
            </a:endParaRPr>
          </a:p>
          <a:p>
            <a:r>
              <a:rPr lang="en-US" sz="2400" b="1" dirty="0">
                <a:solidFill>
                  <a:srgbClr val="FF0000"/>
                </a:solidFill>
                <a:latin typeface="+mj-lt"/>
              </a:rPr>
              <a:t>Intensive</a:t>
            </a:r>
            <a:r>
              <a:rPr lang="en-US" sz="2400" dirty="0">
                <a:latin typeface="+mj-lt"/>
              </a:rPr>
              <a:t> – independent of system size</a:t>
            </a:r>
          </a:p>
          <a:p>
            <a:r>
              <a:rPr lang="en-US" sz="2400" b="1" dirty="0">
                <a:solidFill>
                  <a:srgbClr val="FF0000"/>
                </a:solidFill>
                <a:latin typeface="+mj-lt"/>
              </a:rPr>
              <a:t>Extensive</a:t>
            </a:r>
            <a:r>
              <a:rPr lang="en-US" sz="2400" dirty="0">
                <a:latin typeface="+mj-lt"/>
              </a:rPr>
              <a:t> – proportional to system size</a:t>
            </a:r>
          </a:p>
        </p:txBody>
      </p:sp>
      <p:sp>
        <p:nvSpPr>
          <p:cNvPr id="6" name="TextBox 5">
            <a:extLst>
              <a:ext uri="{FF2B5EF4-FFF2-40B4-BE49-F238E27FC236}">
                <a16:creationId xmlns:a16="http://schemas.microsoft.com/office/drawing/2014/main" id="{10718CE3-73E4-48A5-8F61-2EC3BB97CF3B}"/>
              </a:ext>
            </a:extLst>
          </p:cNvPr>
          <p:cNvSpPr txBox="1"/>
          <p:nvPr/>
        </p:nvSpPr>
        <p:spPr>
          <a:xfrm>
            <a:off x="457200" y="3733800"/>
            <a:ext cx="8153400" cy="2677656"/>
          </a:xfrm>
          <a:prstGeom prst="rect">
            <a:avLst/>
          </a:prstGeom>
          <a:noFill/>
        </p:spPr>
        <p:txBody>
          <a:bodyPr wrap="square" rtlCol="0">
            <a:spAutoFit/>
          </a:bodyPr>
          <a:lstStyle/>
          <a:p>
            <a:r>
              <a:rPr lang="en-US" sz="2400" dirty="0">
                <a:latin typeface="+mj-lt"/>
              </a:rPr>
              <a:t>Examples –</a:t>
            </a:r>
          </a:p>
          <a:p>
            <a:endParaRPr lang="en-US" sz="2400" dirty="0">
              <a:latin typeface="+mj-lt"/>
            </a:endParaRPr>
          </a:p>
          <a:p>
            <a:r>
              <a:rPr lang="en-US" sz="2400" dirty="0">
                <a:latin typeface="+mj-lt"/>
              </a:rPr>
              <a:t>Temperature    T   – Intensive or Extensive?</a:t>
            </a:r>
          </a:p>
          <a:p>
            <a:r>
              <a:rPr lang="en-US" sz="2400" dirty="0">
                <a:latin typeface="+mj-lt"/>
              </a:rPr>
              <a:t>Volume            V   </a:t>
            </a:r>
            <a:r>
              <a:rPr lang="en-US" sz="2400" dirty="0"/>
              <a:t>– Intensive or Extensive?</a:t>
            </a:r>
          </a:p>
          <a:p>
            <a:r>
              <a:rPr lang="en-US" sz="2400" dirty="0">
                <a:latin typeface="+mj-lt"/>
              </a:rPr>
              <a:t>Pressure          P   </a:t>
            </a:r>
            <a:r>
              <a:rPr lang="en-US" sz="2400" dirty="0"/>
              <a:t>– Intensive or Extensive?</a:t>
            </a:r>
          </a:p>
          <a:p>
            <a:r>
              <a:rPr lang="en-US" sz="2400" dirty="0">
                <a:latin typeface="+mj-lt"/>
              </a:rPr>
              <a:t>Entropy            S   </a:t>
            </a:r>
            <a:r>
              <a:rPr lang="en-US" sz="2400" dirty="0"/>
              <a:t>– Intensive or Extensive?</a:t>
            </a:r>
          </a:p>
          <a:p>
            <a:endParaRPr lang="en-US" sz="2400" dirty="0">
              <a:latin typeface="+mj-lt"/>
            </a:endParaRPr>
          </a:p>
        </p:txBody>
      </p:sp>
    </p:spTree>
    <p:extLst>
      <p:ext uri="{BB962C8B-B14F-4D97-AF65-F5344CB8AC3E}">
        <p14:creationId xmlns:p14="http://schemas.microsoft.com/office/powerpoint/2010/main" val="280309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5BA8F5-438A-4E93-AEA8-3A189004BCFB}"/>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3BAEFBEE-B382-4DCE-B274-76F84C2EF8C6}"/>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CBE293F8-1A8F-4932-8A3E-910678E8AFF3}"/>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1C51F117-6A9B-4211-A22A-6EDD72FC4B4A}"/>
              </a:ext>
            </a:extLst>
          </p:cNvPr>
          <p:cNvSpPr txBox="1"/>
          <p:nvPr/>
        </p:nvSpPr>
        <p:spPr>
          <a:xfrm>
            <a:off x="302941" y="171837"/>
            <a:ext cx="8382000" cy="2308324"/>
          </a:xfrm>
          <a:prstGeom prst="rect">
            <a:avLst/>
          </a:prstGeom>
          <a:noFill/>
        </p:spPr>
        <p:txBody>
          <a:bodyPr wrap="square" rtlCol="0">
            <a:spAutoFit/>
          </a:bodyPr>
          <a:lstStyle/>
          <a:p>
            <a:r>
              <a:rPr lang="en-US" sz="2400" dirty="0">
                <a:latin typeface="+mj-lt"/>
              </a:rPr>
              <a:t>Examples of intensive variables</a:t>
            </a:r>
          </a:p>
          <a:p>
            <a:endParaRPr lang="en-US" sz="2400" dirty="0">
              <a:latin typeface="+mj-lt"/>
            </a:endParaRPr>
          </a:p>
          <a:p>
            <a:r>
              <a:rPr lang="en-US" sz="2400" dirty="0">
                <a:latin typeface="+mj-lt"/>
              </a:rPr>
              <a:t>Temperature T</a:t>
            </a:r>
          </a:p>
          <a:p>
            <a:r>
              <a:rPr lang="en-US" sz="2400" dirty="0">
                <a:latin typeface="+mj-lt"/>
              </a:rPr>
              <a:t>Pressure P</a:t>
            </a:r>
          </a:p>
          <a:p>
            <a:r>
              <a:rPr lang="en-US" sz="2400" dirty="0">
                <a:latin typeface="+mj-lt"/>
              </a:rPr>
              <a:t>Chemical potential </a:t>
            </a:r>
            <a:r>
              <a:rPr lang="en-US" sz="2400" dirty="0">
                <a:latin typeface="Symbol" panose="05050102010706020507" pitchFamily="18" charset="2"/>
              </a:rPr>
              <a:t>m</a:t>
            </a:r>
          </a:p>
          <a:p>
            <a:r>
              <a:rPr lang="en-US" sz="2400" dirty="0">
                <a:latin typeface="+mj-lt"/>
              </a:rPr>
              <a:t>Number density N/V</a:t>
            </a:r>
          </a:p>
        </p:txBody>
      </p:sp>
      <p:sp>
        <p:nvSpPr>
          <p:cNvPr id="6" name="TextBox 5">
            <a:extLst>
              <a:ext uri="{FF2B5EF4-FFF2-40B4-BE49-F238E27FC236}">
                <a16:creationId xmlns:a16="http://schemas.microsoft.com/office/drawing/2014/main" id="{F8FCBCD7-54B1-4A7E-B160-AE12E996A494}"/>
              </a:ext>
            </a:extLst>
          </p:cNvPr>
          <p:cNvSpPr txBox="1"/>
          <p:nvPr/>
        </p:nvSpPr>
        <p:spPr>
          <a:xfrm>
            <a:off x="381000" y="2819400"/>
            <a:ext cx="8305800" cy="3416320"/>
          </a:xfrm>
          <a:prstGeom prst="rect">
            <a:avLst/>
          </a:prstGeom>
          <a:noFill/>
        </p:spPr>
        <p:txBody>
          <a:bodyPr wrap="square" rtlCol="0">
            <a:spAutoFit/>
          </a:bodyPr>
          <a:lstStyle/>
          <a:p>
            <a:r>
              <a:rPr lang="en-US" sz="2400" dirty="0">
                <a:latin typeface="+mj-lt"/>
              </a:rPr>
              <a:t>Examples of extensive variables</a:t>
            </a:r>
          </a:p>
          <a:p>
            <a:endParaRPr lang="en-US" sz="2400" dirty="0">
              <a:latin typeface="+mj-lt"/>
            </a:endParaRPr>
          </a:p>
          <a:p>
            <a:r>
              <a:rPr lang="en-US" sz="2400" dirty="0">
                <a:latin typeface="+mj-lt"/>
              </a:rPr>
              <a:t>Number of particles N</a:t>
            </a:r>
          </a:p>
          <a:p>
            <a:r>
              <a:rPr lang="en-US" sz="2400" dirty="0">
                <a:latin typeface="+mj-lt"/>
              </a:rPr>
              <a:t>Volume   V</a:t>
            </a:r>
          </a:p>
          <a:p>
            <a:r>
              <a:rPr lang="en-US" sz="2400" dirty="0">
                <a:latin typeface="+mj-lt"/>
              </a:rPr>
              <a:t>Entropy  S</a:t>
            </a:r>
          </a:p>
          <a:p>
            <a:r>
              <a:rPr lang="en-US" sz="2400" dirty="0">
                <a:latin typeface="+mj-lt"/>
              </a:rPr>
              <a:t>Internal energy U</a:t>
            </a:r>
          </a:p>
          <a:p>
            <a:r>
              <a:rPr lang="en-US" sz="2400" dirty="0">
                <a:latin typeface="+mj-lt"/>
              </a:rPr>
              <a:t>Enthalpy       H</a:t>
            </a:r>
          </a:p>
          <a:p>
            <a:r>
              <a:rPr lang="en-US" sz="2400" dirty="0">
                <a:latin typeface="+mj-lt"/>
              </a:rPr>
              <a:t>Helmholtz free energy F</a:t>
            </a:r>
          </a:p>
          <a:p>
            <a:r>
              <a:rPr lang="en-US" sz="2400" dirty="0">
                <a:latin typeface="+mj-lt"/>
              </a:rPr>
              <a:t>Gibbs free energy G</a:t>
            </a:r>
          </a:p>
        </p:txBody>
      </p:sp>
    </p:spTree>
    <p:extLst>
      <p:ext uri="{BB962C8B-B14F-4D97-AF65-F5344CB8AC3E}">
        <p14:creationId xmlns:p14="http://schemas.microsoft.com/office/powerpoint/2010/main" val="363682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5C0F54-A4BF-4658-BCF6-7F9767E6CDE1}"/>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DA69C5D4-5F4C-462E-9A72-009F306065CA}"/>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8BFF2F26-DC9E-44CB-9FD7-77514DB93D08}"/>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EBC5B6C4-BA0E-45AE-BCEF-17068A32F341}"/>
              </a:ext>
            </a:extLst>
          </p:cNvPr>
          <p:cNvSpPr txBox="1"/>
          <p:nvPr/>
        </p:nvSpPr>
        <p:spPr>
          <a:xfrm>
            <a:off x="304800" y="228600"/>
            <a:ext cx="8382000" cy="461665"/>
          </a:xfrm>
          <a:prstGeom prst="rect">
            <a:avLst/>
          </a:prstGeom>
          <a:noFill/>
        </p:spPr>
        <p:txBody>
          <a:bodyPr wrap="square" rtlCol="0">
            <a:spAutoFit/>
          </a:bodyPr>
          <a:lstStyle/>
          <a:p>
            <a:r>
              <a:rPr lang="en-US" sz="2400" dirty="0">
                <a:latin typeface="+mj-lt"/>
              </a:rPr>
              <a:t>Summary of thermodynamic energies</a:t>
            </a:r>
          </a:p>
        </p:txBody>
      </p:sp>
      <p:graphicFrame>
        <p:nvGraphicFramePr>
          <p:cNvPr id="6" name="Object 5">
            <a:extLst>
              <a:ext uri="{FF2B5EF4-FFF2-40B4-BE49-F238E27FC236}">
                <a16:creationId xmlns:a16="http://schemas.microsoft.com/office/drawing/2014/main" id="{156BB6C2-A99C-4DB9-BCB1-11B52A0DA47E}"/>
              </a:ext>
            </a:extLst>
          </p:cNvPr>
          <p:cNvGraphicFramePr>
            <a:graphicFrameLocks noChangeAspect="1"/>
          </p:cNvGraphicFramePr>
          <p:nvPr>
            <p:extLst>
              <p:ext uri="{D42A27DB-BD31-4B8C-83A1-F6EECF244321}">
                <p14:modId xmlns:p14="http://schemas.microsoft.com/office/powerpoint/2010/main" val="3316860962"/>
              </p:ext>
            </p:extLst>
          </p:nvPr>
        </p:nvGraphicFramePr>
        <p:xfrm>
          <a:off x="434898" y="838200"/>
          <a:ext cx="8502635" cy="1984375"/>
        </p:xfrm>
        <a:graphic>
          <a:graphicData uri="http://schemas.openxmlformats.org/presentationml/2006/ole">
            <mc:AlternateContent xmlns:mc="http://schemas.openxmlformats.org/markup-compatibility/2006">
              <mc:Choice xmlns:v="urn:schemas-microsoft-com:vml" Requires="v">
                <p:oleObj spid="_x0000_s109598" name="Equation" r:id="rId3" imgW="3809880" imgH="888840" progId="Equation.DSMT4">
                  <p:embed/>
                </p:oleObj>
              </mc:Choice>
              <mc:Fallback>
                <p:oleObj name="Equation" r:id="rId3" imgW="3809880" imgH="888840" progId="Equation.DSMT4">
                  <p:embed/>
                  <p:pic>
                    <p:nvPicPr>
                      <p:cNvPr id="7" name="Object 6">
                        <a:extLst>
                          <a:ext uri="{FF2B5EF4-FFF2-40B4-BE49-F238E27FC236}">
                            <a16:creationId xmlns:a16="http://schemas.microsoft.com/office/drawing/2014/main" id="{9602E269-6E95-47EA-92CD-E34219B5A097}"/>
                          </a:ext>
                        </a:extLst>
                      </p:cNvPr>
                      <p:cNvPicPr/>
                      <p:nvPr/>
                    </p:nvPicPr>
                    <p:blipFill>
                      <a:blip r:embed="rId4"/>
                      <a:stretch>
                        <a:fillRect/>
                      </a:stretch>
                    </p:blipFill>
                    <p:spPr>
                      <a:xfrm>
                        <a:off x="434898" y="838200"/>
                        <a:ext cx="8502635" cy="19843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52FD58D-576C-4CE5-9199-E90A318ADD65}"/>
              </a:ext>
            </a:extLst>
          </p:cNvPr>
          <p:cNvSpPr txBox="1"/>
          <p:nvPr/>
        </p:nvSpPr>
        <p:spPr>
          <a:xfrm>
            <a:off x="304800" y="3505200"/>
            <a:ext cx="8502635" cy="2677656"/>
          </a:xfrm>
          <a:prstGeom prst="rect">
            <a:avLst/>
          </a:prstGeom>
          <a:noFill/>
        </p:spPr>
        <p:txBody>
          <a:bodyPr wrap="square" rtlCol="0">
            <a:spAutoFit/>
          </a:bodyPr>
          <a:lstStyle/>
          <a:p>
            <a:r>
              <a:rPr lang="en-US" sz="2400" dirty="0">
                <a:latin typeface="+mj-lt"/>
              </a:rPr>
              <a:t>Note that, in order to maintain constant T, P, etc.  we need to introduce the notion of interaction of our system with a “reservoir”.     For the moment, we will assume that the effects of the reservoir are negligible and that all processes in our “system”  are performed under quasi-static conditions.   More generally, corrections from reservoir effects  lead to the inequalities mentioned in our textbook.</a:t>
            </a:r>
          </a:p>
        </p:txBody>
      </p:sp>
    </p:spTree>
    <p:extLst>
      <p:ext uri="{BB962C8B-B14F-4D97-AF65-F5344CB8AC3E}">
        <p14:creationId xmlns:p14="http://schemas.microsoft.com/office/powerpoint/2010/main" val="360451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16DFEE-4B00-49B1-A46F-4CF2D6F63D1F}"/>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AD150C25-3719-401D-8DFC-4182FDD018F8}"/>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D043279A-7001-4F20-97E0-2BA5E1DBFADD}"/>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D074C238-3E69-4E9A-A466-29C0DB4551FC}"/>
              </a:ext>
            </a:extLst>
          </p:cNvPr>
          <p:cNvGraphicFramePr>
            <a:graphicFrameLocks noChangeAspect="1"/>
          </p:cNvGraphicFramePr>
          <p:nvPr>
            <p:extLst>
              <p:ext uri="{D42A27DB-BD31-4B8C-83A1-F6EECF244321}">
                <p14:modId xmlns:p14="http://schemas.microsoft.com/office/powerpoint/2010/main" val="2518858454"/>
              </p:ext>
            </p:extLst>
          </p:nvPr>
        </p:nvGraphicFramePr>
        <p:xfrm>
          <a:off x="457200" y="609600"/>
          <a:ext cx="8370092" cy="2563812"/>
        </p:xfrm>
        <a:graphic>
          <a:graphicData uri="http://schemas.openxmlformats.org/presentationml/2006/ole">
            <mc:AlternateContent xmlns:mc="http://schemas.openxmlformats.org/markup-compatibility/2006">
              <mc:Choice xmlns:v="urn:schemas-microsoft-com:vml" Requires="v">
                <p:oleObj spid="_x0000_s104552" name="Equation" r:id="rId3" imgW="4228920" imgH="1295280" progId="Equation.DSMT4">
                  <p:embed/>
                </p:oleObj>
              </mc:Choice>
              <mc:Fallback>
                <p:oleObj name="Equation" r:id="rId3" imgW="4228920" imgH="1295280" progId="Equation.DSMT4">
                  <p:embed/>
                  <p:pic>
                    <p:nvPicPr>
                      <p:cNvPr id="0" name=""/>
                      <p:cNvPicPr/>
                      <p:nvPr/>
                    </p:nvPicPr>
                    <p:blipFill>
                      <a:blip r:embed="rId4"/>
                      <a:stretch>
                        <a:fillRect/>
                      </a:stretch>
                    </p:blipFill>
                    <p:spPr>
                      <a:xfrm>
                        <a:off x="457200" y="609600"/>
                        <a:ext cx="8370092" cy="25638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E121694-CA9D-457C-8223-2CEA5FF1A3B0}"/>
              </a:ext>
            </a:extLst>
          </p:cNvPr>
          <p:cNvSpPr txBox="1"/>
          <p:nvPr/>
        </p:nvSpPr>
        <p:spPr>
          <a:xfrm>
            <a:off x="0" y="136525"/>
            <a:ext cx="8915400" cy="473075"/>
          </a:xfrm>
          <a:prstGeom prst="rect">
            <a:avLst/>
          </a:prstGeom>
          <a:noFill/>
        </p:spPr>
        <p:txBody>
          <a:bodyPr wrap="square" rtlCol="0">
            <a:spAutoFit/>
          </a:bodyPr>
          <a:lstStyle/>
          <a:p>
            <a:r>
              <a:rPr lang="en-US" sz="2400" dirty="0">
                <a:latin typeface="+mj-lt"/>
              </a:rPr>
              <a:t>Summary of thermodynamic functions</a:t>
            </a:r>
          </a:p>
        </p:txBody>
      </p:sp>
      <p:sp>
        <p:nvSpPr>
          <p:cNvPr id="7" name="TextBox 6">
            <a:extLst>
              <a:ext uri="{FF2B5EF4-FFF2-40B4-BE49-F238E27FC236}">
                <a16:creationId xmlns:a16="http://schemas.microsoft.com/office/drawing/2014/main" id="{C6C1FDE9-718E-497D-9CA2-566A4F6500B8}"/>
              </a:ext>
            </a:extLst>
          </p:cNvPr>
          <p:cNvSpPr txBox="1"/>
          <p:nvPr/>
        </p:nvSpPr>
        <p:spPr>
          <a:xfrm>
            <a:off x="69376" y="3192462"/>
            <a:ext cx="8674892" cy="473075"/>
          </a:xfrm>
          <a:prstGeom prst="rect">
            <a:avLst/>
          </a:prstGeom>
          <a:noFill/>
        </p:spPr>
        <p:txBody>
          <a:bodyPr wrap="square" rtlCol="0">
            <a:spAutoFit/>
          </a:bodyPr>
          <a:lstStyle/>
          <a:p>
            <a:r>
              <a:rPr lang="en-US" sz="2400" dirty="0">
                <a:latin typeface="+mj-lt"/>
              </a:rPr>
              <a:t>Various first derivative relationships</a:t>
            </a:r>
          </a:p>
        </p:txBody>
      </p:sp>
      <p:graphicFrame>
        <p:nvGraphicFramePr>
          <p:cNvPr id="8" name="Object 7">
            <a:extLst>
              <a:ext uri="{FF2B5EF4-FFF2-40B4-BE49-F238E27FC236}">
                <a16:creationId xmlns:a16="http://schemas.microsoft.com/office/drawing/2014/main" id="{F665F5A2-D31E-4C4E-B16B-7D9294A2C246}"/>
              </a:ext>
            </a:extLst>
          </p:cNvPr>
          <p:cNvGraphicFramePr>
            <a:graphicFrameLocks noChangeAspect="1"/>
          </p:cNvGraphicFramePr>
          <p:nvPr>
            <p:extLst>
              <p:ext uri="{D42A27DB-BD31-4B8C-83A1-F6EECF244321}">
                <p14:modId xmlns:p14="http://schemas.microsoft.com/office/powerpoint/2010/main" val="1191256312"/>
              </p:ext>
            </p:extLst>
          </p:nvPr>
        </p:nvGraphicFramePr>
        <p:xfrm>
          <a:off x="685800" y="3524249"/>
          <a:ext cx="6784975" cy="3014663"/>
        </p:xfrm>
        <a:graphic>
          <a:graphicData uri="http://schemas.openxmlformats.org/presentationml/2006/ole">
            <mc:AlternateContent xmlns:mc="http://schemas.openxmlformats.org/markup-compatibility/2006">
              <mc:Choice xmlns:v="urn:schemas-microsoft-com:vml" Requires="v">
                <p:oleObj spid="_x0000_s104553" name="Equation" r:id="rId5" imgW="3657600" imgH="1625400" progId="Equation.DSMT4">
                  <p:embed/>
                </p:oleObj>
              </mc:Choice>
              <mc:Fallback>
                <p:oleObj name="Equation" r:id="rId5" imgW="3657600" imgH="1625400" progId="Equation.DSMT4">
                  <p:embed/>
                  <p:pic>
                    <p:nvPicPr>
                      <p:cNvPr id="7" name="Object 6">
                        <a:extLst>
                          <a:ext uri="{FF2B5EF4-FFF2-40B4-BE49-F238E27FC236}">
                            <a16:creationId xmlns:a16="http://schemas.microsoft.com/office/drawing/2014/main" id="{E5E5FC4D-689A-4339-AB7F-A325F37B5C7C}"/>
                          </a:ext>
                        </a:extLst>
                      </p:cNvPr>
                      <p:cNvPicPr/>
                      <p:nvPr/>
                    </p:nvPicPr>
                    <p:blipFill>
                      <a:blip r:embed="rId6"/>
                      <a:stretch>
                        <a:fillRect/>
                      </a:stretch>
                    </p:blipFill>
                    <p:spPr>
                      <a:xfrm>
                        <a:off x="685800" y="3524249"/>
                        <a:ext cx="6784975" cy="3014663"/>
                      </a:xfrm>
                      <a:prstGeom prst="rect">
                        <a:avLst/>
                      </a:prstGeom>
                    </p:spPr>
                  </p:pic>
                </p:oleObj>
              </mc:Fallback>
            </mc:AlternateContent>
          </a:graphicData>
        </a:graphic>
      </p:graphicFrame>
    </p:spTree>
    <p:extLst>
      <p:ext uri="{BB962C8B-B14F-4D97-AF65-F5344CB8AC3E}">
        <p14:creationId xmlns:p14="http://schemas.microsoft.com/office/powerpoint/2010/main" val="2314492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F0AF6-6D5A-4274-BDF8-85C4CDF498BB}"/>
              </a:ext>
            </a:extLst>
          </p:cNvPr>
          <p:cNvSpPr>
            <a:spLocks noGrp="1"/>
          </p:cNvSpPr>
          <p:nvPr>
            <p:ph type="dt" sz="half" idx="10"/>
          </p:nvPr>
        </p:nvSpPr>
        <p:spPr/>
        <p:txBody>
          <a:bodyPr/>
          <a:lstStyle/>
          <a:p>
            <a:r>
              <a:rPr lang="en-US"/>
              <a:t>3/01/2021</a:t>
            </a:r>
            <a:endParaRPr lang="en-US" dirty="0"/>
          </a:p>
        </p:txBody>
      </p:sp>
      <p:sp>
        <p:nvSpPr>
          <p:cNvPr id="3" name="Footer Placeholder 2">
            <a:extLst>
              <a:ext uri="{FF2B5EF4-FFF2-40B4-BE49-F238E27FC236}">
                <a16:creationId xmlns:a16="http://schemas.microsoft.com/office/drawing/2014/main" id="{78ABA995-58CA-4709-B1B2-C0BF67178EA7}"/>
              </a:ext>
            </a:extLst>
          </p:cNvPr>
          <p:cNvSpPr>
            <a:spLocks noGrp="1"/>
          </p:cNvSpPr>
          <p:nvPr>
            <p:ph type="ftr" sz="quarter" idx="11"/>
          </p:nvPr>
        </p:nvSpPr>
        <p:spPr/>
        <p:txBody>
          <a:bodyPr/>
          <a:lstStyle/>
          <a:p>
            <a:r>
              <a:rPr lang="en-US"/>
              <a:t>PHY 341/641  Spring 2021 -- Lecture 15</a:t>
            </a:r>
            <a:endParaRPr lang="en-US" dirty="0"/>
          </a:p>
        </p:txBody>
      </p:sp>
      <p:sp>
        <p:nvSpPr>
          <p:cNvPr id="4" name="Slide Number Placeholder 3">
            <a:extLst>
              <a:ext uri="{FF2B5EF4-FFF2-40B4-BE49-F238E27FC236}">
                <a16:creationId xmlns:a16="http://schemas.microsoft.com/office/drawing/2014/main" id="{CE73707A-1309-4513-B3A4-0D29745339B4}"/>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B1C848DF-9A44-4085-B601-92309766504D}"/>
              </a:ext>
            </a:extLst>
          </p:cNvPr>
          <p:cNvSpPr txBox="1"/>
          <p:nvPr/>
        </p:nvSpPr>
        <p:spPr>
          <a:xfrm>
            <a:off x="228600" y="304800"/>
            <a:ext cx="8610600" cy="461665"/>
          </a:xfrm>
          <a:prstGeom prst="rect">
            <a:avLst/>
          </a:prstGeom>
          <a:noFill/>
        </p:spPr>
        <p:txBody>
          <a:bodyPr wrap="square" rtlCol="0">
            <a:spAutoFit/>
          </a:bodyPr>
          <a:lstStyle/>
          <a:p>
            <a:r>
              <a:rPr lang="en-US" sz="2400" dirty="0">
                <a:latin typeface="+mj-lt"/>
              </a:rPr>
              <a:t>Properties of the Helmholtz free energy</a:t>
            </a:r>
          </a:p>
        </p:txBody>
      </p:sp>
      <p:graphicFrame>
        <p:nvGraphicFramePr>
          <p:cNvPr id="6" name="Object 5">
            <a:extLst>
              <a:ext uri="{FF2B5EF4-FFF2-40B4-BE49-F238E27FC236}">
                <a16:creationId xmlns:a16="http://schemas.microsoft.com/office/drawing/2014/main" id="{EED0A73C-DACD-4BD0-8C13-BFD9AB37B67D}"/>
              </a:ext>
            </a:extLst>
          </p:cNvPr>
          <p:cNvGraphicFramePr>
            <a:graphicFrameLocks noChangeAspect="1"/>
          </p:cNvGraphicFramePr>
          <p:nvPr>
            <p:extLst>
              <p:ext uri="{D42A27DB-BD31-4B8C-83A1-F6EECF244321}">
                <p14:modId xmlns:p14="http://schemas.microsoft.com/office/powerpoint/2010/main" val="1105158453"/>
              </p:ext>
            </p:extLst>
          </p:nvPr>
        </p:nvGraphicFramePr>
        <p:xfrm>
          <a:off x="258337" y="1219200"/>
          <a:ext cx="8656638" cy="2020888"/>
        </p:xfrm>
        <a:graphic>
          <a:graphicData uri="http://schemas.openxmlformats.org/presentationml/2006/ole">
            <mc:AlternateContent xmlns:mc="http://schemas.openxmlformats.org/markup-compatibility/2006">
              <mc:Choice xmlns:v="urn:schemas-microsoft-com:vml" Requires="v">
                <p:oleObj spid="_x0000_s110649" name="Equation" r:id="rId3" imgW="3809880" imgH="888840" progId="Equation.DSMT4">
                  <p:embed/>
                </p:oleObj>
              </mc:Choice>
              <mc:Fallback>
                <p:oleObj name="Equation" r:id="rId3" imgW="3809880" imgH="888840" progId="Equation.DSMT4">
                  <p:embed/>
                  <p:pic>
                    <p:nvPicPr>
                      <p:cNvPr id="0" name=""/>
                      <p:cNvPicPr/>
                      <p:nvPr/>
                    </p:nvPicPr>
                    <p:blipFill>
                      <a:blip r:embed="rId4"/>
                      <a:stretch>
                        <a:fillRect/>
                      </a:stretch>
                    </p:blipFill>
                    <p:spPr>
                      <a:xfrm>
                        <a:off x="258337" y="1219200"/>
                        <a:ext cx="8656638" cy="202088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0E5DFD7-5838-4B96-96E8-26055A3F6E0F}"/>
              </a:ext>
            </a:extLst>
          </p:cNvPr>
          <p:cNvGraphicFramePr>
            <a:graphicFrameLocks noChangeAspect="1"/>
          </p:cNvGraphicFramePr>
          <p:nvPr>
            <p:extLst>
              <p:ext uri="{D42A27DB-BD31-4B8C-83A1-F6EECF244321}">
                <p14:modId xmlns:p14="http://schemas.microsoft.com/office/powerpoint/2010/main" val="176212296"/>
              </p:ext>
            </p:extLst>
          </p:nvPr>
        </p:nvGraphicFramePr>
        <p:xfrm>
          <a:off x="381000" y="3256815"/>
          <a:ext cx="7620000" cy="2818356"/>
        </p:xfrm>
        <a:graphic>
          <a:graphicData uri="http://schemas.openxmlformats.org/presentationml/2006/ole">
            <mc:AlternateContent xmlns:mc="http://schemas.openxmlformats.org/markup-compatibility/2006">
              <mc:Choice xmlns:v="urn:schemas-microsoft-com:vml" Requires="v">
                <p:oleObj spid="_x0000_s110650" name="Equation" r:id="rId5" imgW="3708360" imgH="1371600" progId="Equation.DSMT4">
                  <p:embed/>
                </p:oleObj>
              </mc:Choice>
              <mc:Fallback>
                <p:oleObj name="Equation" r:id="rId5" imgW="3708360" imgH="1371600" progId="Equation.DSMT4">
                  <p:embed/>
                  <p:pic>
                    <p:nvPicPr>
                      <p:cNvPr id="0" name=""/>
                      <p:cNvPicPr/>
                      <p:nvPr/>
                    </p:nvPicPr>
                    <p:blipFill>
                      <a:blip r:embed="rId6"/>
                      <a:stretch>
                        <a:fillRect/>
                      </a:stretch>
                    </p:blipFill>
                    <p:spPr>
                      <a:xfrm>
                        <a:off x="381000" y="3256815"/>
                        <a:ext cx="7620000" cy="2818356"/>
                      </a:xfrm>
                      <a:prstGeom prst="rect">
                        <a:avLst/>
                      </a:prstGeom>
                    </p:spPr>
                  </p:pic>
                </p:oleObj>
              </mc:Fallback>
            </mc:AlternateContent>
          </a:graphicData>
        </a:graphic>
      </p:graphicFrame>
    </p:spTree>
    <p:extLst>
      <p:ext uri="{BB962C8B-B14F-4D97-AF65-F5344CB8AC3E}">
        <p14:creationId xmlns:p14="http://schemas.microsoft.com/office/powerpoint/2010/main" val="2105913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20207</TotalTime>
  <Words>696</Words>
  <Application>Microsoft Office PowerPoint</Application>
  <PresentationFormat>On-screen Show (4:3)</PresentationFormat>
  <Paragraphs>133</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1250</cp:revision>
  <cp:lastPrinted>2021-01-31T04:39:24Z</cp:lastPrinted>
  <dcterms:created xsi:type="dcterms:W3CDTF">2012-01-10T18:32:24Z</dcterms:created>
  <dcterms:modified xsi:type="dcterms:W3CDTF">2021-03-01T17:53:52Z</dcterms:modified>
</cp:coreProperties>
</file>