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6" r:id="rId2"/>
    <p:sldId id="416" r:id="rId3"/>
    <p:sldId id="324" r:id="rId4"/>
    <p:sldId id="339" r:id="rId5"/>
    <p:sldId id="437" r:id="rId6"/>
    <p:sldId id="414" r:id="rId7"/>
    <p:sldId id="413" r:id="rId8"/>
    <p:sldId id="415" r:id="rId9"/>
    <p:sldId id="417" r:id="rId10"/>
    <p:sldId id="420" r:id="rId11"/>
    <p:sldId id="418" r:id="rId12"/>
    <p:sldId id="419" r:id="rId13"/>
    <p:sldId id="421" r:id="rId14"/>
    <p:sldId id="422" r:id="rId15"/>
    <p:sldId id="423" r:id="rId16"/>
    <p:sldId id="424" r:id="rId17"/>
    <p:sldId id="425" r:id="rId18"/>
    <p:sldId id="426" r:id="rId19"/>
    <p:sldId id="428" r:id="rId20"/>
    <p:sldId id="427" r:id="rId21"/>
    <p:sldId id="429" r:id="rId22"/>
    <p:sldId id="430" r:id="rId23"/>
    <p:sldId id="434" r:id="rId24"/>
    <p:sldId id="431" r:id="rId25"/>
    <p:sldId id="432" r:id="rId26"/>
    <p:sldId id="433" r:id="rId27"/>
    <p:sldId id="435" r:id="rId28"/>
    <p:sldId id="438" r:id="rId29"/>
    <p:sldId id="436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9" d="100"/>
          <a:sy n="69" d="100"/>
        </p:scale>
        <p:origin x="141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uni-leipzig.de/prakphys/pdf/VersucheIPSP/Thermodynamics/W-15E-AUF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acker.faculty.geol.ucsb.edu/geo124T/lectur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8827"/>
            <a:ext cx="8763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341/641 Thermodynamics and Statistical Mechanics</a:t>
            </a:r>
          </a:p>
          <a:p>
            <a:pPr algn="ctr"/>
            <a:r>
              <a:rPr lang="en-US" sz="3200" b="1" dirty="0"/>
              <a:t>MWF:  Online at 12 PM &amp; FTF at 2 PM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16:</a:t>
            </a:r>
          </a:p>
          <a:p>
            <a:pPr algn="ctr"/>
            <a:endParaRPr lang="en-US" sz="1000" b="1" dirty="0"/>
          </a:p>
          <a:p>
            <a:pPr algn="ctr"/>
            <a:r>
              <a:rPr lang="en-US" sz="2400" b="1" dirty="0"/>
              <a:t>Thermodynamics of phase change</a:t>
            </a: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Reading: Chapter 5.3</a:t>
            </a:r>
          </a:p>
          <a:p>
            <a:pPr lvl="3" indent="-457200">
              <a:spcBef>
                <a:spcPct val="50000"/>
              </a:spcBef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Examples of phase transformations</a:t>
            </a:r>
          </a:p>
          <a:p>
            <a:pPr lvl="3" indent="-457200">
              <a:spcBef>
                <a:spcPct val="50000"/>
              </a:spcBef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Equations related to phase transformations</a:t>
            </a:r>
          </a:p>
          <a:p>
            <a:pPr lvl="3" indent="-457200">
              <a:spcBef>
                <a:spcPct val="50000"/>
              </a:spcBef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Model equations of state that caption some of the physics of phase transformations</a:t>
            </a:r>
          </a:p>
          <a:p>
            <a:pPr marL="914400" lvl="3">
              <a:spcBef>
                <a:spcPct val="50000"/>
              </a:spcBef>
            </a:pP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5B91D-9561-4743-A1D2-EFA8BE515BFF}"/>
              </a:ext>
            </a:extLst>
          </p:cNvPr>
          <p:cNvSpPr txBox="1"/>
          <p:nvPr/>
        </p:nvSpPr>
        <p:spPr>
          <a:xfrm>
            <a:off x="7086600" y="1676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Record!!!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39F48-A755-4781-AD71-E638F336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3637E-0198-4E3B-A4CF-044F238B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70087-69D3-4805-A9DC-F5F23F55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F845C-EA20-45E7-8489-388E2717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3A099-EB52-424D-9579-BE85B30F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AF70-0AE0-484B-A735-FC6E6414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9E85C-3007-48FD-A62D-3C6AAEB02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" y="533912"/>
            <a:ext cx="6362700" cy="5972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3B144-8B6F-4E5C-B630-F52ACDE0C19F}"/>
              </a:ext>
            </a:extLst>
          </p:cNvPr>
          <p:cNvSpPr txBox="1"/>
          <p:nvPr/>
        </p:nvSpPr>
        <p:spPr>
          <a:xfrm>
            <a:off x="32825" y="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of crystalline phases of 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182F0-BBD4-42AC-A079-40CA70CB1159}"/>
              </a:ext>
            </a:extLst>
          </p:cNvPr>
          <p:cNvSpPr txBox="1"/>
          <p:nvPr/>
        </p:nvSpPr>
        <p:spPr>
          <a:xfrm>
            <a:off x="5638800" y="7620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(DOI)</a:t>
            </a:r>
          </a:p>
          <a:p>
            <a:r>
              <a:rPr lang="en-US" dirty="0"/>
              <a:t>10.1038/s42004-020-00349-2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51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2DC8C-97CA-4270-B6AE-5FD5EAF0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59BF-E673-4C46-B5D3-E9E2DDDC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E606C-7B6A-4507-BB3B-945BBFDF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E2CEF-E2AF-4149-853F-4DBAB26AD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871537"/>
            <a:ext cx="8467725" cy="511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25EE5-0580-4C11-9B29-083671023031}"/>
              </a:ext>
            </a:extLst>
          </p:cNvPr>
          <p:cNvSpPr txBox="1"/>
          <p:nvPr/>
        </p:nvSpPr>
        <p:spPr>
          <a:xfrm>
            <a:off x="-16412" y="86151"/>
            <a:ext cx="923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Coexistence lines as a function of T and P for phases of CO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02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261E2-5503-45AB-AE63-12020B46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EACF9-DE6C-44C9-817F-7540DCED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71954-DC7A-4DB2-9E3C-F18293C6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E124F-3503-4CC3-A1BB-295FFF4F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790575"/>
            <a:ext cx="8420100" cy="5276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18DC9-DD52-4DCE-9A8D-329F36365ACC}"/>
              </a:ext>
            </a:extLst>
          </p:cNvPr>
          <p:cNvSpPr txBox="1"/>
          <p:nvPr/>
        </p:nvSpPr>
        <p:spPr>
          <a:xfrm>
            <a:off x="152400" y="228600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Gibbs free energy versus pressure at T=298 K for graphite and diamond.</a:t>
            </a:r>
          </a:p>
        </p:txBody>
      </p:sp>
    </p:spTree>
    <p:extLst>
      <p:ext uri="{BB962C8B-B14F-4D97-AF65-F5344CB8AC3E}">
        <p14:creationId xmlns:p14="http://schemas.microsoft.com/office/powerpoint/2010/main" val="331886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08079-EC5A-41F7-B631-059546DA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D7AEF-C6A2-4BD8-8712-30314075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3EA22-D2DB-464D-808D-65400F56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6FEC4-1E81-4A59-8753-971597304FFD}"/>
              </a:ext>
            </a:extLst>
          </p:cNvPr>
          <p:cNvSpPr txBox="1"/>
          <p:nvPr/>
        </p:nvSpPr>
        <p:spPr>
          <a:xfrm>
            <a:off x="0" y="494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 coexistence curve – the Clausius-Clapeyron equation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A5278-CFF2-4AD0-9957-85C64DE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5" t="8287" r="41001" b="21695"/>
          <a:stretch/>
        </p:blipFill>
        <p:spPr>
          <a:xfrm>
            <a:off x="113714" y="554502"/>
            <a:ext cx="457200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49828-ADE7-4CC9-A012-D7B67F556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452" y="1010705"/>
            <a:ext cx="3609975" cy="2771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581EBD-46DA-46EA-962D-99C35912652F}"/>
              </a:ext>
            </a:extLst>
          </p:cNvPr>
          <p:cNvSpPr/>
          <p:nvPr/>
        </p:nvSpPr>
        <p:spPr>
          <a:xfrm>
            <a:off x="1524000" y="2976542"/>
            <a:ext cx="6858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B9E6EACE-78F9-4490-8CBD-7D6ECD34BF87}"/>
              </a:ext>
            </a:extLst>
          </p:cNvPr>
          <p:cNvSpPr/>
          <p:nvPr/>
        </p:nvSpPr>
        <p:spPr>
          <a:xfrm>
            <a:off x="2743200" y="3085004"/>
            <a:ext cx="2286000" cy="304800"/>
          </a:xfrm>
          <a:prstGeom prst="leftRightArrow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67301C-5111-4036-8EAF-47343D6AE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126825"/>
              </p:ext>
            </p:extLst>
          </p:nvPr>
        </p:nvGraphicFramePr>
        <p:xfrm>
          <a:off x="457200" y="4135902"/>
          <a:ext cx="7315200" cy="2421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5" imgW="3606480" imgH="1193760" progId="Equation.DSMT4">
                  <p:embed/>
                </p:oleObj>
              </mc:Choice>
              <mc:Fallback>
                <p:oleObj name="Equation" r:id="rId5" imgW="360648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135902"/>
                        <a:ext cx="7315200" cy="2421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22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F1B8F-944F-4493-AE39-4A3E3BF5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C8A14-E28E-4A4A-B96B-4ABA5B83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D4D19-DECF-4699-906B-7D90DD33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9B07A-A7BB-483A-B83E-DFE4AD2DDFEC}"/>
              </a:ext>
            </a:extLst>
          </p:cNvPr>
          <p:cNvSpPr txBox="1"/>
          <p:nvPr/>
        </p:nvSpPr>
        <p:spPr>
          <a:xfrm>
            <a:off x="0" y="494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 coexistence curve – the Clausius-Clapeyron equation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D24DA-B8B1-4795-827E-00FE7DFD1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67776"/>
            <a:ext cx="3609975" cy="2771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CEE3FC-528C-48FB-9917-EECA0B119EBD}"/>
              </a:ext>
            </a:extLst>
          </p:cNvPr>
          <p:cNvSpPr txBox="1"/>
          <p:nvPr/>
        </p:nvSpPr>
        <p:spPr>
          <a:xfrm>
            <a:off x="1066800" y="167640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solid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5C9D1-1E2B-40D7-B52C-D14632C68924}"/>
              </a:ext>
            </a:extLst>
          </p:cNvPr>
          <p:cNvSpPr txBox="1"/>
          <p:nvPr/>
        </p:nvSpPr>
        <p:spPr>
          <a:xfrm>
            <a:off x="2761945" y="182880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gas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CCBBC8-7A4B-4C24-95D5-49E325164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83875"/>
              </p:ext>
            </p:extLst>
          </p:nvPr>
        </p:nvGraphicFramePr>
        <p:xfrm>
          <a:off x="4604825" y="1345386"/>
          <a:ext cx="3992563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4" imgW="1968480" imgH="685800" progId="Equation.DSMT4">
                  <p:embed/>
                </p:oleObj>
              </mc:Choice>
              <mc:Fallback>
                <p:oleObj name="Equation" r:id="rId4" imgW="1968480" imgH="685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67301C-5111-4036-8EAF-47343D6AE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4825" y="1345386"/>
                        <a:ext cx="3992563" cy="139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FC10DD8-0636-4F8D-A8FF-6ABE9BE59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5732"/>
              </p:ext>
            </p:extLst>
          </p:nvPr>
        </p:nvGraphicFramePr>
        <p:xfrm>
          <a:off x="786573" y="3648373"/>
          <a:ext cx="4675253" cy="140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6" imgW="2539800" imgH="761760" progId="Equation.DSMT4">
                  <p:embed/>
                </p:oleObj>
              </mc:Choice>
              <mc:Fallback>
                <p:oleObj name="Equation" r:id="rId6" imgW="25398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6573" y="3648373"/>
                        <a:ext cx="4675253" cy="1402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A76767E-114B-463B-95F4-E27FB9F1D8C0}"/>
              </a:ext>
            </a:extLst>
          </p:cNvPr>
          <p:cNvSpPr txBox="1"/>
          <p:nvPr/>
        </p:nvSpPr>
        <p:spPr>
          <a:xfrm>
            <a:off x="3443542" y="4360761"/>
            <a:ext cx="478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Clausius-Clapeyron equation</a:t>
            </a:r>
          </a:p>
        </p:txBody>
      </p:sp>
    </p:spTree>
    <p:extLst>
      <p:ext uri="{BB962C8B-B14F-4D97-AF65-F5344CB8AC3E}">
        <p14:creationId xmlns:p14="http://schemas.microsoft.com/office/powerpoint/2010/main" val="38473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FA87E-E406-42E2-AC88-82BC7808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47F36-75DE-4BF5-9788-142AF8DA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3E02-56B1-480C-8629-37BFA9BA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4F7E3-893E-4D94-B698-E04B4A84BC75}"/>
              </a:ext>
            </a:extLst>
          </p:cNvPr>
          <p:cNvSpPr txBox="1"/>
          <p:nvPr/>
        </p:nvSpPr>
        <p:spPr>
          <a:xfrm>
            <a:off x="457200" y="381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Clausius-Clapeyron equation --  for diamond and graphite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0339C-287D-4AAF-AD51-BD5231F6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238250"/>
            <a:ext cx="85248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B7EC0-7534-44E6-BA21-A7DDF556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CC180-0BF6-44BB-9E69-A5C8F9F5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5D7A-D9F2-4A0F-920A-3149D0B7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EA768-50EC-4CA4-8637-BA6FA368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0" y="243195"/>
            <a:ext cx="7257120" cy="4367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B37A61-64CD-4B65-94D6-C4B398AB20C4}"/>
              </a:ext>
            </a:extLst>
          </p:cNvPr>
          <p:cNvSpPr/>
          <p:nvPr/>
        </p:nvSpPr>
        <p:spPr>
          <a:xfrm>
            <a:off x="210480" y="2160101"/>
            <a:ext cx="6858000" cy="5334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3D57C-0CB8-4F81-ADC9-1C04A6C88968}"/>
              </a:ext>
            </a:extLst>
          </p:cNvPr>
          <p:cNvSpPr txBox="1"/>
          <p:nvPr/>
        </p:nvSpPr>
        <p:spPr>
          <a:xfrm>
            <a:off x="0" y="-287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Table from your textbook at T=298 K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100DDF5-44F1-411E-B7DE-470723E41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49635"/>
              </p:ext>
            </p:extLst>
          </p:nvPr>
        </p:nvGraphicFramePr>
        <p:xfrm>
          <a:off x="166688" y="4610407"/>
          <a:ext cx="58531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3149280" imgH="736560" progId="Equation.DSMT4">
                  <p:embed/>
                </p:oleObj>
              </mc:Choice>
              <mc:Fallback>
                <p:oleObj name="Equation" r:id="rId4" imgW="31492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88" y="4610407"/>
                        <a:ext cx="5853112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7564F9-A233-4370-B840-56DCF8105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52466"/>
              </p:ext>
            </p:extLst>
          </p:nvPr>
        </p:nvGraphicFramePr>
        <p:xfrm>
          <a:off x="6229888" y="5088575"/>
          <a:ext cx="2747424" cy="72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6" imgW="1485720" imgH="393480" progId="Equation.DSMT4">
                  <p:embed/>
                </p:oleObj>
              </mc:Choice>
              <mc:Fallback>
                <p:oleObj name="Equation" r:id="rId6" imgW="1485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9888" y="5088575"/>
                        <a:ext cx="2747424" cy="72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8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CEA93-1B46-448B-9861-C56CD5D2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EE6E2-B3BF-463E-A6C4-9AEF08D4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9844-ABB7-41E6-A17D-563F33B8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7E6B2-7D82-4F49-9F42-B1776B1D27EE}"/>
              </a:ext>
            </a:extLst>
          </p:cNvPr>
          <p:cNvSpPr txBox="1"/>
          <p:nvPr/>
        </p:nvSpPr>
        <p:spPr>
          <a:xfrm>
            <a:off x="457200" y="381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Clausius-Clapeyron equation --  for water ice and liquid at T=273 K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1 kg of water:</a:t>
            </a:r>
          </a:p>
          <a:p>
            <a:r>
              <a:rPr lang="en-US" sz="2400" dirty="0">
                <a:latin typeface="+mj-lt"/>
              </a:rPr>
              <a:t>L=333000 J</a:t>
            </a:r>
          </a:p>
          <a:p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solid</a:t>
            </a:r>
            <a:r>
              <a:rPr lang="en-US" sz="2400" dirty="0">
                <a:latin typeface="+mj-lt"/>
              </a:rPr>
              <a:t>=1.091 x 10</a:t>
            </a:r>
            <a:r>
              <a:rPr lang="en-US" sz="2400" baseline="30000" dirty="0">
                <a:latin typeface="+mj-lt"/>
              </a:rPr>
              <a:t>-3 </a:t>
            </a:r>
            <a:r>
              <a:rPr lang="en-US" sz="2400" dirty="0">
                <a:latin typeface="+mj-lt"/>
              </a:rPr>
              <a:t>m</a:t>
            </a:r>
            <a:r>
              <a:rPr lang="en-US" sz="2400" baseline="30000" dirty="0">
                <a:latin typeface="+mj-lt"/>
              </a:rPr>
              <a:t>3        </a:t>
            </a:r>
            <a:r>
              <a:rPr lang="en-US" sz="2400" dirty="0" err="1"/>
              <a:t>V</a:t>
            </a:r>
            <a:r>
              <a:rPr lang="en-US" sz="2400" baseline="-25000" dirty="0" err="1"/>
              <a:t>liquid</a:t>
            </a:r>
            <a:r>
              <a:rPr lang="en-US" sz="2400" dirty="0"/>
              <a:t>=1.0 x 10</a:t>
            </a:r>
            <a:r>
              <a:rPr lang="en-US" sz="2400" baseline="30000" dirty="0"/>
              <a:t>-3 </a:t>
            </a:r>
            <a:r>
              <a:rPr lang="en-US" sz="2400" dirty="0"/>
              <a:t>m</a:t>
            </a:r>
            <a:r>
              <a:rPr lang="en-US" sz="2400" baseline="30000" dirty="0"/>
              <a:t>3        </a:t>
            </a:r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F290D6-0B69-457A-82A3-200181D31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93288"/>
              </p:ext>
            </p:extLst>
          </p:nvPr>
        </p:nvGraphicFramePr>
        <p:xfrm>
          <a:off x="457200" y="2904331"/>
          <a:ext cx="788592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3149280" imgH="419040" progId="Equation.DSMT4">
                  <p:embed/>
                </p:oleObj>
              </mc:Choice>
              <mc:Fallback>
                <p:oleObj name="Equation" r:id="rId3" imgW="3149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904331"/>
                        <a:ext cx="7885927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6303C5-2396-46F6-8E4D-7016ECFC3644}"/>
              </a:ext>
            </a:extLst>
          </p:cNvPr>
          <p:cNvSpPr txBox="1"/>
          <p:nvPr/>
        </p:nvSpPr>
        <p:spPr>
          <a:xfrm>
            <a:off x="457200" y="4495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this range,  the coexistence line has negative slope meaning that as pressure increases, the melting temperature decreases.</a:t>
            </a:r>
          </a:p>
        </p:txBody>
      </p:sp>
    </p:spTree>
    <p:extLst>
      <p:ext uri="{BB962C8B-B14F-4D97-AF65-F5344CB8AC3E}">
        <p14:creationId xmlns:p14="http://schemas.microsoft.com/office/powerpoint/2010/main" val="304567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CEA93-1B46-448B-9861-C56CD5D2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EE6E2-B3BF-463E-A6C4-9AEF08D4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9844-ABB7-41E6-A17D-563F33B8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7E6B2-7D82-4F49-9F42-B1776B1D27EE}"/>
              </a:ext>
            </a:extLst>
          </p:cNvPr>
          <p:cNvSpPr txBox="1"/>
          <p:nvPr/>
        </p:nvSpPr>
        <p:spPr>
          <a:xfrm>
            <a:off x="152400" y="136525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Clausius-Clapeyron equation --  for water ice and liquid at T=273 K and P= 1 atm=1.01325 x 10</a:t>
            </a:r>
            <a:r>
              <a:rPr lang="en-US" sz="2400" baseline="30000" dirty="0">
                <a:latin typeface="+mj-lt"/>
              </a:rPr>
              <a:t>5</a:t>
            </a:r>
            <a:r>
              <a:rPr lang="en-US" sz="2400" dirty="0">
                <a:latin typeface="+mj-lt"/>
              </a:rPr>
              <a:t> Pa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1 kg of water:</a:t>
            </a:r>
          </a:p>
          <a:p>
            <a:r>
              <a:rPr lang="en-US" sz="2400" dirty="0">
                <a:latin typeface="+mj-lt"/>
              </a:rPr>
              <a:t>L=333000 J</a:t>
            </a:r>
          </a:p>
          <a:p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solid</a:t>
            </a:r>
            <a:r>
              <a:rPr lang="en-US" sz="2400" dirty="0">
                <a:latin typeface="+mj-lt"/>
              </a:rPr>
              <a:t>=1.091 x 10</a:t>
            </a:r>
            <a:r>
              <a:rPr lang="en-US" sz="2400" baseline="30000" dirty="0">
                <a:latin typeface="+mj-lt"/>
              </a:rPr>
              <a:t>-3 </a:t>
            </a:r>
            <a:r>
              <a:rPr lang="en-US" sz="2400" dirty="0">
                <a:latin typeface="+mj-lt"/>
              </a:rPr>
              <a:t>m</a:t>
            </a:r>
            <a:r>
              <a:rPr lang="en-US" sz="2400" baseline="30000" dirty="0">
                <a:latin typeface="+mj-lt"/>
              </a:rPr>
              <a:t>3        </a:t>
            </a:r>
            <a:r>
              <a:rPr lang="en-US" sz="2400" dirty="0" err="1"/>
              <a:t>V</a:t>
            </a:r>
            <a:r>
              <a:rPr lang="en-US" sz="2400" baseline="-25000" dirty="0" err="1"/>
              <a:t>liquid</a:t>
            </a:r>
            <a:r>
              <a:rPr lang="en-US" sz="2400" dirty="0"/>
              <a:t>=1.0 x 10</a:t>
            </a:r>
            <a:r>
              <a:rPr lang="en-US" sz="2400" baseline="30000" dirty="0"/>
              <a:t>-3 </a:t>
            </a:r>
            <a:r>
              <a:rPr lang="en-US" sz="2400" dirty="0"/>
              <a:t>m</a:t>
            </a:r>
            <a:r>
              <a:rPr lang="en-US" sz="2400" baseline="30000" dirty="0"/>
              <a:t>3        </a:t>
            </a:r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2D93F-6B79-430F-8169-93905B2BD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" t="5401" r="45789" b="24913"/>
          <a:stretch/>
        </p:blipFill>
        <p:spPr>
          <a:xfrm>
            <a:off x="457200" y="2814180"/>
            <a:ext cx="4114800" cy="337278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D6038D-381C-4C71-A809-551BB22EE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82126"/>
              </p:ext>
            </p:extLst>
          </p:nvPr>
        </p:nvGraphicFramePr>
        <p:xfrm>
          <a:off x="4709318" y="3599428"/>
          <a:ext cx="368776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1473120" imgH="393480" progId="Equation.DSMT4">
                  <p:embed/>
                </p:oleObj>
              </mc:Choice>
              <mc:Fallback>
                <p:oleObj name="Equation" r:id="rId4" imgW="147312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F290D6-0B69-457A-82A3-200181D318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9318" y="3599428"/>
                        <a:ext cx="3687763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06120B4-AB79-4ED2-BD7B-C70ED5BF4FA3}"/>
              </a:ext>
            </a:extLst>
          </p:cNvPr>
          <p:cNvSpPr/>
          <p:nvPr/>
        </p:nvSpPr>
        <p:spPr>
          <a:xfrm>
            <a:off x="2126059" y="437951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74E8D2-A85C-4C74-925D-C85040A5A551}"/>
              </a:ext>
            </a:extLst>
          </p:cNvPr>
          <p:cNvCxnSpPr/>
          <p:nvPr/>
        </p:nvCxnSpPr>
        <p:spPr>
          <a:xfrm flipH="1">
            <a:off x="2819400" y="4092346"/>
            <a:ext cx="1752600" cy="4929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3B54BC-8AAA-4052-95EA-2737B59AF024}"/>
              </a:ext>
            </a:extLst>
          </p:cNvPr>
          <p:cNvSpPr txBox="1"/>
          <p:nvPr/>
        </p:nvSpPr>
        <p:spPr>
          <a:xfrm>
            <a:off x="4876798" y="4778310"/>
            <a:ext cx="3687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Unusual property of ice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What temperature does  ice under P&gt; 1 atm  melt?  </a:t>
            </a:r>
          </a:p>
        </p:txBody>
      </p:sp>
    </p:spTree>
    <p:extLst>
      <p:ext uri="{BB962C8B-B14F-4D97-AF65-F5344CB8AC3E}">
        <p14:creationId xmlns:p14="http://schemas.microsoft.com/office/powerpoint/2010/main" val="383049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C9E56-0EE0-4FF2-AF7C-4103B6EA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E67C2-1EBB-47D4-A3B3-362CD944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20CC7-F9AF-4844-9639-75FE91D3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91E85-52E5-47E3-8ACE-97A995DF1851}"/>
              </a:ext>
            </a:extLst>
          </p:cNvPr>
          <p:cNvSpPr txBox="1"/>
          <p:nvPr/>
        </p:nvSpPr>
        <p:spPr>
          <a:xfrm>
            <a:off x="152400" y="136525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of Clausius-Clapeyron equation --  for water liquid and vapor at T=</a:t>
            </a:r>
            <a:r>
              <a:rPr lang="en-US" sz="2400" dirty="0" err="1"/>
              <a:t>T</a:t>
            </a:r>
            <a:r>
              <a:rPr lang="en-US" sz="2400" baseline="-25000" dirty="0" err="1"/>
              <a:t>ref</a:t>
            </a:r>
            <a:r>
              <a:rPr lang="en-US" sz="2400" dirty="0"/>
              <a:t> =373 K and P=P</a:t>
            </a:r>
            <a:r>
              <a:rPr lang="en-US" sz="2400" baseline="-25000" dirty="0"/>
              <a:t>ref</a:t>
            </a:r>
            <a:r>
              <a:rPr lang="en-US" sz="2400" dirty="0"/>
              <a:t> = 1 atm=1.01325 x 10</a:t>
            </a:r>
            <a:r>
              <a:rPr lang="en-US" sz="2400" baseline="30000" dirty="0"/>
              <a:t>5</a:t>
            </a:r>
            <a:r>
              <a:rPr lang="en-US" sz="2400" dirty="0"/>
              <a:t> Pa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1 mole of water:</a:t>
            </a:r>
          </a:p>
          <a:p>
            <a:r>
              <a:rPr lang="en-US" sz="2400" dirty="0">
                <a:latin typeface="+mj-lt"/>
              </a:rPr>
              <a:t>L=407000 J</a:t>
            </a:r>
          </a:p>
          <a:p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gas</a:t>
            </a:r>
            <a:r>
              <a:rPr lang="en-US" sz="2400" dirty="0">
                <a:latin typeface="+mj-lt"/>
              </a:rPr>
              <a:t>=RT/P</a:t>
            </a:r>
            <a:r>
              <a:rPr lang="en-US" sz="2400" baseline="30000" dirty="0">
                <a:latin typeface="+mj-lt"/>
              </a:rPr>
              <a:t>        </a:t>
            </a:r>
            <a:r>
              <a:rPr lang="en-US" sz="2400" dirty="0" err="1"/>
              <a:t>V</a:t>
            </a:r>
            <a:r>
              <a:rPr lang="en-US" sz="2400" baseline="-25000" dirty="0" err="1"/>
              <a:t>liquid</a:t>
            </a:r>
            <a:r>
              <a:rPr lang="en-US" sz="2400" dirty="0"/>
              <a:t>&lt;&lt; </a:t>
            </a:r>
            <a:r>
              <a:rPr lang="en-US" sz="2400" dirty="0" err="1"/>
              <a:t>V</a:t>
            </a:r>
            <a:r>
              <a:rPr lang="en-US" sz="2400" baseline="-25000" dirty="0" err="1"/>
              <a:t>gas</a:t>
            </a:r>
            <a:endParaRPr lang="en-US" sz="2400" baseline="-25000" dirty="0"/>
          </a:p>
          <a:p>
            <a:r>
              <a:rPr lang="en-US" sz="2400" dirty="0"/>
              <a:t>R=8.315 J/K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9425FC-A506-43A2-AE11-B74B42839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858" y="2971800"/>
          <a:ext cx="7059612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2819160" imgH="1104840" progId="Equation.DSMT4">
                  <p:embed/>
                </p:oleObj>
              </mc:Choice>
              <mc:Fallback>
                <p:oleObj name="Equation" r:id="rId3" imgW="2819160" imgH="1104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B9425FC-A506-43A2-AE11-B74B428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858" y="2971800"/>
                        <a:ext cx="7059612" cy="276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02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DE253-8D9D-4EC0-8F4E-8A1B0283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CD0A-E7BA-4E63-897D-E8471CEB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33E11-DA1A-46F2-B938-5CDABFAB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D4361-EA43-4A9B-A379-50F6F672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8" y="838200"/>
            <a:ext cx="8840524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C9E56-0EE0-4FF2-AF7C-4103B6EA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E67C2-1EBB-47D4-A3B3-362CD944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20CC7-F9AF-4844-9639-75FE91D3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91E85-52E5-47E3-8ACE-97A995DF1851}"/>
              </a:ext>
            </a:extLst>
          </p:cNvPr>
          <p:cNvSpPr txBox="1"/>
          <p:nvPr/>
        </p:nvSpPr>
        <p:spPr>
          <a:xfrm>
            <a:off x="152400" y="136525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Clausius-Clapeyron equation --  for water liquid and vapor at T=</a:t>
            </a:r>
            <a:r>
              <a:rPr lang="en-US" sz="2400" dirty="0" err="1">
                <a:latin typeface="+mj-lt"/>
              </a:rPr>
              <a:t>T</a:t>
            </a:r>
            <a:r>
              <a:rPr lang="en-US" sz="2400" baseline="-25000" dirty="0" err="1">
                <a:latin typeface="+mj-lt"/>
              </a:rPr>
              <a:t>ref</a:t>
            </a:r>
            <a:r>
              <a:rPr lang="en-US" sz="2400" dirty="0">
                <a:latin typeface="+mj-lt"/>
              </a:rPr>
              <a:t> =373 K and P=P</a:t>
            </a:r>
            <a:r>
              <a:rPr lang="en-US" sz="2400" baseline="-25000" dirty="0">
                <a:latin typeface="+mj-lt"/>
              </a:rPr>
              <a:t>ref</a:t>
            </a:r>
            <a:r>
              <a:rPr lang="en-US" sz="2400" dirty="0">
                <a:latin typeface="+mj-lt"/>
              </a:rPr>
              <a:t> = 1 atm=1.01325 x 10</a:t>
            </a:r>
            <a:r>
              <a:rPr lang="en-US" sz="2400" baseline="30000" dirty="0">
                <a:latin typeface="+mj-lt"/>
              </a:rPr>
              <a:t>5</a:t>
            </a:r>
            <a:r>
              <a:rPr lang="en-US" sz="2400" dirty="0">
                <a:latin typeface="+mj-lt"/>
              </a:rPr>
              <a:t> Pa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1 mole of water:</a:t>
            </a:r>
          </a:p>
          <a:p>
            <a:r>
              <a:rPr lang="en-US" sz="2400" dirty="0">
                <a:latin typeface="+mj-lt"/>
              </a:rPr>
              <a:t>L=407000 J</a:t>
            </a:r>
          </a:p>
          <a:p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gas</a:t>
            </a:r>
            <a:r>
              <a:rPr lang="en-US" sz="2400" dirty="0">
                <a:latin typeface="+mj-lt"/>
              </a:rPr>
              <a:t>=RT/P</a:t>
            </a:r>
            <a:r>
              <a:rPr lang="en-US" sz="2400" baseline="30000" dirty="0">
                <a:latin typeface="+mj-lt"/>
              </a:rPr>
              <a:t>        </a:t>
            </a:r>
            <a:r>
              <a:rPr lang="en-US" sz="2400" dirty="0" err="1"/>
              <a:t>V</a:t>
            </a:r>
            <a:r>
              <a:rPr lang="en-US" sz="2400" baseline="-25000" dirty="0" err="1"/>
              <a:t>liquid</a:t>
            </a:r>
            <a:r>
              <a:rPr lang="en-US" sz="2400" dirty="0"/>
              <a:t>&lt;&lt; </a:t>
            </a:r>
            <a:r>
              <a:rPr lang="en-US" sz="2400" dirty="0" err="1"/>
              <a:t>V</a:t>
            </a:r>
            <a:r>
              <a:rPr lang="en-US" sz="2400" baseline="-25000" dirty="0" err="1"/>
              <a:t>gas</a:t>
            </a:r>
            <a:endParaRPr lang="en-US" sz="2400" baseline="-25000" dirty="0"/>
          </a:p>
          <a:p>
            <a:r>
              <a:rPr lang="en-US" sz="2400" dirty="0"/>
              <a:t>R=8.315 J/K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9425FC-A506-43A2-AE11-B74B42839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71518"/>
              </p:ext>
            </p:extLst>
          </p:nvPr>
        </p:nvGraphicFramePr>
        <p:xfrm>
          <a:off x="5187446" y="3576131"/>
          <a:ext cx="368776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1473120" imgH="711000" progId="Equation.DSMT4">
                  <p:embed/>
                </p:oleObj>
              </mc:Choice>
              <mc:Fallback>
                <p:oleObj name="Equation" r:id="rId3" imgW="147312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F290D6-0B69-457A-82A3-200181D318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7446" y="3576131"/>
                        <a:ext cx="3687763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AD4822A-01AD-449E-910E-B3BB2BC4F5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2" t="5401" r="45789" b="24913"/>
          <a:stretch/>
        </p:blipFill>
        <p:spPr>
          <a:xfrm>
            <a:off x="268791" y="3083306"/>
            <a:ext cx="4114800" cy="33727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5A6CC03-8CC1-4EB8-B637-4B5EFB8CBCDD}"/>
              </a:ext>
            </a:extLst>
          </p:cNvPr>
          <p:cNvSpPr/>
          <p:nvPr/>
        </p:nvSpPr>
        <p:spPr>
          <a:xfrm>
            <a:off x="2819400" y="4465131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4D0767-4C2E-46BA-931E-267585B96333}"/>
              </a:ext>
            </a:extLst>
          </p:cNvPr>
          <p:cNvCxnSpPr>
            <a:cxnSpLocks/>
          </p:cNvCxnSpPr>
          <p:nvPr/>
        </p:nvCxnSpPr>
        <p:spPr>
          <a:xfrm flipH="1">
            <a:off x="3352801" y="4314422"/>
            <a:ext cx="1600199" cy="392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6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15744-8298-4F61-AC90-9B4CA6D7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A4710-035D-474A-97DC-1EE6FA86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05D67-E495-44EA-B379-EADD680F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A1231-2B0E-4CD7-9515-97DD55809188}"/>
              </a:ext>
            </a:extLst>
          </p:cNvPr>
          <p:cNvSpPr txBox="1"/>
          <p:nvPr/>
        </p:nvSpPr>
        <p:spPr>
          <a:xfrm>
            <a:off x="152400" y="136525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of Clausius-Clapeyron equation --  for water liquid and vapor at T=</a:t>
            </a:r>
            <a:r>
              <a:rPr lang="en-US" sz="2400" dirty="0" err="1"/>
              <a:t>T</a:t>
            </a:r>
            <a:r>
              <a:rPr lang="en-US" sz="2400" baseline="-25000" dirty="0" err="1"/>
              <a:t>ref</a:t>
            </a:r>
            <a:r>
              <a:rPr lang="en-US" sz="2400" dirty="0"/>
              <a:t> =373 K and P=P</a:t>
            </a:r>
            <a:r>
              <a:rPr lang="en-US" sz="2400" baseline="-25000" dirty="0"/>
              <a:t>ref</a:t>
            </a:r>
            <a:r>
              <a:rPr lang="en-US" sz="2400" dirty="0"/>
              <a:t> = 1 atm=1.01325 x 10</a:t>
            </a:r>
            <a:r>
              <a:rPr lang="en-US" sz="2400" baseline="30000" dirty="0"/>
              <a:t>5</a:t>
            </a:r>
            <a:r>
              <a:rPr lang="en-US" sz="2400" dirty="0"/>
              <a:t> Pa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1 mole of water:</a:t>
            </a:r>
          </a:p>
          <a:p>
            <a:r>
              <a:rPr lang="en-US" sz="2400" dirty="0">
                <a:latin typeface="+mj-lt"/>
              </a:rPr>
              <a:t>L=407000 J</a:t>
            </a:r>
          </a:p>
          <a:p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gas</a:t>
            </a:r>
            <a:r>
              <a:rPr lang="en-US" sz="2400" dirty="0">
                <a:latin typeface="+mj-lt"/>
              </a:rPr>
              <a:t>=RT/P</a:t>
            </a:r>
            <a:r>
              <a:rPr lang="en-US" sz="2400" baseline="30000" dirty="0">
                <a:latin typeface="+mj-lt"/>
              </a:rPr>
              <a:t>        </a:t>
            </a:r>
            <a:r>
              <a:rPr lang="en-US" sz="2400" dirty="0" err="1"/>
              <a:t>V</a:t>
            </a:r>
            <a:r>
              <a:rPr lang="en-US" sz="2400" baseline="-25000" dirty="0" err="1"/>
              <a:t>liquid</a:t>
            </a:r>
            <a:r>
              <a:rPr lang="en-US" sz="2400" dirty="0"/>
              <a:t>&lt;&lt; </a:t>
            </a:r>
            <a:r>
              <a:rPr lang="en-US" sz="2400" dirty="0" err="1"/>
              <a:t>V</a:t>
            </a:r>
            <a:r>
              <a:rPr lang="en-US" sz="2400" baseline="-25000" dirty="0" err="1"/>
              <a:t>gas</a:t>
            </a:r>
            <a:endParaRPr lang="en-US" sz="2400" baseline="-25000" dirty="0"/>
          </a:p>
          <a:p>
            <a:r>
              <a:rPr lang="en-US" sz="2400" dirty="0"/>
              <a:t>R=8.315 J/K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211FB-CE00-4148-8076-B7211B056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73725"/>
            <a:ext cx="6629400" cy="3382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7599BF-A8A0-4C92-B595-13DE1F52D91F}"/>
              </a:ext>
            </a:extLst>
          </p:cNvPr>
          <p:cNvSpPr txBox="1"/>
          <p:nvPr/>
        </p:nvSpPr>
        <p:spPr>
          <a:xfrm>
            <a:off x="4373880" y="602071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5AF15-17B6-4932-9DA5-0C9AE7BDBB13}"/>
              </a:ext>
            </a:extLst>
          </p:cNvPr>
          <p:cNvSpPr txBox="1"/>
          <p:nvPr/>
        </p:nvSpPr>
        <p:spPr>
          <a:xfrm rot="16200000">
            <a:off x="337719" y="3944833"/>
            <a:ext cx="11885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P/</a:t>
            </a:r>
            <a:r>
              <a:rPr lang="en-US" sz="2400" dirty="0" err="1">
                <a:latin typeface="+mj-lt"/>
              </a:rPr>
              <a:t>P</a:t>
            </a:r>
            <a:r>
              <a:rPr lang="en-US" sz="2400" baseline="-25000" dirty="0" err="1">
                <a:latin typeface="+mj-lt"/>
              </a:rPr>
              <a:t>Ref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948463-BEC4-4784-BA8E-72C591785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61605"/>
              </p:ext>
            </p:extLst>
          </p:nvPr>
        </p:nvGraphicFramePr>
        <p:xfrm>
          <a:off x="4503737" y="1223860"/>
          <a:ext cx="368776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4" imgW="1473120" imgH="711000" progId="Equation.DSMT4">
                  <p:embed/>
                </p:oleObj>
              </mc:Choice>
              <mc:Fallback>
                <p:oleObj name="Equation" r:id="rId4" imgW="1473120" imgH="71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B9425FC-A506-43A2-AE11-B74B428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3737" y="1223860"/>
                        <a:ext cx="3687763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244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8951A-5960-4D8A-8BF4-D4E3DD62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2B1BE-0B0D-4506-AD20-2C31B5E3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8C1D1-1821-4510-B78D-9B895FC5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03BAB-5E8E-4747-99FC-66B9046F9F2E}"/>
              </a:ext>
            </a:extLst>
          </p:cNvPr>
          <p:cNvSpPr txBox="1"/>
          <p:nvPr/>
        </p:nvSpPr>
        <p:spPr>
          <a:xfrm>
            <a:off x="76200" y="22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can we understand phase transitions from the viewpoint of an equation of state?    Obviously, the ideal gas law cannot help.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BFFA1C-8F3B-4E26-BE21-81D6F72FC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14334"/>
              </p:ext>
            </p:extLst>
          </p:nvPr>
        </p:nvGraphicFramePr>
        <p:xfrm>
          <a:off x="228600" y="1609676"/>
          <a:ext cx="31289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1625400" imgH="672840" progId="Equation.DSMT4">
                  <p:embed/>
                </p:oleObj>
              </mc:Choice>
              <mc:Fallback>
                <p:oleObj name="Equation" r:id="rId3" imgW="16254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609676"/>
                        <a:ext cx="312896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D977ADD-B589-4186-AD27-E91FE386E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440475"/>
              </p:ext>
            </p:extLst>
          </p:nvPr>
        </p:nvGraphicFramePr>
        <p:xfrm>
          <a:off x="4364816" y="1609676"/>
          <a:ext cx="3789332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5" imgW="1993680" imgH="685800" progId="Equation.DSMT4">
                  <p:embed/>
                </p:oleObj>
              </mc:Choice>
              <mc:Fallback>
                <p:oleObj name="Equation" r:id="rId5" imgW="1993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4816" y="1609676"/>
                        <a:ext cx="3789332" cy="130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Up 7">
            <a:extLst>
              <a:ext uri="{FF2B5EF4-FFF2-40B4-BE49-F238E27FC236}">
                <a16:creationId xmlns:a16="http://schemas.microsoft.com/office/drawing/2014/main" id="{081CF6E2-5AF8-45FE-902A-83B114A41472}"/>
              </a:ext>
            </a:extLst>
          </p:cNvPr>
          <p:cNvSpPr/>
          <p:nvPr/>
        </p:nvSpPr>
        <p:spPr>
          <a:xfrm rot="2314924">
            <a:off x="4466304" y="2922699"/>
            <a:ext cx="762000" cy="592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BAA78-E0F8-4FF3-B329-E4F29C5B35C9}"/>
              </a:ext>
            </a:extLst>
          </p:cNvPr>
          <p:cNvSpPr txBox="1"/>
          <p:nvPr/>
        </p:nvSpPr>
        <p:spPr>
          <a:xfrm>
            <a:off x="3399504" y="3420794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Representing attractive forces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12D1F24-8AAB-47F8-AE90-A7A9BB955400}"/>
              </a:ext>
            </a:extLst>
          </p:cNvPr>
          <p:cNvSpPr/>
          <p:nvPr/>
        </p:nvSpPr>
        <p:spPr>
          <a:xfrm rot="19559152">
            <a:off x="6113023" y="2674343"/>
            <a:ext cx="762000" cy="5921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0933A5-C538-4F83-A68F-1277A7E5BA1C}"/>
              </a:ext>
            </a:extLst>
          </p:cNvPr>
          <p:cNvSpPr txBox="1"/>
          <p:nvPr/>
        </p:nvSpPr>
        <p:spPr>
          <a:xfrm>
            <a:off x="6248400" y="329721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Representing finite size effects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1BAF00-F831-404D-9D91-71A11962A5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3668362"/>
            <a:ext cx="1623333" cy="24349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18BFA1-5E67-413A-826B-BC14F46E6AFB}"/>
              </a:ext>
            </a:extLst>
          </p:cNvPr>
          <p:cNvSpPr txBox="1"/>
          <p:nvPr/>
        </p:nvSpPr>
        <p:spPr>
          <a:xfrm>
            <a:off x="2286000" y="5029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Johannes </a:t>
            </a:r>
            <a:r>
              <a:rPr lang="en-US" sz="2400" dirty="0" err="1">
                <a:latin typeface="+mj-lt"/>
              </a:rPr>
              <a:t>Diderik</a:t>
            </a:r>
            <a:r>
              <a:rPr lang="en-US" sz="2400" dirty="0">
                <a:latin typeface="+mj-lt"/>
              </a:rPr>
              <a:t> van der Waals  1837-1923</a:t>
            </a:r>
          </a:p>
          <a:p>
            <a:r>
              <a:rPr lang="en-US" sz="2400" dirty="0">
                <a:latin typeface="+mj-lt"/>
              </a:rPr>
              <a:t>Developed equation in  1873  </a:t>
            </a:r>
          </a:p>
          <a:p>
            <a:r>
              <a:rPr lang="en-US" sz="2400" dirty="0">
                <a:latin typeface="+mj-lt"/>
              </a:rPr>
              <a:t>Awarded Nobel Prize in 1910</a:t>
            </a:r>
          </a:p>
        </p:txBody>
      </p:sp>
    </p:spTree>
    <p:extLst>
      <p:ext uri="{BB962C8B-B14F-4D97-AF65-F5344CB8AC3E}">
        <p14:creationId xmlns:p14="http://schemas.microsoft.com/office/powerpoint/2010/main" val="120054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86760-B28E-4CB1-B926-F2D7910D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45136-A95E-4DD4-8C68-C706FA21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ED50-DD9C-49CC-9E4B-F1CD274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5082B-583A-4546-A495-C0C01031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78" y="608119"/>
            <a:ext cx="8220222" cy="5641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BE696-74CC-49FB-9F1D-0181D980352D}"/>
              </a:ext>
            </a:extLst>
          </p:cNvPr>
          <p:cNvSpPr txBox="1"/>
          <p:nvPr/>
        </p:nvSpPr>
        <p:spPr>
          <a:xfrm>
            <a:off x="0" y="13652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Interesting paper -- </a:t>
            </a:r>
            <a:r>
              <a:rPr lang="en-US" dirty="0"/>
              <a:t>DOI:10.1021/acs.jced.9b00264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696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4C77-7564-4951-830D-BB2895A4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BF826-1756-4C4D-933E-319AE4C8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E638-1FAE-462A-85A8-CBC7361B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8A4BA-AE27-478A-8C49-C99168FC6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92" y="940692"/>
            <a:ext cx="5400780" cy="5415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2CCD2-2FAB-414B-875D-120E9DC66132}"/>
              </a:ext>
            </a:extLst>
          </p:cNvPr>
          <p:cNvSpPr txBox="1"/>
          <p:nvPr/>
        </p:nvSpPr>
        <p:spPr>
          <a:xfrm>
            <a:off x="157110" y="304800"/>
            <a:ext cx="898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Pressure versus volume plots for a real system near its critical point:   </a:t>
            </a:r>
            <a:r>
              <a:rPr lang="en-US" sz="1400" dirty="0">
                <a:latin typeface="+mj-lt"/>
                <a:hlinkClick r:id="rId3"/>
              </a:rPr>
              <a:t>https://home.uni-leipzig.de/prakphys/pdf/VersucheIPSP/Thermodynamics/W-15E-AUF.pdf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C067F-BB5C-470B-931E-F47BD3AF5603}"/>
              </a:ext>
            </a:extLst>
          </p:cNvPr>
          <p:cNvSpPr txBox="1"/>
          <p:nvPr/>
        </p:nvSpPr>
        <p:spPr>
          <a:xfrm>
            <a:off x="5105400" y="1676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Notice that at the critical point the P(V) slope is zero and the slope of the slope is also zero.</a:t>
            </a:r>
          </a:p>
        </p:txBody>
      </p:sp>
    </p:spTree>
    <p:extLst>
      <p:ext uri="{BB962C8B-B14F-4D97-AF65-F5344CB8AC3E}">
        <p14:creationId xmlns:p14="http://schemas.microsoft.com/office/powerpoint/2010/main" val="19653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ECA55-C04C-4CEE-A1F1-030D2CC1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663B7-B1DE-405F-BC63-0C7454F0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EF2E5-8E8B-4C1C-8086-C118B6DD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715CE-994F-4F57-A192-BF44EB6DD70D}"/>
              </a:ext>
            </a:extLst>
          </p:cNvPr>
          <p:cNvSpPr txBox="1"/>
          <p:nvPr/>
        </p:nvSpPr>
        <p:spPr>
          <a:xfrm>
            <a:off x="228600" y="228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the Van der Waals equation of state represent this behavior?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Examine the equation near   T</a:t>
            </a:r>
            <a:r>
              <a:rPr lang="en-US" sz="2400" baseline="-250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, P</a:t>
            </a:r>
            <a:r>
              <a:rPr lang="en-US" sz="2400" baseline="-250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, and </a:t>
            </a:r>
            <a:r>
              <a:rPr lang="en-US" sz="2400" dirty="0" err="1">
                <a:latin typeface="+mj-lt"/>
              </a:rPr>
              <a:t>V</a:t>
            </a:r>
            <a:r>
              <a:rPr lang="en-US" sz="2400" baseline="-25000" dirty="0" err="1">
                <a:latin typeface="+mj-lt"/>
              </a:rPr>
              <a:t>c</a:t>
            </a:r>
            <a:r>
              <a:rPr lang="en-US" sz="2400" dirty="0">
                <a:latin typeface="+mj-lt"/>
              </a:rPr>
              <a:t>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F94493-07EE-4EDF-B02F-2F0C21E51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28713"/>
              </p:ext>
            </p:extLst>
          </p:nvPr>
        </p:nvGraphicFramePr>
        <p:xfrm>
          <a:off x="452511" y="1965163"/>
          <a:ext cx="6783387" cy="137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" imgW="3390840" imgH="685800" progId="Equation.DSMT4">
                  <p:embed/>
                </p:oleObj>
              </mc:Choice>
              <mc:Fallback>
                <p:oleObj name="Equation" r:id="rId3" imgW="33908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511" y="1965163"/>
                        <a:ext cx="6783387" cy="1371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C9A58A0-4F14-4F4F-BDBE-0EBB78F39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386411"/>
              </p:ext>
            </p:extLst>
          </p:nvPr>
        </p:nvGraphicFramePr>
        <p:xfrm>
          <a:off x="609600" y="3484058"/>
          <a:ext cx="4800600" cy="250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5" imgW="2361960" imgH="1231560" progId="Equation.DSMT4">
                  <p:embed/>
                </p:oleObj>
              </mc:Choice>
              <mc:Fallback>
                <p:oleObj name="Equation" r:id="rId5" imgW="236196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484058"/>
                        <a:ext cx="4800600" cy="250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570A2E-7731-405F-9D88-C89F5BB28393}"/>
              </a:ext>
            </a:extLst>
          </p:cNvPr>
          <p:cNvSpPr txBox="1"/>
          <p:nvPr/>
        </p:nvSpPr>
        <p:spPr>
          <a:xfrm>
            <a:off x="5105400" y="4495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 Want to adjust parameters a and b so that these values are 0.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0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713C4-327F-48A3-AE15-21497C13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884D4-B911-4860-8D40-6B236F2A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10378-C0F0-4214-9541-8855205F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BC0B7E-EEC4-4392-8059-50A18A57E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33541"/>
              </p:ext>
            </p:extLst>
          </p:nvPr>
        </p:nvGraphicFramePr>
        <p:xfrm>
          <a:off x="88083" y="164660"/>
          <a:ext cx="4483917" cy="233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3" imgW="2361960" imgH="1231560" progId="Equation.DSMT4">
                  <p:embed/>
                </p:oleObj>
              </mc:Choice>
              <mc:Fallback>
                <p:oleObj name="Equation" r:id="rId3" imgW="236196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83" y="164660"/>
                        <a:ext cx="4483917" cy="233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E41EA2-D5D3-462E-A109-BF9448756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508250"/>
              </p:ext>
            </p:extLst>
          </p:nvPr>
        </p:nvGraphicFramePr>
        <p:xfrm>
          <a:off x="4714875" y="914400"/>
          <a:ext cx="4327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2565360" imgH="609480" progId="Equation.DSMT4">
                  <p:embed/>
                </p:oleObj>
              </mc:Choice>
              <mc:Fallback>
                <p:oleObj name="Equation" r:id="rId5" imgW="2565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4875" y="914400"/>
                        <a:ext cx="432752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A66AAEB-BA90-4102-AF71-1499EE3E5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17397"/>
              </p:ext>
            </p:extLst>
          </p:nvPr>
        </p:nvGraphicFramePr>
        <p:xfrm>
          <a:off x="1143000" y="3036057"/>
          <a:ext cx="6477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685381868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3116394569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429398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(eV ang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(ang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9.55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9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Sulfur dioxide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406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Carbon dioxide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69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393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760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7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4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Helium-4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3925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87389E-0717-44FD-B925-A71ED1694CDA}"/>
              </a:ext>
            </a:extLst>
          </p:cNvPr>
          <p:cNvSpPr txBox="1"/>
          <p:nvPr/>
        </p:nvSpPr>
        <p:spPr>
          <a:xfrm>
            <a:off x="88083" y="2590800"/>
            <a:ext cx="895431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values from Thermal Physics by Ralph </a:t>
            </a:r>
            <a:r>
              <a:rPr lang="en-US" sz="2400" dirty="0" err="1">
                <a:latin typeface="+mj-lt"/>
              </a:rPr>
              <a:t>Baierlein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637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782E5-F25C-4E34-9A0A-0143083C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D24BF-5864-40DA-B656-0502AC3C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C0C51-D072-4F75-8463-1A81870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DDE7B-6AB6-4BF2-B578-9195AFED9E23}"/>
              </a:ext>
            </a:extLst>
          </p:cNvPr>
          <p:cNvSpPr txBox="1"/>
          <p:nvPr/>
        </p:nvSpPr>
        <p:spPr>
          <a:xfrm>
            <a:off x="228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fudging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33866-F228-4737-AA6B-28BDF080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26369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C8E00-B4FD-4631-8E8A-62B90622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96C4A-4A2F-438A-BD38-28E33396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AE95-0B98-44FB-8129-2A0A1AC1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7D1D-8E49-4583-939C-1E0BFC59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428750"/>
            <a:ext cx="8362950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1AACA-D0B3-4AE0-93CF-FE9C66D70D23}"/>
              </a:ext>
            </a:extLst>
          </p:cNvPr>
          <p:cNvSpPr txBox="1"/>
          <p:nvPr/>
        </p:nvSpPr>
        <p:spPr>
          <a:xfrm>
            <a:off x="1524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unphysical behavior of van der Waals equation of state below the critical point.   V(P) </a:t>
            </a:r>
            <a:r>
              <a:rPr lang="en-US" sz="2400">
                <a:latin typeface="+mj-lt"/>
              </a:rPr>
              <a:t>is multivalued.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923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63426-AFE1-4C26-8E5C-1327BD7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CC7C8-460E-4E82-9DB7-61467C2A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0487-0837-44AF-89B7-60E87D52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DD876-D0CF-4C39-9B33-05DEF48D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6143"/>
            <a:ext cx="7662863" cy="5459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1B33A-5201-4E93-AA5A-9572D47F32CB}"/>
              </a:ext>
            </a:extLst>
          </p:cNvPr>
          <p:cNvSpPr txBox="1"/>
          <p:nvPr/>
        </p:nvSpPr>
        <p:spPr>
          <a:xfrm>
            <a:off x="228600" y="228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Van der Waals equation of state with </a:t>
            </a:r>
            <a:r>
              <a:rPr lang="en-US" sz="2400">
                <a:latin typeface="+mj-lt"/>
              </a:rPr>
              <a:t>Maxwell’s modification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35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E5477-0B1F-4E0F-B125-AE9DCBD63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93"/>
            <a:ext cx="9144000" cy="62048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C859EB-D31F-4DB3-B0F3-5C029A575D13}"/>
              </a:ext>
            </a:extLst>
          </p:cNvPr>
          <p:cNvSpPr/>
          <p:nvPr/>
        </p:nvSpPr>
        <p:spPr>
          <a:xfrm>
            <a:off x="152400" y="4800600"/>
            <a:ext cx="8991600" cy="304800"/>
          </a:xfrm>
          <a:prstGeom prst="rect">
            <a:avLst/>
          </a:prstGeom>
          <a:solidFill>
            <a:srgbClr val="DA32AA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F82E3-8190-4BCE-B2CD-5224AA9A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6C047-264C-47A3-B938-4A71F94A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655A1-58F3-473C-9924-F5CC7495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38BED-9B9C-4A41-A24A-AFF32AEB2BCE}"/>
              </a:ext>
            </a:extLst>
          </p:cNvPr>
          <p:cNvSpPr txBox="1"/>
          <p:nvPr/>
        </p:nvSpPr>
        <p:spPr>
          <a:xfrm>
            <a:off x="2590800" y="5269209"/>
            <a:ext cx="6248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now on HW will be original problems.</a:t>
            </a:r>
          </a:p>
        </p:txBody>
      </p:sp>
    </p:spTree>
    <p:extLst>
      <p:ext uri="{BB962C8B-B14F-4D97-AF65-F5344CB8AC3E}">
        <p14:creationId xmlns:p14="http://schemas.microsoft.com/office/powerpoint/2010/main" val="42384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C4EB7-3DC4-4A8D-8CF5-2C0259E8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E065B-125E-4AB8-AA38-D0879D5A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9FD03-2AF3-46EF-ACDA-86BBEC9B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FEF91-D8F7-4DB8-99E6-62A14BE4B791}"/>
              </a:ext>
            </a:extLst>
          </p:cNvPr>
          <p:cNvSpPr txBox="1"/>
          <p:nvPr/>
        </p:nvSpPr>
        <p:spPr>
          <a:xfrm>
            <a:off x="0" y="228600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br>
              <a:rPr lang="en-US" dirty="0"/>
            </a:br>
            <a:r>
              <a:rPr lang="en-US" sz="2400" dirty="0"/>
              <a:t>From Kristen – </a:t>
            </a:r>
            <a:r>
              <a:rPr lang="en-US" dirty="0"/>
              <a:t>Could you explain the critical point in a bit more detail? 2. Could you explain figure 5.21 in more detail, specifically the references to integrals made in the text (the Maxwell construction)?</a:t>
            </a:r>
          </a:p>
          <a:p>
            <a:endParaRPr lang="en-US" sz="2400" dirty="0"/>
          </a:p>
          <a:p>
            <a:r>
              <a:rPr lang="en-US" sz="2400" dirty="0"/>
              <a:t>From Parker – </a:t>
            </a:r>
            <a:r>
              <a:rPr lang="en-US" dirty="0"/>
              <a:t>My question for the week is what is the purpose of using the van der Waals Model instead of the usual ideal gas equation?</a:t>
            </a:r>
          </a:p>
          <a:p>
            <a:endParaRPr lang="en-US" sz="2400" dirty="0"/>
          </a:p>
          <a:p>
            <a:r>
              <a:rPr lang="en-US" sz="2400" dirty="0"/>
              <a:t>From Michael – </a:t>
            </a:r>
            <a:r>
              <a:rPr lang="en-US" dirty="0"/>
              <a:t>How are the critical temperature, critical pressure, and critical volume all related to one another. Would they follow the same mathematical expression we would expect using the ideal gas law?</a:t>
            </a:r>
          </a:p>
          <a:p>
            <a:endParaRPr lang="en-US" sz="2400" dirty="0"/>
          </a:p>
          <a:p>
            <a:r>
              <a:rPr lang="en-US" sz="2400" dirty="0">
                <a:latin typeface="+mj-lt"/>
              </a:rPr>
              <a:t>From Rich -- </a:t>
            </a:r>
            <a:r>
              <a:rPr lang="en-US" dirty="0"/>
              <a:t>-Does the Van der Waals equation accurately model liquids, and if not, how could it accurately be used to model the phase shift?   -For the unattainable conformations in the Gibbs Free energy/phase shift plot, what would these positions look like for the system theoretically?</a:t>
            </a:r>
          </a:p>
          <a:p>
            <a:br>
              <a:rPr lang="en-US" sz="2400" dirty="0"/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4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6350C-249B-43EA-A775-FC2D85B5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2984F-C92E-4226-B73A-75D61AFA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7DF4A-133C-40DF-8F5F-EADBE055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EB7B2-21D1-4CD8-B2B3-71B5EF445F56}"/>
              </a:ext>
            </a:extLst>
          </p:cNvPr>
          <p:cNvSpPr txBox="1"/>
          <p:nvPr/>
        </p:nvSpPr>
        <p:spPr>
          <a:xfrm>
            <a:off x="76200" y="136525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From Chao -- </a:t>
            </a:r>
            <a:r>
              <a:rPr lang="en-US" dirty="0"/>
              <a:t>In the last class we got the formula above. However, since the pressure is constant, why we have two different value of p?</a:t>
            </a:r>
          </a:p>
          <a:p>
            <a:br>
              <a:rPr lang="en-US" sz="2400" dirty="0"/>
            </a:br>
            <a:endParaRPr lang="en-US" sz="2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ED68F-9AE1-4313-974D-321AC08F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4905375" cy="1266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B471B3-3590-4A31-8E7A-31C4852A621A}"/>
              </a:ext>
            </a:extLst>
          </p:cNvPr>
          <p:cNvSpPr txBox="1"/>
          <p:nvPr/>
        </p:nvSpPr>
        <p:spPr>
          <a:xfrm>
            <a:off x="228600" y="3429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--   This expression is useful if the constant P is different from the value in the table (for example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)  and if the system is an ideal gas.</a:t>
            </a:r>
          </a:p>
        </p:txBody>
      </p:sp>
    </p:spTree>
    <p:extLst>
      <p:ext uri="{BB962C8B-B14F-4D97-AF65-F5344CB8AC3E}">
        <p14:creationId xmlns:p14="http://schemas.microsoft.com/office/powerpoint/2010/main" val="338863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8A9F3-0624-43C0-ACBA-7B7414A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FC6C8-ADBE-49D8-83A9-75DAAF34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70A55-E15A-4F31-BC91-49776144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C1AA5-8528-4193-93A1-B8FF8214DC97}"/>
              </a:ext>
            </a:extLst>
          </p:cNvPr>
          <p:cNvSpPr txBox="1"/>
          <p:nvPr/>
        </p:nvSpPr>
        <p:spPr>
          <a:xfrm>
            <a:off x="223911" y="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– on another property of the Gibbs free energy and the chemical potential  -- Gibbs-Dunham relationship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BEF6B-4FB9-4EA9-BA76-006A8AE82D98}"/>
              </a:ext>
            </a:extLst>
          </p:cNvPr>
          <p:cNvSpPr txBox="1"/>
          <p:nvPr/>
        </p:nvSpPr>
        <p:spPr>
          <a:xfrm>
            <a:off x="124264" y="1143000"/>
            <a:ext cx="889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 from Lecture 15 regarding a single component system (with the specific example of the monoatomic ideal gas –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FD9E6CE-958F-4B71-BB27-9289D0825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03569"/>
              </p:ext>
            </p:extLst>
          </p:nvPr>
        </p:nvGraphicFramePr>
        <p:xfrm>
          <a:off x="223911" y="1905000"/>
          <a:ext cx="80264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4254480" imgH="2247840" progId="Equation.DSMT4">
                  <p:embed/>
                </p:oleObj>
              </mc:Choice>
              <mc:Fallback>
                <p:oleObj name="Equation" r:id="rId3" imgW="4254480" imgH="22478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52E5A9-0E34-4A21-B773-49E90C2E3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11" y="1905000"/>
                        <a:ext cx="80264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AC3490-0F89-4551-85E0-0EA79B238A7F}"/>
              </a:ext>
            </a:extLst>
          </p:cNvPr>
          <p:cNvSpPr txBox="1"/>
          <p:nvPr/>
        </p:nvSpPr>
        <p:spPr>
          <a:xfrm>
            <a:off x="4797083" y="3899172"/>
            <a:ext cx="412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(Expected true for all one component systems)</a:t>
            </a:r>
          </a:p>
        </p:txBody>
      </p:sp>
    </p:spTree>
    <p:extLst>
      <p:ext uri="{BB962C8B-B14F-4D97-AF65-F5344CB8AC3E}">
        <p14:creationId xmlns:p14="http://schemas.microsoft.com/office/powerpoint/2010/main" val="96481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2CFAF1-A0F2-4E86-B95F-0873CA590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11275"/>
            <a:ext cx="6007100" cy="5410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C2973-1D09-4DCA-9377-4E50A539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94170-1B2C-4C1F-AA6D-1822560E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A0CC3-71EB-4F6D-A190-2B5F8793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2C690-9A07-4F02-A5F9-463343DB4CC1}"/>
              </a:ext>
            </a:extLst>
          </p:cNvPr>
          <p:cNvSpPr txBox="1"/>
          <p:nvPr/>
        </p:nvSpPr>
        <p:spPr>
          <a:xfrm>
            <a:off x="52039" y="81621"/>
            <a:ext cx="893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Behavior of Gibbs free energy for a material that changes phase </a:t>
            </a:r>
            <a:r>
              <a:rPr lang="en-US" sz="2400" dirty="0">
                <a:latin typeface="+mj-lt"/>
                <a:hlinkClick r:id="rId3"/>
              </a:rPr>
              <a:t>http://hacker.faculty.geol.ucsb.edu/geo124T/lecture.html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5670C-B49F-4775-A3A6-CA428764BD00}"/>
              </a:ext>
            </a:extLst>
          </p:cNvPr>
          <p:cNvSpPr txBox="1"/>
          <p:nvPr/>
        </p:nvSpPr>
        <p:spPr>
          <a:xfrm>
            <a:off x="68766" y="411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material that has phases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dirty="0">
                <a:latin typeface="+mj-lt"/>
              </a:rPr>
              <a:t> 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1F697-D557-43A8-BB9E-210C8F0D0394}"/>
              </a:ext>
            </a:extLst>
          </p:cNvPr>
          <p:cNvSpPr txBox="1"/>
          <p:nvPr/>
        </p:nvSpPr>
        <p:spPr>
          <a:xfrm rot="19939367">
            <a:off x="4653062" y="3431349"/>
            <a:ext cx="282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coexistence line</a:t>
            </a:r>
          </a:p>
        </p:txBody>
      </p:sp>
    </p:spTree>
    <p:extLst>
      <p:ext uri="{BB962C8B-B14F-4D97-AF65-F5344CB8AC3E}">
        <p14:creationId xmlns:p14="http://schemas.microsoft.com/office/powerpoint/2010/main" val="280444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7BE0B-B204-4418-95E2-B80327EB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E0181-0155-4127-AA33-08ECCD04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00BF9-A99F-4E70-895B-BDABA8C7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7893-79FF-4675-A222-DD48A45A685F}"/>
              </a:ext>
            </a:extLst>
          </p:cNvPr>
          <p:cNvSpPr txBox="1"/>
          <p:nvPr/>
        </p:nvSpPr>
        <p:spPr>
          <a:xfrm>
            <a:off x="-16412" y="86151"/>
            <a:ext cx="923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Coexistence lines as a function of T and P for phases of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C9732-F03C-409A-B0E3-F2BB7E5C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695325"/>
            <a:ext cx="90487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7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5A22E-FBFB-4340-80A6-1F08F14A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3/03/2021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75E6A-69AB-4EC6-BF84-BD93FC29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341/641  Spring 2021 -- Lecture 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C0A3B-0BF5-403D-B3FD-CE3A9F65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9346A-7A78-4B9F-A48F-F550A4219A31}"/>
              </a:ext>
            </a:extLst>
          </p:cNvPr>
          <p:cNvSpPr txBox="1"/>
          <p:nvPr/>
        </p:nvSpPr>
        <p:spPr>
          <a:xfrm>
            <a:off x="228600" y="3810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Phase transition terminology</a:t>
            </a:r>
          </a:p>
          <a:p>
            <a:endParaRPr lang="en-US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Triple point:   A particular temperature (T</a:t>
            </a:r>
            <a:r>
              <a:rPr lang="en-US" sz="2400" baseline="-25000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) and pressure </a:t>
            </a:r>
            <a:r>
              <a:rPr lang="en-US" sz="2400" dirty="0"/>
              <a:t>(P</a:t>
            </a:r>
            <a:r>
              <a:rPr lang="en-US" sz="2400" baseline="-25000" dirty="0"/>
              <a:t>t</a:t>
            </a:r>
            <a:r>
              <a:rPr lang="en-US" sz="2400" dirty="0"/>
              <a:t>)</a:t>
            </a:r>
            <a:r>
              <a:rPr lang="en-US" sz="2400" dirty="0">
                <a:latin typeface="+mj-lt"/>
              </a:rPr>
              <a:t>  at which three phases (solid, liquid, gas) of the system exist together.  At the triple point the chemical potentials are all equal – </a:t>
            </a:r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baseline="-25000" dirty="0" err="1"/>
              <a:t>solid</a:t>
            </a:r>
            <a:r>
              <a:rPr lang="en-US" sz="2400" dirty="0"/>
              <a:t>=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baseline="-25000" dirty="0" err="1"/>
              <a:t>liquid</a:t>
            </a:r>
            <a:r>
              <a:rPr lang="en-US" sz="2400" dirty="0"/>
              <a:t>=</a:t>
            </a:r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baseline="-25000" dirty="0" err="1"/>
              <a:t>gas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Critical point:  A particular temperature (T</a:t>
            </a:r>
            <a:r>
              <a:rPr lang="en-US" sz="2400" baseline="-25000" dirty="0"/>
              <a:t>c</a:t>
            </a:r>
            <a:r>
              <a:rPr lang="en-US" sz="2400" dirty="0"/>
              <a:t>) and pressure (P</a:t>
            </a:r>
            <a:r>
              <a:rPr lang="en-US" sz="2400" baseline="-25000" dirty="0"/>
              <a:t>c</a:t>
            </a:r>
            <a:r>
              <a:rPr lang="en-US" sz="2400" dirty="0"/>
              <a:t>) at which the existence or coexistence of phase change qualitatively.  For example, the critical point of water involves the change from the coexistence of liquid and vapor to a single “fluid” phase </a:t>
            </a:r>
          </a:p>
        </p:txBody>
      </p:sp>
    </p:spTree>
    <p:extLst>
      <p:ext uri="{BB962C8B-B14F-4D97-AF65-F5344CB8AC3E}">
        <p14:creationId xmlns:p14="http://schemas.microsoft.com/office/powerpoint/2010/main" val="246237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20928</TotalTime>
  <Words>1191</Words>
  <Application>Microsoft Office PowerPoint</Application>
  <PresentationFormat>On-screen Show (4:3)</PresentationFormat>
  <Paragraphs>214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1308</cp:revision>
  <cp:lastPrinted>2021-01-31T04:39:24Z</cp:lastPrinted>
  <dcterms:created xsi:type="dcterms:W3CDTF">2012-01-10T18:32:24Z</dcterms:created>
  <dcterms:modified xsi:type="dcterms:W3CDTF">2021-03-03T22:17:18Z</dcterms:modified>
</cp:coreProperties>
</file>