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324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1" r:id="rId15"/>
    <p:sldId id="352" r:id="rId16"/>
    <p:sldId id="353" r:id="rId17"/>
    <p:sldId id="354" r:id="rId18"/>
    <p:sldId id="350" r:id="rId19"/>
    <p:sldId id="355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9" d="100"/>
          <a:sy n="69" d="100"/>
        </p:scale>
        <p:origin x="1411" y="1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158827"/>
            <a:ext cx="87630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341/641 Thermodynamics and Statistical Mechanics</a:t>
            </a:r>
          </a:p>
          <a:p>
            <a:pPr algn="ctr"/>
            <a:r>
              <a:rPr lang="en-US" sz="3200" b="1" dirty="0"/>
              <a:t>MWF:  Online at 12 PM &amp; FTF at 2 PM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</a:t>
            </a:r>
            <a:r>
              <a:rPr lang="en-US" sz="3200" b="1"/>
              <a:t>Lecture 17:</a:t>
            </a:r>
            <a:endParaRPr lang="en-US" sz="3200" b="1" dirty="0"/>
          </a:p>
          <a:p>
            <a:pPr algn="ctr"/>
            <a:endParaRPr lang="en-US" sz="1000" b="1" dirty="0"/>
          </a:p>
          <a:p>
            <a:pPr algn="ctr"/>
            <a:r>
              <a:rPr lang="en-US" sz="2400" b="1" dirty="0"/>
              <a:t>Thermodynamics multicomponent systems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Reading: Chapter 5.4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Thermodynamic energies for multicomponent systems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Thermodynamics of mixing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Some phase diagrams</a:t>
            </a:r>
          </a:p>
          <a:p>
            <a:pPr marL="914400" lvl="3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C5B91D-9561-4743-A1D2-EFA8BE515BFF}"/>
              </a:ext>
            </a:extLst>
          </p:cNvPr>
          <p:cNvSpPr txBox="1"/>
          <p:nvPr/>
        </p:nvSpPr>
        <p:spPr>
          <a:xfrm>
            <a:off x="7086600" y="16764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Record!!!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39F48-A755-4781-AD71-E638F336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3637E-0198-4E3B-A4CF-044F238B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70087-69D3-4805-A9DC-F5F23F55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3B5080-D9AF-4DC3-8FF4-974322117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13407-CBD3-4679-8608-16D31D93D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5B5846-9AEE-48B0-8A9A-D064D29DE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73D4FE-60DC-4AE8-ACEB-17434E811D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86" r="47107" b="32013"/>
          <a:stretch/>
        </p:blipFill>
        <p:spPr>
          <a:xfrm>
            <a:off x="152400" y="625474"/>
            <a:ext cx="4267200" cy="33528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5713AF-DD69-4B1B-BE3D-E7A69BAC44F8}"/>
              </a:ext>
            </a:extLst>
          </p:cNvPr>
          <p:cNvSpPr txBox="1"/>
          <p:nvPr/>
        </p:nvSpPr>
        <p:spPr>
          <a:xfrm>
            <a:off x="4419600" y="762000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Given these plots,  which configuration is more favorable?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A and B separate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A and B ideally mixed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6AE4FC-0108-476B-958E-6EC6D08E20ED}"/>
              </a:ext>
            </a:extLst>
          </p:cNvPr>
          <p:cNvSpPr txBox="1"/>
          <p:nvPr/>
        </p:nvSpPr>
        <p:spPr>
          <a:xfrm>
            <a:off x="457200" y="42672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Experimentally,  it is found that real systems are more complicated</a:t>
            </a:r>
          </a:p>
        </p:txBody>
      </p:sp>
    </p:spTree>
    <p:extLst>
      <p:ext uri="{BB962C8B-B14F-4D97-AF65-F5344CB8AC3E}">
        <p14:creationId xmlns:p14="http://schemas.microsoft.com/office/powerpoint/2010/main" val="19599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494B9F-DAF3-45FD-85B6-E8CABB2FD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C80E06-76DE-436A-ACA5-8AFE3AC5B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523C1-6106-4857-9314-998F8EFC5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A5E83D-1979-4A69-BBAF-2FCEFF152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493" y="1295400"/>
            <a:ext cx="7581900" cy="37623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5273B7-E9D2-4A87-8161-891E759CC5CE}"/>
              </a:ext>
            </a:extLst>
          </p:cNvPr>
          <p:cNvSpPr txBox="1"/>
          <p:nvPr/>
        </p:nvSpPr>
        <p:spPr>
          <a:xfrm>
            <a:off x="76200" y="13652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Gibbs free energy diagram of a more complicated mixture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10148A68-5B27-41B2-94F0-BBCA096F6EAB}"/>
              </a:ext>
            </a:extLst>
          </p:cNvPr>
          <p:cNvSpPr/>
          <p:nvPr/>
        </p:nvSpPr>
        <p:spPr>
          <a:xfrm rot="16200000">
            <a:off x="2324100" y="4068762"/>
            <a:ext cx="685800" cy="25908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304D2A-42EE-44BA-A360-6F438FD61D1E}"/>
              </a:ext>
            </a:extLst>
          </p:cNvPr>
          <p:cNvSpPr txBox="1"/>
          <p:nvPr/>
        </p:nvSpPr>
        <p:spPr>
          <a:xfrm>
            <a:off x="876300" y="5629974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At these compositions, separated phases are more stable</a:t>
            </a:r>
          </a:p>
        </p:txBody>
      </p:sp>
    </p:spTree>
    <p:extLst>
      <p:ext uri="{BB962C8B-B14F-4D97-AF65-F5344CB8AC3E}">
        <p14:creationId xmlns:p14="http://schemas.microsoft.com/office/powerpoint/2010/main" val="1393121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B8C8FD-1F93-4F88-8DE2-B366BF780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7FCC5B-6198-4A15-9F91-5C3CF6817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DA1D1-D7CD-43AF-8038-D5C103154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A6B11B-B124-4862-B189-79E84E2B45F0}"/>
              </a:ext>
            </a:extLst>
          </p:cNvPr>
          <p:cNvSpPr txBox="1"/>
          <p:nvPr/>
        </p:nvSpPr>
        <p:spPr>
          <a:xfrm>
            <a:off x="304800" y="136525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Gibbs free energy diagram of a binary mixture based on two crystalline phases </a:t>
            </a:r>
            <a:r>
              <a:rPr lang="en-US" sz="2400" dirty="0">
                <a:latin typeface="Symbol" panose="05050102010706020507" pitchFamily="18" charset="2"/>
              </a:rPr>
              <a:t>a</a:t>
            </a:r>
            <a:r>
              <a:rPr lang="en-US" sz="2400" dirty="0">
                <a:latin typeface="+mj-lt"/>
              </a:rPr>
              <a:t> and </a:t>
            </a:r>
            <a:r>
              <a:rPr lang="en-US" sz="2400" dirty="0">
                <a:latin typeface="Symbol" panose="05050102010706020507" pitchFamily="18" charset="2"/>
              </a:rPr>
              <a:t>b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3BC5A5-1A63-41BD-9D3C-2A8F6F813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87" y="1409700"/>
            <a:ext cx="7820025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557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1BA0B7-927B-4324-9521-E0982037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D5082B-5D31-45BA-B192-86825301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8C43D-927F-44AE-B226-EC4BC7170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968435-0E66-4804-8207-BC94203C53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447800"/>
            <a:ext cx="3505200" cy="46780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0B1822-F603-4B6D-86AC-C5CDA99CDF70}"/>
              </a:ext>
            </a:extLst>
          </p:cNvPr>
          <p:cNvSpPr txBox="1"/>
          <p:nvPr/>
        </p:nvSpPr>
        <p:spPr>
          <a:xfrm>
            <a:off x="304800" y="136525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Image of oil and water, example of </a:t>
            </a:r>
            <a:r>
              <a:rPr lang="en-US" sz="2400" dirty="0" err="1">
                <a:latin typeface="+mj-lt"/>
              </a:rPr>
              <a:t>immicible</a:t>
            </a:r>
            <a:r>
              <a:rPr lang="en-US" sz="2400" dirty="0">
                <a:latin typeface="+mj-lt"/>
              </a:rPr>
              <a:t> liquids</a:t>
            </a:r>
          </a:p>
        </p:txBody>
      </p:sp>
    </p:spTree>
    <p:extLst>
      <p:ext uri="{BB962C8B-B14F-4D97-AF65-F5344CB8AC3E}">
        <p14:creationId xmlns:p14="http://schemas.microsoft.com/office/powerpoint/2010/main" val="3521465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E505181-9AC9-4984-8B18-024D2F1B4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3273" y="136525"/>
            <a:ext cx="5676718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3AC35F-3D21-4A0A-9399-B111ACC65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04B564-0BEF-4E16-A5CB-D969056E0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630C73-9FAE-4F95-BCE4-BF6A72F4A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CDA718-642B-4F48-8A67-DCDE0642EE95}"/>
              </a:ext>
            </a:extLst>
          </p:cNvPr>
          <p:cNvSpPr txBox="1"/>
          <p:nvPr/>
        </p:nvSpPr>
        <p:spPr>
          <a:xfrm>
            <a:off x="152400" y="108647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from</a:t>
            </a:r>
          </a:p>
          <a:p>
            <a:r>
              <a:rPr lang="en-US" sz="2400" dirty="0">
                <a:latin typeface="+mj-lt"/>
              </a:rPr>
              <a:t> your textbook –</a:t>
            </a: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7622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9A975F-39D6-46CD-8FA9-61EB0186D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E14F14-8ECD-4ECA-83FC-EAA0E5CDC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241D8-7B72-469E-82A1-4D92A0FD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C2E970-DD8D-4D1D-AB2C-F2B0AD39E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066800"/>
            <a:ext cx="7539038" cy="50896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FB4B5A2-2748-4DF3-8532-C8BCA04D66DA}"/>
              </a:ext>
            </a:extLst>
          </p:cNvPr>
          <p:cNvSpPr txBox="1"/>
          <p:nvPr/>
        </p:nvSpPr>
        <p:spPr>
          <a:xfrm>
            <a:off x="4114800" y="25908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Gas and</a:t>
            </a:r>
          </a:p>
          <a:p>
            <a:r>
              <a:rPr lang="en-US" dirty="0">
                <a:latin typeface="+mj-lt"/>
              </a:rPr>
              <a:t>Liquid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32B0EF-3135-4C69-BF2A-B9D38051824C}"/>
              </a:ext>
            </a:extLst>
          </p:cNvPr>
          <p:cNvSpPr txBox="1"/>
          <p:nvPr/>
        </p:nvSpPr>
        <p:spPr>
          <a:xfrm>
            <a:off x="381000" y="2286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(1-x)N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and xO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mixture at atmospheric pressure</a:t>
            </a:r>
          </a:p>
        </p:txBody>
      </p:sp>
    </p:spTree>
    <p:extLst>
      <p:ext uri="{BB962C8B-B14F-4D97-AF65-F5344CB8AC3E}">
        <p14:creationId xmlns:p14="http://schemas.microsoft.com/office/powerpoint/2010/main" val="3568989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61F324-4C9F-462C-B033-DD234FFC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CBD44D-C8F7-4021-8BE4-EAABB535E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3E3B6-7ABB-4093-921B-9A4D24340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375E59-BA18-40B2-BD42-FD4E158EE6DE}"/>
              </a:ext>
            </a:extLst>
          </p:cNvPr>
          <p:cNvSpPr txBox="1"/>
          <p:nvPr/>
        </p:nvSpPr>
        <p:spPr>
          <a:xfrm>
            <a:off x="152400" y="1524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complicated </a:t>
            </a:r>
          </a:p>
          <a:p>
            <a:r>
              <a:rPr lang="en-US" sz="2400" dirty="0">
                <a:latin typeface="+mj-lt"/>
              </a:rPr>
              <a:t>systems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A9201D-7FDA-4AB6-8F99-8C540EF51F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5244" y="0"/>
            <a:ext cx="5850656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A9C4268-E64D-4642-AA90-4D0ECF5B9B1B}"/>
              </a:ext>
            </a:extLst>
          </p:cNvPr>
          <p:cNvSpPr txBox="1"/>
          <p:nvPr/>
        </p:nvSpPr>
        <p:spPr>
          <a:xfrm>
            <a:off x="152400" y="1828800"/>
            <a:ext cx="388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This system has an “eutectic” point which is observed to have the lowest solid-liquid melting temperature at a specific composition.</a:t>
            </a:r>
          </a:p>
        </p:txBody>
      </p:sp>
    </p:spTree>
    <p:extLst>
      <p:ext uri="{BB962C8B-B14F-4D97-AF65-F5344CB8AC3E}">
        <p14:creationId xmlns:p14="http://schemas.microsoft.com/office/powerpoint/2010/main" val="72468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D277BA-F3E2-45B7-B1D0-3D28F6A31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931D33-B15F-412D-9AE3-CC319F370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98746-FD25-4EE7-9B8A-414BD3B98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7B102C-9307-4B74-8BA7-A3188422A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211" y="1066800"/>
            <a:ext cx="7771578" cy="50990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DCBC81B-57B9-4CC1-9012-2FD7539AF722}"/>
              </a:ext>
            </a:extLst>
          </p:cNvPr>
          <p:cNvSpPr txBox="1"/>
          <p:nvPr/>
        </p:nvSpPr>
        <p:spPr>
          <a:xfrm>
            <a:off x="228600" y="13652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Phase diagram of tin and lead --</a:t>
            </a:r>
          </a:p>
        </p:txBody>
      </p:sp>
    </p:spTree>
    <p:extLst>
      <p:ext uri="{BB962C8B-B14F-4D97-AF65-F5344CB8AC3E}">
        <p14:creationId xmlns:p14="http://schemas.microsoft.com/office/powerpoint/2010/main" val="2800581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B7EEB3-433C-4C62-BEEA-FE7F30007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382154-9F96-43BB-809F-A060B5FBA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60A229-ADE3-4ACC-BF2A-2D19D5EAF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6B1FBD-9AE1-493C-B868-F59B9532B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401831"/>
            <a:ext cx="5962650" cy="59340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332C82-0F43-403C-97BF-84683C85DD7C}"/>
              </a:ext>
            </a:extLst>
          </p:cNvPr>
          <p:cNvSpPr txBox="1"/>
          <p:nvPr/>
        </p:nvSpPr>
        <p:spPr>
          <a:xfrm>
            <a:off x="228600" y="228600"/>
            <a:ext cx="6934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from recent</a:t>
            </a:r>
          </a:p>
          <a:p>
            <a:r>
              <a:rPr lang="en-US" sz="2400" dirty="0">
                <a:latin typeface="+mj-lt"/>
              </a:rPr>
              <a:t>Literature from Toyota</a:t>
            </a:r>
          </a:p>
          <a:p>
            <a:r>
              <a:rPr lang="en-US" sz="2400" dirty="0">
                <a:latin typeface="+mj-lt"/>
              </a:rPr>
              <a:t>Research Lab  2015 –</a:t>
            </a:r>
          </a:p>
          <a:p>
            <a:r>
              <a:rPr lang="en-US" sz="2400" dirty="0">
                <a:latin typeface="+mj-lt"/>
              </a:rPr>
              <a:t>looking for solid state</a:t>
            </a:r>
          </a:p>
          <a:p>
            <a:r>
              <a:rPr lang="en-US" sz="2400" dirty="0">
                <a:latin typeface="+mj-lt"/>
              </a:rPr>
              <a:t>electrolytes</a:t>
            </a:r>
          </a:p>
          <a:p>
            <a:r>
              <a:rPr lang="en-US" dirty="0"/>
              <a:t>DOI: 10.1111/jace.13694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49106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A37C54-4983-4DEB-9A54-A7060FDA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80629E-85D9-4807-9176-1A6ADAF01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5EC42E-7CA3-4642-8700-CC66929F3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12E670-37C3-403C-A664-DB2106EE97E9}"/>
              </a:ext>
            </a:extLst>
          </p:cNvPr>
          <p:cNvSpPr txBox="1"/>
          <p:nvPr/>
        </p:nvSpPr>
        <p:spPr>
          <a:xfrm>
            <a:off x="304800" y="3810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Which of these factors determine the mixing properties of materials?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latin typeface="+mj-lt"/>
              </a:rPr>
              <a:t>Statistics and probability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latin typeface="+mj-lt"/>
              </a:rPr>
              <a:t>Forces between particles of the same type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latin typeface="+mj-lt"/>
              </a:rPr>
              <a:t>Forces between particles of the opposite type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latin typeface="+mj-lt"/>
              </a:rPr>
              <a:t>Temperature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latin typeface="+mj-lt"/>
              </a:rPr>
              <a:t>Pressure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latin typeface="+mj-lt"/>
              </a:rPr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2471788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171E41A-3556-4F65-8B1E-5BFB08ADC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559"/>
            <a:ext cx="9144000" cy="679088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C859EB-D31F-4DB3-B0F3-5C029A575D13}"/>
              </a:ext>
            </a:extLst>
          </p:cNvPr>
          <p:cNvSpPr/>
          <p:nvPr/>
        </p:nvSpPr>
        <p:spPr>
          <a:xfrm>
            <a:off x="152400" y="5334000"/>
            <a:ext cx="8991600" cy="304800"/>
          </a:xfrm>
          <a:prstGeom prst="rect">
            <a:avLst/>
          </a:prstGeom>
          <a:solidFill>
            <a:srgbClr val="DA32AA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F82E3-8190-4BCE-B2CD-5224AA9A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76C047-264C-47A3-B938-4A71F94A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655A1-58F3-473C-9924-F5CC7495C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9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AC4EB7-3DC4-4A8D-8CF5-2C0259E81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0E065B-125E-4AB8-AA38-D0879D5A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19FD03-2AF3-46EF-ACDA-86BBEC9B4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1FEF91-D8F7-4DB8-99E6-62A14BE4B791}"/>
              </a:ext>
            </a:extLst>
          </p:cNvPr>
          <p:cNvSpPr txBox="1"/>
          <p:nvPr/>
        </p:nvSpPr>
        <p:spPr>
          <a:xfrm>
            <a:off x="0" y="228600"/>
            <a:ext cx="9144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endParaRPr lang="en-US" sz="2400" dirty="0"/>
          </a:p>
          <a:p>
            <a:r>
              <a:rPr lang="en-US" sz="2400" dirty="0"/>
              <a:t>From Parker – </a:t>
            </a:r>
            <a:r>
              <a:rPr lang="en-US" dirty="0"/>
              <a:t>What is a Eutectic System?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From Kristen – </a:t>
            </a:r>
            <a:r>
              <a:rPr lang="en-US" dirty="0"/>
              <a:t>1. Could you explain in more detail the "competition in G" as shown in figure 5.26?   2. What exactly is an "impurity molecule"?  3. I'm a bit confused about what happens in the center of a phase diagram with two curves, such as figure 5.31.</a:t>
            </a:r>
          </a:p>
          <a:p>
            <a:br>
              <a:rPr lang="en-US" sz="2400" dirty="0"/>
            </a:br>
            <a:r>
              <a:rPr lang="en-US" sz="2400" dirty="0"/>
              <a:t>From Michael – </a:t>
            </a:r>
            <a:r>
              <a:rPr lang="en-US" dirty="0"/>
              <a:t>Can you please expand on the solubility gap and what exactly this means, specifically on a graph? Do all mixtures of two substances have a solubility gap?</a:t>
            </a:r>
          </a:p>
          <a:p>
            <a:endParaRPr lang="en-US" sz="2400" dirty="0"/>
          </a:p>
          <a:p>
            <a:r>
              <a:rPr lang="en-US" sz="2400" dirty="0">
                <a:latin typeface="+mj-lt"/>
              </a:rPr>
              <a:t>From Noah – </a:t>
            </a:r>
            <a:r>
              <a:rPr lang="en-US" dirty="0"/>
              <a:t>Can you explain eutectic points? I am confused because the book initially says the stable configuration is the unmixed solids, but then goes on to say that a liquid near the eutectic point is stable because it has more mixing entropy than unmixed solids.</a:t>
            </a:r>
            <a:endParaRPr lang="en-US" sz="2400" dirty="0">
              <a:latin typeface="+mj-lt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244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280BEF-E88E-4EC1-8A66-A40A5241F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FA22B5-259A-41F9-B336-AE52C78DB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F41BF-51E2-45CC-9192-F13BFE04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6B0647-7866-4B35-9486-5F57257442E2}"/>
              </a:ext>
            </a:extLst>
          </p:cNvPr>
          <p:cNvSpPr txBox="1"/>
          <p:nvPr/>
        </p:nvSpPr>
        <p:spPr>
          <a:xfrm>
            <a:off x="76200" y="228600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Generalizing the thermodynamic functions for a single component  system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FF1BB90-5E7E-49D1-9DBA-D28A515D55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067088"/>
              </p:ext>
            </p:extLst>
          </p:nvPr>
        </p:nvGraphicFramePr>
        <p:xfrm>
          <a:off x="227842" y="1447800"/>
          <a:ext cx="8761413" cy="2510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3" imgW="4520880" imgH="1295280" progId="Equation.DSMT4">
                  <p:embed/>
                </p:oleObj>
              </mc:Choice>
              <mc:Fallback>
                <p:oleObj name="Equation" r:id="rId3" imgW="4520880" imgH="12952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5967CDD-516B-43BE-9EB7-DBE9C9F6E2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7842" y="1447800"/>
                        <a:ext cx="8761413" cy="2510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545F7A7-AF98-4E3C-81DA-655B16D497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980018"/>
              </p:ext>
            </p:extLst>
          </p:nvPr>
        </p:nvGraphicFramePr>
        <p:xfrm>
          <a:off x="227842" y="4191000"/>
          <a:ext cx="8455441" cy="1966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5" imgW="3822480" imgH="888840" progId="Equation.DSMT4">
                  <p:embed/>
                </p:oleObj>
              </mc:Choice>
              <mc:Fallback>
                <p:oleObj name="Equation" r:id="rId5" imgW="382248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7842" y="4191000"/>
                        <a:ext cx="8455441" cy="19663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7207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314C2-DCBE-4585-9040-8E14BC9D9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06DCB9-C481-4F2D-A985-BE326D933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1517E1-9C0A-47EC-BB60-82201DE83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145C35-2B05-4FBF-B385-5CAAA0699287}"/>
              </a:ext>
            </a:extLst>
          </p:cNvPr>
          <p:cNvSpPr txBox="1"/>
          <p:nvPr/>
        </p:nvSpPr>
        <p:spPr>
          <a:xfrm>
            <a:off x="38100" y="11428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Generalizing thermodynamic functions to multi-component  systems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77C1938-AA46-4354-9C48-FB8CFE50CF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075373"/>
              </p:ext>
            </p:extLst>
          </p:nvPr>
        </p:nvGraphicFramePr>
        <p:xfrm>
          <a:off x="294249" y="4119320"/>
          <a:ext cx="8382000" cy="238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Equation" r:id="rId3" imgW="4914720" imgH="1396800" progId="Equation.DSMT4">
                  <p:embed/>
                </p:oleObj>
              </mc:Choice>
              <mc:Fallback>
                <p:oleObj name="Equation" r:id="rId3" imgW="491472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4249" y="4119320"/>
                        <a:ext cx="8382000" cy="238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6978ADA-E3D3-4859-8BFE-508A2884E9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1626496"/>
              </p:ext>
            </p:extLst>
          </p:nvPr>
        </p:nvGraphicFramePr>
        <p:xfrm>
          <a:off x="1676400" y="599509"/>
          <a:ext cx="6549231" cy="1523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Equation" r:id="rId5" imgW="3822480" imgH="888840" progId="Equation.DSMT4">
                  <p:embed/>
                </p:oleObj>
              </mc:Choice>
              <mc:Fallback>
                <p:oleObj name="Equation" r:id="rId5" imgW="3822480" imgH="8888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545F7A7-AF98-4E3C-81DA-655B16D497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6400" y="599509"/>
                        <a:ext cx="6549231" cy="15230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045CAE5-1559-4A3C-8468-8B144AB438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94955"/>
              </p:ext>
            </p:extLst>
          </p:nvPr>
        </p:nvGraphicFramePr>
        <p:xfrm>
          <a:off x="150018" y="2204104"/>
          <a:ext cx="8920163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Equation" r:id="rId7" imgW="5587920" imgH="1066680" progId="Equation.DSMT4">
                  <p:embed/>
                </p:oleObj>
              </mc:Choice>
              <mc:Fallback>
                <p:oleObj name="Equation" r:id="rId7" imgW="5587920" imgH="1066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0018" y="2204104"/>
                        <a:ext cx="8920163" cy="170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1393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D31FD5-9245-4DD6-BA4B-D67426A1D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DC8B7B-73DC-41A4-A3D3-1F25CFC39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AF8F1-A539-4B4C-B523-7B24B0030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BC284F-5B66-4D1E-8BF3-BBD46044DF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1219200"/>
            <a:ext cx="8077200" cy="28384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0FCD2F-1071-4086-826A-78175CAE346C}"/>
              </a:ext>
            </a:extLst>
          </p:cNvPr>
          <p:cNvSpPr txBox="1"/>
          <p:nvPr/>
        </p:nvSpPr>
        <p:spPr>
          <a:xfrm>
            <a:off x="228600" y="3048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Thermodynamics of mixing  -- first consider a two-component (binary) system      </a:t>
            </a:r>
            <a:r>
              <a:rPr lang="en-US" sz="2400" i="1" dirty="0">
                <a:latin typeface="+mj-lt"/>
              </a:rPr>
              <a:t>N</a:t>
            </a:r>
            <a:r>
              <a:rPr lang="en-US" sz="2400" i="1" baseline="-25000" dirty="0">
                <a:latin typeface="+mj-lt"/>
              </a:rPr>
              <a:t>A</a:t>
            </a:r>
            <a:r>
              <a:rPr lang="en-US" sz="2400" i="1" dirty="0">
                <a:latin typeface="+mj-lt"/>
              </a:rPr>
              <a:t>=N(1-x)       N</a:t>
            </a:r>
            <a:r>
              <a:rPr lang="en-US" sz="2400" i="1" baseline="-25000" dirty="0">
                <a:latin typeface="+mj-lt"/>
              </a:rPr>
              <a:t>B</a:t>
            </a:r>
            <a:r>
              <a:rPr lang="en-US" sz="2400" i="1" dirty="0">
                <a:latin typeface="+mj-lt"/>
              </a:rPr>
              <a:t>=</a:t>
            </a:r>
            <a:r>
              <a:rPr lang="en-US" sz="2400" i="1" dirty="0" err="1">
                <a:latin typeface="+mj-lt"/>
              </a:rPr>
              <a:t>xN</a:t>
            </a:r>
            <a:endParaRPr lang="en-US" sz="2400" i="1" dirty="0">
              <a:latin typeface="+mj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0019BF0-CAB1-47BA-AAE0-7F5B405F1B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825113"/>
              </p:ext>
            </p:extLst>
          </p:nvPr>
        </p:nvGraphicFramePr>
        <p:xfrm>
          <a:off x="457200" y="4141053"/>
          <a:ext cx="789566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4" imgW="3441600" imgH="431640" progId="Equation.DSMT4">
                  <p:embed/>
                </p:oleObj>
              </mc:Choice>
              <mc:Fallback>
                <p:oleObj name="Equation" r:id="rId4" imgW="3441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4141053"/>
                        <a:ext cx="7895665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920DCDB-DED6-44CC-A294-E0C4DEBC0FCA}"/>
              </a:ext>
            </a:extLst>
          </p:cNvPr>
          <p:cNvSpPr txBox="1"/>
          <p:nvPr/>
        </p:nvSpPr>
        <p:spPr>
          <a:xfrm>
            <a:off x="419100" y="5410200"/>
            <a:ext cx="8267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Mixed system depends on details of system even if  no chemical reactions occur.</a:t>
            </a:r>
          </a:p>
        </p:txBody>
      </p:sp>
    </p:spTree>
    <p:extLst>
      <p:ext uri="{BB962C8B-B14F-4D97-AF65-F5344CB8AC3E}">
        <p14:creationId xmlns:p14="http://schemas.microsoft.com/office/powerpoint/2010/main" val="91215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876143-C8A1-49BB-8183-32D386C1B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DD2239-36AF-43DF-973F-B9705578F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87FFD-4F50-466F-94F6-123E5949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B1FE14-CA38-45C2-984C-09945B7B2DAA}"/>
              </a:ext>
            </a:extLst>
          </p:cNvPr>
          <p:cNvSpPr txBox="1"/>
          <p:nvPr/>
        </p:nvSpPr>
        <p:spPr>
          <a:xfrm>
            <a:off x="152400" y="304800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Possible mixing behaviors.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Consider the case of the monoatomic ideal gas for which we derived the Gibbs free energy expression: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B503D5D-FE77-4AA9-93A7-C9CAB6764C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956195"/>
              </p:ext>
            </p:extLst>
          </p:nvPr>
        </p:nvGraphicFramePr>
        <p:xfrm>
          <a:off x="260272" y="1981200"/>
          <a:ext cx="8303079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Equation" r:id="rId3" imgW="4305240" imgH="533160" progId="Equation.DSMT4">
                  <p:embed/>
                </p:oleObj>
              </mc:Choice>
              <mc:Fallback>
                <p:oleObj name="Equation" r:id="rId3" imgW="430524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0272" y="1981200"/>
                        <a:ext cx="8303079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Up 6">
            <a:extLst>
              <a:ext uri="{FF2B5EF4-FFF2-40B4-BE49-F238E27FC236}">
                <a16:creationId xmlns:a16="http://schemas.microsoft.com/office/drawing/2014/main" id="{5653D265-1022-4C86-A388-5A9BB17F689E}"/>
              </a:ext>
            </a:extLst>
          </p:cNvPr>
          <p:cNvSpPr/>
          <p:nvPr/>
        </p:nvSpPr>
        <p:spPr>
          <a:xfrm rot="2076549">
            <a:off x="7948603" y="2641238"/>
            <a:ext cx="381000" cy="365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8A2E6C-4AA5-4DE6-9E67-6692260E1AD7}"/>
              </a:ext>
            </a:extLst>
          </p:cNvPr>
          <p:cNvSpPr txBox="1"/>
          <p:nvPr/>
        </p:nvSpPr>
        <p:spPr>
          <a:xfrm>
            <a:off x="6010507" y="2988968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 and P independent constant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3070457-AA64-4C91-92AC-05B0B7136D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807122"/>
              </p:ext>
            </p:extLst>
          </p:nvPr>
        </p:nvGraphicFramePr>
        <p:xfrm>
          <a:off x="621270" y="4488597"/>
          <a:ext cx="6299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9" name="Equation" r:id="rId5" imgW="3149280" imgH="685800" progId="Equation.DSMT4">
                  <p:embed/>
                </p:oleObj>
              </mc:Choice>
              <mc:Fallback>
                <p:oleObj name="Equation" r:id="rId5" imgW="314928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1270" y="4488597"/>
                        <a:ext cx="629920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A8A686B-7BE7-470C-8755-952B3A5C3CE8}"/>
              </a:ext>
            </a:extLst>
          </p:cNvPr>
          <p:cNvSpPr txBox="1"/>
          <p:nvPr/>
        </p:nvSpPr>
        <p:spPr>
          <a:xfrm>
            <a:off x="331958" y="3601357"/>
            <a:ext cx="4849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binary example --</a:t>
            </a:r>
          </a:p>
        </p:txBody>
      </p:sp>
    </p:spTree>
    <p:extLst>
      <p:ext uri="{BB962C8B-B14F-4D97-AF65-F5344CB8AC3E}">
        <p14:creationId xmlns:p14="http://schemas.microsoft.com/office/powerpoint/2010/main" val="1981423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3E36A7-3697-4EE4-A8BA-054949CCC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790E21-4378-42C4-B8EA-0699B296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F3116B-07FB-402F-AAC0-BA6DC57A3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83927DF-4FAF-42E7-86E4-D92E7A7DCB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594012"/>
              </p:ext>
            </p:extLst>
          </p:nvPr>
        </p:nvGraphicFramePr>
        <p:xfrm>
          <a:off x="304800" y="838200"/>
          <a:ext cx="8229600" cy="3877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3" imgW="4419360" imgH="2082600" progId="Equation.DSMT4">
                  <p:embed/>
                </p:oleObj>
              </mc:Choice>
              <mc:Fallback>
                <p:oleObj name="Equation" r:id="rId3" imgW="4419360" imgH="2082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48FD233-2B51-4EDE-B646-A9851E8311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838200"/>
                        <a:ext cx="8229600" cy="38774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2503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382E9C-2466-4663-94F0-1C95680FC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E5E590-B7FE-4775-851B-775954F0B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4F8A3-DF7C-4D4B-8F8F-C4E78DC43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A9095B-DCD0-46ED-8C74-D5ECD99A1AB5}"/>
              </a:ext>
            </a:extLst>
          </p:cNvPr>
          <p:cNvSpPr txBox="1"/>
          <p:nvPr/>
        </p:nvSpPr>
        <p:spPr>
          <a:xfrm>
            <a:off x="228600" y="228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Ideal mixing of binary system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B40AA6-1BA7-4781-B5B2-5959B87047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781747"/>
            <a:ext cx="8067675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964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21670</TotalTime>
  <Words>495</Words>
  <Application>Microsoft Office PowerPoint</Application>
  <PresentationFormat>On-screen Show (4:3)</PresentationFormat>
  <Paragraphs>116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1346</cp:revision>
  <cp:lastPrinted>2021-01-31T04:39:24Z</cp:lastPrinted>
  <dcterms:created xsi:type="dcterms:W3CDTF">2012-01-10T18:32:24Z</dcterms:created>
  <dcterms:modified xsi:type="dcterms:W3CDTF">2021-03-06T18:12:51Z</dcterms:modified>
</cp:coreProperties>
</file>