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6" r:id="rId2"/>
    <p:sldId id="324" r:id="rId3"/>
    <p:sldId id="352" r:id="rId4"/>
    <p:sldId id="339" r:id="rId5"/>
    <p:sldId id="340" r:id="rId6"/>
    <p:sldId id="346" r:id="rId7"/>
    <p:sldId id="341" r:id="rId8"/>
    <p:sldId id="342" r:id="rId9"/>
    <p:sldId id="347" r:id="rId10"/>
    <p:sldId id="344" r:id="rId11"/>
    <p:sldId id="345" r:id="rId12"/>
    <p:sldId id="348" r:id="rId13"/>
    <p:sldId id="349" r:id="rId14"/>
    <p:sldId id="350" r:id="rId15"/>
    <p:sldId id="351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9" d="100"/>
          <a:sy n="69" d="100"/>
        </p:scale>
        <p:origin x="141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e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5.wmf"/><Relationship Id="rId3" Type="http://schemas.openxmlformats.org/officeDocument/2006/relationships/image" Target="../media/image10.png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9.wmf"/><Relationship Id="rId4" Type="http://schemas.openxmlformats.org/officeDocument/2006/relationships/image" Target="../media/image16.e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158827"/>
            <a:ext cx="87630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341/641 Thermodynamics and Statistical Mechanics</a:t>
            </a:r>
          </a:p>
          <a:p>
            <a:pPr algn="ctr"/>
            <a:r>
              <a:rPr lang="en-US" sz="3200" b="1" dirty="0"/>
              <a:t>MWF:  Online at 12 PM &amp; FTF at 2 PM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18:</a:t>
            </a:r>
          </a:p>
          <a:p>
            <a:pPr algn="ctr"/>
            <a:endParaRPr lang="en-US" sz="1000" b="1" dirty="0"/>
          </a:p>
          <a:p>
            <a:pPr algn="ctr"/>
            <a:r>
              <a:rPr lang="en-US" sz="2400" b="1" dirty="0"/>
              <a:t>Thermodynamics of dilute solutions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Reading: Chapter 5.5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Gibbs free energy of a dilute solution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Osmotic pressure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Solute effects on temperature of phase transitions</a:t>
            </a:r>
          </a:p>
          <a:p>
            <a:pPr marL="914400" lvl="3">
              <a:spcBef>
                <a:spcPct val="50000"/>
              </a:spcBef>
            </a:pP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C5B91D-9561-4743-A1D2-EFA8BE515BFF}"/>
              </a:ext>
            </a:extLst>
          </p:cNvPr>
          <p:cNvSpPr txBox="1"/>
          <p:nvPr/>
        </p:nvSpPr>
        <p:spPr>
          <a:xfrm>
            <a:off x="7086600" y="16764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Record!!!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39F48-A755-4781-AD71-E638F336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A3637E-0198-4E3B-A4CF-044F238B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70087-69D3-4805-A9DC-F5F23F55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C3711E-2922-4EF5-B808-F8AEF7D83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83D968-D2FC-4C45-A27A-3C2149446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65C93-CF65-4B92-99BE-57E25426B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9E617B-8791-4917-97BC-D8EF7072D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447800"/>
            <a:ext cx="7524750" cy="29908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F6C54D-2A57-4567-AB4F-CA783FCF1D0F}"/>
              </a:ext>
            </a:extLst>
          </p:cNvPr>
          <p:cNvSpPr txBox="1"/>
          <p:nvPr/>
        </p:nvSpPr>
        <p:spPr>
          <a:xfrm>
            <a:off x="1524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Liquid solutions and vapor pressure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46EDBD-E2A8-499F-8DA6-A4451BBD6E23}"/>
              </a:ext>
            </a:extLst>
          </p:cNvPr>
          <p:cNvSpPr txBox="1"/>
          <p:nvPr/>
        </p:nvSpPr>
        <p:spPr>
          <a:xfrm>
            <a:off x="0" y="2027882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Gas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583998-D070-4D9D-994E-9F69D46CACE0}"/>
              </a:ext>
            </a:extLst>
          </p:cNvPr>
          <p:cNvSpPr txBox="1"/>
          <p:nvPr/>
        </p:nvSpPr>
        <p:spPr>
          <a:xfrm>
            <a:off x="0" y="3198167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Dilute solution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AC0E60-BC23-4F22-9230-857DFA4A340B}"/>
              </a:ext>
            </a:extLst>
          </p:cNvPr>
          <p:cNvSpPr txBox="1"/>
          <p:nvPr/>
        </p:nvSpPr>
        <p:spPr>
          <a:xfrm>
            <a:off x="1371600" y="4438650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Assume that only A particles vaporize;  compare the vapor composition above the dilute solution of B into A to that above pure A</a:t>
            </a:r>
          </a:p>
        </p:txBody>
      </p:sp>
    </p:spTree>
    <p:extLst>
      <p:ext uri="{BB962C8B-B14F-4D97-AF65-F5344CB8AC3E}">
        <p14:creationId xmlns:p14="http://schemas.microsoft.com/office/powerpoint/2010/main" val="3955968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0D3C9B-4B84-4C35-8D62-FAEA555F8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5A6256-37F9-4624-94BA-C588D2A88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9689C-DAD1-4AE8-B4F5-DE0A58EF0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453547-6B75-4C71-96AF-0ADFFF0ABAFB}"/>
              </a:ext>
            </a:extLst>
          </p:cNvPr>
          <p:cNvSpPr txBox="1"/>
          <p:nvPr/>
        </p:nvSpPr>
        <p:spPr>
          <a:xfrm>
            <a:off x="1524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Liquid solutions and vapor pressure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ABCB5E-9706-41EE-8E0F-E3D5A32BB5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096" r="61519" b="10828"/>
          <a:stretch/>
        </p:blipFill>
        <p:spPr>
          <a:xfrm>
            <a:off x="457200" y="1138535"/>
            <a:ext cx="2895600" cy="2514600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F778EDE-B0AF-4157-94C7-EC4EB5A275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788325"/>
              </p:ext>
            </p:extLst>
          </p:nvPr>
        </p:nvGraphicFramePr>
        <p:xfrm>
          <a:off x="3962400" y="1138535"/>
          <a:ext cx="43561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0" name="Equation" r:id="rId4" imgW="1866600" imgH="457200" progId="Equation.DSMT4">
                  <p:embed/>
                </p:oleObj>
              </mc:Choice>
              <mc:Fallback>
                <p:oleObj name="Equation" r:id="rId4" imgW="18666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62400" y="1138535"/>
                        <a:ext cx="4356100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rrow: Down 7">
            <a:extLst>
              <a:ext uri="{FF2B5EF4-FFF2-40B4-BE49-F238E27FC236}">
                <a16:creationId xmlns:a16="http://schemas.microsoft.com/office/drawing/2014/main" id="{840F9236-21EB-4849-AC62-203635EA9820}"/>
              </a:ext>
            </a:extLst>
          </p:cNvPr>
          <p:cNvSpPr/>
          <p:nvPr/>
        </p:nvSpPr>
        <p:spPr>
          <a:xfrm>
            <a:off x="4572000" y="2830810"/>
            <a:ext cx="609600" cy="461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D82642C2-43F6-467A-9A31-94C9857B8709}"/>
              </a:ext>
            </a:extLst>
          </p:cNvPr>
          <p:cNvSpPr/>
          <p:nvPr/>
        </p:nvSpPr>
        <p:spPr>
          <a:xfrm>
            <a:off x="6553200" y="2830810"/>
            <a:ext cx="609600" cy="461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3B9DAA-9674-47D4-80FF-882219171C59}"/>
              </a:ext>
            </a:extLst>
          </p:cNvPr>
          <p:cNvSpPr txBox="1"/>
          <p:nvPr/>
        </p:nvSpPr>
        <p:spPr>
          <a:xfrm>
            <a:off x="3992137" y="223952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Dilute solution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2A2985-7640-49A8-A1AB-AC4434068F98}"/>
              </a:ext>
            </a:extLst>
          </p:cNvPr>
          <p:cNvSpPr txBox="1"/>
          <p:nvPr/>
        </p:nvSpPr>
        <p:spPr>
          <a:xfrm>
            <a:off x="6096000" y="2209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Ideal gas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2BAE103-D45E-444E-85D8-E2B549C30E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307590"/>
              </p:ext>
            </p:extLst>
          </p:nvPr>
        </p:nvGraphicFramePr>
        <p:xfrm>
          <a:off x="3802257" y="3360628"/>
          <a:ext cx="2149086" cy="75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1" name="Equation" r:id="rId6" imgW="1231560" imgH="431640" progId="Equation.DSMT4">
                  <p:embed/>
                </p:oleObj>
              </mc:Choice>
              <mc:Fallback>
                <p:oleObj name="Equation" r:id="rId6" imgW="12315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02257" y="3360628"/>
                        <a:ext cx="2149086" cy="753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0ED2BC49-6564-4DD1-9A2D-FBDA9624EE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745479"/>
              </p:ext>
            </p:extLst>
          </p:nvPr>
        </p:nvGraphicFramePr>
        <p:xfrm>
          <a:off x="6422269" y="3523307"/>
          <a:ext cx="1409293" cy="461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2" name="Equation" r:id="rId8" imgW="736560" imgH="241200" progId="Equation.DSMT4">
                  <p:embed/>
                </p:oleObj>
              </mc:Choice>
              <mc:Fallback>
                <p:oleObj name="Equation" r:id="rId8" imgW="7365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422269" y="3523307"/>
                        <a:ext cx="1409293" cy="461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09E6BF92-B5B5-4179-BBAD-8C6A8EABE2E9}"/>
              </a:ext>
            </a:extLst>
          </p:cNvPr>
          <p:cNvSpPr txBox="1"/>
          <p:nvPr/>
        </p:nvSpPr>
        <p:spPr>
          <a:xfrm>
            <a:off x="381000" y="459358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Taylor expansion of both phases about a reference pressure P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 and fixed T at which </a:t>
            </a: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2AA9284E-427A-49D8-88ED-36D6B7B2BE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842098"/>
              </p:ext>
            </p:extLst>
          </p:nvPr>
        </p:nvGraphicFramePr>
        <p:xfrm>
          <a:off x="3802257" y="4969430"/>
          <a:ext cx="2885161" cy="435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3" name="Equation" r:id="rId10" imgW="1600200" imgH="241200" progId="Equation.DSMT4">
                  <p:embed/>
                </p:oleObj>
              </mc:Choice>
              <mc:Fallback>
                <p:oleObj name="Equation" r:id="rId10" imgW="1600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802257" y="4969430"/>
                        <a:ext cx="2885161" cy="435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4B3EF1FF-419C-4BDC-B5F1-5A1E4B5BE9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935199"/>
              </p:ext>
            </p:extLst>
          </p:nvPr>
        </p:nvGraphicFramePr>
        <p:xfrm>
          <a:off x="852488" y="5503863"/>
          <a:ext cx="7375525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4" name="Equation" r:id="rId12" imgW="4673520" imgH="507960" progId="Equation.DSMT4">
                  <p:embed/>
                </p:oleObj>
              </mc:Choice>
              <mc:Fallback>
                <p:oleObj name="Equation" r:id="rId12" imgW="467352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52488" y="5503863"/>
                        <a:ext cx="7375525" cy="801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1436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FA6295-88C0-4BFF-A115-FD20B7B92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801FE8-E3C4-4894-BB09-6AC99DEA3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B5A535-F003-4B3D-A29A-1FEB2DF5D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8798A1-F603-49E3-A367-B7B7B814A852}"/>
              </a:ext>
            </a:extLst>
          </p:cNvPr>
          <p:cNvSpPr txBox="1"/>
          <p:nvPr/>
        </p:nvSpPr>
        <p:spPr>
          <a:xfrm>
            <a:off x="1524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Liquid solutions and vapor pressure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E05F22F-9763-4F51-A017-AC11A6EFF8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061644"/>
              </p:ext>
            </p:extLst>
          </p:nvPr>
        </p:nvGraphicFramePr>
        <p:xfrm>
          <a:off x="887412" y="762000"/>
          <a:ext cx="736917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4" name="Equation" r:id="rId3" imgW="7368447" imgH="800017" progId="Equation.DSMT4">
                  <p:embed/>
                </p:oleObj>
              </mc:Choice>
              <mc:Fallback>
                <p:oleObj name="Equation" r:id="rId3" imgW="7368447" imgH="80001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7412" y="762000"/>
                        <a:ext cx="7369175" cy="80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D7E7D28-4236-42E9-91F9-87E2854B38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972449"/>
              </p:ext>
            </p:extLst>
          </p:nvPr>
        </p:nvGraphicFramePr>
        <p:xfrm>
          <a:off x="361949" y="2894974"/>
          <a:ext cx="8420100" cy="219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5" name="Equation" r:id="rId5" imgW="4572000" imgH="1193760" progId="Equation.DSMT4">
                  <p:embed/>
                </p:oleObj>
              </mc:Choice>
              <mc:Fallback>
                <p:oleObj name="Equation" r:id="rId5" imgW="457200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1949" y="2894974"/>
                        <a:ext cx="8420100" cy="2198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6C0EBBD3-4DA2-4415-A7E9-B6742A9D9B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1600986"/>
              </p:ext>
            </p:extLst>
          </p:nvPr>
        </p:nvGraphicFramePr>
        <p:xfrm>
          <a:off x="276922" y="1562100"/>
          <a:ext cx="7321405" cy="1301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6" name="Equation" r:id="rId7" imgW="3429000" imgH="609480" progId="Equation.DSMT4">
                  <p:embed/>
                </p:oleObj>
              </mc:Choice>
              <mc:Fallback>
                <p:oleObj name="Equation" r:id="rId7" imgW="342900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6922" y="1562100"/>
                        <a:ext cx="7321405" cy="13015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5226B-9016-414F-B333-153BF5F08743}"/>
              </a:ext>
            </a:extLst>
          </p:cNvPr>
          <p:cNvCxnSpPr/>
          <p:nvPr/>
        </p:nvCxnSpPr>
        <p:spPr>
          <a:xfrm>
            <a:off x="887412" y="762000"/>
            <a:ext cx="941388" cy="72836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8676B99-45A4-43AC-9AD8-6346260DA278}"/>
              </a:ext>
            </a:extLst>
          </p:cNvPr>
          <p:cNvCxnSpPr/>
          <p:nvPr/>
        </p:nvCxnSpPr>
        <p:spPr>
          <a:xfrm>
            <a:off x="5257800" y="762000"/>
            <a:ext cx="941388" cy="72836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7D18985A-64F3-47F3-AE03-A73AA7B10E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201592"/>
              </p:ext>
            </p:extLst>
          </p:nvPr>
        </p:nvGraphicFramePr>
        <p:xfrm>
          <a:off x="1385888" y="5176838"/>
          <a:ext cx="434816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7" name="Equation" r:id="rId9" imgW="2641320" imgH="457200" progId="Equation.DSMT4">
                  <p:embed/>
                </p:oleObj>
              </mc:Choice>
              <mc:Fallback>
                <p:oleObj name="Equation" r:id="rId9" imgW="26413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85888" y="5176838"/>
                        <a:ext cx="4348162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46E2DF54-4EC4-4C01-8245-6D0EE29C5B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94455"/>
              </p:ext>
            </p:extLst>
          </p:nvPr>
        </p:nvGraphicFramePr>
        <p:xfrm>
          <a:off x="1913675" y="5929313"/>
          <a:ext cx="677125" cy="498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8" name="Equation" r:id="rId11" imgW="241200" imgH="177480" progId="Equation.DSMT4">
                  <p:embed/>
                </p:oleObj>
              </mc:Choice>
              <mc:Fallback>
                <p:oleObj name="Equation" r:id="rId11" imgW="241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13675" y="5929313"/>
                        <a:ext cx="677125" cy="4989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2001119F-3243-4563-9A8C-4D81931824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577551"/>
              </p:ext>
            </p:extLst>
          </p:nvPr>
        </p:nvGraphicFramePr>
        <p:xfrm>
          <a:off x="4317380" y="5873085"/>
          <a:ext cx="136951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9" name="Equation" r:id="rId13" imgW="419040" imgH="431640" progId="Equation.DSMT4">
                  <p:embed/>
                </p:oleObj>
              </mc:Choice>
              <mc:Fallback>
                <p:oleObj name="Equation" r:id="rId13" imgW="4190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317380" y="5873085"/>
                        <a:ext cx="1369510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681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116F4F-B06B-4FA6-84D7-4B4D3CE9C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27701E-4E2A-4FC0-88BF-093DA802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EF9E6C-86F9-4A03-BA43-BF644752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F19DEA-5C7F-4205-B377-CABB460D98C0}"/>
              </a:ext>
            </a:extLst>
          </p:cNvPr>
          <p:cNvSpPr txBox="1"/>
          <p:nvPr/>
        </p:nvSpPr>
        <p:spPr>
          <a:xfrm>
            <a:off x="1524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Liquid solutions and vapor pressure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34E89FA-D617-4B7A-B738-BDDA72C113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783245"/>
              </p:ext>
            </p:extLst>
          </p:nvPr>
        </p:nvGraphicFramePr>
        <p:xfrm>
          <a:off x="914400" y="914400"/>
          <a:ext cx="4271279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3" imgW="1790640" imgH="990360" progId="Equation.DSMT4">
                  <p:embed/>
                </p:oleObj>
              </mc:Choice>
              <mc:Fallback>
                <p:oleObj name="Equation" r:id="rId3" imgW="1790640" imgH="99036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7D18985A-64F3-47F3-AE03-A73AA7B10E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914400"/>
                        <a:ext cx="4271279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3F57EB8-0077-4503-B16D-3A64BD001A65}"/>
              </a:ext>
            </a:extLst>
          </p:cNvPr>
          <p:cNvSpPr txBox="1"/>
          <p:nvPr/>
        </p:nvSpPr>
        <p:spPr>
          <a:xfrm>
            <a:off x="4343400" y="2412380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Raoult’s</a:t>
            </a:r>
            <a:r>
              <a:rPr lang="en-US" sz="2400" dirty="0">
                <a:latin typeface="+mj-lt"/>
              </a:rPr>
              <a:t> law </a:t>
            </a:r>
          </a:p>
          <a:p>
            <a:pPr lvl="1"/>
            <a:r>
              <a:rPr lang="en-US" sz="2400" dirty="0">
                <a:latin typeface="+mj-lt"/>
              </a:rPr>
              <a:t>vapor pressure changes at constant 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0E4D51-A97A-404A-A12F-559C7794500B}"/>
              </a:ext>
            </a:extLst>
          </p:cNvPr>
          <p:cNvSpPr txBox="1"/>
          <p:nvPr/>
        </p:nvSpPr>
        <p:spPr>
          <a:xfrm>
            <a:off x="304800" y="40386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temperature changes at constant P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5916E29-F692-4152-92DC-436E5DE96D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052532"/>
              </p:ext>
            </p:extLst>
          </p:nvPr>
        </p:nvGraphicFramePr>
        <p:xfrm>
          <a:off x="1219200" y="4500265"/>
          <a:ext cx="6400800" cy="1993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5" imgW="4647960" imgH="1447560" progId="Equation.DSMT4">
                  <p:embed/>
                </p:oleObj>
              </mc:Choice>
              <mc:Fallback>
                <p:oleObj name="Equation" r:id="rId5" imgW="4647960" imgH="1447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9200" y="4500265"/>
                        <a:ext cx="6400800" cy="19936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8201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90B1B4-3B76-481D-A0B8-2598B710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9BBA8-A05D-4C06-8640-821D6FB1B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44C93-8B2F-496D-B01B-56181F4CD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853199-1841-4F42-9DBC-6B918190888F}"/>
              </a:ext>
            </a:extLst>
          </p:cNvPr>
          <p:cNvSpPr txBox="1"/>
          <p:nvPr/>
        </p:nvSpPr>
        <p:spPr>
          <a:xfrm>
            <a:off x="152400" y="2286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Liquid solutions and vapor pressure – effects on phase change temperature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From previous slide: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EEBE594-9C8C-417B-BB9C-BB40F2EDC5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049601"/>
              </p:ext>
            </p:extLst>
          </p:nvPr>
        </p:nvGraphicFramePr>
        <p:xfrm>
          <a:off x="852276" y="1600200"/>
          <a:ext cx="7682124" cy="4450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3" imgW="4647960" imgH="2692080" progId="Equation.DSMT4">
                  <p:embed/>
                </p:oleObj>
              </mc:Choice>
              <mc:Fallback>
                <p:oleObj name="Equation" r:id="rId3" imgW="4647960" imgH="269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2276" y="1600200"/>
                        <a:ext cx="7682124" cy="4450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0585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F1B858-1C20-4214-ACCC-65289D199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91F112-2368-400B-A20F-3D36D75D3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35D698-B1D5-435B-A957-BA0851DDB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61A279-0D34-45B8-85D4-82C2EFAE7A8F}"/>
              </a:ext>
            </a:extLst>
          </p:cNvPr>
          <p:cNvSpPr txBox="1"/>
          <p:nvPr/>
        </p:nvSpPr>
        <p:spPr>
          <a:xfrm>
            <a:off x="152400" y="2286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Liquid solutions and vapor pressure – effects on phase change temperature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B003775-7A92-4D27-A18D-82E50892DD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094715"/>
              </p:ext>
            </p:extLst>
          </p:nvPr>
        </p:nvGraphicFramePr>
        <p:xfrm>
          <a:off x="990600" y="1352550"/>
          <a:ext cx="6329273" cy="415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3" imgW="2768400" imgH="1815840" progId="Equation.DSMT4">
                  <p:embed/>
                </p:oleObj>
              </mc:Choice>
              <mc:Fallback>
                <p:oleObj name="Equation" r:id="rId3" imgW="2768400" imgH="18158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EEBE594-9C8C-417B-BB9C-BB40F2EDC5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1352550"/>
                        <a:ext cx="6329273" cy="415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204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4E9B35-62F1-40AE-BD76-8192F9B897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19" y="0"/>
            <a:ext cx="8246962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C859EB-D31F-4DB3-B0F3-5C029A575D13}"/>
              </a:ext>
            </a:extLst>
          </p:cNvPr>
          <p:cNvSpPr/>
          <p:nvPr/>
        </p:nvSpPr>
        <p:spPr>
          <a:xfrm>
            <a:off x="76200" y="5562600"/>
            <a:ext cx="8991600" cy="304800"/>
          </a:xfrm>
          <a:prstGeom prst="rect">
            <a:avLst/>
          </a:prstGeom>
          <a:solidFill>
            <a:srgbClr val="DA32AA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F82E3-8190-4BCE-B2CD-5224AA9A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76C047-264C-47A3-B938-4A71F94A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655A1-58F3-473C-9924-F5CC7495C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93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CED78A-C249-4BC0-AF65-ED23E0124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C2D0E9-868B-4F20-9761-614199347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F31950-0BE1-4D70-AD3E-1439243B9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DAE433-EA8F-4184-893A-3F98FC3BC6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9200"/>
            <a:ext cx="9144000" cy="33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764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AC4EB7-3DC4-4A8D-8CF5-2C0259E81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0E065B-125E-4AB8-AA38-D0879D5A1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19FD03-2AF3-46EF-ACDA-86BBEC9B4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1FEF91-D8F7-4DB8-99E6-62A14BE4B791}"/>
              </a:ext>
            </a:extLst>
          </p:cNvPr>
          <p:cNvSpPr txBox="1"/>
          <p:nvPr/>
        </p:nvSpPr>
        <p:spPr>
          <a:xfrm>
            <a:off x="0" y="22860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/>
              <a:t>From Michael </a:t>
            </a:r>
            <a:r>
              <a:rPr lang="en-US" sz="3200" dirty="0"/>
              <a:t>– </a:t>
            </a:r>
            <a:r>
              <a:rPr lang="en-US" dirty="0"/>
              <a:t>Why do particles tend to flow towards lower chemical potentials?</a:t>
            </a:r>
          </a:p>
          <a:p>
            <a:endParaRPr lang="en-US" sz="2400" dirty="0"/>
          </a:p>
          <a:p>
            <a:r>
              <a:rPr lang="en-US" sz="2400" dirty="0"/>
              <a:t>From Kristen – </a:t>
            </a:r>
            <a:r>
              <a:rPr lang="en-US" dirty="0"/>
              <a:t>1. Does each type of solute have its own chemical potential (equation 5.72) that is independent of the solvent, or is it dependent? 2. I'm a bit confused about the derivations to obtain equations 5.86 and 5.9, could we go over them?</a:t>
            </a:r>
          </a:p>
          <a:p>
            <a:endParaRPr lang="en-US" dirty="0"/>
          </a:p>
          <a:p>
            <a:r>
              <a:rPr lang="en-US" sz="2400" dirty="0"/>
              <a:t>From Rich -- </a:t>
            </a:r>
            <a:r>
              <a:rPr lang="en-US" dirty="0"/>
              <a:t>How would equation 5.72 (the one relating chemical potential to molality) change if we wanted to use molarity instead? -What approximation is used to move from 5.73 to 5.74?</a:t>
            </a:r>
          </a:p>
          <a:p>
            <a:endParaRPr lang="en-US" dirty="0"/>
          </a:p>
          <a:p>
            <a:r>
              <a:rPr lang="en-US" sz="2400" dirty="0"/>
              <a:t>From Chao -- </a:t>
            </a:r>
            <a:r>
              <a:rPr lang="en-US" dirty="0"/>
              <a:t>When deriving formulas for entropy, why can we write microstate with only </a:t>
            </a:r>
            <a:r>
              <a:rPr lang="en-US" dirty="0" err="1"/>
              <a:t>Avegadoro's</a:t>
            </a:r>
            <a:r>
              <a:rPr lang="en-US" dirty="0"/>
              <a:t> Number, instead of a factorial expression? </a:t>
            </a:r>
          </a:p>
          <a:p>
            <a:endParaRPr lang="en-US" dirty="0"/>
          </a:p>
          <a:p>
            <a:r>
              <a:rPr lang="en-US" sz="2400" dirty="0"/>
              <a:t>From Parker -- </a:t>
            </a:r>
            <a:r>
              <a:rPr lang="en-US" dirty="0"/>
              <a:t>how do you explain </a:t>
            </a:r>
            <a:r>
              <a:rPr lang="en-US" dirty="0" err="1"/>
              <a:t>Raoult's</a:t>
            </a:r>
            <a:r>
              <a:rPr lang="en-US" dirty="0"/>
              <a:t> Law?</a:t>
            </a:r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  <a:p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244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417EE3-B63E-43C0-BEF8-10725FC94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C2C06A-80B0-43EB-AED2-6743FEF35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6DF970-5E29-4863-846F-1A0B0FD4B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DD2E98-C6AC-42FE-A8D5-6A52A484E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8585" y="914400"/>
            <a:ext cx="9144000" cy="29040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3BE827-8462-41D9-BC89-5926D28D3ACD}"/>
              </a:ext>
            </a:extLst>
          </p:cNvPr>
          <p:cNvSpPr txBox="1"/>
          <p:nvPr/>
        </p:nvSpPr>
        <p:spPr>
          <a:xfrm>
            <a:off x="228600" y="3048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 system with N</a:t>
            </a:r>
            <a:r>
              <a:rPr lang="en-US" sz="2400" baseline="-25000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 solvent particles and N</a:t>
            </a:r>
            <a:r>
              <a:rPr lang="en-US" sz="2400" baseline="-25000" dirty="0">
                <a:latin typeface="+mj-lt"/>
              </a:rPr>
              <a:t>B</a:t>
            </a:r>
            <a:r>
              <a:rPr lang="en-US" sz="2400" dirty="0">
                <a:latin typeface="+mj-lt"/>
              </a:rPr>
              <a:t> solute particles with N</a:t>
            </a:r>
            <a:r>
              <a:rPr lang="en-US" sz="2400" baseline="-25000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&gt;&gt;N</a:t>
            </a:r>
            <a:r>
              <a:rPr lang="en-US" sz="2400" baseline="-25000" dirty="0">
                <a:latin typeface="+mj-lt"/>
              </a:rPr>
              <a:t>B</a:t>
            </a:r>
            <a:r>
              <a:rPr lang="en-US" sz="2400" dirty="0">
                <a:latin typeface="+mj-lt"/>
              </a:rPr>
              <a:t>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479A896-EF1F-4F63-8C96-B6DF60BD13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826081"/>
              </p:ext>
            </p:extLst>
          </p:nvPr>
        </p:nvGraphicFramePr>
        <p:xfrm>
          <a:off x="914400" y="4114800"/>
          <a:ext cx="7538581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4" imgW="3987720" imgH="927000" progId="Equation.DSMT4">
                  <p:embed/>
                </p:oleObj>
              </mc:Choice>
              <mc:Fallback>
                <p:oleObj name="Equation" r:id="rId4" imgW="398772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4114800"/>
                        <a:ext cx="7538581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9670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8EE2DC-EB37-4F1E-BA58-BFA8F9DFE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E66B7C-EAE0-4DBB-903C-F173ED9D8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63EB8-3249-402F-A8E4-5E8BFBA3B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5606382-7BC7-4F22-BDB0-3B202A3B49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782814"/>
              </p:ext>
            </p:extLst>
          </p:nvPr>
        </p:nvGraphicFramePr>
        <p:xfrm>
          <a:off x="838200" y="838200"/>
          <a:ext cx="7299325" cy="415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3" imgW="3860640" imgH="2197080" progId="Equation.DSMT4">
                  <p:embed/>
                </p:oleObj>
              </mc:Choice>
              <mc:Fallback>
                <p:oleObj name="Equation" r:id="rId3" imgW="3860640" imgH="21970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479A896-EF1F-4F63-8C96-B6DF60BD13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838200"/>
                        <a:ext cx="7299325" cy="4154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4518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B4E865-1058-4F5D-AA80-C45429B5F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ECCDBB-E1E7-45FA-AD11-C70133216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94B85-4E7E-4E58-9BBE-4652A8DC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879FC4-DFF6-4A82-A38E-87BDE10D2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69048"/>
            <a:ext cx="9144000" cy="37199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14F84DD-A32D-4072-A279-3FCC7F09D0DD}"/>
              </a:ext>
            </a:extLst>
          </p:cNvPr>
          <p:cNvSpPr txBox="1"/>
          <p:nvPr/>
        </p:nvSpPr>
        <p:spPr>
          <a:xfrm>
            <a:off x="228600" y="2286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the situation where a semi-permeable membrane separates pure solvent (left) from the dilute solution (right). Solvent can flow through membrane but solute cannot.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D12DF4-1CFE-4A56-919C-45E728B50291}"/>
              </a:ext>
            </a:extLst>
          </p:cNvPr>
          <p:cNvSpPr txBox="1"/>
          <p:nvPr/>
        </p:nvSpPr>
        <p:spPr>
          <a:xfrm>
            <a:off x="381000" y="5288952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is the reason for solvent flowing?</a:t>
            </a:r>
          </a:p>
          <a:p>
            <a:r>
              <a:rPr lang="en-US" sz="2400" dirty="0">
                <a:latin typeface="+mj-lt"/>
              </a:rPr>
              <a:t>When will it stop flowing?</a:t>
            </a:r>
          </a:p>
        </p:txBody>
      </p:sp>
    </p:spTree>
    <p:extLst>
      <p:ext uri="{BB962C8B-B14F-4D97-AF65-F5344CB8AC3E}">
        <p14:creationId xmlns:p14="http://schemas.microsoft.com/office/powerpoint/2010/main" val="4176452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5873B6-C65A-4F85-B529-61E9BD454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514C20-2243-454D-88C5-D6DD564EF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1B99AD-D0B8-470C-A825-A48CC9312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0C2400-FAC2-46B1-BE37-AF266D9A75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079" y="142101"/>
            <a:ext cx="8399721" cy="3200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0726BC-EA02-494F-B8AD-AABEEF3DE039}"/>
              </a:ext>
            </a:extLst>
          </p:cNvPr>
          <p:cNvSpPr txBox="1"/>
          <p:nvPr/>
        </p:nvSpPr>
        <p:spPr>
          <a:xfrm>
            <a:off x="152400" y="13652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Osmotic pressure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D205333-4868-40B9-A400-71E8EBAE50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614861"/>
              </p:ext>
            </p:extLst>
          </p:nvPr>
        </p:nvGraphicFramePr>
        <p:xfrm>
          <a:off x="1143000" y="3066800"/>
          <a:ext cx="5410200" cy="3466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4" imgW="3429000" imgH="2197080" progId="Equation.DSMT4">
                  <p:embed/>
                </p:oleObj>
              </mc:Choice>
              <mc:Fallback>
                <p:oleObj name="Equation" r:id="rId4" imgW="3429000" imgH="2197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0" y="3066800"/>
                        <a:ext cx="5410200" cy="3466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AB95782-7648-432E-B1D7-E3DD5AF2DDF6}"/>
              </a:ext>
            </a:extLst>
          </p:cNvPr>
          <p:cNvSpPr txBox="1"/>
          <p:nvPr/>
        </p:nvSpPr>
        <p:spPr>
          <a:xfrm>
            <a:off x="3789556" y="5892581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van’t</a:t>
            </a:r>
            <a:r>
              <a:rPr lang="en-US" sz="2400" dirty="0">
                <a:latin typeface="+mj-lt"/>
              </a:rPr>
              <a:t> Hoff formula</a:t>
            </a:r>
          </a:p>
        </p:txBody>
      </p:sp>
    </p:spTree>
    <p:extLst>
      <p:ext uri="{BB962C8B-B14F-4D97-AF65-F5344CB8AC3E}">
        <p14:creationId xmlns:p14="http://schemas.microsoft.com/office/powerpoint/2010/main" val="3513511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BAF08-3CCE-4C85-8FEF-48225988B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D0775-9B8A-4221-B805-4A3BB5AD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FBB2A-5054-406E-8E5D-DA50CF65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7AFB57-953B-490F-AB61-A78EBEF448A1}"/>
              </a:ext>
            </a:extLst>
          </p:cNvPr>
          <p:cNvSpPr txBox="1"/>
          <p:nvPr/>
        </p:nvSpPr>
        <p:spPr>
          <a:xfrm>
            <a:off x="228600" y="3048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Practical evaluations –</a:t>
            </a:r>
          </a:p>
          <a:p>
            <a:r>
              <a:rPr lang="en-US" sz="2400" dirty="0">
                <a:latin typeface="+mj-lt"/>
              </a:rPr>
              <a:t>                                          </a:t>
            </a:r>
          </a:p>
          <a:p>
            <a:r>
              <a:rPr lang="en-US" sz="2400" dirty="0">
                <a:latin typeface="+mj-lt"/>
              </a:rPr>
              <a:t>                                       </a:t>
            </a:r>
            <a:r>
              <a:rPr lang="en-US" sz="2400" dirty="0" err="1">
                <a:latin typeface="+mj-lt"/>
              </a:rPr>
              <a:t>Nk</a:t>
            </a:r>
            <a:r>
              <a:rPr lang="en-US" sz="2400" baseline="-25000" dirty="0" err="1">
                <a:latin typeface="+mj-lt"/>
              </a:rPr>
              <a:t>B</a:t>
            </a:r>
            <a:r>
              <a:rPr lang="en-US" sz="2400" dirty="0">
                <a:latin typeface="+mj-lt"/>
              </a:rPr>
              <a:t>   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      </a:t>
            </a:r>
            <a:r>
              <a:rPr lang="en-US" sz="2400" dirty="0" err="1">
                <a:latin typeface="+mj-lt"/>
                <a:sym typeface="Wingdings" panose="05000000000000000000" pitchFamily="2" charset="2"/>
              </a:rPr>
              <a:t>nR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               </a:t>
            </a:r>
          </a:p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particles x Boltzmann constant </a:t>
            </a:r>
            <a:r>
              <a:rPr lang="en-US" sz="2400" dirty="0">
                <a:sym typeface="Wingdings" panose="05000000000000000000" pitchFamily="2" charset="2"/>
              </a:rPr>
              <a:t> moles x Gas constant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        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9E31877-EA88-47D5-8E87-E00088DE77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334630"/>
              </p:ext>
            </p:extLst>
          </p:nvPr>
        </p:nvGraphicFramePr>
        <p:xfrm>
          <a:off x="390831" y="2255460"/>
          <a:ext cx="8057535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3" imgW="3784320" imgH="1574640" progId="Equation.DSMT4">
                  <p:embed/>
                </p:oleObj>
              </mc:Choice>
              <mc:Fallback>
                <p:oleObj name="Equation" r:id="rId3" imgW="3784320" imgH="1574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0831" y="2255460"/>
                        <a:ext cx="8057535" cy="335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8374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22152</TotalTime>
  <Words>404</Words>
  <Application>Microsoft Office PowerPoint</Application>
  <PresentationFormat>On-screen Show (4:3)</PresentationFormat>
  <Paragraphs>97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1371</cp:revision>
  <cp:lastPrinted>2021-01-31T04:39:24Z</cp:lastPrinted>
  <dcterms:created xsi:type="dcterms:W3CDTF">2012-01-10T18:32:24Z</dcterms:created>
  <dcterms:modified xsi:type="dcterms:W3CDTF">2021-03-08T18:37:25Z</dcterms:modified>
</cp:coreProperties>
</file>