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24" r:id="rId3"/>
    <p:sldId id="352" r:id="rId4"/>
    <p:sldId id="339" r:id="rId5"/>
    <p:sldId id="340" r:id="rId6"/>
    <p:sldId id="346" r:id="rId7"/>
    <p:sldId id="341" r:id="rId8"/>
    <p:sldId id="342" r:id="rId9"/>
    <p:sldId id="347" r:id="rId10"/>
    <p:sldId id="344" r:id="rId11"/>
    <p:sldId id="345" r:id="rId12"/>
    <p:sldId id="348" r:id="rId13"/>
    <p:sldId id="349" r:id="rId14"/>
    <p:sldId id="350" r:id="rId15"/>
    <p:sldId id="35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5.wmf"/><Relationship Id="rId3" Type="http://schemas.openxmlformats.org/officeDocument/2006/relationships/image" Target="../media/image10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18: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Thermodynamics of dilute solutions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Reading: Chapter 5.5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Gibbs free energy of a dilute solution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Osmotic pressure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Solute effects on temperature of phase transitions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3711E-2922-4EF5-B808-F8AEF7D8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3D968-D2FC-4C45-A27A-3C214944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65C93-CF65-4B92-99BE-57E25426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9E617B-8791-4917-97BC-D8EF7072D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800"/>
            <a:ext cx="7524750" cy="29908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F6C54D-2A57-4567-AB4F-CA783FCF1D0F}"/>
              </a:ext>
            </a:extLst>
          </p:cNvPr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Liquid solutions and vapor pressure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46EDBD-E2A8-499F-8DA6-A4451BBD6E23}"/>
              </a:ext>
            </a:extLst>
          </p:cNvPr>
          <p:cNvSpPr txBox="1"/>
          <p:nvPr/>
        </p:nvSpPr>
        <p:spPr>
          <a:xfrm>
            <a:off x="0" y="202788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583998-D070-4D9D-994E-9F69D46CACE0}"/>
              </a:ext>
            </a:extLst>
          </p:cNvPr>
          <p:cNvSpPr txBox="1"/>
          <p:nvPr/>
        </p:nvSpPr>
        <p:spPr>
          <a:xfrm>
            <a:off x="0" y="3198167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Dilute solution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AC0E60-BC23-4F22-9230-857DFA4A340B}"/>
              </a:ext>
            </a:extLst>
          </p:cNvPr>
          <p:cNvSpPr txBox="1"/>
          <p:nvPr/>
        </p:nvSpPr>
        <p:spPr>
          <a:xfrm>
            <a:off x="1371600" y="443865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Assume that only A particles vaporize;  compare the vapor composition above the dilute solution of B into A to that above pure A</a:t>
            </a:r>
          </a:p>
        </p:txBody>
      </p:sp>
    </p:spTree>
    <p:extLst>
      <p:ext uri="{BB962C8B-B14F-4D97-AF65-F5344CB8AC3E}">
        <p14:creationId xmlns:p14="http://schemas.microsoft.com/office/powerpoint/2010/main" val="395596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0D3C9B-4B84-4C35-8D62-FAEA555F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A6256-37F9-4624-94BA-C588D2A8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9689C-DAD1-4AE8-B4F5-DE0A58EF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453547-6B75-4C71-96AF-0ADFFF0ABAFB}"/>
              </a:ext>
            </a:extLst>
          </p:cNvPr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Liquid solutions and vapor pressure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ABCB5E-9706-41EE-8E0F-E3D5A32BB5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96" r="61519" b="10828"/>
          <a:stretch/>
        </p:blipFill>
        <p:spPr>
          <a:xfrm>
            <a:off x="457200" y="1138535"/>
            <a:ext cx="2895600" cy="251460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F778EDE-B0AF-4157-94C7-EC4EB5A275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788325"/>
              </p:ext>
            </p:extLst>
          </p:nvPr>
        </p:nvGraphicFramePr>
        <p:xfrm>
          <a:off x="3962400" y="1138535"/>
          <a:ext cx="4356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4" imgW="1866600" imgH="457200" progId="Equation.DSMT4">
                  <p:embed/>
                </p:oleObj>
              </mc:Choice>
              <mc:Fallback>
                <p:oleObj name="Equation" r:id="rId4" imgW="1866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62400" y="1138535"/>
                        <a:ext cx="43561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840F9236-21EB-4849-AC62-203635EA9820}"/>
              </a:ext>
            </a:extLst>
          </p:cNvPr>
          <p:cNvSpPr/>
          <p:nvPr/>
        </p:nvSpPr>
        <p:spPr>
          <a:xfrm>
            <a:off x="4572000" y="2830810"/>
            <a:ext cx="609600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82642C2-43F6-467A-9A31-94C9857B8709}"/>
              </a:ext>
            </a:extLst>
          </p:cNvPr>
          <p:cNvSpPr/>
          <p:nvPr/>
        </p:nvSpPr>
        <p:spPr>
          <a:xfrm>
            <a:off x="6553200" y="2830810"/>
            <a:ext cx="609600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3B9DAA-9674-47D4-80FF-882219171C59}"/>
              </a:ext>
            </a:extLst>
          </p:cNvPr>
          <p:cNvSpPr txBox="1"/>
          <p:nvPr/>
        </p:nvSpPr>
        <p:spPr>
          <a:xfrm>
            <a:off x="3992137" y="223952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Dilute solution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2A2985-7640-49A8-A1AB-AC4434068F98}"/>
              </a:ext>
            </a:extLst>
          </p:cNvPr>
          <p:cNvSpPr txBox="1"/>
          <p:nvPr/>
        </p:nvSpPr>
        <p:spPr>
          <a:xfrm>
            <a:off x="6096000" y="2209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Ideal gas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2BAE103-D45E-444E-85D8-E2B549C30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307590"/>
              </p:ext>
            </p:extLst>
          </p:nvPr>
        </p:nvGraphicFramePr>
        <p:xfrm>
          <a:off x="3802257" y="3360628"/>
          <a:ext cx="2149086" cy="75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6" imgW="1231560" imgH="431640" progId="Equation.DSMT4">
                  <p:embed/>
                </p:oleObj>
              </mc:Choice>
              <mc:Fallback>
                <p:oleObj name="Equation" r:id="rId6" imgW="1231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02257" y="3360628"/>
                        <a:ext cx="2149086" cy="75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ED2BC49-6564-4DD1-9A2D-FBDA9624EE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745479"/>
              </p:ext>
            </p:extLst>
          </p:nvPr>
        </p:nvGraphicFramePr>
        <p:xfrm>
          <a:off x="6422269" y="3523307"/>
          <a:ext cx="1409293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8" imgW="736560" imgH="241200" progId="Equation.DSMT4">
                  <p:embed/>
                </p:oleObj>
              </mc:Choice>
              <mc:Fallback>
                <p:oleObj name="Equation" r:id="rId8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22269" y="3523307"/>
                        <a:ext cx="1409293" cy="4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9E6BF92-B5B5-4179-BBAD-8C6A8EABE2E9}"/>
              </a:ext>
            </a:extLst>
          </p:cNvPr>
          <p:cNvSpPr txBox="1"/>
          <p:nvPr/>
        </p:nvSpPr>
        <p:spPr>
          <a:xfrm>
            <a:off x="381000" y="459358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Taylor expansion of both phases about a reference pressure 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and fixed T at which 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AA9284E-427A-49D8-88ED-36D6B7B2B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842098"/>
              </p:ext>
            </p:extLst>
          </p:nvPr>
        </p:nvGraphicFramePr>
        <p:xfrm>
          <a:off x="3802257" y="4969430"/>
          <a:ext cx="2885161" cy="43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10" imgW="1600200" imgH="241200" progId="Equation.DSMT4">
                  <p:embed/>
                </p:oleObj>
              </mc:Choice>
              <mc:Fallback>
                <p:oleObj name="Equation" r:id="rId10" imgW="1600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02257" y="4969430"/>
                        <a:ext cx="2885161" cy="435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4B3EF1FF-419C-4BDC-B5F1-5A1E4B5BE9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935199"/>
              </p:ext>
            </p:extLst>
          </p:nvPr>
        </p:nvGraphicFramePr>
        <p:xfrm>
          <a:off x="852488" y="5503863"/>
          <a:ext cx="73755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12" imgW="4673520" imgH="507960" progId="Equation.DSMT4">
                  <p:embed/>
                </p:oleObj>
              </mc:Choice>
              <mc:Fallback>
                <p:oleObj name="Equation" r:id="rId12" imgW="4673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52488" y="5503863"/>
                        <a:ext cx="7375525" cy="80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3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FA6295-88C0-4BFF-A115-FD20B7B9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801FE8-E3C4-4894-BB09-6AC99DEA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5A535-F003-4B3D-A29A-1FEB2DF5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8798A1-F603-49E3-A367-B7B7B814A852}"/>
              </a:ext>
            </a:extLst>
          </p:cNvPr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Liquid solutions and vapor pressure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05F22F-9763-4F51-A017-AC11A6EFF8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061644"/>
              </p:ext>
            </p:extLst>
          </p:nvPr>
        </p:nvGraphicFramePr>
        <p:xfrm>
          <a:off x="887412" y="762000"/>
          <a:ext cx="7369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3" imgW="7368447" imgH="800017" progId="Equation.DSMT4">
                  <p:embed/>
                </p:oleObj>
              </mc:Choice>
              <mc:Fallback>
                <p:oleObj name="Equation" r:id="rId3" imgW="7368447" imgH="8000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7412" y="762000"/>
                        <a:ext cx="736917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D7E7D28-4236-42E9-91F9-87E2854B38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972449"/>
              </p:ext>
            </p:extLst>
          </p:nvPr>
        </p:nvGraphicFramePr>
        <p:xfrm>
          <a:off x="361949" y="2894974"/>
          <a:ext cx="8420100" cy="219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5" imgW="4572000" imgH="1193760" progId="Equation.DSMT4">
                  <p:embed/>
                </p:oleObj>
              </mc:Choice>
              <mc:Fallback>
                <p:oleObj name="Equation" r:id="rId5" imgW="457200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1949" y="2894974"/>
                        <a:ext cx="8420100" cy="219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C0EBBD3-4DA2-4415-A7E9-B6742A9D9B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600986"/>
              </p:ext>
            </p:extLst>
          </p:nvPr>
        </p:nvGraphicFramePr>
        <p:xfrm>
          <a:off x="276922" y="1562100"/>
          <a:ext cx="7321405" cy="1301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7" imgW="3429000" imgH="609480" progId="Equation.DSMT4">
                  <p:embed/>
                </p:oleObj>
              </mc:Choice>
              <mc:Fallback>
                <p:oleObj name="Equation" r:id="rId7" imgW="34290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6922" y="1562100"/>
                        <a:ext cx="7321405" cy="1301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5226B-9016-414F-B333-153BF5F08743}"/>
              </a:ext>
            </a:extLst>
          </p:cNvPr>
          <p:cNvCxnSpPr/>
          <p:nvPr/>
        </p:nvCxnSpPr>
        <p:spPr>
          <a:xfrm>
            <a:off x="887412" y="762000"/>
            <a:ext cx="941388" cy="72836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676B99-45A4-43AC-9AD8-6346260DA278}"/>
              </a:ext>
            </a:extLst>
          </p:cNvPr>
          <p:cNvCxnSpPr/>
          <p:nvPr/>
        </p:nvCxnSpPr>
        <p:spPr>
          <a:xfrm>
            <a:off x="5257800" y="762000"/>
            <a:ext cx="941388" cy="72836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D18985A-64F3-47F3-AE03-A73AA7B10E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201592"/>
              </p:ext>
            </p:extLst>
          </p:nvPr>
        </p:nvGraphicFramePr>
        <p:xfrm>
          <a:off x="1385888" y="5176838"/>
          <a:ext cx="43481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9" imgW="2641320" imgH="457200" progId="Equation.DSMT4">
                  <p:embed/>
                </p:oleObj>
              </mc:Choice>
              <mc:Fallback>
                <p:oleObj name="Equation" r:id="rId9" imgW="2641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85888" y="5176838"/>
                        <a:ext cx="4348162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6E2DF54-4EC4-4C01-8245-6D0EE29C5B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94455"/>
              </p:ext>
            </p:extLst>
          </p:nvPr>
        </p:nvGraphicFramePr>
        <p:xfrm>
          <a:off x="1913675" y="5929313"/>
          <a:ext cx="677125" cy="498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11" imgW="241200" imgH="177480" progId="Equation.DSMT4">
                  <p:embed/>
                </p:oleObj>
              </mc:Choice>
              <mc:Fallback>
                <p:oleObj name="Equation" r:id="rId11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13675" y="5929313"/>
                        <a:ext cx="677125" cy="498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001119F-3243-4563-9A8C-4D81931824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577551"/>
              </p:ext>
            </p:extLst>
          </p:nvPr>
        </p:nvGraphicFramePr>
        <p:xfrm>
          <a:off x="4317380" y="5873085"/>
          <a:ext cx="136951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13" imgW="419040" imgH="431640" progId="Equation.DSMT4">
                  <p:embed/>
                </p:oleObj>
              </mc:Choice>
              <mc:Fallback>
                <p:oleObj name="Equation" r:id="rId13" imgW="419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17380" y="5873085"/>
                        <a:ext cx="136951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681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16F4F-B06B-4FA6-84D7-4B4D3CE9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7701E-4E2A-4FC0-88BF-093DA802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EF9E6C-86F9-4A03-BA43-BF644752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F19DEA-5C7F-4205-B377-CABB460D98C0}"/>
              </a:ext>
            </a:extLst>
          </p:cNvPr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Liquid solutions and vapor pressure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34E89FA-D617-4B7A-B738-BDDA72C113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783245"/>
              </p:ext>
            </p:extLst>
          </p:nvPr>
        </p:nvGraphicFramePr>
        <p:xfrm>
          <a:off x="914400" y="914400"/>
          <a:ext cx="4271279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3" imgW="1790640" imgH="990360" progId="Equation.DSMT4">
                  <p:embed/>
                </p:oleObj>
              </mc:Choice>
              <mc:Fallback>
                <p:oleObj name="Equation" r:id="rId3" imgW="1790640" imgH="990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D18985A-64F3-47F3-AE03-A73AA7B10E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4271279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3F57EB8-0077-4503-B16D-3A64BD001A65}"/>
              </a:ext>
            </a:extLst>
          </p:cNvPr>
          <p:cNvSpPr txBox="1"/>
          <p:nvPr/>
        </p:nvSpPr>
        <p:spPr>
          <a:xfrm>
            <a:off x="4343400" y="241238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Raoult’s</a:t>
            </a:r>
            <a:r>
              <a:rPr lang="en-US" sz="2400" dirty="0">
                <a:latin typeface="+mj-lt"/>
              </a:rPr>
              <a:t> law </a:t>
            </a:r>
          </a:p>
          <a:p>
            <a:pPr lvl="1"/>
            <a:r>
              <a:rPr lang="en-US" sz="2400" dirty="0">
                <a:latin typeface="+mj-lt"/>
              </a:rPr>
              <a:t>vapor pressure changes at constant 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E4D51-A97A-404A-A12F-559C7794500B}"/>
              </a:ext>
            </a:extLst>
          </p:cNvPr>
          <p:cNvSpPr txBox="1"/>
          <p:nvPr/>
        </p:nvSpPr>
        <p:spPr>
          <a:xfrm>
            <a:off x="304800" y="403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temperature changes at constant P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5916E29-F692-4152-92DC-436E5DE96D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052532"/>
              </p:ext>
            </p:extLst>
          </p:nvPr>
        </p:nvGraphicFramePr>
        <p:xfrm>
          <a:off x="1219200" y="4500265"/>
          <a:ext cx="6400800" cy="1993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5" imgW="4647960" imgH="1447560" progId="Equation.DSMT4">
                  <p:embed/>
                </p:oleObj>
              </mc:Choice>
              <mc:Fallback>
                <p:oleObj name="Equation" r:id="rId5" imgW="464796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4500265"/>
                        <a:ext cx="6400800" cy="1993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20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0B1B4-3B76-481D-A0B8-2598B710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9BBA8-A05D-4C06-8640-821D6FB1B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4C93-8B2F-496D-B01B-56181F4C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53199-1841-4F42-9DBC-6B918190888F}"/>
              </a:ext>
            </a:extLst>
          </p:cNvPr>
          <p:cNvSpPr txBox="1"/>
          <p:nvPr/>
        </p:nvSpPr>
        <p:spPr>
          <a:xfrm>
            <a:off x="152400" y="228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Liquid solutions and vapor pressure – effects on phase change temperature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previous slide: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EBE594-9C8C-417B-BB9C-BB40F2EDC5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049601"/>
              </p:ext>
            </p:extLst>
          </p:nvPr>
        </p:nvGraphicFramePr>
        <p:xfrm>
          <a:off x="852276" y="1600200"/>
          <a:ext cx="7682124" cy="445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4647960" imgH="2692080" progId="Equation.DSMT4">
                  <p:embed/>
                </p:oleObj>
              </mc:Choice>
              <mc:Fallback>
                <p:oleObj name="Equation" r:id="rId3" imgW="464796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2276" y="1600200"/>
                        <a:ext cx="7682124" cy="4450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585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1B858-1C20-4214-ACCC-65289D19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1F112-2368-400B-A20F-3D36D75D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5D698-B1D5-435B-A957-BA0851DD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61A279-0D34-45B8-85D4-82C2EFAE7A8F}"/>
              </a:ext>
            </a:extLst>
          </p:cNvPr>
          <p:cNvSpPr txBox="1"/>
          <p:nvPr/>
        </p:nvSpPr>
        <p:spPr>
          <a:xfrm>
            <a:off x="1524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Liquid solutions and vapor pressure – effects on phase change temperature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003775-7A92-4D27-A18D-82E50892D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94715"/>
              </p:ext>
            </p:extLst>
          </p:nvPr>
        </p:nvGraphicFramePr>
        <p:xfrm>
          <a:off x="990600" y="1352550"/>
          <a:ext cx="6329273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2768400" imgH="1815840" progId="Equation.DSMT4">
                  <p:embed/>
                </p:oleObj>
              </mc:Choice>
              <mc:Fallback>
                <p:oleObj name="Equation" r:id="rId3" imgW="2768400" imgH="1815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EEBE594-9C8C-417B-BB9C-BB40F2EDC5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352550"/>
                        <a:ext cx="6329273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204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4E9B35-62F1-40AE-BD76-8192F9B89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19" y="0"/>
            <a:ext cx="8246962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76200" y="5562600"/>
            <a:ext cx="8991600" cy="304800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CED78A-C249-4BC0-AF65-ED23E012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2D0E9-868B-4F20-9761-61419934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31950-0BE1-4D70-AD3E-1439243B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DAE433-EA8F-4184-893A-3F98FC3BC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33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6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C4EB7-3DC4-4A8D-8CF5-2C0259E8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E065B-125E-4AB8-AA38-D0879D5A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9FD03-2AF3-46EF-ACDA-86BBEC9B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FEF91-D8F7-4DB8-99E6-62A14BE4B791}"/>
              </a:ext>
            </a:extLst>
          </p:cNvPr>
          <p:cNvSpPr txBox="1"/>
          <p:nvPr/>
        </p:nvSpPr>
        <p:spPr>
          <a:xfrm>
            <a:off x="0" y="22860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/>
              <a:t>From Michael </a:t>
            </a:r>
            <a:r>
              <a:rPr lang="en-US" sz="3200" dirty="0"/>
              <a:t>– </a:t>
            </a:r>
            <a:r>
              <a:rPr lang="en-US" dirty="0"/>
              <a:t>Why do particles tend to flow towards lower chemical potentials?</a:t>
            </a:r>
          </a:p>
          <a:p>
            <a:endParaRPr lang="en-US" sz="2400" dirty="0"/>
          </a:p>
          <a:p>
            <a:r>
              <a:rPr lang="en-US" sz="2400" dirty="0"/>
              <a:t>From Kristen – </a:t>
            </a:r>
            <a:r>
              <a:rPr lang="en-US" dirty="0"/>
              <a:t>1. Does each type of solute have its own chemical potential (equation 5.72) that is independent of the solvent, or is it dependent? 2. I'm a bit confused about the derivations to obtain equations 5.86 and 5.9, could we go over them?</a:t>
            </a:r>
          </a:p>
          <a:p>
            <a:endParaRPr lang="en-US" dirty="0"/>
          </a:p>
          <a:p>
            <a:r>
              <a:rPr lang="en-US" sz="2400" dirty="0"/>
              <a:t>From Rich -- </a:t>
            </a:r>
            <a:r>
              <a:rPr lang="en-US" dirty="0"/>
              <a:t>How would equation 5.72 (the one relating chemical potential to molality) change if we wanted to use molarity instead? -What approximation is used to move from 5.73 to 5.74?</a:t>
            </a:r>
          </a:p>
          <a:p>
            <a:endParaRPr lang="en-US" dirty="0"/>
          </a:p>
          <a:p>
            <a:r>
              <a:rPr lang="en-US" sz="2400" dirty="0"/>
              <a:t>From Chao -- </a:t>
            </a:r>
            <a:r>
              <a:rPr lang="en-US" dirty="0"/>
              <a:t>When deriving formulas for entropy, why can we write microstate with only </a:t>
            </a:r>
            <a:r>
              <a:rPr lang="en-US" dirty="0" err="1"/>
              <a:t>Avegadoro's</a:t>
            </a:r>
            <a:r>
              <a:rPr lang="en-US" dirty="0"/>
              <a:t> Number, instead of a factorial expression? </a:t>
            </a:r>
          </a:p>
          <a:p>
            <a:endParaRPr lang="en-US" dirty="0"/>
          </a:p>
          <a:p>
            <a:r>
              <a:rPr lang="en-US" sz="2400" dirty="0"/>
              <a:t>From Parker -- </a:t>
            </a:r>
            <a:r>
              <a:rPr lang="en-US" dirty="0"/>
              <a:t>how do you explain </a:t>
            </a:r>
            <a:r>
              <a:rPr lang="en-US" dirty="0" err="1"/>
              <a:t>Raoult's</a:t>
            </a:r>
            <a:r>
              <a:rPr lang="en-US" dirty="0"/>
              <a:t> Law?</a:t>
            </a:r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24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17EE3-B63E-43C0-BEF8-10725FC9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2C06A-80B0-43EB-AED2-6743FEF35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DF970-5E29-4863-846F-1A0B0FD4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DD2E98-C6AC-42FE-A8D5-6A52A484E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585" y="914400"/>
            <a:ext cx="9144000" cy="290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3BE827-8462-41D9-BC89-5926D28D3ACD}"/>
              </a:ext>
            </a:extLst>
          </p:cNvPr>
          <p:cNvSpPr txBox="1"/>
          <p:nvPr/>
        </p:nvSpPr>
        <p:spPr>
          <a:xfrm>
            <a:off x="228600" y="304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system with N</a:t>
            </a:r>
            <a:r>
              <a:rPr lang="en-US" sz="2400" baseline="-25000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 solvent particles and N</a:t>
            </a:r>
            <a:r>
              <a:rPr lang="en-US" sz="2400" baseline="-25000" dirty="0">
                <a:latin typeface="+mj-lt"/>
              </a:rPr>
              <a:t>B</a:t>
            </a:r>
            <a:r>
              <a:rPr lang="en-US" sz="2400" dirty="0">
                <a:latin typeface="+mj-lt"/>
              </a:rPr>
              <a:t> solute particles with N</a:t>
            </a:r>
            <a:r>
              <a:rPr lang="en-US" sz="2400" baseline="-25000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&gt;&gt;N</a:t>
            </a:r>
            <a:r>
              <a:rPr lang="en-US" sz="2400" baseline="-25000" dirty="0">
                <a:latin typeface="+mj-lt"/>
              </a:rPr>
              <a:t>B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479A896-EF1F-4F63-8C96-B6DF60BD1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826081"/>
              </p:ext>
            </p:extLst>
          </p:nvPr>
        </p:nvGraphicFramePr>
        <p:xfrm>
          <a:off x="914400" y="4114800"/>
          <a:ext cx="7538581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" imgW="3987720" imgH="927000" progId="Equation.DSMT4">
                  <p:embed/>
                </p:oleObj>
              </mc:Choice>
              <mc:Fallback>
                <p:oleObj name="Equation" r:id="rId4" imgW="398772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4114800"/>
                        <a:ext cx="7538581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67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EE2DC-EB37-4F1E-BA58-BFA8F9DF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66B7C-EAE0-4DBB-903C-F173ED9D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63EB8-3249-402F-A8E4-5E8BFBA3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5606382-7BC7-4F22-BDB0-3B202A3B49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782814"/>
              </p:ext>
            </p:extLst>
          </p:nvPr>
        </p:nvGraphicFramePr>
        <p:xfrm>
          <a:off x="838200" y="838200"/>
          <a:ext cx="7299325" cy="415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3860640" imgH="2197080" progId="Equation.DSMT4">
                  <p:embed/>
                </p:oleObj>
              </mc:Choice>
              <mc:Fallback>
                <p:oleObj name="Equation" r:id="rId3" imgW="3860640" imgH="21970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479A896-EF1F-4F63-8C96-B6DF60BD1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838200"/>
                        <a:ext cx="7299325" cy="415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51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4E865-1058-4F5D-AA80-C45429B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ECCDBB-E1E7-45FA-AD11-C7013321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94B85-4E7E-4E58-9BBE-4652A8D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879FC4-DFF6-4A82-A38E-87BDE10D2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9048"/>
            <a:ext cx="9144000" cy="37199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4F84DD-A32D-4072-A279-3FCC7F09D0DD}"/>
              </a:ext>
            </a:extLst>
          </p:cNvPr>
          <p:cNvSpPr txBox="1"/>
          <p:nvPr/>
        </p:nvSpPr>
        <p:spPr>
          <a:xfrm>
            <a:off x="228600" y="228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the situation where a semi-permeable membrane separates pure solvent (left) from the dilute solution (right). Solvent can flow through membrane but solute cannot.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12DF4-1CFE-4A56-919C-45E728B50291}"/>
              </a:ext>
            </a:extLst>
          </p:cNvPr>
          <p:cNvSpPr txBox="1"/>
          <p:nvPr/>
        </p:nvSpPr>
        <p:spPr>
          <a:xfrm>
            <a:off x="381000" y="5288952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reason for solvent flowing?</a:t>
            </a:r>
          </a:p>
          <a:p>
            <a:r>
              <a:rPr lang="en-US" sz="2400" dirty="0">
                <a:latin typeface="+mj-lt"/>
              </a:rPr>
              <a:t>When will it stop flowing?</a:t>
            </a:r>
          </a:p>
        </p:txBody>
      </p:sp>
    </p:spTree>
    <p:extLst>
      <p:ext uri="{BB962C8B-B14F-4D97-AF65-F5344CB8AC3E}">
        <p14:creationId xmlns:p14="http://schemas.microsoft.com/office/powerpoint/2010/main" val="417645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873B6-C65A-4F85-B529-61E9BD45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14C20-2243-454D-88C5-D6DD564E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B99AD-D0B8-470C-A825-A48CC931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0C2400-FAC2-46B1-BE37-AF266D9A7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79" y="142101"/>
            <a:ext cx="8399721" cy="3200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0726BC-EA02-494F-B8AD-AABEEF3DE039}"/>
              </a:ext>
            </a:extLst>
          </p:cNvPr>
          <p:cNvSpPr txBox="1"/>
          <p:nvPr/>
        </p:nvSpPr>
        <p:spPr>
          <a:xfrm>
            <a:off x="152400" y="13652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Osmotic pressure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D205333-4868-40B9-A400-71E8EBAE50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614861"/>
              </p:ext>
            </p:extLst>
          </p:nvPr>
        </p:nvGraphicFramePr>
        <p:xfrm>
          <a:off x="1143000" y="3066800"/>
          <a:ext cx="5410200" cy="3466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" imgW="3429000" imgH="2197080" progId="Equation.DSMT4">
                  <p:embed/>
                </p:oleObj>
              </mc:Choice>
              <mc:Fallback>
                <p:oleObj name="Equation" r:id="rId4" imgW="342900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066800"/>
                        <a:ext cx="5410200" cy="3466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AB95782-7648-432E-B1D7-E3DD5AF2DDF6}"/>
              </a:ext>
            </a:extLst>
          </p:cNvPr>
          <p:cNvSpPr txBox="1"/>
          <p:nvPr/>
        </p:nvSpPr>
        <p:spPr>
          <a:xfrm>
            <a:off x="3789556" y="5892581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van’t</a:t>
            </a:r>
            <a:r>
              <a:rPr lang="en-US" sz="2400" dirty="0">
                <a:latin typeface="+mj-lt"/>
              </a:rPr>
              <a:t> Hoff formula</a:t>
            </a:r>
          </a:p>
        </p:txBody>
      </p:sp>
    </p:spTree>
    <p:extLst>
      <p:ext uri="{BB962C8B-B14F-4D97-AF65-F5344CB8AC3E}">
        <p14:creationId xmlns:p14="http://schemas.microsoft.com/office/powerpoint/2010/main" val="3513511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BAF08-3CCE-4C85-8FEF-48225988B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D0775-9B8A-4221-B805-4A3BB5AD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FBB2A-5054-406E-8E5D-DA50CF65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7AFB57-953B-490F-AB61-A78EBEF448A1}"/>
              </a:ext>
            </a:extLst>
          </p:cNvPr>
          <p:cNvSpPr txBox="1"/>
          <p:nvPr/>
        </p:nvSpPr>
        <p:spPr>
          <a:xfrm>
            <a:off x="228600" y="304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Practical evaluations –</a:t>
            </a:r>
          </a:p>
          <a:p>
            <a:r>
              <a:rPr lang="en-US" sz="2400" dirty="0">
                <a:latin typeface="+mj-lt"/>
              </a:rPr>
              <a:t>                                          </a:t>
            </a:r>
          </a:p>
          <a:p>
            <a:r>
              <a:rPr lang="en-US" sz="2400" dirty="0">
                <a:latin typeface="+mj-lt"/>
              </a:rPr>
              <a:t>                                       </a:t>
            </a:r>
            <a:r>
              <a:rPr lang="en-US" sz="2400" dirty="0" err="1">
                <a:latin typeface="+mj-lt"/>
              </a:rPr>
              <a:t>Nk</a:t>
            </a:r>
            <a:r>
              <a:rPr lang="en-US" sz="2400" baseline="-25000" dirty="0" err="1">
                <a:latin typeface="+mj-lt"/>
              </a:rPr>
              <a:t>B</a:t>
            </a:r>
            <a:r>
              <a:rPr lang="en-US" sz="2400" dirty="0">
                <a:latin typeface="+mj-lt"/>
              </a:rPr>
              <a:t>  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     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nR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               </a:t>
            </a: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particles x Boltzmann constant </a:t>
            </a:r>
            <a:r>
              <a:rPr lang="en-US" sz="2400" dirty="0">
                <a:sym typeface="Wingdings" panose="05000000000000000000" pitchFamily="2" charset="2"/>
              </a:rPr>
              <a:t> moles x Gas constant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      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9E31877-EA88-47D5-8E87-E00088DE77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334630"/>
              </p:ext>
            </p:extLst>
          </p:nvPr>
        </p:nvGraphicFramePr>
        <p:xfrm>
          <a:off x="390831" y="2255460"/>
          <a:ext cx="8057535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3784320" imgH="1574640" progId="Equation.DSMT4">
                  <p:embed/>
                </p:oleObj>
              </mc:Choice>
              <mc:Fallback>
                <p:oleObj name="Equation" r:id="rId3" imgW="378432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831" y="2255460"/>
                        <a:ext cx="8057535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37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22152</TotalTime>
  <Words>404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1371</cp:revision>
  <cp:lastPrinted>2021-01-31T04:39:24Z</cp:lastPrinted>
  <dcterms:created xsi:type="dcterms:W3CDTF">2012-01-10T18:32:24Z</dcterms:created>
  <dcterms:modified xsi:type="dcterms:W3CDTF">2021-03-08T18:37:25Z</dcterms:modified>
</cp:coreProperties>
</file>