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3" r:id="rId3"/>
    <p:sldId id="324" r:id="rId4"/>
    <p:sldId id="352" r:id="rId5"/>
    <p:sldId id="339" r:id="rId6"/>
    <p:sldId id="351" r:id="rId7"/>
    <p:sldId id="356" r:id="rId8"/>
    <p:sldId id="354" r:id="rId9"/>
    <p:sldId id="355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8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19: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Thermodynamics of equilibrium chemical reactions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Reading: Chapter 5.6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Comment on calculating moles in solution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Chemical reactions in equilibrium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Chemical reactions in dilute solutions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12ED48-42CC-473B-BE11-996A53DB3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17CCD-CF10-4F77-80BC-67176D6D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FBDA7-783D-4473-A22A-8F410517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9A77DF8-86EC-4D90-8E8C-8E00DE8032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068652"/>
              </p:ext>
            </p:extLst>
          </p:nvPr>
        </p:nvGraphicFramePr>
        <p:xfrm>
          <a:off x="215900" y="444500"/>
          <a:ext cx="8712200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3" imgW="4470120" imgH="2514600" progId="Equation.DSMT4">
                  <p:embed/>
                </p:oleObj>
              </mc:Choice>
              <mc:Fallback>
                <p:oleObj name="Equation" r:id="rId3" imgW="4470120" imgH="251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900" y="444500"/>
                        <a:ext cx="8712200" cy="490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83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F02D52-BB8A-4881-B830-9900DCA9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57A86-D224-4941-97AC-FCB86D4B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911BA-CBF0-4733-8B0B-A5B5E4AD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D9C8A0C-8C66-4AAA-BDF1-AB4913D48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45566"/>
              </p:ext>
            </p:extLst>
          </p:nvPr>
        </p:nvGraphicFramePr>
        <p:xfrm>
          <a:off x="806450" y="222250"/>
          <a:ext cx="5127625" cy="433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3" imgW="2882880" imgH="2438280" progId="Equation.DSMT4">
                  <p:embed/>
                </p:oleObj>
              </mc:Choice>
              <mc:Fallback>
                <p:oleObj name="Equation" r:id="rId3" imgW="2882880" imgH="243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6450" y="222250"/>
                        <a:ext cx="5127625" cy="433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116830A-7D9F-42CD-9CE0-C87EFB0F3D32}"/>
              </a:ext>
            </a:extLst>
          </p:cNvPr>
          <p:cNvSpPr txBox="1"/>
          <p:nvPr/>
        </p:nvSpPr>
        <p:spPr>
          <a:xfrm>
            <a:off x="457200" y="4876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at constant temperature and pressure, when the reactions is at equilibrium    </a:t>
            </a:r>
            <a:r>
              <a:rPr lang="en-US" sz="2400" dirty="0">
                <a:latin typeface="Script MT Bold" panose="03040602040607080904" pitchFamily="66" charset="0"/>
              </a:rPr>
              <a:t>A</a:t>
            </a:r>
            <a:r>
              <a:rPr lang="en-US" sz="2400" baseline="30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2540350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06708-FD8E-422B-AE9E-920A0A56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2E86C-798F-4DD0-B456-08FC372A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BB29E-AB7F-46D1-83A1-81082545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01124EB-E2EB-4E52-A713-AE943356C3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899095"/>
              </p:ext>
            </p:extLst>
          </p:nvPr>
        </p:nvGraphicFramePr>
        <p:xfrm>
          <a:off x="914400" y="609600"/>
          <a:ext cx="38782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3" imgW="1854000" imgH="228600" progId="Equation.DSMT4">
                  <p:embed/>
                </p:oleObj>
              </mc:Choice>
              <mc:Fallback>
                <p:oleObj name="Equation" r:id="rId3" imgW="185400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707EF90-2909-4477-9651-A4E110F8D9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09600"/>
                        <a:ext cx="3878262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35B202-EE9B-429E-AE99-9999F60C99B8}"/>
              </a:ext>
            </a:extLst>
          </p:cNvPr>
          <p:cNvSpPr txBox="1"/>
          <p:nvPr/>
        </p:nvSpPr>
        <p:spPr>
          <a:xfrm>
            <a:off x="228600" y="136525"/>
            <a:ext cx="5791200" cy="47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for reaction: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45F6A0D-0898-4F4E-96FB-79ECB9A97D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497302"/>
              </p:ext>
            </p:extLst>
          </p:nvPr>
        </p:nvGraphicFramePr>
        <p:xfrm>
          <a:off x="896471" y="1295400"/>
          <a:ext cx="7129272" cy="4684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5" imgW="3365280" imgH="2209680" progId="Equation.DSMT4">
                  <p:embed/>
                </p:oleObj>
              </mc:Choice>
              <mc:Fallback>
                <p:oleObj name="Equation" r:id="rId5" imgW="3365280" imgH="22096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D9C8A0C-8C66-4AAA-BDF1-AB4913D487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6471" y="1295400"/>
                        <a:ext cx="7129272" cy="4684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26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8E29F9-4379-4F1C-800F-23D6111C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8B6F3-6A98-4057-9AFD-1578C636B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38161-870F-456F-B0D5-A6B22E3C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069C3-46E6-4BA6-B884-EC9BE5B589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505921"/>
              </p:ext>
            </p:extLst>
          </p:nvPr>
        </p:nvGraphicFramePr>
        <p:xfrm>
          <a:off x="178583" y="528935"/>
          <a:ext cx="8872173" cy="348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3" imgW="4787640" imgH="1879560" progId="Equation.DSMT4">
                  <p:embed/>
                </p:oleObj>
              </mc:Choice>
              <mc:Fallback>
                <p:oleObj name="Equation" r:id="rId3" imgW="478764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583" y="528935"/>
                        <a:ext cx="8872173" cy="348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C824C8C-A357-4EE8-9959-C2858EC9C16B}"/>
              </a:ext>
            </a:extLst>
          </p:cNvPr>
          <p:cNvSpPr txBox="1"/>
          <p:nvPr/>
        </p:nvSpPr>
        <p:spPr>
          <a:xfrm>
            <a:off x="4953000" y="4417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dirty="0">
                <a:latin typeface="+mj-lt"/>
              </a:rPr>
              <a:t>G(T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,P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)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DAB1DD0-84B6-4C86-B3CC-F55316486EA4}"/>
              </a:ext>
            </a:extLst>
          </p:cNvPr>
          <p:cNvSpPr/>
          <p:nvPr/>
        </p:nvSpPr>
        <p:spPr>
          <a:xfrm rot="5400000">
            <a:off x="5540752" y="3196198"/>
            <a:ext cx="281435" cy="1892809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5AC4E24-C1EA-4B33-B504-C1723FC7F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686925"/>
              </p:ext>
            </p:extLst>
          </p:nvPr>
        </p:nvGraphicFramePr>
        <p:xfrm>
          <a:off x="348686" y="4924464"/>
          <a:ext cx="4484227" cy="1222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5" imgW="1955520" imgH="533160" progId="Equation.DSMT4">
                  <p:embed/>
                </p:oleObj>
              </mc:Choice>
              <mc:Fallback>
                <p:oleObj name="Equation" r:id="rId5" imgW="19555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8686" y="4924464"/>
                        <a:ext cx="4484227" cy="12229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983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65E9E-904E-4C49-9F1B-CD4E5A298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D7671-5045-4D11-A7FD-B81E3C86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6C42D-53E1-4BC0-B1B3-AE61CC2F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322C9-701C-43F2-AB63-283A092E41DD}"/>
              </a:ext>
            </a:extLst>
          </p:cNvPr>
          <p:cNvSpPr txBox="1"/>
          <p:nvPr/>
        </p:nvSpPr>
        <p:spPr>
          <a:xfrm>
            <a:off x="304800" y="228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the gas phase reaction –</a:t>
            </a:r>
          </a:p>
          <a:p>
            <a:r>
              <a:rPr lang="en-US" sz="2400" dirty="0">
                <a:latin typeface="+mj-lt"/>
              </a:rPr>
              <a:t>N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O</a:t>
            </a:r>
            <a:r>
              <a:rPr lang="en-US" sz="2400" baseline="-25000" dirty="0">
                <a:latin typeface="+mj-lt"/>
              </a:rPr>
              <a:t>4</a:t>
            </a:r>
            <a:r>
              <a:rPr lang="en-US" sz="2400" dirty="0">
                <a:latin typeface="+mj-lt"/>
              </a:rPr>
              <a:t>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2NO</a:t>
            </a:r>
            <a:r>
              <a:rPr lang="en-US" sz="2400" baseline="-25000" dirty="0">
                <a:latin typeface="+mj-lt"/>
                <a:sym typeface="Wingdings" panose="05000000000000000000" pitchFamily="2" charset="2"/>
              </a:rPr>
              <a:t>2</a:t>
            </a:r>
          </a:p>
          <a:p>
            <a:r>
              <a:rPr lang="en-US" sz="2400" dirty="0" err="1">
                <a:latin typeface="Symbol" panose="05050102010706020507" pitchFamily="18" charset="2"/>
                <a:sym typeface="Wingdings" panose="05000000000000000000" pitchFamily="2" charset="2"/>
              </a:rPr>
              <a:t>n</a:t>
            </a:r>
            <a:r>
              <a:rPr lang="en-US" sz="2400" baseline="-25000" dirty="0" err="1">
                <a:latin typeface="+mj-lt"/>
                <a:sym typeface="Wingdings" panose="05000000000000000000" pitchFamily="2" charset="2"/>
              </a:rPr>
              <a:t>A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=-1        </a:t>
            </a:r>
            <a:r>
              <a:rPr lang="en-US" sz="2400" dirty="0" err="1">
                <a:latin typeface="Symbol" panose="05050102010706020507" pitchFamily="18" charset="2"/>
                <a:sym typeface="Wingdings" panose="05000000000000000000" pitchFamily="2" charset="2"/>
              </a:rPr>
              <a:t>n</a:t>
            </a:r>
            <a:r>
              <a:rPr lang="en-US" sz="2400" baseline="-25000" dirty="0" err="1">
                <a:latin typeface="+mj-lt"/>
                <a:sym typeface="Wingdings" panose="05000000000000000000" pitchFamily="2" charset="2"/>
              </a:rPr>
              <a:t>C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=2</a:t>
            </a:r>
          </a:p>
          <a:p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Suppose initially only </a:t>
            </a:r>
            <a:r>
              <a:rPr lang="en-US" sz="2400" dirty="0"/>
              <a:t>N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4 </a:t>
            </a:r>
            <a:r>
              <a:rPr lang="en-US" sz="2400" dirty="0"/>
              <a:t>is present.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2FE3C8F-1911-40E6-82BE-1AA9323BE5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963869"/>
              </p:ext>
            </p:extLst>
          </p:nvPr>
        </p:nvGraphicFramePr>
        <p:xfrm>
          <a:off x="1066799" y="2438400"/>
          <a:ext cx="426426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tion" r:id="rId3" imgW="2463480" imgH="660240" progId="Equation.DSMT4">
                  <p:embed/>
                </p:oleObj>
              </mc:Choice>
              <mc:Fallback>
                <p:oleObj name="Equation" r:id="rId3" imgW="24634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799" y="2438400"/>
                        <a:ext cx="4264269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AD6BD91-9748-4724-9E0F-D3FE78432C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514199"/>
              </p:ext>
            </p:extLst>
          </p:nvPr>
        </p:nvGraphicFramePr>
        <p:xfrm>
          <a:off x="131011" y="3581400"/>
          <a:ext cx="9017000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5" imgW="5308560" imgH="1549080" progId="Equation.DSMT4">
                  <p:embed/>
                </p:oleObj>
              </mc:Choice>
              <mc:Fallback>
                <p:oleObj name="Equation" r:id="rId5" imgW="530856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011" y="3581400"/>
                        <a:ext cx="9017000" cy="263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680CBDF-239A-4BF9-863A-12C0F659441D}"/>
              </a:ext>
            </a:extLst>
          </p:cNvPr>
          <p:cNvSpPr txBox="1"/>
          <p:nvPr/>
        </p:nvSpPr>
        <p:spPr>
          <a:xfrm>
            <a:off x="5867400" y="381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Ref:  L. E. </a:t>
            </a:r>
            <a:r>
              <a:rPr lang="en-US" sz="2400" dirty="0" err="1">
                <a:latin typeface="+mj-lt"/>
              </a:rPr>
              <a:t>Reichl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 modern course in Statistical Mechanics</a:t>
            </a:r>
          </a:p>
        </p:txBody>
      </p:sp>
    </p:spTree>
    <p:extLst>
      <p:ext uri="{BB962C8B-B14F-4D97-AF65-F5344CB8AC3E}">
        <p14:creationId xmlns:p14="http://schemas.microsoft.com/office/powerpoint/2010/main" val="2559519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6E387-B044-41CD-A798-88DD7187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8758B-C21D-434B-8B33-6E5E7516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EF0D7-7089-49EA-9978-BF653AA9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7B51F3-B60F-452C-8A3B-7CA1C52F122E}"/>
              </a:ext>
            </a:extLst>
          </p:cNvPr>
          <p:cNvSpPr txBox="1"/>
          <p:nvPr/>
        </p:nvSpPr>
        <p:spPr>
          <a:xfrm>
            <a:off x="304800" y="228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the gas phase reaction –</a:t>
            </a:r>
          </a:p>
          <a:p>
            <a:r>
              <a:rPr lang="en-US" sz="2400" dirty="0">
                <a:latin typeface="+mj-lt"/>
              </a:rPr>
              <a:t>N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O</a:t>
            </a:r>
            <a:r>
              <a:rPr lang="en-US" sz="2400" baseline="-25000" dirty="0">
                <a:latin typeface="+mj-lt"/>
              </a:rPr>
              <a:t>4</a:t>
            </a:r>
            <a:r>
              <a:rPr lang="en-US" sz="2400" dirty="0">
                <a:latin typeface="+mj-lt"/>
              </a:rPr>
              <a:t>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2NO</a:t>
            </a:r>
            <a:r>
              <a:rPr lang="en-US" sz="2400" baseline="-25000" dirty="0">
                <a:latin typeface="+mj-lt"/>
                <a:sym typeface="Wingdings" panose="05000000000000000000" pitchFamily="2" charset="2"/>
              </a:rPr>
              <a:t>2</a:t>
            </a:r>
          </a:p>
          <a:p>
            <a:r>
              <a:rPr lang="en-US" sz="2400" dirty="0" err="1">
                <a:latin typeface="Symbol" panose="05050102010706020507" pitchFamily="18" charset="2"/>
                <a:sym typeface="Wingdings" panose="05000000000000000000" pitchFamily="2" charset="2"/>
              </a:rPr>
              <a:t>n</a:t>
            </a:r>
            <a:r>
              <a:rPr lang="en-US" sz="2400" baseline="-25000" dirty="0" err="1">
                <a:latin typeface="+mj-lt"/>
                <a:sym typeface="Wingdings" panose="05000000000000000000" pitchFamily="2" charset="2"/>
              </a:rPr>
              <a:t>A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=-1        </a:t>
            </a:r>
            <a:r>
              <a:rPr lang="en-US" sz="2400" dirty="0" err="1">
                <a:latin typeface="Symbol" panose="05050102010706020507" pitchFamily="18" charset="2"/>
                <a:sym typeface="Wingdings" panose="05000000000000000000" pitchFamily="2" charset="2"/>
              </a:rPr>
              <a:t>n</a:t>
            </a:r>
            <a:r>
              <a:rPr lang="en-US" sz="2400" baseline="-25000" dirty="0" err="1">
                <a:latin typeface="+mj-lt"/>
                <a:sym typeface="Wingdings" panose="05000000000000000000" pitchFamily="2" charset="2"/>
              </a:rPr>
              <a:t>C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C9C657-F3CF-4EAB-849F-C5A0322B0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0974"/>
            <a:ext cx="9144000" cy="32760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E345BE-225F-4968-96ED-E317311D25EB}"/>
              </a:ext>
            </a:extLst>
          </p:cNvPr>
          <p:cNvSpPr txBox="1"/>
          <p:nvPr/>
        </p:nvSpPr>
        <p:spPr>
          <a:xfrm>
            <a:off x="2286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cript MT Bold" panose="03040602040607080904" pitchFamily="66" charset="0"/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3FB6C6-FFCC-4ED7-A92F-2BB4315DF21A}"/>
              </a:ext>
            </a:extLst>
          </p:cNvPr>
          <p:cNvSpPr txBox="1"/>
          <p:nvPr/>
        </p:nvSpPr>
        <p:spPr>
          <a:xfrm>
            <a:off x="4267200" y="344119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c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341AF03B-67CB-47F5-A606-D087FD49963D}"/>
              </a:ext>
            </a:extLst>
          </p:cNvPr>
          <p:cNvSpPr/>
          <p:nvPr/>
        </p:nvSpPr>
        <p:spPr>
          <a:xfrm>
            <a:off x="1921764" y="3445657"/>
            <a:ext cx="3810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6EF997-6015-456C-AC58-7EA99E5F02F3}"/>
              </a:ext>
            </a:extLst>
          </p:cNvPr>
          <p:cNvSpPr txBox="1"/>
          <p:nvPr/>
        </p:nvSpPr>
        <p:spPr>
          <a:xfrm>
            <a:off x="1676400" y="4191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Equilibrium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1F1D4D4-5304-4114-A8A4-D0FBCD96B8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9580"/>
              </p:ext>
            </p:extLst>
          </p:nvPr>
        </p:nvGraphicFramePr>
        <p:xfrm>
          <a:off x="1524000" y="5004622"/>
          <a:ext cx="6553200" cy="699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4" imgW="2260440" imgH="241200" progId="Equation.DSMT4">
                  <p:embed/>
                </p:oleObj>
              </mc:Choice>
              <mc:Fallback>
                <p:oleObj name="Equation" r:id="rId4" imgW="226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5004622"/>
                        <a:ext cx="6553200" cy="699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5059EB8-9093-4395-B548-F3341575DA0C}"/>
              </a:ext>
            </a:extLst>
          </p:cNvPr>
          <p:cNvSpPr txBox="1"/>
          <p:nvPr/>
        </p:nvSpPr>
        <p:spPr>
          <a:xfrm>
            <a:off x="3962400" y="914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=298K       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=1 atm</a:t>
            </a:r>
          </a:p>
        </p:txBody>
      </p:sp>
    </p:spTree>
    <p:extLst>
      <p:ext uri="{BB962C8B-B14F-4D97-AF65-F5344CB8AC3E}">
        <p14:creationId xmlns:p14="http://schemas.microsoft.com/office/powerpoint/2010/main" val="2809121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E578A3-DB16-4E60-8906-1B155CAA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0E33A-919E-4602-8918-67D0EA33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DD40F-C1E2-4ACD-845B-5E9AABBE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F15CD2-45BB-498E-8213-6861FFB5ECEA}"/>
              </a:ext>
            </a:extLst>
          </p:cNvPr>
          <p:cNvSpPr txBox="1"/>
          <p:nvPr/>
        </p:nvSpPr>
        <p:spPr>
          <a:xfrm>
            <a:off x="152400" y="228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equilibrium chemical reactions – processes in dilute solutions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Dissociation of water: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2F56687-E3A9-4741-A3B4-81E92DA86F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722436"/>
              </p:ext>
            </p:extLst>
          </p:nvPr>
        </p:nvGraphicFramePr>
        <p:xfrm>
          <a:off x="3810000" y="1295400"/>
          <a:ext cx="3467348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3" imgW="1104840" imgH="241200" progId="Equation.DSMT4">
                  <p:embed/>
                </p:oleObj>
              </mc:Choice>
              <mc:Fallback>
                <p:oleObj name="Equation" r:id="rId3" imgW="1104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1295400"/>
                        <a:ext cx="3467348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129354-BDE4-4975-A68E-9A2677065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725208"/>
              </p:ext>
            </p:extLst>
          </p:nvPr>
        </p:nvGraphicFramePr>
        <p:xfrm>
          <a:off x="532248" y="3238500"/>
          <a:ext cx="6745100" cy="316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5" imgW="4762440" imgH="2234880" progId="Equation.DSMT4">
                  <p:embed/>
                </p:oleObj>
              </mc:Choice>
              <mc:Fallback>
                <p:oleObj name="Equation" r:id="rId5" imgW="4762440" imgH="2234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6C069C3-46E6-4BA6-B884-EC9BE5B589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2248" y="3238500"/>
                        <a:ext cx="6745100" cy="3165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515CC8A-762A-4AF2-A215-CA23906B8573}"/>
              </a:ext>
            </a:extLst>
          </p:cNvPr>
          <p:cNvSpPr txBox="1"/>
          <p:nvPr/>
        </p:nvSpPr>
        <p:spPr>
          <a:xfrm>
            <a:off x="152400" y="24075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this case, we cannot use the ideal gas expressions but the notions of equilibrium and the “affinity” function are still relevant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BD92DC3-9752-48A7-832A-218679BD65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145827"/>
              </p:ext>
            </p:extLst>
          </p:nvPr>
        </p:nvGraphicFramePr>
        <p:xfrm>
          <a:off x="4495800" y="4398326"/>
          <a:ext cx="3812553" cy="97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7" imgW="1993680" imgH="507960" progId="Equation.DSMT4">
                  <p:embed/>
                </p:oleObj>
              </mc:Choice>
              <mc:Fallback>
                <p:oleObj name="Equation" r:id="rId7" imgW="19936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5800" y="4398326"/>
                        <a:ext cx="3812553" cy="971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68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CEC28-737B-4EAF-BD58-C83FA1031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05CF2-EBA4-4FCD-ADB8-79ACC5BA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C24C5-6C87-49AB-A134-A1355CAA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4D87FD-D1A8-4424-BB46-F72B3C44DB0E}"/>
              </a:ext>
            </a:extLst>
          </p:cNvPr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Using the units in your text book: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A1E10D-462B-4E3D-BDCC-7441E99CE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945634"/>
              </p:ext>
            </p:extLst>
          </p:nvPr>
        </p:nvGraphicFramePr>
        <p:xfrm>
          <a:off x="555141" y="914400"/>
          <a:ext cx="8033718" cy="158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3466800" imgH="685800" progId="Equation.DSMT4">
                  <p:embed/>
                </p:oleObj>
              </mc:Choice>
              <mc:Fallback>
                <p:oleObj name="Equation" r:id="rId3" imgW="34668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141" y="914400"/>
                        <a:ext cx="8033718" cy="1589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77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140C33-1529-4160-9E76-6C24DA55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C2DA44-C9EF-40BB-9564-50ECD9AF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9DE5-AE86-456F-8406-F2CD4B0D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CDFF6C-AAEB-4FEA-807E-2F7D64483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533400"/>
            <a:ext cx="6886575" cy="5791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32C1A9-090D-4642-97D5-F7D4A10DBF54}"/>
              </a:ext>
            </a:extLst>
          </p:cNvPr>
          <p:cNvSpPr txBox="1"/>
          <p:nvPr/>
        </p:nvSpPr>
        <p:spPr>
          <a:xfrm>
            <a:off x="2286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Physics Colloquium – 4 PM 3/11/2021</a:t>
            </a:r>
          </a:p>
        </p:txBody>
      </p:sp>
    </p:spTree>
    <p:extLst>
      <p:ext uri="{BB962C8B-B14F-4D97-AF65-F5344CB8AC3E}">
        <p14:creationId xmlns:p14="http://schemas.microsoft.com/office/powerpoint/2010/main" val="16666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B21A7B-B1F5-4E7F-A5D5-7A4ED178E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40" y="0"/>
            <a:ext cx="836692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152400" y="5791200"/>
            <a:ext cx="8991600" cy="304800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CED78A-C249-4BC0-AF65-ED23E012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2D0E9-868B-4F20-9761-61419934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31950-0BE1-4D70-AD3E-1439243B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6BEF3D-B1AE-4421-B3B6-ACE79ECF4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6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C4EB7-3DC4-4A8D-8CF5-2C0259E8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E065B-125E-4AB8-AA38-D0879D5A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9FD03-2AF3-46EF-ACDA-86BBEC9B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FEF91-D8F7-4DB8-99E6-62A14BE4B791}"/>
              </a:ext>
            </a:extLst>
          </p:cNvPr>
          <p:cNvSpPr txBox="1"/>
          <p:nvPr/>
        </p:nvSpPr>
        <p:spPr>
          <a:xfrm>
            <a:off x="76200" y="251460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/>
              <a:t>From Kristen – </a:t>
            </a:r>
            <a:r>
              <a:rPr lang="en-US" dirty="0"/>
              <a:t>1. When they talk about Le </a:t>
            </a:r>
            <a:r>
              <a:rPr lang="en-US" dirty="0" err="1"/>
              <a:t>Chatelier's</a:t>
            </a:r>
            <a:r>
              <a:rPr lang="en-US" dirty="0"/>
              <a:t> principle, does a partial pressure increase mean that the number of particles of that compound have increased?</a:t>
            </a:r>
          </a:p>
          <a:p>
            <a:r>
              <a:rPr lang="en-US" dirty="0"/>
              <a:t>2. How can we assume from the value of K which direction the reaction is most likely to favor?</a:t>
            </a:r>
          </a:p>
          <a:p>
            <a:endParaRPr lang="en-US" dirty="0"/>
          </a:p>
          <a:p>
            <a:r>
              <a:rPr lang="en-US" sz="2400" dirty="0"/>
              <a:t>From Rich -- </a:t>
            </a:r>
            <a:r>
              <a:rPr lang="en-US" dirty="0"/>
              <a:t>How would the set-up change for the dissociation of water example if molarity was used instead of molality?</a:t>
            </a: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66C36-A950-4234-AA6E-4547AE67D937}"/>
              </a:ext>
            </a:extLst>
          </p:cNvPr>
          <p:cNvSpPr txBox="1"/>
          <p:nvPr/>
        </p:nvSpPr>
        <p:spPr>
          <a:xfrm>
            <a:off x="152400" y="304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+mj-lt"/>
              </a:rPr>
              <a:t>Please send me suggestions for topics to be covered in Friday’s review.</a:t>
            </a:r>
          </a:p>
        </p:txBody>
      </p:sp>
    </p:spTree>
    <p:extLst>
      <p:ext uri="{BB962C8B-B14F-4D97-AF65-F5344CB8AC3E}">
        <p14:creationId xmlns:p14="http://schemas.microsoft.com/office/powerpoint/2010/main" val="34924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1B858-1C20-4214-ACCC-65289D19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1F112-2368-400B-A20F-3D36D75D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5D698-B1D5-435B-A957-BA0851DD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61A279-0D34-45B8-85D4-82C2EFAE7A8F}"/>
              </a:ext>
            </a:extLst>
          </p:cNvPr>
          <p:cNvSpPr txBox="1"/>
          <p:nvPr/>
        </p:nvSpPr>
        <p:spPr>
          <a:xfrm>
            <a:off x="152400" y="2286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of boiling point elevation discussion from Lecture 18  --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003775-7A92-4D27-A18D-82E50892D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76312"/>
              </p:ext>
            </p:extLst>
          </p:nvPr>
        </p:nvGraphicFramePr>
        <p:xfrm>
          <a:off x="457200" y="1008063"/>
          <a:ext cx="6329363" cy="365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3" imgW="2768400" imgH="1600200" progId="Equation.DSMT4">
                  <p:embed/>
                </p:oleObj>
              </mc:Choice>
              <mc:Fallback>
                <p:oleObj name="Equation" r:id="rId3" imgW="2768400" imgH="1600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EEBE594-9C8C-417B-BB9C-BB40F2EDC5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008063"/>
                        <a:ext cx="6329363" cy="365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F188623-8954-456F-8146-EB00B8961388}"/>
              </a:ext>
            </a:extLst>
          </p:cNvPr>
          <p:cNvSpPr txBox="1"/>
          <p:nvPr/>
        </p:nvSpPr>
        <p:spPr>
          <a:xfrm>
            <a:off x="30480" y="4649608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should we estimate </a:t>
            </a:r>
            <a:r>
              <a:rPr lang="en-US" sz="2400" dirty="0" err="1">
                <a:latin typeface="+mj-lt"/>
              </a:rPr>
              <a:t>n</a:t>
            </a:r>
            <a:r>
              <a:rPr lang="en-US" sz="2400" baseline="-25000" dirty="0" err="1">
                <a:latin typeface="+mj-lt"/>
              </a:rPr>
              <a:t>B</a:t>
            </a:r>
            <a:r>
              <a:rPr lang="en-US" sz="2400" dirty="0">
                <a:latin typeface="+mj-lt"/>
              </a:rPr>
              <a:t>?</a:t>
            </a:r>
          </a:p>
          <a:p>
            <a:pPr lvl="1"/>
            <a:r>
              <a:rPr lang="en-US" sz="2400" dirty="0">
                <a:latin typeface="+mj-lt"/>
              </a:rPr>
              <a:t>Textbook says that for 1 kg of water there are 35 g of NaCl</a:t>
            </a:r>
          </a:p>
          <a:p>
            <a:pPr lvl="1"/>
            <a:r>
              <a:rPr lang="en-US" sz="2400" dirty="0">
                <a:latin typeface="+mj-lt"/>
              </a:rPr>
              <a:t>Molecular mass of NaCl  58.44 g</a:t>
            </a:r>
          </a:p>
          <a:p>
            <a:pPr lvl="1"/>
            <a:r>
              <a:rPr lang="en-US" sz="2400" dirty="0" err="1"/>
              <a:t>n</a:t>
            </a:r>
            <a:r>
              <a:rPr lang="en-US" sz="2400" baseline="-25000" dirty="0" err="1"/>
              <a:t>B</a:t>
            </a:r>
            <a:r>
              <a:rPr lang="en-US" sz="2400" dirty="0"/>
              <a:t>=0.6        or       </a:t>
            </a:r>
            <a:r>
              <a:rPr lang="en-US" sz="2400" dirty="0" err="1"/>
              <a:t>n</a:t>
            </a:r>
            <a:r>
              <a:rPr lang="en-US" sz="2400" baseline="-25000" dirty="0" err="1"/>
              <a:t>B</a:t>
            </a:r>
            <a:r>
              <a:rPr lang="en-US" sz="2400"/>
              <a:t>=1.2                  ?????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204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AF259A-C4B5-4EDF-90A4-23BB9F114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15155-AFA7-4A7E-BE78-528B802C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4ABC0-7FD8-4AAB-806C-14981239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77DE27-FCA3-4A51-97F1-C576FF2DE415}"/>
              </a:ext>
            </a:extLst>
          </p:cNvPr>
          <p:cNvSpPr txBox="1"/>
          <p:nvPr/>
        </p:nvSpPr>
        <p:spPr>
          <a:xfrm>
            <a:off x="685800" y="1905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this lecture we will use “k” for the Boltzmann constant (instead of k</a:t>
            </a:r>
            <a:r>
              <a:rPr lang="en-US" sz="2400" baseline="-25000" dirty="0">
                <a:latin typeface="+mj-lt"/>
              </a:rPr>
              <a:t>B</a:t>
            </a:r>
            <a:r>
              <a:rPr lang="en-US" sz="24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676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C42078-CBA7-4314-BE6D-1B9A7BCD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B52C4-6EAF-4A23-9047-0E58705E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96667-8111-4453-90FC-83BACCDD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3556D-8270-4089-B62B-34D6B40A9DFE}"/>
              </a:ext>
            </a:extLst>
          </p:cNvPr>
          <p:cNvSpPr txBox="1"/>
          <p:nvPr/>
        </p:nvSpPr>
        <p:spPr>
          <a:xfrm>
            <a:off x="228600" y="2286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chemical reactions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    N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+  3H</a:t>
            </a:r>
            <a:r>
              <a:rPr lang="en-US" sz="2400" baseline="-25000" dirty="0">
                <a:latin typeface="+mj-lt"/>
              </a:rPr>
              <a:t>2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 2NH</a:t>
            </a:r>
            <a:r>
              <a:rPr lang="en-US" sz="2400" baseline="-25000" dirty="0">
                <a:latin typeface="+mj-lt"/>
                <a:sym typeface="Wingdings" panose="05000000000000000000" pitchFamily="2" charset="2"/>
              </a:rPr>
              <a:t>3</a:t>
            </a:r>
          </a:p>
          <a:p>
            <a:endParaRPr lang="en-US" sz="2400" baseline="-25000" dirty="0">
              <a:latin typeface="+mj-lt"/>
              <a:sym typeface="Wingdings" panose="05000000000000000000" pitchFamily="2" charset="2"/>
            </a:endParaRP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In this case, the reaction of hydrogen and nitrogen gas forming ammonia gas can in principle proceed in either direction, depending on conditions.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07EF90-2909-4477-9651-A4E110F8D9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289251"/>
              </p:ext>
            </p:extLst>
          </p:nvPr>
        </p:nvGraphicFramePr>
        <p:xfrm>
          <a:off x="42957" y="3370928"/>
          <a:ext cx="9058086" cy="140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3" imgW="4330440" imgH="672840" progId="Equation.DSMT4">
                  <p:embed/>
                </p:oleObj>
              </mc:Choice>
              <mc:Fallback>
                <p:oleObj name="Equation" r:id="rId3" imgW="43304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957" y="3370928"/>
                        <a:ext cx="9058086" cy="1407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7856EE-C6EF-46CC-BD34-02304E5BAE11}"/>
              </a:ext>
            </a:extLst>
          </p:cNvPr>
          <p:cNvSpPr txBox="1"/>
          <p:nvPr/>
        </p:nvSpPr>
        <p:spPr>
          <a:xfrm>
            <a:off x="228600" y="5029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want to use the Gibbs free energy to analyze the reaction at fixed T and P.</a:t>
            </a:r>
          </a:p>
        </p:txBody>
      </p:sp>
    </p:spTree>
    <p:extLst>
      <p:ext uri="{BB962C8B-B14F-4D97-AF65-F5344CB8AC3E}">
        <p14:creationId xmlns:p14="http://schemas.microsoft.com/office/powerpoint/2010/main" val="2152442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3ABE14-F83D-414F-96CA-07A60BD7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F04C6-20E8-4E08-BA46-AC18567C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69A03-E1A6-41CB-A2AF-2367267F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9CBB3F9-4399-4DDA-AE49-D170904212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727502"/>
              </p:ext>
            </p:extLst>
          </p:nvPr>
        </p:nvGraphicFramePr>
        <p:xfrm>
          <a:off x="228600" y="1336854"/>
          <a:ext cx="6164436" cy="217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3" imgW="3174840" imgH="1117440" progId="Equation.DSMT4">
                  <p:embed/>
                </p:oleObj>
              </mc:Choice>
              <mc:Fallback>
                <p:oleObj name="Equation" r:id="rId3" imgW="31748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336854"/>
                        <a:ext cx="6164436" cy="217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0F40219-DC34-4429-AAF7-3860F5425E20}"/>
              </a:ext>
            </a:extLst>
          </p:cNvPr>
          <p:cNvSpPr txBox="1"/>
          <p:nvPr/>
        </p:nvSpPr>
        <p:spPr>
          <a:xfrm>
            <a:off x="76200" y="136525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case that all of the particles are approximately ideal gasses, we can start with Gibbs free energy of each  type of particle.     For particle A,  for example: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F89FC8-0B43-4572-82F1-EE00BDBE57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728057"/>
              </p:ext>
            </p:extLst>
          </p:nvPr>
        </p:nvGraphicFramePr>
        <p:xfrm>
          <a:off x="304800" y="3460750"/>
          <a:ext cx="7369175" cy="310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5" imgW="4012920" imgH="1688760" progId="Equation.DSMT4">
                  <p:embed/>
                </p:oleObj>
              </mc:Choice>
              <mc:Fallback>
                <p:oleObj name="Equation" r:id="rId5" imgW="401292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3460750"/>
                        <a:ext cx="7369175" cy="310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32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22644</TotalTime>
  <Words>567</Words>
  <Application>Microsoft Office PowerPoint</Application>
  <PresentationFormat>On-screen Show (4:3)</PresentationFormat>
  <Paragraphs>109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Script MT Bold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1406</cp:revision>
  <cp:lastPrinted>2021-01-31T04:39:24Z</cp:lastPrinted>
  <dcterms:created xsi:type="dcterms:W3CDTF">2012-01-10T18:32:24Z</dcterms:created>
  <dcterms:modified xsi:type="dcterms:W3CDTF">2021-03-17T13:27:36Z</dcterms:modified>
</cp:coreProperties>
</file>