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96" r:id="rId2"/>
    <p:sldId id="353" r:id="rId3"/>
    <p:sldId id="324" r:id="rId4"/>
    <p:sldId id="352" r:id="rId5"/>
    <p:sldId id="339" r:id="rId6"/>
    <p:sldId id="351" r:id="rId7"/>
    <p:sldId id="356" r:id="rId8"/>
    <p:sldId id="354" r:id="rId9"/>
    <p:sldId id="355" r:id="rId10"/>
    <p:sldId id="357" r:id="rId11"/>
    <p:sldId id="358" r:id="rId12"/>
    <p:sldId id="359" r:id="rId13"/>
    <p:sldId id="360" r:id="rId14"/>
    <p:sldId id="361" r:id="rId15"/>
    <p:sldId id="362" r:id="rId16"/>
    <p:sldId id="363" r:id="rId17"/>
    <p:sldId id="364" r:id="rId1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4" d="100"/>
          <a:sy n="64" d="100"/>
        </p:scale>
        <p:origin x="8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3/17/2021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3/10/2021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3/10/2021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3/10/2021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3/10/2021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3/10/2021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3/10/2021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3/10/2021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19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3/10/2021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3/10/2021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3/10/2021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3/10/2021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341/641  Spring 2021 --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0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2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4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3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8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1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" y="158827"/>
            <a:ext cx="8763000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341/641 Thermodynamics and Statistical Mechanics</a:t>
            </a:r>
          </a:p>
          <a:p>
            <a:pPr algn="ctr"/>
            <a:r>
              <a:rPr lang="en-US" sz="3200" b="1" dirty="0"/>
              <a:t>MWF:  Online at 12 PM &amp; FTF at 2 PM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Discussion for Lecture 19:</a:t>
            </a:r>
          </a:p>
          <a:p>
            <a:pPr algn="ctr"/>
            <a:endParaRPr lang="en-US" sz="1000" b="1" dirty="0"/>
          </a:p>
          <a:p>
            <a:pPr algn="ctr"/>
            <a:r>
              <a:rPr lang="en-US" sz="2400" b="1" dirty="0"/>
              <a:t>Thermodynamics of equilibrium chemical reactions</a:t>
            </a:r>
          </a:p>
          <a:p>
            <a:pPr marL="457200" lvl="2">
              <a:spcBef>
                <a:spcPct val="50000"/>
              </a:spcBef>
            </a:pPr>
            <a:r>
              <a:rPr lang="en-US" sz="2400" b="1" dirty="0">
                <a:solidFill>
                  <a:schemeClr val="folHlink"/>
                </a:solidFill>
              </a:rPr>
              <a:t>Reading: Chapter 5.6</a:t>
            </a:r>
          </a:p>
          <a:p>
            <a:pPr lvl="3" indent="-457200">
              <a:spcBef>
                <a:spcPct val="50000"/>
              </a:spcBef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Comment on calculating moles in solution</a:t>
            </a:r>
          </a:p>
          <a:p>
            <a:pPr lvl="3" indent="-457200">
              <a:spcBef>
                <a:spcPct val="50000"/>
              </a:spcBef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Chemical reactions in equilibrium</a:t>
            </a:r>
          </a:p>
          <a:p>
            <a:pPr lvl="3" indent="-457200">
              <a:spcBef>
                <a:spcPct val="50000"/>
              </a:spcBef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Chemical reactions in dilute solutions</a:t>
            </a:r>
          </a:p>
          <a:p>
            <a:pPr marL="914400" lvl="3">
              <a:spcBef>
                <a:spcPct val="50000"/>
              </a:spcBef>
            </a:pPr>
            <a:endParaRPr lang="en-US" sz="2400" b="1" dirty="0">
              <a:solidFill>
                <a:schemeClr val="folHlink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C5B91D-9561-4743-A1D2-EFA8BE515BFF}"/>
              </a:ext>
            </a:extLst>
          </p:cNvPr>
          <p:cNvSpPr txBox="1"/>
          <p:nvPr/>
        </p:nvSpPr>
        <p:spPr>
          <a:xfrm>
            <a:off x="7086600" y="1676400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Record!!!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739F48-A755-4781-AD71-E638F3368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3/10/2021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A3637E-0198-4E3B-A4CF-044F238B4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19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070087-69D3-4805-A9DC-F5F23F55D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12ED48-42CC-473B-BE11-996A53DB3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B17CCD-CF10-4F77-80BC-67176D6DD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0FBDA7-783D-4473-A22A-8F4105174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9A77DF8-86EC-4D90-8E8C-8E00DE80322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1068652"/>
              </p:ext>
            </p:extLst>
          </p:nvPr>
        </p:nvGraphicFramePr>
        <p:xfrm>
          <a:off x="215900" y="444500"/>
          <a:ext cx="8712200" cy="490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8" name="Equation" r:id="rId3" imgW="4470120" imgH="2514600" progId="Equation.DSMT4">
                  <p:embed/>
                </p:oleObj>
              </mc:Choice>
              <mc:Fallback>
                <p:oleObj name="Equation" r:id="rId3" imgW="4470120" imgH="2514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5900" y="444500"/>
                        <a:ext cx="8712200" cy="490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5837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F02D52-BB8A-4881-B830-9900DCA96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F57A86-D224-4941-97AC-FCB86D4B7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911BA-CBF0-4733-8B0B-A5B5E4AD9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D9C8A0C-8C66-4AAA-BDF1-AB4913D487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3745566"/>
              </p:ext>
            </p:extLst>
          </p:nvPr>
        </p:nvGraphicFramePr>
        <p:xfrm>
          <a:off x="806450" y="222250"/>
          <a:ext cx="5127625" cy="433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0" name="Equation" r:id="rId3" imgW="2882880" imgH="2438280" progId="Equation.DSMT4">
                  <p:embed/>
                </p:oleObj>
              </mc:Choice>
              <mc:Fallback>
                <p:oleObj name="Equation" r:id="rId3" imgW="2882880" imgH="243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06450" y="222250"/>
                        <a:ext cx="5127625" cy="4338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116830A-7D9F-42CD-9CE0-C87EFB0F3D32}"/>
              </a:ext>
            </a:extLst>
          </p:cNvPr>
          <p:cNvSpPr txBox="1"/>
          <p:nvPr/>
        </p:nvSpPr>
        <p:spPr>
          <a:xfrm>
            <a:off x="457200" y="48768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at constant temperature and pressure, when the reactions is at equilibrium    </a:t>
            </a:r>
            <a:r>
              <a:rPr lang="en-US" sz="2400" dirty="0">
                <a:latin typeface="Script MT Bold" panose="03040602040607080904" pitchFamily="66" charset="0"/>
              </a:rPr>
              <a:t>A</a:t>
            </a:r>
            <a:r>
              <a:rPr lang="en-US" sz="2400" baseline="30000" dirty="0">
                <a:latin typeface="+mj-lt"/>
              </a:rPr>
              <a:t>0</a:t>
            </a:r>
            <a:r>
              <a:rPr lang="en-US" sz="2400" dirty="0">
                <a:latin typeface="+mj-lt"/>
              </a:rPr>
              <a:t>=0</a:t>
            </a:r>
          </a:p>
        </p:txBody>
      </p:sp>
    </p:spTree>
    <p:extLst>
      <p:ext uri="{BB962C8B-B14F-4D97-AF65-F5344CB8AC3E}">
        <p14:creationId xmlns:p14="http://schemas.microsoft.com/office/powerpoint/2010/main" val="2540350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606708-FD8E-422B-AE9E-920A0A569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E2E86C-798F-4DD0-B456-08FC372A0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EBB29E-AB7F-46D1-83A1-810825451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701124EB-E2EB-4E52-A713-AE943356C3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1899095"/>
              </p:ext>
            </p:extLst>
          </p:nvPr>
        </p:nvGraphicFramePr>
        <p:xfrm>
          <a:off x="914400" y="609600"/>
          <a:ext cx="3878262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4" name="Equation" r:id="rId3" imgW="1854000" imgH="228600" progId="Equation.DSMT4">
                  <p:embed/>
                </p:oleObj>
              </mc:Choice>
              <mc:Fallback>
                <p:oleObj name="Equation" r:id="rId3" imgW="1854000" imgH="2286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B707EF90-2909-4477-9651-A4E110F8D95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609600"/>
                        <a:ext cx="3878262" cy="479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135B202-EE9B-429E-AE99-9999F60C99B8}"/>
              </a:ext>
            </a:extLst>
          </p:cNvPr>
          <p:cNvSpPr txBox="1"/>
          <p:nvPr/>
        </p:nvSpPr>
        <p:spPr>
          <a:xfrm>
            <a:off x="228600" y="136525"/>
            <a:ext cx="5791200" cy="473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for reaction: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45F6A0D-0898-4F4E-96FB-79ECB9A97D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6497302"/>
              </p:ext>
            </p:extLst>
          </p:nvPr>
        </p:nvGraphicFramePr>
        <p:xfrm>
          <a:off x="896471" y="1295400"/>
          <a:ext cx="7129272" cy="46847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5" name="Equation" r:id="rId5" imgW="3365280" imgH="2209680" progId="Equation.DSMT4">
                  <p:embed/>
                </p:oleObj>
              </mc:Choice>
              <mc:Fallback>
                <p:oleObj name="Equation" r:id="rId5" imgW="3365280" imgH="22096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BD9C8A0C-8C66-4AAA-BDF1-AB4913D4872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96471" y="1295400"/>
                        <a:ext cx="7129272" cy="46847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62605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8E29F9-4379-4F1C-800F-23D6111C5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78B6F3-6A98-4057-9AFD-1578C636B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438161-870F-456F-B0D5-A6B22E3C7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76C069C3-46E6-4BA6-B884-EC9BE5B5892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5505921"/>
              </p:ext>
            </p:extLst>
          </p:nvPr>
        </p:nvGraphicFramePr>
        <p:xfrm>
          <a:off x="178583" y="528935"/>
          <a:ext cx="8872173" cy="348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5" name="Equation" r:id="rId3" imgW="4787640" imgH="1879560" progId="Equation.DSMT4">
                  <p:embed/>
                </p:oleObj>
              </mc:Choice>
              <mc:Fallback>
                <p:oleObj name="Equation" r:id="rId3" imgW="4787640" imgH="1879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8583" y="528935"/>
                        <a:ext cx="8872173" cy="3482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C824C8C-A357-4EE8-9959-C2858EC9C16B}"/>
              </a:ext>
            </a:extLst>
          </p:cNvPr>
          <p:cNvSpPr txBox="1"/>
          <p:nvPr/>
        </p:nvSpPr>
        <p:spPr>
          <a:xfrm>
            <a:off x="4953000" y="4417935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ymbol" panose="05050102010706020507" pitchFamily="18" charset="2"/>
              </a:rPr>
              <a:t>D</a:t>
            </a:r>
            <a:r>
              <a:rPr lang="en-US" sz="2400" dirty="0">
                <a:latin typeface="+mj-lt"/>
              </a:rPr>
              <a:t>G(T</a:t>
            </a:r>
            <a:r>
              <a:rPr lang="en-US" sz="2400" baseline="-25000" dirty="0">
                <a:latin typeface="+mj-lt"/>
              </a:rPr>
              <a:t>0</a:t>
            </a:r>
            <a:r>
              <a:rPr lang="en-US" sz="2400" dirty="0">
                <a:latin typeface="+mj-lt"/>
              </a:rPr>
              <a:t>,P</a:t>
            </a:r>
            <a:r>
              <a:rPr lang="en-US" sz="2400" baseline="-25000" dirty="0">
                <a:latin typeface="+mj-lt"/>
              </a:rPr>
              <a:t>0</a:t>
            </a:r>
            <a:r>
              <a:rPr lang="en-US" sz="2400" dirty="0">
                <a:latin typeface="+mj-lt"/>
              </a:rPr>
              <a:t>)</a:t>
            </a:r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DDAB1DD0-84B6-4C86-B3CC-F55316486EA4}"/>
              </a:ext>
            </a:extLst>
          </p:cNvPr>
          <p:cNvSpPr/>
          <p:nvPr/>
        </p:nvSpPr>
        <p:spPr>
          <a:xfrm rot="5400000">
            <a:off x="5540752" y="3196198"/>
            <a:ext cx="281435" cy="1892809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F5AC4E24-C1EA-4B33-B504-C1723FC7F8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2686925"/>
              </p:ext>
            </p:extLst>
          </p:nvPr>
        </p:nvGraphicFramePr>
        <p:xfrm>
          <a:off x="348686" y="4924464"/>
          <a:ext cx="4484227" cy="12229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6" name="Equation" r:id="rId5" imgW="1955520" imgH="533160" progId="Equation.DSMT4">
                  <p:embed/>
                </p:oleObj>
              </mc:Choice>
              <mc:Fallback>
                <p:oleObj name="Equation" r:id="rId5" imgW="195552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8686" y="4924464"/>
                        <a:ext cx="4484227" cy="12229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489833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765E9E-904E-4C49-9F1B-CD4E5A298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1D7671-5045-4D11-A7FD-B81E3C86E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B6C42D-53E1-4BC0-B1B3-AE61CC2F7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4322C9-701C-43F2-AB63-283A092E41DD}"/>
              </a:ext>
            </a:extLst>
          </p:cNvPr>
          <p:cNvSpPr txBox="1"/>
          <p:nvPr/>
        </p:nvSpPr>
        <p:spPr>
          <a:xfrm>
            <a:off x="304800" y="228600"/>
            <a:ext cx="777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Consider the gas phase reaction –</a:t>
            </a:r>
          </a:p>
          <a:p>
            <a:r>
              <a:rPr lang="en-US" sz="2400" dirty="0">
                <a:latin typeface="+mj-lt"/>
              </a:rPr>
              <a:t>N</a:t>
            </a:r>
            <a:r>
              <a:rPr lang="en-US" sz="2400" baseline="-25000" dirty="0">
                <a:latin typeface="+mj-lt"/>
              </a:rPr>
              <a:t>2</a:t>
            </a:r>
            <a:r>
              <a:rPr lang="en-US" sz="2400" dirty="0">
                <a:latin typeface="+mj-lt"/>
              </a:rPr>
              <a:t>O</a:t>
            </a:r>
            <a:r>
              <a:rPr lang="en-US" sz="2400" baseline="-25000" dirty="0">
                <a:latin typeface="+mj-lt"/>
              </a:rPr>
              <a:t>4</a:t>
            </a:r>
            <a:r>
              <a:rPr lang="en-US" sz="2400" dirty="0">
                <a:latin typeface="+mj-lt"/>
              </a:rPr>
              <a:t>  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2NO</a:t>
            </a:r>
            <a:r>
              <a:rPr lang="en-US" sz="2400" baseline="-25000" dirty="0">
                <a:latin typeface="+mj-lt"/>
                <a:sym typeface="Wingdings" panose="05000000000000000000" pitchFamily="2" charset="2"/>
              </a:rPr>
              <a:t>2</a:t>
            </a:r>
          </a:p>
          <a:p>
            <a:r>
              <a:rPr lang="en-US" sz="2400" dirty="0" err="1">
                <a:latin typeface="Symbol" panose="05050102010706020507" pitchFamily="18" charset="2"/>
                <a:sym typeface="Wingdings" panose="05000000000000000000" pitchFamily="2" charset="2"/>
              </a:rPr>
              <a:t>n</a:t>
            </a:r>
            <a:r>
              <a:rPr lang="en-US" sz="2400" baseline="-25000" dirty="0" err="1">
                <a:latin typeface="+mj-lt"/>
                <a:sym typeface="Wingdings" panose="05000000000000000000" pitchFamily="2" charset="2"/>
              </a:rPr>
              <a:t>A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=-1        </a:t>
            </a:r>
            <a:r>
              <a:rPr lang="en-US" sz="2400" dirty="0" err="1">
                <a:latin typeface="Symbol" panose="05050102010706020507" pitchFamily="18" charset="2"/>
                <a:sym typeface="Wingdings" panose="05000000000000000000" pitchFamily="2" charset="2"/>
              </a:rPr>
              <a:t>n</a:t>
            </a:r>
            <a:r>
              <a:rPr lang="en-US" sz="2400" baseline="-25000" dirty="0" err="1">
                <a:latin typeface="+mj-lt"/>
                <a:sym typeface="Wingdings" panose="05000000000000000000" pitchFamily="2" charset="2"/>
              </a:rPr>
              <a:t>C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=2</a:t>
            </a:r>
          </a:p>
          <a:p>
            <a:endParaRPr lang="en-US" sz="2400" dirty="0">
              <a:latin typeface="+mj-lt"/>
              <a:sym typeface="Wingdings" panose="05000000000000000000" pitchFamily="2" charset="2"/>
            </a:endParaRPr>
          </a:p>
          <a:p>
            <a:r>
              <a:rPr lang="en-US" sz="2400" dirty="0">
                <a:latin typeface="+mj-lt"/>
                <a:sym typeface="Wingdings" panose="05000000000000000000" pitchFamily="2" charset="2"/>
              </a:rPr>
              <a:t>Suppose initially only </a:t>
            </a:r>
            <a:r>
              <a:rPr lang="en-US" sz="2400" dirty="0"/>
              <a:t>N</a:t>
            </a:r>
            <a:r>
              <a:rPr lang="en-US" sz="2400" baseline="-25000" dirty="0"/>
              <a:t>2</a:t>
            </a:r>
            <a:r>
              <a:rPr lang="en-US" sz="2400" dirty="0"/>
              <a:t>O</a:t>
            </a:r>
            <a:r>
              <a:rPr lang="en-US" sz="2400" baseline="-25000" dirty="0"/>
              <a:t>4 </a:t>
            </a:r>
            <a:r>
              <a:rPr lang="en-US" sz="2400" dirty="0"/>
              <a:t>is present.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2FE3C8F-1911-40E6-82BE-1AA9323BE5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6963869"/>
              </p:ext>
            </p:extLst>
          </p:nvPr>
        </p:nvGraphicFramePr>
        <p:xfrm>
          <a:off x="1066799" y="2438400"/>
          <a:ext cx="4264269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0" name="Equation" r:id="rId3" imgW="2463480" imgH="660240" progId="Equation.DSMT4">
                  <p:embed/>
                </p:oleObj>
              </mc:Choice>
              <mc:Fallback>
                <p:oleObj name="Equation" r:id="rId3" imgW="2463480" imgH="66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6799" y="2438400"/>
                        <a:ext cx="4264269" cy="1143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2AD6BD91-9748-4724-9E0F-D3FE78432C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2514199"/>
              </p:ext>
            </p:extLst>
          </p:nvPr>
        </p:nvGraphicFramePr>
        <p:xfrm>
          <a:off x="131011" y="3581400"/>
          <a:ext cx="9017000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1" name="Equation" r:id="rId5" imgW="5308560" imgH="1549080" progId="Equation.DSMT4">
                  <p:embed/>
                </p:oleObj>
              </mc:Choice>
              <mc:Fallback>
                <p:oleObj name="Equation" r:id="rId5" imgW="5308560" imgH="1549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1011" y="3581400"/>
                        <a:ext cx="9017000" cy="2632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F680CBDF-239A-4BF9-863A-12C0F659441D}"/>
              </a:ext>
            </a:extLst>
          </p:cNvPr>
          <p:cNvSpPr txBox="1"/>
          <p:nvPr/>
        </p:nvSpPr>
        <p:spPr>
          <a:xfrm>
            <a:off x="5867400" y="381000"/>
            <a:ext cx="312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Ref:  L. E. </a:t>
            </a:r>
            <a:r>
              <a:rPr lang="en-US" sz="2400" dirty="0" err="1">
                <a:latin typeface="+mj-lt"/>
              </a:rPr>
              <a:t>Reichl</a:t>
            </a:r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A modern course in Statistical Mechanics</a:t>
            </a:r>
          </a:p>
        </p:txBody>
      </p:sp>
    </p:spTree>
    <p:extLst>
      <p:ext uri="{BB962C8B-B14F-4D97-AF65-F5344CB8AC3E}">
        <p14:creationId xmlns:p14="http://schemas.microsoft.com/office/powerpoint/2010/main" val="25595191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86E387-B044-41CD-A798-88DD71878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88758B-C21D-434B-8B33-6E5E7516B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EF0D7-7089-49EA-9978-BF653AA90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7B51F3-B60F-452C-8A3B-7CA1C52F122E}"/>
              </a:ext>
            </a:extLst>
          </p:cNvPr>
          <p:cNvSpPr txBox="1"/>
          <p:nvPr/>
        </p:nvSpPr>
        <p:spPr>
          <a:xfrm>
            <a:off x="304800" y="228600"/>
            <a:ext cx="777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Consider the gas phase reaction –</a:t>
            </a:r>
          </a:p>
          <a:p>
            <a:r>
              <a:rPr lang="en-US" sz="2400" dirty="0">
                <a:latin typeface="+mj-lt"/>
              </a:rPr>
              <a:t>N</a:t>
            </a:r>
            <a:r>
              <a:rPr lang="en-US" sz="2400" baseline="-25000" dirty="0">
                <a:latin typeface="+mj-lt"/>
              </a:rPr>
              <a:t>2</a:t>
            </a:r>
            <a:r>
              <a:rPr lang="en-US" sz="2400" dirty="0">
                <a:latin typeface="+mj-lt"/>
              </a:rPr>
              <a:t>O</a:t>
            </a:r>
            <a:r>
              <a:rPr lang="en-US" sz="2400" baseline="-25000" dirty="0">
                <a:latin typeface="+mj-lt"/>
              </a:rPr>
              <a:t>4</a:t>
            </a:r>
            <a:r>
              <a:rPr lang="en-US" sz="2400" dirty="0">
                <a:latin typeface="+mj-lt"/>
              </a:rPr>
              <a:t>  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2NO</a:t>
            </a:r>
            <a:r>
              <a:rPr lang="en-US" sz="2400" baseline="-25000" dirty="0">
                <a:latin typeface="+mj-lt"/>
                <a:sym typeface="Wingdings" panose="05000000000000000000" pitchFamily="2" charset="2"/>
              </a:rPr>
              <a:t>2</a:t>
            </a:r>
          </a:p>
          <a:p>
            <a:r>
              <a:rPr lang="en-US" sz="2400" dirty="0" err="1">
                <a:latin typeface="Symbol" panose="05050102010706020507" pitchFamily="18" charset="2"/>
                <a:sym typeface="Wingdings" panose="05000000000000000000" pitchFamily="2" charset="2"/>
              </a:rPr>
              <a:t>n</a:t>
            </a:r>
            <a:r>
              <a:rPr lang="en-US" sz="2400" baseline="-25000" dirty="0" err="1">
                <a:latin typeface="+mj-lt"/>
                <a:sym typeface="Wingdings" panose="05000000000000000000" pitchFamily="2" charset="2"/>
              </a:rPr>
              <a:t>A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=-1        </a:t>
            </a:r>
            <a:r>
              <a:rPr lang="en-US" sz="2400" dirty="0" err="1">
                <a:latin typeface="Symbol" panose="05050102010706020507" pitchFamily="18" charset="2"/>
                <a:sym typeface="Wingdings" panose="05000000000000000000" pitchFamily="2" charset="2"/>
              </a:rPr>
              <a:t>n</a:t>
            </a:r>
            <a:r>
              <a:rPr lang="en-US" sz="2400" baseline="-25000" dirty="0" err="1">
                <a:latin typeface="+mj-lt"/>
                <a:sym typeface="Wingdings" panose="05000000000000000000" pitchFamily="2" charset="2"/>
              </a:rPr>
              <a:t>C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=2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5C9C657-F3CF-4EAB-849F-C5A0322B09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90974"/>
            <a:ext cx="9144000" cy="327605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7E345BE-225F-4968-96ED-E317311D25EB}"/>
              </a:ext>
            </a:extLst>
          </p:cNvPr>
          <p:cNvSpPr txBox="1"/>
          <p:nvPr/>
        </p:nvSpPr>
        <p:spPr>
          <a:xfrm>
            <a:off x="228600" y="1905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cript MT Bold" panose="03040602040607080904" pitchFamily="66" charset="0"/>
              </a:rPr>
              <a:t>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43FB6C6-FFCC-4ED7-A92F-2BB4315DF21A}"/>
              </a:ext>
            </a:extLst>
          </p:cNvPr>
          <p:cNvSpPr txBox="1"/>
          <p:nvPr/>
        </p:nvSpPr>
        <p:spPr>
          <a:xfrm>
            <a:off x="4267200" y="3441192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ymbol" panose="05050102010706020507" pitchFamily="18" charset="2"/>
              </a:rPr>
              <a:t>c</a:t>
            </a:r>
          </a:p>
        </p:txBody>
      </p:sp>
      <p:sp>
        <p:nvSpPr>
          <p:cNvPr id="9" name="Arrow: Up 8">
            <a:extLst>
              <a:ext uri="{FF2B5EF4-FFF2-40B4-BE49-F238E27FC236}">
                <a16:creationId xmlns:a16="http://schemas.microsoft.com/office/drawing/2014/main" id="{341AF03B-67CB-47F5-A606-D087FD49963D}"/>
              </a:ext>
            </a:extLst>
          </p:cNvPr>
          <p:cNvSpPr/>
          <p:nvPr/>
        </p:nvSpPr>
        <p:spPr>
          <a:xfrm>
            <a:off x="1921764" y="3445657"/>
            <a:ext cx="381000" cy="457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6EF997-6015-456C-AC58-7EA99E5F02F3}"/>
              </a:ext>
            </a:extLst>
          </p:cNvPr>
          <p:cNvSpPr txBox="1"/>
          <p:nvPr/>
        </p:nvSpPr>
        <p:spPr>
          <a:xfrm>
            <a:off x="1676400" y="41910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Equilibrium</a:t>
            </a: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A1F1D4D4-5304-4114-A8A4-D0FBCD96B85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629580"/>
              </p:ext>
            </p:extLst>
          </p:nvPr>
        </p:nvGraphicFramePr>
        <p:xfrm>
          <a:off x="1524000" y="5004622"/>
          <a:ext cx="6553200" cy="6994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5" name="Equation" r:id="rId4" imgW="2260440" imgH="241200" progId="Equation.DSMT4">
                  <p:embed/>
                </p:oleObj>
              </mc:Choice>
              <mc:Fallback>
                <p:oleObj name="Equation" r:id="rId4" imgW="22604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4000" y="5004622"/>
                        <a:ext cx="6553200" cy="6994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A5059EB8-9093-4395-B548-F3341575DA0C}"/>
              </a:ext>
            </a:extLst>
          </p:cNvPr>
          <p:cNvSpPr txBox="1"/>
          <p:nvPr/>
        </p:nvSpPr>
        <p:spPr>
          <a:xfrm>
            <a:off x="3962400" y="914400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At T</a:t>
            </a:r>
            <a:r>
              <a:rPr lang="en-US" sz="2400" baseline="-25000" dirty="0">
                <a:latin typeface="+mj-lt"/>
              </a:rPr>
              <a:t>0</a:t>
            </a:r>
            <a:r>
              <a:rPr lang="en-US" sz="2400" dirty="0">
                <a:latin typeface="+mj-lt"/>
              </a:rPr>
              <a:t>=298K       P</a:t>
            </a:r>
            <a:r>
              <a:rPr lang="en-US" sz="2400" baseline="-25000" dirty="0">
                <a:latin typeface="+mj-lt"/>
              </a:rPr>
              <a:t>0</a:t>
            </a:r>
            <a:r>
              <a:rPr lang="en-US" sz="2400" dirty="0">
                <a:latin typeface="+mj-lt"/>
              </a:rPr>
              <a:t>=1 atm</a:t>
            </a:r>
          </a:p>
        </p:txBody>
      </p:sp>
    </p:spTree>
    <p:extLst>
      <p:ext uri="{BB962C8B-B14F-4D97-AF65-F5344CB8AC3E}">
        <p14:creationId xmlns:p14="http://schemas.microsoft.com/office/powerpoint/2010/main" val="28091211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E578A3-DB16-4E60-8906-1B155CAAE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20E33A-919E-4602-8918-67D0EA337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5DD40F-C1E2-4ACD-845B-5E9AABBE6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F15CD2-45BB-498E-8213-6861FFB5ECEA}"/>
              </a:ext>
            </a:extLst>
          </p:cNvPr>
          <p:cNvSpPr txBox="1"/>
          <p:nvPr/>
        </p:nvSpPr>
        <p:spPr>
          <a:xfrm>
            <a:off x="152400" y="228600"/>
            <a:ext cx="838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Another example of equilibrium chemical reactions – processes in dilute solutions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Dissociation of water:  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2F56687-E3A9-4741-A3B4-81E92DA86F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8722436"/>
              </p:ext>
            </p:extLst>
          </p:nvPr>
        </p:nvGraphicFramePr>
        <p:xfrm>
          <a:off x="3810000" y="1295400"/>
          <a:ext cx="3467348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1" name="Equation" r:id="rId3" imgW="1104840" imgH="241200" progId="Equation.DSMT4">
                  <p:embed/>
                </p:oleObj>
              </mc:Choice>
              <mc:Fallback>
                <p:oleObj name="Equation" r:id="rId3" imgW="11048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10000" y="1295400"/>
                        <a:ext cx="3467348" cy="757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8C129354-BDE4-4975-A68E-9A26770659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5725208"/>
              </p:ext>
            </p:extLst>
          </p:nvPr>
        </p:nvGraphicFramePr>
        <p:xfrm>
          <a:off x="532248" y="3238500"/>
          <a:ext cx="6745100" cy="31656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2" name="Equation" r:id="rId5" imgW="4762440" imgH="2234880" progId="Equation.DSMT4">
                  <p:embed/>
                </p:oleObj>
              </mc:Choice>
              <mc:Fallback>
                <p:oleObj name="Equation" r:id="rId5" imgW="4762440" imgH="22348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76C069C3-46E6-4BA6-B884-EC9BE5B5892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2248" y="3238500"/>
                        <a:ext cx="6745100" cy="31656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515CC8A-762A-4AF2-A215-CA23906B8573}"/>
              </a:ext>
            </a:extLst>
          </p:cNvPr>
          <p:cNvSpPr txBox="1"/>
          <p:nvPr/>
        </p:nvSpPr>
        <p:spPr>
          <a:xfrm>
            <a:off x="152400" y="2407503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In this case, we cannot use the ideal gas expressions but the notions of equilibrium and the “affinity” function are still relevant 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5BD92DC3-9752-48A7-832A-218679BD655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2145827"/>
              </p:ext>
            </p:extLst>
          </p:nvPr>
        </p:nvGraphicFramePr>
        <p:xfrm>
          <a:off x="4495800" y="4398326"/>
          <a:ext cx="3812553" cy="9713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3" name="Equation" r:id="rId7" imgW="1993680" imgH="507960" progId="Equation.DSMT4">
                  <p:embed/>
                </p:oleObj>
              </mc:Choice>
              <mc:Fallback>
                <p:oleObj name="Equation" r:id="rId7" imgW="199368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495800" y="4398326"/>
                        <a:ext cx="3812553" cy="9713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66821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FCEC28-737B-4EAF-BD58-C83FA1031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305CF2-EBA4-4FCD-ADB8-79ACC5BAE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5C24C5-6C87-49AB-A134-A1355CAA0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4D87FD-D1A8-4424-BB46-F72B3C44DB0E}"/>
              </a:ext>
            </a:extLst>
          </p:cNvPr>
          <p:cNvSpPr txBox="1"/>
          <p:nvPr/>
        </p:nvSpPr>
        <p:spPr>
          <a:xfrm>
            <a:off x="228600" y="30480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Using the units in your text book: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DA1E10D-462B-4E3D-BDCC-7441E99CEB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3945634"/>
              </p:ext>
            </p:extLst>
          </p:nvPr>
        </p:nvGraphicFramePr>
        <p:xfrm>
          <a:off x="555141" y="914400"/>
          <a:ext cx="8033718" cy="1589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3" name="Equation" r:id="rId3" imgW="3466800" imgH="685800" progId="Equation.DSMT4">
                  <p:embed/>
                </p:oleObj>
              </mc:Choice>
              <mc:Fallback>
                <p:oleObj name="Equation" r:id="rId3" imgW="346680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5141" y="914400"/>
                        <a:ext cx="8033718" cy="1589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78771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140C33-1529-4160-9E76-6C24DA55F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03/10/2021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C2DA44-C9EF-40BB-9564-50ECD9AFA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699DE5-AE86-456F-8406-F2CD4B0DF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5CDFF6C-AAEB-4FEA-807E-2F7D64483D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8712" y="533400"/>
            <a:ext cx="6886575" cy="57912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C32C1A9-090D-4642-97D5-F7D4A10DBF54}"/>
              </a:ext>
            </a:extLst>
          </p:cNvPr>
          <p:cNvSpPr txBox="1"/>
          <p:nvPr/>
        </p:nvSpPr>
        <p:spPr>
          <a:xfrm>
            <a:off x="228600" y="136525"/>
            <a:ext cx="876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Physics Colloquium – 4 PM 3/11/2021</a:t>
            </a:r>
          </a:p>
        </p:txBody>
      </p:sp>
    </p:spTree>
    <p:extLst>
      <p:ext uri="{BB962C8B-B14F-4D97-AF65-F5344CB8AC3E}">
        <p14:creationId xmlns:p14="http://schemas.microsoft.com/office/powerpoint/2010/main" val="166663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0B21A7B-B1F5-4E7F-A5D5-7A4ED178E5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540" y="0"/>
            <a:ext cx="836692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FC859EB-D31F-4DB3-B0F3-5C029A575D13}"/>
              </a:ext>
            </a:extLst>
          </p:cNvPr>
          <p:cNvSpPr/>
          <p:nvPr/>
        </p:nvSpPr>
        <p:spPr>
          <a:xfrm>
            <a:off x="152400" y="5791200"/>
            <a:ext cx="8991600" cy="304800"/>
          </a:xfrm>
          <a:prstGeom prst="rect">
            <a:avLst/>
          </a:prstGeom>
          <a:solidFill>
            <a:srgbClr val="DA32AA">
              <a:alpha val="4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DF82E3-8190-4BCE-B2CD-5224AA9AC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3/10/2021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76C047-264C-47A3-B938-4A71F94A6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19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6655A1-58F3-473C-9924-F5CC7495C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493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CED78A-C249-4BC0-AF65-ED23E0124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C2D0E9-868B-4F20-9761-614199347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F31950-0BE1-4D70-AD3E-1439243B9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16BEF3D-B1AE-4421-B3B6-ACE79ECF4E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90600"/>
            <a:ext cx="91440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764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AC4EB7-3DC4-4A8D-8CF5-2C0259E81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0E065B-125E-4AB8-AA38-D0879D5A1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19FD03-2AF3-46EF-ACDA-86BBEC9B4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1FEF91-D8F7-4DB8-99E6-62A14BE4B791}"/>
              </a:ext>
            </a:extLst>
          </p:cNvPr>
          <p:cNvSpPr txBox="1"/>
          <p:nvPr/>
        </p:nvSpPr>
        <p:spPr>
          <a:xfrm>
            <a:off x="76200" y="2514600"/>
            <a:ext cx="91440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Your questions –</a:t>
            </a:r>
          </a:p>
          <a:p>
            <a:r>
              <a:rPr lang="en-US" sz="2400" dirty="0"/>
              <a:t>From Kristen – </a:t>
            </a:r>
            <a:r>
              <a:rPr lang="en-US" dirty="0"/>
              <a:t>1. When they talk about Le </a:t>
            </a:r>
            <a:r>
              <a:rPr lang="en-US" dirty="0" err="1"/>
              <a:t>Chatelier's</a:t>
            </a:r>
            <a:r>
              <a:rPr lang="en-US" dirty="0"/>
              <a:t> principle, does a partial pressure increase mean that the number of particles of that compound have increased?</a:t>
            </a:r>
          </a:p>
          <a:p>
            <a:r>
              <a:rPr lang="en-US" dirty="0"/>
              <a:t>2. How can we assume from the value of K which direction the reaction is most likely to favor?</a:t>
            </a:r>
          </a:p>
          <a:p>
            <a:endParaRPr lang="en-US" dirty="0"/>
          </a:p>
          <a:p>
            <a:r>
              <a:rPr lang="en-US" sz="2400" dirty="0"/>
              <a:t>From Rich -- </a:t>
            </a:r>
            <a:r>
              <a:rPr lang="en-US" dirty="0"/>
              <a:t>How would the set-up change for the dissociation of water example if molarity was used instead of molality?</a:t>
            </a:r>
          </a:p>
          <a:p>
            <a:endParaRPr lang="en-US" dirty="0"/>
          </a:p>
          <a:p>
            <a:br>
              <a:rPr lang="en-US" dirty="0"/>
            </a:br>
            <a:endParaRPr lang="en-US" dirty="0"/>
          </a:p>
          <a:p>
            <a:endParaRPr lang="en-US" dirty="0"/>
          </a:p>
          <a:p>
            <a:br>
              <a:rPr lang="en-US" sz="2400" dirty="0"/>
            </a:br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266C36-A950-4234-AA6E-4547AE67D937}"/>
              </a:ext>
            </a:extLst>
          </p:cNvPr>
          <p:cNvSpPr txBox="1"/>
          <p:nvPr/>
        </p:nvSpPr>
        <p:spPr>
          <a:xfrm>
            <a:off x="152400" y="304800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highlight>
                  <a:srgbClr val="FFFF00"/>
                </a:highlight>
                <a:latin typeface="+mj-lt"/>
              </a:rPr>
              <a:t>Please send me suggestions for topics to be covered in Friday’s review.</a:t>
            </a:r>
          </a:p>
        </p:txBody>
      </p:sp>
    </p:spTree>
    <p:extLst>
      <p:ext uri="{BB962C8B-B14F-4D97-AF65-F5344CB8AC3E}">
        <p14:creationId xmlns:p14="http://schemas.microsoft.com/office/powerpoint/2010/main" val="349244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F1B858-1C20-4214-ACCC-65289D199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91F112-2368-400B-A20F-3D36D75D3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35D698-B1D5-435B-A957-BA0851DDB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61A279-0D34-45B8-85D4-82C2EFAE7A8F}"/>
              </a:ext>
            </a:extLst>
          </p:cNvPr>
          <p:cNvSpPr txBox="1"/>
          <p:nvPr/>
        </p:nvSpPr>
        <p:spPr>
          <a:xfrm>
            <a:off x="152400" y="228600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of boiling point elevation discussion from Lecture 18  --</a:t>
            </a:r>
          </a:p>
          <a:p>
            <a:endParaRPr lang="en-US" sz="2400" dirty="0">
              <a:latin typeface="+mj-lt"/>
            </a:endParaRP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B003775-7A92-4D27-A18D-82E50892DD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076312"/>
              </p:ext>
            </p:extLst>
          </p:nvPr>
        </p:nvGraphicFramePr>
        <p:xfrm>
          <a:off x="457200" y="1008063"/>
          <a:ext cx="6329363" cy="3659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7" name="Equation" r:id="rId3" imgW="2768400" imgH="1600200" progId="Equation.DSMT4">
                  <p:embed/>
                </p:oleObj>
              </mc:Choice>
              <mc:Fallback>
                <p:oleObj name="Equation" r:id="rId3" imgW="2768400" imgH="16002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4EEBE594-9C8C-417B-BB9C-BB40F2EDC51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1008063"/>
                        <a:ext cx="6329363" cy="3659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F188623-8954-456F-8146-EB00B8961388}"/>
              </a:ext>
            </a:extLst>
          </p:cNvPr>
          <p:cNvSpPr txBox="1"/>
          <p:nvPr/>
        </p:nvSpPr>
        <p:spPr>
          <a:xfrm>
            <a:off x="30480" y="4649608"/>
            <a:ext cx="8991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How should we estimate </a:t>
            </a:r>
            <a:r>
              <a:rPr lang="en-US" sz="2400" dirty="0" err="1">
                <a:latin typeface="+mj-lt"/>
              </a:rPr>
              <a:t>n</a:t>
            </a:r>
            <a:r>
              <a:rPr lang="en-US" sz="2400" baseline="-25000" dirty="0" err="1">
                <a:latin typeface="+mj-lt"/>
              </a:rPr>
              <a:t>B</a:t>
            </a:r>
            <a:r>
              <a:rPr lang="en-US" sz="2400" dirty="0">
                <a:latin typeface="+mj-lt"/>
              </a:rPr>
              <a:t>?</a:t>
            </a:r>
          </a:p>
          <a:p>
            <a:pPr lvl="1"/>
            <a:r>
              <a:rPr lang="en-US" sz="2400" dirty="0">
                <a:latin typeface="+mj-lt"/>
              </a:rPr>
              <a:t>Textbook says that for 1 kg of water there are 35 g of NaCl</a:t>
            </a:r>
          </a:p>
          <a:p>
            <a:pPr lvl="1"/>
            <a:r>
              <a:rPr lang="en-US" sz="2400" dirty="0">
                <a:latin typeface="+mj-lt"/>
              </a:rPr>
              <a:t>Molecular mass of NaCl  58.44 g</a:t>
            </a:r>
          </a:p>
          <a:p>
            <a:pPr lvl="1"/>
            <a:r>
              <a:rPr lang="en-US" sz="2400" dirty="0" err="1"/>
              <a:t>n</a:t>
            </a:r>
            <a:r>
              <a:rPr lang="en-US" sz="2400" baseline="-25000" dirty="0" err="1"/>
              <a:t>B</a:t>
            </a:r>
            <a:r>
              <a:rPr lang="en-US" sz="2400" dirty="0"/>
              <a:t>=0.6        or       </a:t>
            </a:r>
            <a:r>
              <a:rPr lang="en-US" sz="2400" dirty="0" err="1"/>
              <a:t>n</a:t>
            </a:r>
            <a:r>
              <a:rPr lang="en-US" sz="2400" baseline="-25000" dirty="0" err="1"/>
              <a:t>B</a:t>
            </a:r>
            <a:r>
              <a:rPr lang="en-US" sz="2400"/>
              <a:t>=1.2                  ?????</a:t>
            </a:r>
            <a:endParaRPr lang="en-US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52048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AF259A-C4B5-4EDF-90A4-23BB9F114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715155-AFA7-4A7E-BE78-528B802C2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24ABC0-7FD8-4AAB-806C-149812394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77DE27-FCA3-4A51-97F1-C576FF2DE415}"/>
              </a:ext>
            </a:extLst>
          </p:cNvPr>
          <p:cNvSpPr txBox="1"/>
          <p:nvPr/>
        </p:nvSpPr>
        <p:spPr>
          <a:xfrm>
            <a:off x="685800" y="19050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in this lecture we will use “k” for the Boltzmann constant (instead of k</a:t>
            </a:r>
            <a:r>
              <a:rPr lang="en-US" sz="2400" baseline="-25000" dirty="0">
                <a:latin typeface="+mj-lt"/>
              </a:rPr>
              <a:t>B</a:t>
            </a:r>
            <a:r>
              <a:rPr lang="en-US" sz="2400" dirty="0">
                <a:latin typeface="+mj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16767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C42078-CBA7-4314-BE6D-1B9A7BCD7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6B52C4-6EAF-4A23-9047-0E58705EC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496667-8111-4453-90FC-83BACCDD3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13556D-8270-4089-B62B-34D6B40A9DFE}"/>
              </a:ext>
            </a:extLst>
          </p:cNvPr>
          <p:cNvSpPr txBox="1"/>
          <p:nvPr/>
        </p:nvSpPr>
        <p:spPr>
          <a:xfrm>
            <a:off x="228600" y="228600"/>
            <a:ext cx="8458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Notion of chemical reactions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     N</a:t>
            </a:r>
            <a:r>
              <a:rPr lang="en-US" sz="2400" baseline="-25000" dirty="0">
                <a:latin typeface="+mj-lt"/>
              </a:rPr>
              <a:t>2</a:t>
            </a:r>
            <a:r>
              <a:rPr lang="en-US" sz="2400" dirty="0">
                <a:latin typeface="+mj-lt"/>
              </a:rPr>
              <a:t> +  3H</a:t>
            </a:r>
            <a:r>
              <a:rPr lang="en-US" sz="2400" baseline="-25000" dirty="0">
                <a:latin typeface="+mj-lt"/>
              </a:rPr>
              <a:t>2  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 2NH</a:t>
            </a:r>
            <a:r>
              <a:rPr lang="en-US" sz="2400" baseline="-25000" dirty="0">
                <a:latin typeface="+mj-lt"/>
                <a:sym typeface="Wingdings" panose="05000000000000000000" pitchFamily="2" charset="2"/>
              </a:rPr>
              <a:t>3</a:t>
            </a:r>
          </a:p>
          <a:p>
            <a:endParaRPr lang="en-US" sz="2400" baseline="-25000" dirty="0">
              <a:latin typeface="+mj-lt"/>
              <a:sym typeface="Wingdings" panose="05000000000000000000" pitchFamily="2" charset="2"/>
            </a:endParaRPr>
          </a:p>
          <a:p>
            <a:r>
              <a:rPr lang="en-US" sz="2400" dirty="0">
                <a:latin typeface="+mj-lt"/>
                <a:sym typeface="Wingdings" panose="05000000000000000000" pitchFamily="2" charset="2"/>
              </a:rPr>
              <a:t>In this case, the reaction of hydrogen and nitrogen gas forming ammonia gas can in principle proceed in either direction, depending on conditions.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707EF90-2909-4477-9651-A4E110F8D95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1289251"/>
              </p:ext>
            </p:extLst>
          </p:nvPr>
        </p:nvGraphicFramePr>
        <p:xfrm>
          <a:off x="42957" y="3370928"/>
          <a:ext cx="9058086" cy="14078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3" name="Equation" r:id="rId3" imgW="4330440" imgH="672840" progId="Equation.DSMT4">
                  <p:embed/>
                </p:oleObj>
              </mc:Choice>
              <mc:Fallback>
                <p:oleObj name="Equation" r:id="rId3" imgW="433044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957" y="3370928"/>
                        <a:ext cx="9058086" cy="14078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B7856EE-C6EF-46CC-BD34-02304E5BAE11}"/>
              </a:ext>
            </a:extLst>
          </p:cNvPr>
          <p:cNvSpPr txBox="1"/>
          <p:nvPr/>
        </p:nvSpPr>
        <p:spPr>
          <a:xfrm>
            <a:off x="228600" y="50292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We want to use the Gibbs free energy to analyze the reaction at fixed T and P.</a:t>
            </a:r>
          </a:p>
        </p:txBody>
      </p:sp>
    </p:spTree>
    <p:extLst>
      <p:ext uri="{BB962C8B-B14F-4D97-AF65-F5344CB8AC3E}">
        <p14:creationId xmlns:p14="http://schemas.microsoft.com/office/powerpoint/2010/main" val="2152442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3ABE14-F83D-414F-96CA-07A60BD7F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7F04C6-20E8-4E08-BA46-AC18567CE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F69A03-E1A6-41CB-A2AF-2367267F8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D9CBB3F9-4399-4DDA-AE49-D170904212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6727502"/>
              </p:ext>
            </p:extLst>
          </p:nvPr>
        </p:nvGraphicFramePr>
        <p:xfrm>
          <a:off x="228600" y="1336854"/>
          <a:ext cx="6164436" cy="2170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5" name="Equation" r:id="rId3" imgW="3174840" imgH="1117440" progId="Equation.DSMT4">
                  <p:embed/>
                </p:oleObj>
              </mc:Choice>
              <mc:Fallback>
                <p:oleObj name="Equation" r:id="rId3" imgW="3174840" imgH="1117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" y="1336854"/>
                        <a:ext cx="6164436" cy="2170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0F40219-DC34-4429-AAF7-3860F5425E20}"/>
              </a:ext>
            </a:extLst>
          </p:cNvPr>
          <p:cNvSpPr txBox="1"/>
          <p:nvPr/>
        </p:nvSpPr>
        <p:spPr>
          <a:xfrm>
            <a:off x="76200" y="136525"/>
            <a:ext cx="868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In the case that all of the particles are approximately ideal gasses, we can start with Gibbs free energy of each  type of particle.     For particle A,  for example: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C5F89FC8-0B43-4572-82F1-EE00BDBE57F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9728057"/>
              </p:ext>
            </p:extLst>
          </p:nvPr>
        </p:nvGraphicFramePr>
        <p:xfrm>
          <a:off x="304800" y="3460750"/>
          <a:ext cx="7369175" cy="310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6" name="Equation" r:id="rId5" imgW="4012920" imgH="1688760" progId="Equation.DSMT4">
                  <p:embed/>
                </p:oleObj>
              </mc:Choice>
              <mc:Fallback>
                <p:oleObj name="Equation" r:id="rId5" imgW="4012920" imgH="1688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4800" y="3460750"/>
                        <a:ext cx="7369175" cy="3100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57326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22644</TotalTime>
  <Words>567</Words>
  <Application>Microsoft Office PowerPoint</Application>
  <PresentationFormat>On-screen Show (4:3)</PresentationFormat>
  <Paragraphs>109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Script MT Bold</vt:lpstr>
      <vt:lpstr>Symbol</vt:lpstr>
      <vt:lpstr>Office Theme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1406</cp:revision>
  <cp:lastPrinted>2021-01-31T04:39:24Z</cp:lastPrinted>
  <dcterms:created xsi:type="dcterms:W3CDTF">2012-01-10T18:32:24Z</dcterms:created>
  <dcterms:modified xsi:type="dcterms:W3CDTF">2021-03-17T13:27:36Z</dcterms:modified>
</cp:coreProperties>
</file>