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6" r:id="rId2"/>
    <p:sldId id="324" r:id="rId3"/>
    <p:sldId id="365" r:id="rId4"/>
    <p:sldId id="339" r:id="rId5"/>
    <p:sldId id="366" r:id="rId6"/>
    <p:sldId id="351" r:id="rId7"/>
    <p:sldId id="367" r:id="rId8"/>
    <p:sldId id="371" r:id="rId9"/>
    <p:sldId id="372" r:id="rId10"/>
    <p:sldId id="373" r:id="rId11"/>
    <p:sldId id="374" r:id="rId12"/>
    <p:sldId id="375" r:id="rId13"/>
    <p:sldId id="368" r:id="rId14"/>
    <p:sldId id="369" r:id="rId15"/>
    <p:sldId id="370" r:id="rId16"/>
    <p:sldId id="376" r:id="rId17"/>
    <p:sldId id="377" r:id="rId18"/>
    <p:sldId id="378" r:id="rId19"/>
    <p:sldId id="379" r:id="rId20"/>
    <p:sldId id="380" r:id="rId21"/>
    <p:sldId id="381"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4" d="100"/>
          <a:sy n="64" d="100"/>
        </p:scale>
        <p:origin x="874" y="62"/>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3/12/2021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3/12/2021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3/12/2021</a:t>
            </a:r>
            <a:endParaRPr lang="en-US" dirty="0"/>
          </a:p>
        </p:txBody>
      </p:sp>
      <p:sp>
        <p:nvSpPr>
          <p:cNvPr id="5" name="Footer Placeholder 4"/>
          <p:cNvSpPr>
            <a:spLocks noGrp="1"/>
          </p:cNvSpPr>
          <p:nvPr>
            <p:ph type="ftr" sz="quarter" idx="11"/>
          </p:nvPr>
        </p:nvSpPr>
        <p:spPr/>
        <p:txBody>
          <a:bodyPr/>
          <a:lstStyle/>
          <a:p>
            <a:r>
              <a:rPr lang="en-US"/>
              <a:t>PHY 341/641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3/12/2021</a:t>
            </a:r>
            <a:endParaRPr lang="en-US" dirty="0"/>
          </a:p>
        </p:txBody>
      </p:sp>
      <p:sp>
        <p:nvSpPr>
          <p:cNvPr id="5" name="Footer Placeholder 4"/>
          <p:cNvSpPr>
            <a:spLocks noGrp="1"/>
          </p:cNvSpPr>
          <p:nvPr>
            <p:ph type="ftr" sz="quarter" idx="11"/>
          </p:nvPr>
        </p:nvSpPr>
        <p:spPr/>
        <p:txBody>
          <a:bodyPr/>
          <a:lstStyle/>
          <a:p>
            <a:r>
              <a:rPr lang="en-US"/>
              <a:t>PHY 341/641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3/12/2021</a:t>
            </a:r>
            <a:endParaRPr lang="en-US" dirty="0"/>
          </a:p>
        </p:txBody>
      </p:sp>
      <p:sp>
        <p:nvSpPr>
          <p:cNvPr id="5" name="Footer Placeholder 4"/>
          <p:cNvSpPr>
            <a:spLocks noGrp="1"/>
          </p:cNvSpPr>
          <p:nvPr>
            <p:ph type="ftr" sz="quarter" idx="11"/>
          </p:nvPr>
        </p:nvSpPr>
        <p:spPr/>
        <p:txBody>
          <a:bodyPr/>
          <a:lstStyle/>
          <a:p>
            <a:r>
              <a:rPr lang="en-US"/>
              <a:t>PHY 341/641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3/12/2021</a:t>
            </a:r>
            <a:endParaRPr lang="en-US" dirty="0"/>
          </a:p>
        </p:txBody>
      </p:sp>
      <p:sp>
        <p:nvSpPr>
          <p:cNvPr id="5" name="Footer Placeholder 4"/>
          <p:cNvSpPr>
            <a:spLocks noGrp="1"/>
          </p:cNvSpPr>
          <p:nvPr>
            <p:ph type="ftr" sz="quarter" idx="11"/>
          </p:nvPr>
        </p:nvSpPr>
        <p:spPr/>
        <p:txBody>
          <a:bodyPr/>
          <a:lstStyle/>
          <a:p>
            <a:r>
              <a:rPr lang="en-US"/>
              <a:t>PHY 341/641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3/12/2021</a:t>
            </a:r>
            <a:endParaRPr lang="en-US" dirty="0"/>
          </a:p>
        </p:txBody>
      </p:sp>
      <p:sp>
        <p:nvSpPr>
          <p:cNvPr id="5" name="Footer Placeholder 4"/>
          <p:cNvSpPr>
            <a:spLocks noGrp="1"/>
          </p:cNvSpPr>
          <p:nvPr>
            <p:ph type="ftr" sz="quarter" idx="11"/>
          </p:nvPr>
        </p:nvSpPr>
        <p:spPr/>
        <p:txBody>
          <a:bodyPr/>
          <a:lstStyle/>
          <a:p>
            <a:r>
              <a:rPr lang="en-US"/>
              <a:t>PHY 341/641  Spring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3/12/2021</a:t>
            </a:r>
            <a:endParaRPr lang="en-US" dirty="0"/>
          </a:p>
        </p:txBody>
      </p:sp>
      <p:sp>
        <p:nvSpPr>
          <p:cNvPr id="6" name="Footer Placeholder 5"/>
          <p:cNvSpPr>
            <a:spLocks noGrp="1"/>
          </p:cNvSpPr>
          <p:nvPr>
            <p:ph type="ftr" sz="quarter" idx="11"/>
          </p:nvPr>
        </p:nvSpPr>
        <p:spPr/>
        <p:txBody>
          <a:bodyPr/>
          <a:lstStyle/>
          <a:p>
            <a:r>
              <a:rPr lang="en-US"/>
              <a:t>PHY 341/641  Spring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3/12/2021</a:t>
            </a:r>
            <a:endParaRPr lang="en-US" dirty="0"/>
          </a:p>
        </p:txBody>
      </p:sp>
      <p:sp>
        <p:nvSpPr>
          <p:cNvPr id="8" name="Footer Placeholder 7"/>
          <p:cNvSpPr>
            <a:spLocks noGrp="1"/>
          </p:cNvSpPr>
          <p:nvPr>
            <p:ph type="ftr" sz="quarter" idx="11"/>
          </p:nvPr>
        </p:nvSpPr>
        <p:spPr/>
        <p:txBody>
          <a:bodyPr/>
          <a:lstStyle/>
          <a:p>
            <a:r>
              <a:rPr lang="en-US"/>
              <a:t>PHY 341/641  Spring 2021 -- Lecture 20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3/12/2021</a:t>
            </a:r>
            <a:endParaRPr lang="en-US" dirty="0"/>
          </a:p>
        </p:txBody>
      </p:sp>
      <p:sp>
        <p:nvSpPr>
          <p:cNvPr id="4" name="Footer Placeholder 3"/>
          <p:cNvSpPr>
            <a:spLocks noGrp="1"/>
          </p:cNvSpPr>
          <p:nvPr>
            <p:ph type="ftr" sz="quarter" idx="11"/>
          </p:nvPr>
        </p:nvSpPr>
        <p:spPr/>
        <p:txBody>
          <a:bodyPr/>
          <a:lstStyle/>
          <a:p>
            <a:r>
              <a:rPr lang="en-US"/>
              <a:t>PHY 341/641  Spring 2021 -- Lecture 20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3/12/2021</a:t>
            </a:r>
            <a:endParaRPr lang="en-US" dirty="0"/>
          </a:p>
        </p:txBody>
      </p:sp>
      <p:sp>
        <p:nvSpPr>
          <p:cNvPr id="3" name="Footer Placeholder 2"/>
          <p:cNvSpPr>
            <a:spLocks noGrp="1"/>
          </p:cNvSpPr>
          <p:nvPr>
            <p:ph type="ftr" sz="quarter" idx="11"/>
          </p:nvPr>
        </p:nvSpPr>
        <p:spPr/>
        <p:txBody>
          <a:bodyPr/>
          <a:lstStyle/>
          <a:p>
            <a:r>
              <a:rPr lang="en-US"/>
              <a:t>PHY 341/641  Spring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3/12/2021</a:t>
            </a:r>
            <a:endParaRPr lang="en-US" dirty="0"/>
          </a:p>
        </p:txBody>
      </p:sp>
      <p:sp>
        <p:nvSpPr>
          <p:cNvPr id="6" name="Footer Placeholder 5"/>
          <p:cNvSpPr>
            <a:spLocks noGrp="1"/>
          </p:cNvSpPr>
          <p:nvPr>
            <p:ph type="ftr" sz="quarter" idx="11"/>
          </p:nvPr>
        </p:nvSpPr>
        <p:spPr/>
        <p:txBody>
          <a:bodyPr/>
          <a:lstStyle/>
          <a:p>
            <a:r>
              <a:rPr lang="en-US"/>
              <a:t>PHY 341/641  Spring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3/12/2021</a:t>
            </a:r>
            <a:endParaRPr lang="en-US" dirty="0"/>
          </a:p>
        </p:txBody>
      </p:sp>
      <p:sp>
        <p:nvSpPr>
          <p:cNvPr id="6" name="Footer Placeholder 5"/>
          <p:cNvSpPr>
            <a:spLocks noGrp="1"/>
          </p:cNvSpPr>
          <p:nvPr>
            <p:ph type="ftr" sz="quarter" idx="11"/>
          </p:nvPr>
        </p:nvSpPr>
        <p:spPr/>
        <p:txBody>
          <a:bodyPr/>
          <a:lstStyle/>
          <a:p>
            <a:r>
              <a:rPr lang="en-US"/>
              <a:t>PHY 341/641  Spring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3/12/2021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20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image" Target="../media/image8.wmf"/><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3.e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17.png"/><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image" Target="../media/image14.emf"/><Relationship Id="rId4" Type="http://schemas.openxmlformats.org/officeDocument/2006/relationships/oleObject" Target="../embeddings/oleObject10.bin"/><Relationship Id="rId9" Type="http://schemas.openxmlformats.org/officeDocument/2006/relationships/image" Target="../media/image1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9.wmf"/><Relationship Id="rId5" Type="http://schemas.openxmlformats.org/officeDocument/2006/relationships/oleObject" Target="../embeddings/oleObject14.bin"/><Relationship Id="rId4" Type="http://schemas.openxmlformats.org/officeDocument/2006/relationships/image" Target="../media/image18.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0.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18.bin"/><Relationship Id="rId5" Type="http://schemas.openxmlformats.org/officeDocument/2006/relationships/image" Target="../media/image22.wmf"/><Relationship Id="rId4"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5.wmf"/><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6.wmf"/><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2.bin"/><Relationship Id="rId5" Type="http://schemas.openxmlformats.org/officeDocument/2006/relationships/image" Target="../media/image27.emf"/><Relationship Id="rId4" Type="http://schemas.openxmlformats.org/officeDocument/2006/relationships/oleObject" Target="../embeddings/oleObject21.bin"/></Relationships>
</file>

<file path=ppt/slides/_rels/slide3.xml.rels><?xml version="1.0" encoding="UTF-8" standalone="yes"?>
<Relationships xmlns="http://schemas.openxmlformats.org/package/2006/relationships"><Relationship Id="rId2" Type="http://schemas.openxmlformats.org/officeDocument/2006/relationships/hyperlink" Target="mailto:natalie@wfu.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58827"/>
            <a:ext cx="8763000" cy="529375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20:</a:t>
            </a:r>
          </a:p>
          <a:p>
            <a:pPr algn="ctr"/>
            <a:endParaRPr lang="en-US" sz="1000" b="1" dirty="0"/>
          </a:p>
          <a:p>
            <a:pPr algn="ctr"/>
            <a:r>
              <a:rPr lang="en-US" sz="2400" b="1" dirty="0"/>
              <a:t>Review of Chapters 1-5</a:t>
            </a:r>
          </a:p>
          <a:p>
            <a:pPr lvl="3" indent="-457200">
              <a:spcBef>
                <a:spcPct val="50000"/>
              </a:spcBef>
              <a:buAutoNum type="arabicPeriod"/>
            </a:pPr>
            <a:r>
              <a:rPr lang="en-US" sz="2400" b="1" dirty="0">
                <a:solidFill>
                  <a:schemeClr val="folHlink"/>
                </a:solidFill>
              </a:rPr>
              <a:t>Comment on schedule and exam</a:t>
            </a:r>
          </a:p>
          <a:p>
            <a:pPr lvl="3" indent="-457200">
              <a:spcBef>
                <a:spcPct val="50000"/>
              </a:spcBef>
              <a:buAutoNum type="arabicPeriod"/>
            </a:pPr>
            <a:r>
              <a:rPr lang="en-US" sz="2400" b="1" dirty="0">
                <a:solidFill>
                  <a:schemeClr val="folHlink"/>
                </a:solidFill>
              </a:rPr>
              <a:t>Your questions</a:t>
            </a:r>
          </a:p>
          <a:p>
            <a:pPr lvl="3" indent="-457200">
              <a:spcBef>
                <a:spcPct val="50000"/>
              </a:spcBef>
              <a:buAutoNum type="arabicPeriod"/>
            </a:pPr>
            <a:r>
              <a:rPr lang="en-US" sz="2400" b="1" dirty="0">
                <a:solidFill>
                  <a:schemeClr val="folHlink"/>
                </a:solidFill>
              </a:rPr>
              <a:t>Some review</a:t>
            </a:r>
          </a:p>
          <a:p>
            <a:pPr marL="914400" lvl="3">
              <a:spcBef>
                <a:spcPct val="50000"/>
              </a:spcBef>
            </a:pPr>
            <a:endParaRPr lang="en-US" sz="2400" b="1" dirty="0">
              <a:solidFill>
                <a:schemeClr val="folHlink"/>
              </a:solidFill>
            </a:endParaRPr>
          </a:p>
        </p:txBody>
      </p:sp>
      <p:sp>
        <p:nvSpPr>
          <p:cNvPr id="6" name="TextBox 5">
            <a:extLst>
              <a:ext uri="{FF2B5EF4-FFF2-40B4-BE49-F238E27FC236}">
                <a16:creationId xmlns:a16="http://schemas.microsoft.com/office/drawing/2014/main" id="{F4C5B91D-9561-4743-A1D2-EFA8BE515BFF}"/>
              </a:ext>
            </a:extLst>
          </p:cNvPr>
          <p:cNvSpPr txBox="1"/>
          <p:nvPr/>
        </p:nvSpPr>
        <p:spPr>
          <a:xfrm>
            <a:off x="7086600" y="1676400"/>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3/12/2021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a:t>PHY 341/641  Spring 2021 -- Lecture 20</a:t>
            </a:r>
            <a:endParaRPr lang="en-US" dirty="0"/>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C5FB9-C41B-4F15-AB41-1D527985F48E}"/>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B75E0628-A097-45D9-A84F-C672DA8A1B6C}"/>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6B949930-ADDF-492B-88F8-5984152A7A2E}"/>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EC93255A-DFE2-48E4-AA30-3CD539C36812}"/>
              </a:ext>
            </a:extLst>
          </p:cNvPr>
          <p:cNvSpPr txBox="1"/>
          <p:nvPr/>
        </p:nvSpPr>
        <p:spPr>
          <a:xfrm>
            <a:off x="76200" y="228600"/>
            <a:ext cx="8610600" cy="461665"/>
          </a:xfrm>
          <a:prstGeom prst="rect">
            <a:avLst/>
          </a:prstGeom>
          <a:noFill/>
        </p:spPr>
        <p:txBody>
          <a:bodyPr wrap="square" rtlCol="0">
            <a:spAutoFit/>
          </a:bodyPr>
          <a:lstStyle/>
          <a:p>
            <a:r>
              <a:rPr lang="en-US" sz="2400" dirty="0">
                <a:latin typeface="+mj-lt"/>
              </a:rPr>
              <a:t>Notion of the Legendre transformation</a:t>
            </a:r>
          </a:p>
        </p:txBody>
      </p:sp>
      <p:pic>
        <p:nvPicPr>
          <p:cNvPr id="6" name="Picture 5">
            <a:extLst>
              <a:ext uri="{FF2B5EF4-FFF2-40B4-BE49-F238E27FC236}">
                <a16:creationId xmlns:a16="http://schemas.microsoft.com/office/drawing/2014/main" id="{AF075126-2719-4288-B5DB-F7B5F7C3C838}"/>
              </a:ext>
            </a:extLst>
          </p:cNvPr>
          <p:cNvPicPr>
            <a:picLocks noChangeAspect="1" noChangeArrowheads="1"/>
          </p:cNvPicPr>
          <p:nvPr/>
        </p:nvPicPr>
        <p:blipFill>
          <a:blip r:embed="rId3"/>
          <a:srcRect/>
          <a:stretch>
            <a:fillRect/>
          </a:stretch>
        </p:blipFill>
        <p:spPr bwMode="auto">
          <a:xfrm>
            <a:off x="288470" y="3561342"/>
            <a:ext cx="8398330" cy="2322364"/>
          </a:xfrm>
          <a:prstGeom prst="rect">
            <a:avLst/>
          </a:prstGeom>
          <a:noFill/>
          <a:ln>
            <a:noFill/>
          </a:ln>
        </p:spPr>
      </p:pic>
      <p:sp>
        <p:nvSpPr>
          <p:cNvPr id="7" name="TextBox 4">
            <a:extLst>
              <a:ext uri="{FF2B5EF4-FFF2-40B4-BE49-F238E27FC236}">
                <a16:creationId xmlns:a16="http://schemas.microsoft.com/office/drawing/2014/main" id="{EDBDCC43-9DFF-4FBA-A79A-D83D83B18305}"/>
              </a:ext>
            </a:extLst>
          </p:cNvPr>
          <p:cNvSpPr txBox="1"/>
          <p:nvPr/>
        </p:nvSpPr>
        <p:spPr>
          <a:xfrm>
            <a:off x="152400" y="735846"/>
            <a:ext cx="8839200"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t>General notions of mathematical transformations for continuous functions of several variables and Legendre transforms -- </a:t>
            </a:r>
          </a:p>
        </p:txBody>
      </p:sp>
      <p:pic>
        <p:nvPicPr>
          <p:cNvPr id="8" name="Picture 7">
            <a:extLst>
              <a:ext uri="{FF2B5EF4-FFF2-40B4-BE49-F238E27FC236}">
                <a16:creationId xmlns:a16="http://schemas.microsoft.com/office/drawing/2014/main" id="{6EE1D458-7508-4B4A-B144-B16779793B52}"/>
              </a:ext>
            </a:extLst>
          </p:cNvPr>
          <p:cNvPicPr>
            <a:picLocks noChangeAspect="1" noChangeArrowheads="1"/>
          </p:cNvPicPr>
          <p:nvPr/>
        </p:nvPicPr>
        <p:blipFill>
          <a:blip r:embed="rId4"/>
          <a:srcRect/>
          <a:stretch>
            <a:fillRect/>
          </a:stretch>
        </p:blipFill>
        <p:spPr bwMode="auto">
          <a:xfrm>
            <a:off x="2590800" y="5757863"/>
            <a:ext cx="5181033" cy="947737"/>
          </a:xfrm>
          <a:prstGeom prst="rect">
            <a:avLst/>
          </a:prstGeom>
          <a:noFill/>
          <a:ln>
            <a:noFill/>
          </a:ln>
        </p:spPr>
      </p:pic>
      <p:pic>
        <p:nvPicPr>
          <p:cNvPr id="9" name="Picture 8">
            <a:extLst>
              <a:ext uri="{FF2B5EF4-FFF2-40B4-BE49-F238E27FC236}">
                <a16:creationId xmlns:a16="http://schemas.microsoft.com/office/drawing/2014/main" id="{D82811A1-95DF-44E2-80E7-553B35D76273}"/>
              </a:ext>
            </a:extLst>
          </p:cNvPr>
          <p:cNvPicPr>
            <a:picLocks noChangeAspect="1" noChangeArrowheads="1"/>
          </p:cNvPicPr>
          <p:nvPr/>
        </p:nvPicPr>
        <p:blipFill>
          <a:blip r:embed="rId5"/>
          <a:srcRect/>
          <a:stretch>
            <a:fillRect/>
          </a:stretch>
        </p:blipFill>
        <p:spPr bwMode="auto">
          <a:xfrm>
            <a:off x="1841115" y="1366693"/>
            <a:ext cx="4953000" cy="2138507"/>
          </a:xfrm>
          <a:prstGeom prst="rect">
            <a:avLst/>
          </a:prstGeom>
          <a:noFill/>
          <a:ln>
            <a:noFill/>
          </a:ln>
        </p:spPr>
      </p:pic>
      <p:sp>
        <p:nvSpPr>
          <p:cNvPr id="10" name="TextBox 9">
            <a:extLst>
              <a:ext uri="{FF2B5EF4-FFF2-40B4-BE49-F238E27FC236}">
                <a16:creationId xmlns:a16="http://schemas.microsoft.com/office/drawing/2014/main" id="{F0AD8F9E-9388-4AFA-9B76-13FC6FA6B490}"/>
              </a:ext>
            </a:extLst>
          </p:cNvPr>
          <p:cNvSpPr txBox="1"/>
          <p:nvPr/>
        </p:nvSpPr>
        <p:spPr>
          <a:xfrm>
            <a:off x="240915" y="1599313"/>
            <a:ext cx="1600200" cy="461665"/>
          </a:xfrm>
          <a:prstGeom prst="rect">
            <a:avLst/>
          </a:prstGeom>
          <a:noFill/>
        </p:spPr>
        <p:txBody>
          <a:bodyPr wrap="square" rtlCol="0">
            <a:spAutoFit/>
          </a:bodyPr>
          <a:lstStyle/>
          <a:p>
            <a:r>
              <a:rPr lang="en-US" sz="2400" dirty="0">
                <a:latin typeface="+mj-lt"/>
              </a:rPr>
              <a:t>Consider:</a:t>
            </a:r>
          </a:p>
        </p:txBody>
      </p:sp>
      <p:graphicFrame>
        <p:nvGraphicFramePr>
          <p:cNvPr id="11" name="Object 10">
            <a:extLst>
              <a:ext uri="{FF2B5EF4-FFF2-40B4-BE49-F238E27FC236}">
                <a16:creationId xmlns:a16="http://schemas.microsoft.com/office/drawing/2014/main" id="{5B3C6730-C7CB-4C24-960E-4071C46E27FB}"/>
              </a:ext>
            </a:extLst>
          </p:cNvPr>
          <p:cNvGraphicFramePr>
            <a:graphicFrameLocks noChangeAspect="1"/>
          </p:cNvGraphicFramePr>
          <p:nvPr>
            <p:extLst>
              <p:ext uri="{D42A27DB-BD31-4B8C-83A1-F6EECF244321}">
                <p14:modId xmlns:p14="http://schemas.microsoft.com/office/powerpoint/2010/main" val="1674689000"/>
              </p:ext>
            </p:extLst>
          </p:nvPr>
        </p:nvGraphicFramePr>
        <p:xfrm>
          <a:off x="6818924" y="2721596"/>
          <a:ext cx="2248876" cy="499750"/>
        </p:xfrm>
        <a:graphic>
          <a:graphicData uri="http://schemas.openxmlformats.org/presentationml/2006/ole">
            <mc:AlternateContent xmlns:mc="http://schemas.openxmlformats.org/markup-compatibility/2006">
              <mc:Choice xmlns:v="urn:schemas-microsoft-com:vml" Requires="v">
                <p:oleObj spid="_x0000_s19465" name="Equation" r:id="rId6" imgW="914400" imgH="203040" progId="Equation.DSMT4">
                  <p:embed/>
                </p:oleObj>
              </mc:Choice>
              <mc:Fallback>
                <p:oleObj name="Equation" r:id="rId6" imgW="914400" imgH="203040" progId="Equation.DSMT4">
                  <p:embed/>
                  <p:pic>
                    <p:nvPicPr>
                      <p:cNvPr id="15" name="Object 14">
                        <a:extLst>
                          <a:ext uri="{FF2B5EF4-FFF2-40B4-BE49-F238E27FC236}">
                            <a16:creationId xmlns:a16="http://schemas.microsoft.com/office/drawing/2014/main" id="{82E705C0-3BBA-4E3C-BA1C-0092434F0CAD}"/>
                          </a:ext>
                        </a:extLst>
                      </p:cNvPr>
                      <p:cNvPicPr/>
                      <p:nvPr/>
                    </p:nvPicPr>
                    <p:blipFill>
                      <a:blip r:embed="rId7"/>
                      <a:stretch>
                        <a:fillRect/>
                      </a:stretch>
                    </p:blipFill>
                    <p:spPr>
                      <a:xfrm>
                        <a:off x="6818924" y="2721596"/>
                        <a:ext cx="2248876" cy="499750"/>
                      </a:xfrm>
                      <a:prstGeom prst="rect">
                        <a:avLst/>
                      </a:prstGeom>
                    </p:spPr>
                  </p:pic>
                </p:oleObj>
              </mc:Fallback>
            </mc:AlternateContent>
          </a:graphicData>
        </a:graphic>
      </p:graphicFrame>
    </p:spTree>
    <p:extLst>
      <p:ext uri="{BB962C8B-B14F-4D97-AF65-F5344CB8AC3E}">
        <p14:creationId xmlns:p14="http://schemas.microsoft.com/office/powerpoint/2010/main" val="1801162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7427AD-093E-482A-A6C6-E51C7C2E5D1C}"/>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7E9F9B7C-0B9E-44EB-B863-055497A5DBA0}"/>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9541BD09-4598-49B7-8D75-EC54D0659D02}"/>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E73B005C-1939-4ED5-A222-0F23E729723A}"/>
              </a:ext>
            </a:extLst>
          </p:cNvPr>
          <p:cNvSpPr txBox="1"/>
          <p:nvPr/>
        </p:nvSpPr>
        <p:spPr>
          <a:xfrm>
            <a:off x="152400" y="228600"/>
            <a:ext cx="7924800" cy="461665"/>
          </a:xfrm>
          <a:prstGeom prst="rect">
            <a:avLst/>
          </a:prstGeom>
          <a:noFill/>
        </p:spPr>
        <p:txBody>
          <a:bodyPr wrap="square" rtlCol="0">
            <a:spAutoFit/>
          </a:bodyPr>
          <a:lstStyle/>
          <a:p>
            <a:r>
              <a:rPr lang="en-US" sz="2400" dirty="0">
                <a:latin typeface="+mj-lt"/>
              </a:rPr>
              <a:t>Desired thermodynamic functions --</a:t>
            </a:r>
          </a:p>
        </p:txBody>
      </p:sp>
      <p:graphicFrame>
        <p:nvGraphicFramePr>
          <p:cNvPr id="6" name="Object 5">
            <a:extLst>
              <a:ext uri="{FF2B5EF4-FFF2-40B4-BE49-F238E27FC236}">
                <a16:creationId xmlns:a16="http://schemas.microsoft.com/office/drawing/2014/main" id="{9F4435D9-18E8-4A08-9C18-632A67A023A8}"/>
              </a:ext>
            </a:extLst>
          </p:cNvPr>
          <p:cNvGraphicFramePr>
            <a:graphicFrameLocks noChangeAspect="1"/>
          </p:cNvGraphicFramePr>
          <p:nvPr>
            <p:extLst>
              <p:ext uri="{D42A27DB-BD31-4B8C-83A1-F6EECF244321}">
                <p14:modId xmlns:p14="http://schemas.microsoft.com/office/powerpoint/2010/main" val="1354161802"/>
              </p:ext>
            </p:extLst>
          </p:nvPr>
        </p:nvGraphicFramePr>
        <p:xfrm>
          <a:off x="152400" y="1295400"/>
          <a:ext cx="8910851" cy="2729463"/>
        </p:xfrm>
        <a:graphic>
          <a:graphicData uri="http://schemas.openxmlformats.org/presentationml/2006/ole">
            <mc:AlternateContent xmlns:mc="http://schemas.openxmlformats.org/markup-compatibility/2006">
              <mc:Choice xmlns:v="urn:schemas-microsoft-com:vml" Requires="v">
                <p:oleObj spid="_x0000_s20494" name="Equation" r:id="rId3" imgW="4228920" imgH="1295280" progId="Equation.DSMT4">
                  <p:embed/>
                </p:oleObj>
              </mc:Choice>
              <mc:Fallback>
                <p:oleObj name="Equation" r:id="rId3" imgW="4228920" imgH="1295280" progId="Equation.DSMT4">
                  <p:embed/>
                  <p:pic>
                    <p:nvPicPr>
                      <p:cNvPr id="6" name="Object 5">
                        <a:extLst>
                          <a:ext uri="{FF2B5EF4-FFF2-40B4-BE49-F238E27FC236}">
                            <a16:creationId xmlns:a16="http://schemas.microsoft.com/office/drawing/2014/main" id="{D5967CDD-516B-43BE-9EB7-DBE9C9F6E29C}"/>
                          </a:ext>
                        </a:extLst>
                      </p:cNvPr>
                      <p:cNvPicPr/>
                      <p:nvPr/>
                    </p:nvPicPr>
                    <p:blipFill>
                      <a:blip r:embed="rId4"/>
                      <a:stretch>
                        <a:fillRect/>
                      </a:stretch>
                    </p:blipFill>
                    <p:spPr>
                      <a:xfrm>
                        <a:off x="152400" y="1295400"/>
                        <a:ext cx="8910851" cy="272946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D57F3762-149E-4497-938E-D3023626A02A}"/>
              </a:ext>
            </a:extLst>
          </p:cNvPr>
          <p:cNvGraphicFramePr>
            <a:graphicFrameLocks noChangeAspect="1"/>
          </p:cNvGraphicFramePr>
          <p:nvPr>
            <p:extLst>
              <p:ext uri="{D42A27DB-BD31-4B8C-83A1-F6EECF244321}">
                <p14:modId xmlns:p14="http://schemas.microsoft.com/office/powerpoint/2010/main" val="2812510657"/>
              </p:ext>
            </p:extLst>
          </p:nvPr>
        </p:nvGraphicFramePr>
        <p:xfrm>
          <a:off x="365125" y="4143375"/>
          <a:ext cx="7712075" cy="2212975"/>
        </p:xfrm>
        <a:graphic>
          <a:graphicData uri="http://schemas.openxmlformats.org/presentationml/2006/ole">
            <mc:AlternateContent xmlns:mc="http://schemas.openxmlformats.org/markup-compatibility/2006">
              <mc:Choice xmlns:v="urn:schemas-microsoft-com:vml" Requires="v">
                <p:oleObj spid="_x0000_s20495" name="Equation" r:id="rId5" imgW="3098520" imgH="888840" progId="Equation.DSMT4">
                  <p:embed/>
                </p:oleObj>
              </mc:Choice>
              <mc:Fallback>
                <p:oleObj name="Equation" r:id="rId5" imgW="3098520" imgH="888840" progId="Equation.DSMT4">
                  <p:embed/>
                  <p:pic>
                    <p:nvPicPr>
                      <p:cNvPr id="7" name="Object 6">
                        <a:extLst>
                          <a:ext uri="{FF2B5EF4-FFF2-40B4-BE49-F238E27FC236}">
                            <a16:creationId xmlns:a16="http://schemas.microsoft.com/office/drawing/2014/main" id="{9602E269-6E95-47EA-92CD-E34219B5A097}"/>
                          </a:ext>
                        </a:extLst>
                      </p:cNvPr>
                      <p:cNvPicPr/>
                      <p:nvPr/>
                    </p:nvPicPr>
                    <p:blipFill>
                      <a:blip r:embed="rId6"/>
                      <a:stretch>
                        <a:fillRect/>
                      </a:stretch>
                    </p:blipFill>
                    <p:spPr>
                      <a:xfrm>
                        <a:off x="365125" y="4143375"/>
                        <a:ext cx="7712075" cy="2212975"/>
                      </a:xfrm>
                      <a:prstGeom prst="rect">
                        <a:avLst/>
                      </a:prstGeom>
                    </p:spPr>
                  </p:pic>
                </p:oleObj>
              </mc:Fallback>
            </mc:AlternateContent>
          </a:graphicData>
        </a:graphic>
      </p:graphicFrame>
    </p:spTree>
    <p:extLst>
      <p:ext uri="{BB962C8B-B14F-4D97-AF65-F5344CB8AC3E}">
        <p14:creationId xmlns:p14="http://schemas.microsoft.com/office/powerpoint/2010/main" val="3329875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7327E6-072A-4CDB-807A-715506BE5390}"/>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C1312FF2-5598-4361-9CCE-263793EA46B6}"/>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850E7386-4E53-40A8-8127-F8EF2DDEBF9C}"/>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a:extLst>
              <a:ext uri="{FF2B5EF4-FFF2-40B4-BE49-F238E27FC236}">
                <a16:creationId xmlns:a16="http://schemas.microsoft.com/office/drawing/2014/main" id="{A1C66E2D-710F-4FAE-8844-75AE43D55716}"/>
              </a:ext>
            </a:extLst>
          </p:cNvPr>
          <p:cNvGraphicFramePr>
            <a:graphicFrameLocks noChangeAspect="1"/>
          </p:cNvGraphicFramePr>
          <p:nvPr>
            <p:extLst>
              <p:ext uri="{D42A27DB-BD31-4B8C-83A1-F6EECF244321}">
                <p14:modId xmlns:p14="http://schemas.microsoft.com/office/powerpoint/2010/main" val="700140866"/>
              </p:ext>
            </p:extLst>
          </p:nvPr>
        </p:nvGraphicFramePr>
        <p:xfrm>
          <a:off x="457200" y="609600"/>
          <a:ext cx="8370092" cy="2563812"/>
        </p:xfrm>
        <a:graphic>
          <a:graphicData uri="http://schemas.openxmlformats.org/presentationml/2006/ole">
            <mc:AlternateContent xmlns:mc="http://schemas.openxmlformats.org/markup-compatibility/2006">
              <mc:Choice xmlns:v="urn:schemas-microsoft-com:vml" Requires="v">
                <p:oleObj spid="_x0000_s21518" name="Equation" r:id="rId3" imgW="4228920" imgH="1295280" progId="Equation.DSMT4">
                  <p:embed/>
                </p:oleObj>
              </mc:Choice>
              <mc:Fallback>
                <p:oleObj name="Equation" r:id="rId3" imgW="4228920" imgH="1295280" progId="Equation.DSMT4">
                  <p:embed/>
                  <p:pic>
                    <p:nvPicPr>
                      <p:cNvPr id="5" name="Object 4">
                        <a:extLst>
                          <a:ext uri="{FF2B5EF4-FFF2-40B4-BE49-F238E27FC236}">
                            <a16:creationId xmlns:a16="http://schemas.microsoft.com/office/drawing/2014/main" id="{D074C238-3E69-4E9A-A466-29C0DB4551FC}"/>
                          </a:ext>
                        </a:extLst>
                      </p:cNvPr>
                      <p:cNvPicPr/>
                      <p:nvPr/>
                    </p:nvPicPr>
                    <p:blipFill>
                      <a:blip r:embed="rId4"/>
                      <a:stretch>
                        <a:fillRect/>
                      </a:stretch>
                    </p:blipFill>
                    <p:spPr>
                      <a:xfrm>
                        <a:off x="457200" y="609600"/>
                        <a:ext cx="8370092" cy="256381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E31B01CC-C235-44F5-AAE3-42D46D7A7A6A}"/>
              </a:ext>
            </a:extLst>
          </p:cNvPr>
          <p:cNvSpPr txBox="1"/>
          <p:nvPr/>
        </p:nvSpPr>
        <p:spPr>
          <a:xfrm>
            <a:off x="0" y="136525"/>
            <a:ext cx="8915400" cy="473075"/>
          </a:xfrm>
          <a:prstGeom prst="rect">
            <a:avLst/>
          </a:prstGeom>
          <a:noFill/>
        </p:spPr>
        <p:txBody>
          <a:bodyPr wrap="square" rtlCol="0">
            <a:spAutoFit/>
          </a:bodyPr>
          <a:lstStyle/>
          <a:p>
            <a:r>
              <a:rPr lang="en-US" sz="2400" dirty="0">
                <a:latin typeface="+mj-lt"/>
              </a:rPr>
              <a:t>Summary of thermodynamic functions</a:t>
            </a:r>
          </a:p>
        </p:txBody>
      </p:sp>
      <p:sp>
        <p:nvSpPr>
          <p:cNvPr id="7" name="TextBox 6">
            <a:extLst>
              <a:ext uri="{FF2B5EF4-FFF2-40B4-BE49-F238E27FC236}">
                <a16:creationId xmlns:a16="http://schemas.microsoft.com/office/drawing/2014/main" id="{AB74DCD1-7C9D-45EC-AF8A-72013D3AFA7B}"/>
              </a:ext>
            </a:extLst>
          </p:cNvPr>
          <p:cNvSpPr txBox="1"/>
          <p:nvPr/>
        </p:nvSpPr>
        <p:spPr>
          <a:xfrm>
            <a:off x="69376" y="3192462"/>
            <a:ext cx="8674892" cy="473075"/>
          </a:xfrm>
          <a:prstGeom prst="rect">
            <a:avLst/>
          </a:prstGeom>
          <a:noFill/>
        </p:spPr>
        <p:txBody>
          <a:bodyPr wrap="square" rtlCol="0">
            <a:spAutoFit/>
          </a:bodyPr>
          <a:lstStyle/>
          <a:p>
            <a:r>
              <a:rPr lang="en-US" sz="2400" dirty="0">
                <a:latin typeface="+mj-lt"/>
              </a:rPr>
              <a:t>Various first derivative relationships</a:t>
            </a:r>
          </a:p>
        </p:txBody>
      </p:sp>
      <p:graphicFrame>
        <p:nvGraphicFramePr>
          <p:cNvPr id="8" name="Object 7">
            <a:extLst>
              <a:ext uri="{FF2B5EF4-FFF2-40B4-BE49-F238E27FC236}">
                <a16:creationId xmlns:a16="http://schemas.microsoft.com/office/drawing/2014/main" id="{C5979C94-F608-4CFB-B758-05E458BBA01D}"/>
              </a:ext>
            </a:extLst>
          </p:cNvPr>
          <p:cNvGraphicFramePr>
            <a:graphicFrameLocks noChangeAspect="1"/>
          </p:cNvGraphicFramePr>
          <p:nvPr>
            <p:extLst>
              <p:ext uri="{D42A27DB-BD31-4B8C-83A1-F6EECF244321}">
                <p14:modId xmlns:p14="http://schemas.microsoft.com/office/powerpoint/2010/main" val="1303548545"/>
              </p:ext>
            </p:extLst>
          </p:nvPr>
        </p:nvGraphicFramePr>
        <p:xfrm>
          <a:off x="685800" y="3524249"/>
          <a:ext cx="6784975" cy="3014663"/>
        </p:xfrm>
        <a:graphic>
          <a:graphicData uri="http://schemas.openxmlformats.org/presentationml/2006/ole">
            <mc:AlternateContent xmlns:mc="http://schemas.openxmlformats.org/markup-compatibility/2006">
              <mc:Choice xmlns:v="urn:schemas-microsoft-com:vml" Requires="v">
                <p:oleObj spid="_x0000_s21519" name="Equation" r:id="rId5" imgW="3657600" imgH="1625400" progId="Equation.DSMT4">
                  <p:embed/>
                </p:oleObj>
              </mc:Choice>
              <mc:Fallback>
                <p:oleObj name="Equation" r:id="rId5" imgW="3657600" imgH="1625400" progId="Equation.DSMT4">
                  <p:embed/>
                  <p:pic>
                    <p:nvPicPr>
                      <p:cNvPr id="8" name="Object 7">
                        <a:extLst>
                          <a:ext uri="{FF2B5EF4-FFF2-40B4-BE49-F238E27FC236}">
                            <a16:creationId xmlns:a16="http://schemas.microsoft.com/office/drawing/2014/main" id="{F665F5A2-D31E-4C4E-B16B-7D9294A2C246}"/>
                          </a:ext>
                        </a:extLst>
                      </p:cNvPr>
                      <p:cNvPicPr/>
                      <p:nvPr/>
                    </p:nvPicPr>
                    <p:blipFill>
                      <a:blip r:embed="rId6"/>
                      <a:stretch>
                        <a:fillRect/>
                      </a:stretch>
                    </p:blipFill>
                    <p:spPr>
                      <a:xfrm>
                        <a:off x="685800" y="3524249"/>
                        <a:ext cx="6784975" cy="3014663"/>
                      </a:xfrm>
                      <a:prstGeom prst="rect">
                        <a:avLst/>
                      </a:prstGeom>
                    </p:spPr>
                  </p:pic>
                </p:oleObj>
              </mc:Fallback>
            </mc:AlternateContent>
          </a:graphicData>
        </a:graphic>
      </p:graphicFrame>
    </p:spTree>
    <p:extLst>
      <p:ext uri="{BB962C8B-B14F-4D97-AF65-F5344CB8AC3E}">
        <p14:creationId xmlns:p14="http://schemas.microsoft.com/office/powerpoint/2010/main" val="866983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857580-B164-4472-88E5-67F20FBAAD66}"/>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D02390DD-49E7-4271-90DE-3D27BF523FE5}"/>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C3B8EF06-3A73-45D7-9752-3F07C3582943}"/>
              </a:ext>
            </a:extLst>
          </p:cNvPr>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a:extLst>
              <a:ext uri="{FF2B5EF4-FFF2-40B4-BE49-F238E27FC236}">
                <a16:creationId xmlns:a16="http://schemas.microsoft.com/office/drawing/2014/main" id="{0A44AC32-0F3B-4164-97AF-54163FFF2ADF}"/>
              </a:ext>
            </a:extLst>
          </p:cNvPr>
          <p:cNvGraphicFramePr>
            <a:graphicFrameLocks noChangeAspect="1"/>
          </p:cNvGraphicFramePr>
          <p:nvPr>
            <p:extLst>
              <p:ext uri="{D42A27DB-BD31-4B8C-83A1-F6EECF244321}">
                <p14:modId xmlns:p14="http://schemas.microsoft.com/office/powerpoint/2010/main" val="935121672"/>
              </p:ext>
            </p:extLst>
          </p:nvPr>
        </p:nvGraphicFramePr>
        <p:xfrm>
          <a:off x="304800" y="766465"/>
          <a:ext cx="8099425" cy="1828800"/>
        </p:xfrm>
        <a:graphic>
          <a:graphicData uri="http://schemas.openxmlformats.org/presentationml/2006/ole">
            <mc:AlternateContent xmlns:mc="http://schemas.openxmlformats.org/markup-compatibility/2006">
              <mc:Choice xmlns:v="urn:schemas-microsoft-com:vml" Requires="v">
                <p:oleObj spid="_x0000_s15372" name="Equation" r:id="rId3" imgW="8099967" imgH="1828966" progId="Equation.DSMT4">
                  <p:embed/>
                </p:oleObj>
              </mc:Choice>
              <mc:Fallback>
                <p:oleObj name="Equation" r:id="rId3" imgW="8099967" imgH="1828966" progId="Equation.DSMT4">
                  <p:embed/>
                  <p:pic>
                    <p:nvPicPr>
                      <p:cNvPr id="0" name=""/>
                      <p:cNvPicPr/>
                      <p:nvPr/>
                    </p:nvPicPr>
                    <p:blipFill>
                      <a:blip r:embed="rId4"/>
                      <a:stretch>
                        <a:fillRect/>
                      </a:stretch>
                    </p:blipFill>
                    <p:spPr>
                      <a:xfrm>
                        <a:off x="304800" y="766465"/>
                        <a:ext cx="8099425" cy="18288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979629AD-C141-4B8F-9FEF-EA8DB6AA5DDC}"/>
              </a:ext>
            </a:extLst>
          </p:cNvPr>
          <p:cNvSpPr txBox="1"/>
          <p:nvPr/>
        </p:nvSpPr>
        <p:spPr>
          <a:xfrm>
            <a:off x="152400" y="304800"/>
            <a:ext cx="8077200" cy="461665"/>
          </a:xfrm>
          <a:prstGeom prst="rect">
            <a:avLst/>
          </a:prstGeom>
          <a:noFill/>
        </p:spPr>
        <p:txBody>
          <a:bodyPr wrap="square" rtlCol="0">
            <a:spAutoFit/>
          </a:bodyPr>
          <a:lstStyle/>
          <a:p>
            <a:r>
              <a:rPr lang="en-US" sz="2400" dirty="0">
                <a:latin typeface="+mj-lt"/>
              </a:rPr>
              <a:t>Some concepts to remember</a:t>
            </a:r>
          </a:p>
        </p:txBody>
      </p:sp>
      <p:sp>
        <p:nvSpPr>
          <p:cNvPr id="7" name="TextBox 6">
            <a:extLst>
              <a:ext uri="{FF2B5EF4-FFF2-40B4-BE49-F238E27FC236}">
                <a16:creationId xmlns:a16="http://schemas.microsoft.com/office/drawing/2014/main" id="{332DE40C-6FAB-49E5-A87D-72F5BA7B10E1}"/>
              </a:ext>
            </a:extLst>
          </p:cNvPr>
          <p:cNvSpPr txBox="1"/>
          <p:nvPr/>
        </p:nvSpPr>
        <p:spPr>
          <a:xfrm>
            <a:off x="76200" y="2826097"/>
            <a:ext cx="8991600" cy="1569660"/>
          </a:xfrm>
          <a:prstGeom prst="rect">
            <a:avLst/>
          </a:prstGeom>
          <a:noFill/>
        </p:spPr>
        <p:txBody>
          <a:bodyPr wrap="square" rtlCol="0">
            <a:spAutoFit/>
          </a:bodyPr>
          <a:lstStyle/>
          <a:p>
            <a:r>
              <a:rPr lang="en-US" sz="2400" dirty="0">
                <a:latin typeface="+mj-lt"/>
              </a:rPr>
              <a:t>Here Q is heat added to system and W is work added to system.</a:t>
            </a:r>
          </a:p>
          <a:p>
            <a:endParaRPr lang="en-US" sz="2400" dirty="0">
              <a:latin typeface="+mj-lt"/>
            </a:endParaRPr>
          </a:p>
          <a:p>
            <a:r>
              <a:rPr lang="en-US" sz="2400" dirty="0">
                <a:latin typeface="+mj-lt"/>
              </a:rPr>
              <a:t>Under quasi static conditions:      </a:t>
            </a:r>
            <a:r>
              <a:rPr lang="en-US" sz="2400" dirty="0" err="1">
                <a:latin typeface="+mj-lt"/>
              </a:rPr>
              <a:t>Q</a:t>
            </a:r>
            <a:r>
              <a:rPr lang="en-US" sz="2400" dirty="0" err="1">
                <a:latin typeface="+mj-lt"/>
                <a:sym typeface="Wingdings" panose="05000000000000000000" pitchFamily="2" charset="2"/>
              </a:rPr>
              <a:t>dQTdS</a:t>
            </a:r>
            <a:endParaRPr lang="en-US" sz="2400" dirty="0">
              <a:latin typeface="+mj-lt"/>
              <a:sym typeface="Wingdings" panose="05000000000000000000" pitchFamily="2" charset="2"/>
            </a:endParaRPr>
          </a:p>
          <a:p>
            <a:r>
              <a:rPr lang="en-US" sz="2400" dirty="0">
                <a:latin typeface="+mj-lt"/>
                <a:sym typeface="Wingdings" panose="05000000000000000000" pitchFamily="2" charset="2"/>
              </a:rPr>
              <a:t>                                                      </a:t>
            </a:r>
            <a:r>
              <a:rPr lang="en-US" sz="2400" dirty="0" err="1">
                <a:latin typeface="+mj-lt"/>
                <a:sym typeface="Wingdings" panose="05000000000000000000" pitchFamily="2" charset="2"/>
              </a:rPr>
              <a:t>WdW</a:t>
            </a:r>
            <a:r>
              <a:rPr lang="en-US" sz="2400" dirty="0">
                <a:latin typeface="+mj-lt"/>
                <a:sym typeface="Wingdings" panose="05000000000000000000" pitchFamily="2" charset="2"/>
              </a:rPr>
              <a:t>-</a:t>
            </a:r>
            <a:r>
              <a:rPr lang="en-US" sz="2400" dirty="0" err="1">
                <a:latin typeface="+mj-lt"/>
                <a:sym typeface="Wingdings" panose="05000000000000000000" pitchFamily="2" charset="2"/>
              </a:rPr>
              <a:t>PdV</a:t>
            </a:r>
            <a:endParaRPr lang="en-US" sz="2400" dirty="0">
              <a:latin typeface="+mj-lt"/>
            </a:endParaRPr>
          </a:p>
        </p:txBody>
      </p:sp>
    </p:spTree>
    <p:extLst>
      <p:ext uri="{BB962C8B-B14F-4D97-AF65-F5344CB8AC3E}">
        <p14:creationId xmlns:p14="http://schemas.microsoft.com/office/powerpoint/2010/main" val="1328261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CCEBEA-CB96-4D71-B03F-78D313AF6DC1}"/>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5D9BAB9C-9F6E-42E7-9594-D7E0E081864A}"/>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F77CADAE-B7B1-4DCD-B14E-4F93990B3EF3}"/>
              </a:ext>
            </a:extLst>
          </p:cNvPr>
          <p:cNvSpPr>
            <a:spLocks noGrp="1"/>
          </p:cNvSpPr>
          <p:nvPr>
            <p:ph type="sldNum" sz="quarter" idx="12"/>
          </p:nvPr>
        </p:nvSpPr>
        <p:spPr/>
        <p:txBody>
          <a:bodyPr/>
          <a:lstStyle/>
          <a:p>
            <a:fld id="{CE368B07-CEBF-4C80-90AF-53B34FA04CF3}" type="slidenum">
              <a:rPr lang="en-US" smtClean="0"/>
              <a:t>14</a:t>
            </a:fld>
            <a:endParaRPr lang="en-US" dirty="0"/>
          </a:p>
        </p:txBody>
      </p:sp>
      <p:pic>
        <p:nvPicPr>
          <p:cNvPr id="5" name="Picture 4">
            <a:extLst>
              <a:ext uri="{FF2B5EF4-FFF2-40B4-BE49-F238E27FC236}">
                <a16:creationId xmlns:a16="http://schemas.microsoft.com/office/drawing/2014/main" id="{FE5DE892-34CC-4BCB-9705-7E4FA1B95637}"/>
              </a:ext>
            </a:extLst>
          </p:cNvPr>
          <p:cNvPicPr>
            <a:picLocks noChangeAspect="1"/>
          </p:cNvPicPr>
          <p:nvPr/>
        </p:nvPicPr>
        <p:blipFill>
          <a:blip r:embed="rId3"/>
          <a:stretch>
            <a:fillRect/>
          </a:stretch>
        </p:blipFill>
        <p:spPr>
          <a:xfrm>
            <a:off x="1524000" y="2693928"/>
            <a:ext cx="6086475" cy="3783072"/>
          </a:xfrm>
          <a:prstGeom prst="rect">
            <a:avLst/>
          </a:prstGeom>
        </p:spPr>
      </p:pic>
      <p:sp>
        <p:nvSpPr>
          <p:cNvPr id="6" name="TextBox 5">
            <a:extLst>
              <a:ext uri="{FF2B5EF4-FFF2-40B4-BE49-F238E27FC236}">
                <a16:creationId xmlns:a16="http://schemas.microsoft.com/office/drawing/2014/main" id="{BD3C5760-C8B2-4209-B51A-83D8C9878694}"/>
              </a:ext>
            </a:extLst>
          </p:cNvPr>
          <p:cNvSpPr txBox="1"/>
          <p:nvPr/>
        </p:nvSpPr>
        <p:spPr>
          <a:xfrm>
            <a:off x="457200" y="228600"/>
            <a:ext cx="8382000" cy="461665"/>
          </a:xfrm>
          <a:prstGeom prst="rect">
            <a:avLst/>
          </a:prstGeom>
          <a:noFill/>
        </p:spPr>
        <p:txBody>
          <a:bodyPr wrap="square" rtlCol="0">
            <a:spAutoFit/>
          </a:bodyPr>
          <a:lstStyle/>
          <a:p>
            <a:r>
              <a:rPr lang="en-US" sz="2400" dirty="0">
                <a:latin typeface="+mj-lt"/>
              </a:rPr>
              <a:t>Work for various processes for an ideal gas</a:t>
            </a:r>
          </a:p>
        </p:txBody>
      </p:sp>
      <p:graphicFrame>
        <p:nvGraphicFramePr>
          <p:cNvPr id="7" name="Object 6">
            <a:extLst>
              <a:ext uri="{FF2B5EF4-FFF2-40B4-BE49-F238E27FC236}">
                <a16:creationId xmlns:a16="http://schemas.microsoft.com/office/drawing/2014/main" id="{49B9C476-FE74-4DA6-A88D-CFAAE774DBD3}"/>
              </a:ext>
            </a:extLst>
          </p:cNvPr>
          <p:cNvGraphicFramePr>
            <a:graphicFrameLocks noChangeAspect="1"/>
          </p:cNvGraphicFramePr>
          <p:nvPr>
            <p:extLst>
              <p:ext uri="{D42A27DB-BD31-4B8C-83A1-F6EECF244321}">
                <p14:modId xmlns:p14="http://schemas.microsoft.com/office/powerpoint/2010/main" val="4276263270"/>
              </p:ext>
            </p:extLst>
          </p:nvPr>
        </p:nvGraphicFramePr>
        <p:xfrm>
          <a:off x="4013966" y="711316"/>
          <a:ext cx="2979644" cy="899246"/>
        </p:xfrm>
        <a:graphic>
          <a:graphicData uri="http://schemas.openxmlformats.org/presentationml/2006/ole">
            <mc:AlternateContent xmlns:mc="http://schemas.openxmlformats.org/markup-compatibility/2006">
              <mc:Choice xmlns:v="urn:schemas-microsoft-com:vml" Requires="v">
                <p:oleObj spid="_x0000_s16410" name="Equation" r:id="rId4" imgW="2651884" imgH="800017" progId="Equation.DSMT4">
                  <p:embed/>
                </p:oleObj>
              </mc:Choice>
              <mc:Fallback>
                <p:oleObj name="Equation" r:id="rId4" imgW="2651884" imgH="800017" progId="Equation.DSMT4">
                  <p:embed/>
                  <p:pic>
                    <p:nvPicPr>
                      <p:cNvPr id="6" name="Object 5">
                        <a:extLst>
                          <a:ext uri="{FF2B5EF4-FFF2-40B4-BE49-F238E27FC236}">
                            <a16:creationId xmlns:a16="http://schemas.microsoft.com/office/drawing/2014/main" id="{9C9D1AC7-8F7B-4F8F-81FB-B0298599D20E}"/>
                          </a:ext>
                        </a:extLst>
                      </p:cNvPr>
                      <p:cNvPicPr/>
                      <p:nvPr/>
                    </p:nvPicPr>
                    <p:blipFill>
                      <a:blip r:embed="rId5"/>
                      <a:stretch>
                        <a:fillRect/>
                      </a:stretch>
                    </p:blipFill>
                    <p:spPr>
                      <a:xfrm>
                        <a:off x="4013966" y="711316"/>
                        <a:ext cx="2979644" cy="899246"/>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C70733A2-EA60-4351-A26B-08E1B62BA309}"/>
              </a:ext>
            </a:extLst>
          </p:cNvPr>
          <p:cNvGraphicFramePr>
            <a:graphicFrameLocks noChangeAspect="1"/>
          </p:cNvGraphicFramePr>
          <p:nvPr>
            <p:extLst>
              <p:ext uri="{D42A27DB-BD31-4B8C-83A1-F6EECF244321}">
                <p14:modId xmlns:p14="http://schemas.microsoft.com/office/powerpoint/2010/main" val="514655798"/>
              </p:ext>
            </p:extLst>
          </p:nvPr>
        </p:nvGraphicFramePr>
        <p:xfrm>
          <a:off x="744614" y="754742"/>
          <a:ext cx="2895600" cy="698938"/>
        </p:xfrm>
        <a:graphic>
          <a:graphicData uri="http://schemas.openxmlformats.org/presentationml/2006/ole">
            <mc:AlternateContent xmlns:mc="http://schemas.openxmlformats.org/markup-compatibility/2006">
              <mc:Choice xmlns:v="urn:schemas-microsoft-com:vml" Requires="v">
                <p:oleObj spid="_x0000_s16411" name="Equation" r:id="rId6" imgW="736560" imgH="177480" progId="Equation.DSMT4">
                  <p:embed/>
                </p:oleObj>
              </mc:Choice>
              <mc:Fallback>
                <p:oleObj name="Equation" r:id="rId6" imgW="736560" imgH="177480" progId="Equation.DSMT4">
                  <p:embed/>
                  <p:pic>
                    <p:nvPicPr>
                      <p:cNvPr id="7" name="Object 6">
                        <a:extLst>
                          <a:ext uri="{FF2B5EF4-FFF2-40B4-BE49-F238E27FC236}">
                            <a16:creationId xmlns:a16="http://schemas.microsoft.com/office/drawing/2014/main" id="{B230F768-807C-4793-804D-BCB6304E4B4C}"/>
                          </a:ext>
                        </a:extLst>
                      </p:cNvPr>
                      <p:cNvPicPr/>
                      <p:nvPr/>
                    </p:nvPicPr>
                    <p:blipFill>
                      <a:blip r:embed="rId7"/>
                      <a:stretch>
                        <a:fillRect/>
                      </a:stretch>
                    </p:blipFill>
                    <p:spPr>
                      <a:xfrm>
                        <a:off x="744614" y="754742"/>
                        <a:ext cx="2895600" cy="698938"/>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0D6F9547-D673-4B35-8284-EF8216D1E9E0}"/>
              </a:ext>
            </a:extLst>
          </p:cNvPr>
          <p:cNvSpPr txBox="1"/>
          <p:nvPr/>
        </p:nvSpPr>
        <p:spPr>
          <a:xfrm>
            <a:off x="457200" y="1675039"/>
            <a:ext cx="7772400" cy="1200329"/>
          </a:xfrm>
          <a:prstGeom prst="rect">
            <a:avLst/>
          </a:prstGeom>
          <a:noFill/>
        </p:spPr>
        <p:txBody>
          <a:bodyPr wrap="square" rtlCol="0">
            <a:spAutoFit/>
          </a:bodyPr>
          <a:lstStyle/>
          <a:p>
            <a:r>
              <a:rPr lang="en-US" sz="2400" dirty="0">
                <a:latin typeface="+mj-lt"/>
              </a:rPr>
              <a:t>Now consider an isothermal process</a:t>
            </a:r>
          </a:p>
          <a:p>
            <a:pPr lvl="1"/>
            <a:r>
              <a:rPr lang="en-US" sz="2400" dirty="0">
                <a:latin typeface="+mj-lt"/>
              </a:rPr>
              <a:t>In order to evaluate </a:t>
            </a:r>
            <a:r>
              <a:rPr lang="en-US" sz="2400" i="1" dirty="0">
                <a:latin typeface="+mj-lt"/>
              </a:rPr>
              <a:t>W</a:t>
            </a:r>
            <a:r>
              <a:rPr lang="en-US" sz="2400" dirty="0">
                <a:latin typeface="+mj-lt"/>
              </a:rPr>
              <a:t>, it is useful to consider a plot of </a:t>
            </a:r>
            <a:r>
              <a:rPr lang="en-US" sz="2400" i="1" dirty="0">
                <a:latin typeface="+mj-lt"/>
              </a:rPr>
              <a:t>P</a:t>
            </a:r>
            <a:r>
              <a:rPr lang="en-US" sz="2400" dirty="0">
                <a:latin typeface="+mj-lt"/>
              </a:rPr>
              <a:t> versus </a:t>
            </a:r>
            <a:r>
              <a:rPr lang="en-US" sz="2400" i="1" dirty="0">
                <a:latin typeface="+mj-lt"/>
              </a:rPr>
              <a:t>V</a:t>
            </a:r>
          </a:p>
        </p:txBody>
      </p:sp>
      <p:sp>
        <p:nvSpPr>
          <p:cNvPr id="10" name="TextBox 9">
            <a:extLst>
              <a:ext uri="{FF2B5EF4-FFF2-40B4-BE49-F238E27FC236}">
                <a16:creationId xmlns:a16="http://schemas.microsoft.com/office/drawing/2014/main" id="{E653DDDD-C7BE-4263-AD94-A0E18CDD60E1}"/>
              </a:ext>
            </a:extLst>
          </p:cNvPr>
          <p:cNvSpPr txBox="1"/>
          <p:nvPr/>
        </p:nvSpPr>
        <p:spPr>
          <a:xfrm rot="16200000">
            <a:off x="500922" y="3685614"/>
            <a:ext cx="1584491" cy="461665"/>
          </a:xfrm>
          <a:prstGeom prst="rect">
            <a:avLst/>
          </a:prstGeom>
          <a:noFill/>
        </p:spPr>
        <p:txBody>
          <a:bodyPr wrap="square" rtlCol="0">
            <a:spAutoFit/>
          </a:bodyPr>
          <a:lstStyle/>
          <a:p>
            <a:r>
              <a:rPr lang="en-US" sz="2400" dirty="0">
                <a:latin typeface="+mj-lt"/>
              </a:rPr>
              <a:t>P (Pa)</a:t>
            </a:r>
          </a:p>
        </p:txBody>
      </p:sp>
      <p:sp>
        <p:nvSpPr>
          <p:cNvPr id="11" name="TextBox 10">
            <a:extLst>
              <a:ext uri="{FF2B5EF4-FFF2-40B4-BE49-F238E27FC236}">
                <a16:creationId xmlns:a16="http://schemas.microsoft.com/office/drawing/2014/main" id="{934A4925-77AD-4846-A14E-8EE048E2B280}"/>
              </a:ext>
            </a:extLst>
          </p:cNvPr>
          <p:cNvSpPr txBox="1"/>
          <p:nvPr/>
        </p:nvSpPr>
        <p:spPr>
          <a:xfrm>
            <a:off x="5543301" y="6077247"/>
            <a:ext cx="1584491" cy="461665"/>
          </a:xfrm>
          <a:prstGeom prst="rect">
            <a:avLst/>
          </a:prstGeom>
          <a:noFill/>
        </p:spPr>
        <p:txBody>
          <a:bodyPr wrap="square" rtlCol="0">
            <a:spAutoFit/>
          </a:bodyPr>
          <a:lstStyle/>
          <a:p>
            <a:r>
              <a:rPr lang="en-US" sz="2400" dirty="0">
                <a:latin typeface="+mj-lt"/>
              </a:rPr>
              <a:t>V (m</a:t>
            </a:r>
            <a:r>
              <a:rPr lang="en-US" sz="2400" baseline="30000" dirty="0">
                <a:latin typeface="+mj-lt"/>
              </a:rPr>
              <a:t>3</a:t>
            </a:r>
            <a:r>
              <a:rPr lang="en-US" sz="2400" dirty="0">
                <a:latin typeface="+mj-lt"/>
              </a:rPr>
              <a:t> )</a:t>
            </a:r>
          </a:p>
        </p:txBody>
      </p:sp>
      <p:sp>
        <p:nvSpPr>
          <p:cNvPr id="12" name="TextBox 11">
            <a:extLst>
              <a:ext uri="{FF2B5EF4-FFF2-40B4-BE49-F238E27FC236}">
                <a16:creationId xmlns:a16="http://schemas.microsoft.com/office/drawing/2014/main" id="{48F926E2-CD41-4585-BE8F-049A6A3005A0}"/>
              </a:ext>
            </a:extLst>
          </p:cNvPr>
          <p:cNvSpPr txBox="1"/>
          <p:nvPr/>
        </p:nvSpPr>
        <p:spPr>
          <a:xfrm>
            <a:off x="5503788" y="2663737"/>
            <a:ext cx="1954286" cy="830997"/>
          </a:xfrm>
          <a:prstGeom prst="rect">
            <a:avLst/>
          </a:prstGeom>
          <a:noFill/>
        </p:spPr>
        <p:txBody>
          <a:bodyPr wrap="square" rtlCol="0">
            <a:spAutoFit/>
          </a:bodyPr>
          <a:lstStyle/>
          <a:p>
            <a:r>
              <a:rPr lang="en-US" sz="2400" dirty="0">
                <a:latin typeface="+mj-lt"/>
              </a:rPr>
              <a:t>N=10</a:t>
            </a:r>
            <a:r>
              <a:rPr lang="en-US" sz="2400" baseline="30000" dirty="0">
                <a:latin typeface="+mj-lt"/>
              </a:rPr>
              <a:t>23</a:t>
            </a:r>
          </a:p>
          <a:p>
            <a:r>
              <a:rPr lang="en-US" sz="2400" dirty="0">
                <a:latin typeface="+mj-lt"/>
              </a:rPr>
              <a:t>T=300 K</a:t>
            </a:r>
          </a:p>
        </p:txBody>
      </p:sp>
      <p:graphicFrame>
        <p:nvGraphicFramePr>
          <p:cNvPr id="13" name="Object 12">
            <a:extLst>
              <a:ext uri="{FF2B5EF4-FFF2-40B4-BE49-F238E27FC236}">
                <a16:creationId xmlns:a16="http://schemas.microsoft.com/office/drawing/2014/main" id="{7273B867-3D5D-4E33-892D-B00798685061}"/>
              </a:ext>
            </a:extLst>
          </p:cNvPr>
          <p:cNvGraphicFramePr>
            <a:graphicFrameLocks noChangeAspect="1"/>
          </p:cNvGraphicFramePr>
          <p:nvPr>
            <p:extLst>
              <p:ext uri="{D42A27DB-BD31-4B8C-83A1-F6EECF244321}">
                <p14:modId xmlns:p14="http://schemas.microsoft.com/office/powerpoint/2010/main" val="980073576"/>
              </p:ext>
            </p:extLst>
          </p:nvPr>
        </p:nvGraphicFramePr>
        <p:xfrm>
          <a:off x="4000182" y="3637297"/>
          <a:ext cx="4039235" cy="1158310"/>
        </p:xfrm>
        <a:graphic>
          <a:graphicData uri="http://schemas.openxmlformats.org/presentationml/2006/ole">
            <mc:AlternateContent xmlns:mc="http://schemas.openxmlformats.org/markup-compatibility/2006">
              <mc:Choice xmlns:v="urn:schemas-microsoft-com:vml" Requires="v">
                <p:oleObj spid="_x0000_s16412" name="Equation" r:id="rId8" imgW="1726920" imgH="495000" progId="Equation.DSMT4">
                  <p:embed/>
                </p:oleObj>
              </mc:Choice>
              <mc:Fallback>
                <p:oleObj name="Equation" r:id="rId8" imgW="1726920" imgH="495000" progId="Equation.DSMT4">
                  <p:embed/>
                  <p:pic>
                    <p:nvPicPr>
                      <p:cNvPr id="14" name="Object 13">
                        <a:extLst>
                          <a:ext uri="{FF2B5EF4-FFF2-40B4-BE49-F238E27FC236}">
                            <a16:creationId xmlns:a16="http://schemas.microsoft.com/office/drawing/2014/main" id="{B67407E8-D9DF-4501-9964-B8D35108074E}"/>
                          </a:ext>
                        </a:extLst>
                      </p:cNvPr>
                      <p:cNvPicPr/>
                      <p:nvPr/>
                    </p:nvPicPr>
                    <p:blipFill>
                      <a:blip r:embed="rId9"/>
                      <a:stretch>
                        <a:fillRect/>
                      </a:stretch>
                    </p:blipFill>
                    <p:spPr>
                      <a:xfrm>
                        <a:off x="4000182" y="3637297"/>
                        <a:ext cx="4039235" cy="1158310"/>
                      </a:xfrm>
                      <a:prstGeom prst="rect">
                        <a:avLst/>
                      </a:prstGeom>
                    </p:spPr>
                  </p:pic>
                </p:oleObj>
              </mc:Fallback>
            </mc:AlternateContent>
          </a:graphicData>
        </a:graphic>
      </p:graphicFrame>
    </p:spTree>
    <p:extLst>
      <p:ext uri="{BB962C8B-B14F-4D97-AF65-F5344CB8AC3E}">
        <p14:creationId xmlns:p14="http://schemas.microsoft.com/office/powerpoint/2010/main" val="347948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F3B7EA-964F-44F4-AFFD-7FD2A7C538D4}"/>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42138B4B-C51F-417D-A689-ED6943EDBEF5}"/>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A867E211-6C2C-4564-AE06-83618B45EED7}"/>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2F132C16-8106-4223-9FB0-C2E0874DF279}"/>
              </a:ext>
            </a:extLst>
          </p:cNvPr>
          <p:cNvGraphicFramePr>
            <a:graphicFrameLocks noChangeAspect="1"/>
          </p:cNvGraphicFramePr>
          <p:nvPr>
            <p:extLst>
              <p:ext uri="{D42A27DB-BD31-4B8C-83A1-F6EECF244321}">
                <p14:modId xmlns:p14="http://schemas.microsoft.com/office/powerpoint/2010/main" val="2539073851"/>
              </p:ext>
            </p:extLst>
          </p:nvPr>
        </p:nvGraphicFramePr>
        <p:xfrm>
          <a:off x="1091783" y="976958"/>
          <a:ext cx="7337425" cy="1493837"/>
        </p:xfrm>
        <a:graphic>
          <a:graphicData uri="http://schemas.openxmlformats.org/presentationml/2006/ole">
            <mc:AlternateContent xmlns:mc="http://schemas.openxmlformats.org/markup-compatibility/2006">
              <mc:Choice xmlns:v="urn:schemas-microsoft-com:vml" Requires="v">
                <p:oleObj spid="_x0000_s22543" name="Equation" r:id="rId3" imgW="7338091" imgH="1493298" progId="Equation.DSMT4">
                  <p:embed/>
                </p:oleObj>
              </mc:Choice>
              <mc:Fallback>
                <p:oleObj name="Equation" r:id="rId3" imgW="7338091" imgH="1493298" progId="Equation.DSMT4">
                  <p:embed/>
                  <p:pic>
                    <p:nvPicPr>
                      <p:cNvPr id="0" name=""/>
                      <p:cNvPicPr/>
                      <p:nvPr/>
                    </p:nvPicPr>
                    <p:blipFill>
                      <a:blip r:embed="rId4"/>
                      <a:stretch>
                        <a:fillRect/>
                      </a:stretch>
                    </p:blipFill>
                    <p:spPr>
                      <a:xfrm>
                        <a:off x="1091783" y="976958"/>
                        <a:ext cx="7337425" cy="14938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E488B58-8B6B-41B5-A372-365E28F516F3}"/>
              </a:ext>
            </a:extLst>
          </p:cNvPr>
          <p:cNvSpPr txBox="1"/>
          <p:nvPr/>
        </p:nvSpPr>
        <p:spPr>
          <a:xfrm>
            <a:off x="152400" y="304800"/>
            <a:ext cx="8305800" cy="461665"/>
          </a:xfrm>
          <a:prstGeom prst="rect">
            <a:avLst/>
          </a:prstGeom>
          <a:noFill/>
        </p:spPr>
        <p:txBody>
          <a:bodyPr wrap="square" rtlCol="0">
            <a:spAutoFit/>
          </a:bodyPr>
          <a:lstStyle/>
          <a:p>
            <a:r>
              <a:rPr lang="en-US" sz="2400" dirty="0">
                <a:latin typeface="+mj-lt"/>
              </a:rPr>
              <a:t>Special properties for an ideal gas</a:t>
            </a:r>
          </a:p>
        </p:txBody>
      </p:sp>
      <p:sp>
        <p:nvSpPr>
          <p:cNvPr id="7" name="TextBox 6">
            <a:extLst>
              <a:ext uri="{FF2B5EF4-FFF2-40B4-BE49-F238E27FC236}">
                <a16:creationId xmlns:a16="http://schemas.microsoft.com/office/drawing/2014/main" id="{EB8F4847-FAEB-4395-A681-43D4F564D85F}"/>
              </a:ext>
            </a:extLst>
          </p:cNvPr>
          <p:cNvSpPr txBox="1"/>
          <p:nvPr/>
        </p:nvSpPr>
        <p:spPr>
          <a:xfrm>
            <a:off x="228600" y="2814489"/>
            <a:ext cx="8229600" cy="461665"/>
          </a:xfrm>
          <a:prstGeom prst="rect">
            <a:avLst/>
          </a:prstGeom>
          <a:noFill/>
        </p:spPr>
        <p:txBody>
          <a:bodyPr wrap="square" rtlCol="0">
            <a:spAutoFit/>
          </a:bodyPr>
          <a:lstStyle/>
          <a:p>
            <a:r>
              <a:rPr lang="en-US" sz="2400" dirty="0">
                <a:latin typeface="+mj-lt"/>
              </a:rPr>
              <a:t>For a mono atomic ideal gas    </a:t>
            </a:r>
            <a:r>
              <a:rPr lang="en-US" sz="2400" i="1" dirty="0">
                <a:latin typeface="+mj-lt"/>
              </a:rPr>
              <a:t>f</a:t>
            </a:r>
            <a:r>
              <a:rPr lang="en-US" sz="2400" dirty="0">
                <a:latin typeface="+mj-lt"/>
              </a:rPr>
              <a:t>=3   and </a:t>
            </a:r>
            <a:r>
              <a:rPr lang="en-US" sz="2400" dirty="0">
                <a:latin typeface="Symbol" panose="05050102010706020507" pitchFamily="18" charset="2"/>
              </a:rPr>
              <a:t>g</a:t>
            </a:r>
            <a:r>
              <a:rPr lang="en-US" sz="2400" dirty="0">
                <a:latin typeface="+mj-lt"/>
              </a:rPr>
              <a:t>=5/3</a:t>
            </a:r>
          </a:p>
        </p:txBody>
      </p:sp>
      <p:graphicFrame>
        <p:nvGraphicFramePr>
          <p:cNvPr id="8" name="Object 7">
            <a:extLst>
              <a:ext uri="{FF2B5EF4-FFF2-40B4-BE49-F238E27FC236}">
                <a16:creationId xmlns:a16="http://schemas.microsoft.com/office/drawing/2014/main" id="{EB2B0B5E-E288-48B3-AB07-6D09A00C75B5}"/>
              </a:ext>
            </a:extLst>
          </p:cNvPr>
          <p:cNvGraphicFramePr>
            <a:graphicFrameLocks noChangeAspect="1"/>
          </p:cNvGraphicFramePr>
          <p:nvPr>
            <p:extLst>
              <p:ext uri="{D42A27DB-BD31-4B8C-83A1-F6EECF244321}">
                <p14:modId xmlns:p14="http://schemas.microsoft.com/office/powerpoint/2010/main" val="281095930"/>
              </p:ext>
            </p:extLst>
          </p:nvPr>
        </p:nvGraphicFramePr>
        <p:xfrm>
          <a:off x="1384300" y="4424065"/>
          <a:ext cx="5473700" cy="1073150"/>
        </p:xfrm>
        <a:graphic>
          <a:graphicData uri="http://schemas.openxmlformats.org/presentationml/2006/ole">
            <mc:AlternateContent xmlns:mc="http://schemas.openxmlformats.org/markup-compatibility/2006">
              <mc:Choice xmlns:v="urn:schemas-microsoft-com:vml" Requires="v">
                <p:oleObj spid="_x0000_s22544" name="Equation" r:id="rId5" imgW="2717640" imgH="533160" progId="Equation.DSMT4">
                  <p:embed/>
                </p:oleObj>
              </mc:Choice>
              <mc:Fallback>
                <p:oleObj name="Equation" r:id="rId5" imgW="2717640" imgH="533160" progId="Equation.DSMT4">
                  <p:embed/>
                  <p:pic>
                    <p:nvPicPr>
                      <p:cNvPr id="5" name="Object 4">
                        <a:extLst>
                          <a:ext uri="{FF2B5EF4-FFF2-40B4-BE49-F238E27FC236}">
                            <a16:creationId xmlns:a16="http://schemas.microsoft.com/office/drawing/2014/main" id="{F68E2388-0407-4DE4-A8E5-494419FFD699}"/>
                          </a:ext>
                        </a:extLst>
                      </p:cNvPr>
                      <p:cNvPicPr/>
                      <p:nvPr/>
                    </p:nvPicPr>
                    <p:blipFill>
                      <a:blip r:embed="rId6"/>
                      <a:stretch>
                        <a:fillRect/>
                      </a:stretch>
                    </p:blipFill>
                    <p:spPr>
                      <a:xfrm>
                        <a:off x="1384300" y="4424065"/>
                        <a:ext cx="5473700" cy="107315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11E1608A-D882-4B62-8EA8-39F36A9150DF}"/>
              </a:ext>
            </a:extLst>
          </p:cNvPr>
          <p:cNvSpPr txBox="1"/>
          <p:nvPr/>
        </p:nvSpPr>
        <p:spPr>
          <a:xfrm>
            <a:off x="457200" y="3781745"/>
            <a:ext cx="8229600" cy="830997"/>
          </a:xfrm>
          <a:prstGeom prst="rect">
            <a:avLst/>
          </a:prstGeom>
          <a:noFill/>
        </p:spPr>
        <p:txBody>
          <a:bodyPr wrap="square" rtlCol="0">
            <a:spAutoFit/>
          </a:bodyPr>
          <a:lstStyle/>
          <a:p>
            <a:r>
              <a:rPr lang="en-US" sz="2400" dirty="0">
                <a:latin typeface="+mj-lt"/>
              </a:rPr>
              <a:t>Entropy for a mono atomic ideal gas</a:t>
            </a:r>
          </a:p>
          <a:p>
            <a:r>
              <a:rPr lang="en-US" sz="2400" dirty="0" err="1">
                <a:latin typeface="+mj-lt"/>
              </a:rPr>
              <a:t>Sackur</a:t>
            </a:r>
            <a:r>
              <a:rPr lang="en-US" sz="2400" dirty="0">
                <a:latin typeface="+mj-lt"/>
              </a:rPr>
              <a:t>-Tetrode equation --</a:t>
            </a:r>
          </a:p>
        </p:txBody>
      </p:sp>
    </p:spTree>
    <p:extLst>
      <p:ext uri="{BB962C8B-B14F-4D97-AF65-F5344CB8AC3E}">
        <p14:creationId xmlns:p14="http://schemas.microsoft.com/office/powerpoint/2010/main" val="3847339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BED78-ADB3-4384-83BA-7CECA8BEEFA1}"/>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A4C57DBD-B798-4FFF-AF58-7533F749ADDC}"/>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C6EE7769-904C-4799-BDA3-CFF453CB45D0}"/>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AD062DDE-1484-4C52-A5C2-F6A05074AA11}"/>
              </a:ext>
            </a:extLst>
          </p:cNvPr>
          <p:cNvSpPr txBox="1"/>
          <p:nvPr/>
        </p:nvSpPr>
        <p:spPr>
          <a:xfrm>
            <a:off x="304800" y="228600"/>
            <a:ext cx="8229600" cy="830997"/>
          </a:xfrm>
          <a:prstGeom prst="rect">
            <a:avLst/>
          </a:prstGeom>
          <a:noFill/>
        </p:spPr>
        <p:txBody>
          <a:bodyPr wrap="square" rtlCol="0">
            <a:spAutoFit/>
          </a:bodyPr>
          <a:lstStyle/>
          <a:p>
            <a:r>
              <a:rPr lang="en-US" sz="2400" dirty="0">
                <a:latin typeface="+mj-lt"/>
              </a:rPr>
              <a:t>Some details about entropy on the basis of Boltzmann’s analysis </a:t>
            </a:r>
          </a:p>
        </p:txBody>
      </p:sp>
      <p:graphicFrame>
        <p:nvGraphicFramePr>
          <p:cNvPr id="6" name="Object 5">
            <a:extLst>
              <a:ext uri="{FF2B5EF4-FFF2-40B4-BE49-F238E27FC236}">
                <a16:creationId xmlns:a16="http://schemas.microsoft.com/office/drawing/2014/main" id="{DC0E3B41-9917-435E-BE21-D51FF83A3F17}"/>
              </a:ext>
            </a:extLst>
          </p:cNvPr>
          <p:cNvGraphicFramePr>
            <a:graphicFrameLocks noChangeAspect="1"/>
          </p:cNvGraphicFramePr>
          <p:nvPr>
            <p:extLst>
              <p:ext uri="{D42A27DB-BD31-4B8C-83A1-F6EECF244321}">
                <p14:modId xmlns:p14="http://schemas.microsoft.com/office/powerpoint/2010/main" val="2755662943"/>
              </p:ext>
            </p:extLst>
          </p:nvPr>
        </p:nvGraphicFramePr>
        <p:xfrm>
          <a:off x="457200" y="1752081"/>
          <a:ext cx="8343900" cy="1714500"/>
        </p:xfrm>
        <a:graphic>
          <a:graphicData uri="http://schemas.openxmlformats.org/presentationml/2006/ole">
            <mc:AlternateContent xmlns:mc="http://schemas.openxmlformats.org/markup-compatibility/2006">
              <mc:Choice xmlns:v="urn:schemas-microsoft-com:vml" Requires="v">
                <p:oleObj spid="_x0000_s23559" name="Equation" r:id="rId3" imgW="8343807" imgH="1714749" progId="Equation.DSMT4">
                  <p:embed/>
                </p:oleObj>
              </mc:Choice>
              <mc:Fallback>
                <p:oleObj name="Equation" r:id="rId3" imgW="8343807" imgH="1714749" progId="Equation.DSMT4">
                  <p:embed/>
                  <p:pic>
                    <p:nvPicPr>
                      <p:cNvPr id="0" name=""/>
                      <p:cNvPicPr/>
                      <p:nvPr/>
                    </p:nvPicPr>
                    <p:blipFill>
                      <a:blip r:embed="rId4"/>
                      <a:stretch>
                        <a:fillRect/>
                      </a:stretch>
                    </p:blipFill>
                    <p:spPr>
                      <a:xfrm>
                        <a:off x="457200" y="1752081"/>
                        <a:ext cx="8343900" cy="17145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B0B9EFF-AD11-4350-BA5C-494D6A2760D0}"/>
              </a:ext>
            </a:extLst>
          </p:cNvPr>
          <p:cNvSpPr txBox="1"/>
          <p:nvPr/>
        </p:nvSpPr>
        <p:spPr>
          <a:xfrm>
            <a:off x="457200" y="3962400"/>
            <a:ext cx="8229600" cy="1200329"/>
          </a:xfrm>
          <a:prstGeom prst="rect">
            <a:avLst/>
          </a:prstGeom>
          <a:noFill/>
        </p:spPr>
        <p:txBody>
          <a:bodyPr wrap="square" rtlCol="0">
            <a:spAutoFit/>
          </a:bodyPr>
          <a:lstStyle/>
          <a:p>
            <a:r>
              <a:rPr lang="en-US" sz="2400" dirty="0">
                <a:latin typeface="+mj-lt"/>
              </a:rPr>
              <a:t>The multiplicity function </a:t>
            </a:r>
            <a:r>
              <a:rPr lang="en-US" sz="2400" dirty="0">
                <a:latin typeface="Symbol" panose="05050102010706020507" pitchFamily="18" charset="2"/>
              </a:rPr>
              <a:t>W </a:t>
            </a:r>
            <a:r>
              <a:rPr lang="en-US" sz="2400" dirty="0"/>
              <a:t>for a “micro canonical ensemble” counts the number of microstates for which the macroscopic variables ( such as N, V, U ) are measured.</a:t>
            </a:r>
            <a:endParaRPr lang="en-US" sz="2400" dirty="0">
              <a:latin typeface="Symbol" panose="05050102010706020507" pitchFamily="18" charset="2"/>
            </a:endParaRPr>
          </a:p>
        </p:txBody>
      </p:sp>
    </p:spTree>
    <p:extLst>
      <p:ext uri="{BB962C8B-B14F-4D97-AF65-F5344CB8AC3E}">
        <p14:creationId xmlns:p14="http://schemas.microsoft.com/office/powerpoint/2010/main" val="1472250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5A6E70-22E3-4132-90B3-B081569C9C1E}"/>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2F501805-5B9D-443D-B928-8569257DD8DC}"/>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E16CAB00-8493-414C-9124-27A8D278C752}"/>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5BC3D2DD-FB7C-42D9-89E5-363FA8727B5C}"/>
              </a:ext>
            </a:extLst>
          </p:cNvPr>
          <p:cNvSpPr txBox="1"/>
          <p:nvPr/>
        </p:nvSpPr>
        <p:spPr>
          <a:xfrm>
            <a:off x="304800" y="304800"/>
            <a:ext cx="8382000" cy="461665"/>
          </a:xfrm>
          <a:prstGeom prst="rect">
            <a:avLst/>
          </a:prstGeom>
          <a:noFill/>
        </p:spPr>
        <p:txBody>
          <a:bodyPr wrap="square" rtlCol="0">
            <a:spAutoFit/>
          </a:bodyPr>
          <a:lstStyle/>
          <a:p>
            <a:r>
              <a:rPr lang="en-US" sz="2400" dirty="0">
                <a:latin typeface="+mj-lt"/>
              </a:rPr>
              <a:t>Measurements of heat</a:t>
            </a:r>
          </a:p>
        </p:txBody>
      </p:sp>
      <p:graphicFrame>
        <p:nvGraphicFramePr>
          <p:cNvPr id="6" name="Object 5">
            <a:extLst>
              <a:ext uri="{FF2B5EF4-FFF2-40B4-BE49-F238E27FC236}">
                <a16:creationId xmlns:a16="http://schemas.microsoft.com/office/drawing/2014/main" id="{9197BE6A-5EAC-4627-9B2D-D85790342C2A}"/>
              </a:ext>
            </a:extLst>
          </p:cNvPr>
          <p:cNvGraphicFramePr>
            <a:graphicFrameLocks noChangeAspect="1"/>
          </p:cNvGraphicFramePr>
          <p:nvPr>
            <p:extLst>
              <p:ext uri="{D42A27DB-BD31-4B8C-83A1-F6EECF244321}">
                <p14:modId xmlns:p14="http://schemas.microsoft.com/office/powerpoint/2010/main" val="1792645001"/>
              </p:ext>
            </p:extLst>
          </p:nvPr>
        </p:nvGraphicFramePr>
        <p:xfrm>
          <a:off x="1143000" y="778497"/>
          <a:ext cx="5727700" cy="5331636"/>
        </p:xfrm>
        <a:graphic>
          <a:graphicData uri="http://schemas.openxmlformats.org/presentationml/2006/ole">
            <mc:AlternateContent xmlns:mc="http://schemas.openxmlformats.org/markup-compatibility/2006">
              <mc:Choice xmlns:v="urn:schemas-microsoft-com:vml" Requires="v">
                <p:oleObj spid="_x0000_s24582" name="Equation" r:id="rId3" imgW="2387520" imgH="2222280" progId="Equation.DSMT4">
                  <p:embed/>
                </p:oleObj>
              </mc:Choice>
              <mc:Fallback>
                <p:oleObj name="Equation" r:id="rId3" imgW="2387520" imgH="2222280" progId="Equation.DSMT4">
                  <p:embed/>
                  <p:pic>
                    <p:nvPicPr>
                      <p:cNvPr id="0" name=""/>
                      <p:cNvPicPr/>
                      <p:nvPr/>
                    </p:nvPicPr>
                    <p:blipFill>
                      <a:blip r:embed="rId4"/>
                      <a:stretch>
                        <a:fillRect/>
                      </a:stretch>
                    </p:blipFill>
                    <p:spPr>
                      <a:xfrm>
                        <a:off x="1143000" y="778497"/>
                        <a:ext cx="5727700" cy="5331636"/>
                      </a:xfrm>
                      <a:prstGeom prst="rect">
                        <a:avLst/>
                      </a:prstGeom>
                    </p:spPr>
                  </p:pic>
                </p:oleObj>
              </mc:Fallback>
            </mc:AlternateContent>
          </a:graphicData>
        </a:graphic>
      </p:graphicFrame>
    </p:spTree>
    <p:extLst>
      <p:ext uri="{BB962C8B-B14F-4D97-AF65-F5344CB8AC3E}">
        <p14:creationId xmlns:p14="http://schemas.microsoft.com/office/powerpoint/2010/main" val="2117100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EE6A09-86E5-498E-940A-795969F87ADC}"/>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BECC6A5C-3D29-4786-BA28-26EEB94D9E85}"/>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94CD27B3-C7E4-4418-B167-0F771ABE4FE3}"/>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64DEEB52-3270-4ED2-9A06-151A3D3E3378}"/>
              </a:ext>
            </a:extLst>
          </p:cNvPr>
          <p:cNvSpPr txBox="1"/>
          <p:nvPr/>
        </p:nvSpPr>
        <p:spPr>
          <a:xfrm>
            <a:off x="228600" y="228600"/>
            <a:ext cx="8077200" cy="461665"/>
          </a:xfrm>
          <a:prstGeom prst="rect">
            <a:avLst/>
          </a:prstGeom>
          <a:noFill/>
        </p:spPr>
        <p:txBody>
          <a:bodyPr wrap="square" rtlCol="0">
            <a:spAutoFit/>
          </a:bodyPr>
          <a:lstStyle/>
          <a:p>
            <a:r>
              <a:rPr lang="en-US" sz="2400" dirty="0">
                <a:latin typeface="+mj-lt"/>
              </a:rPr>
              <a:t>Analysis of cyclic processes – Carnot cycle </a:t>
            </a:r>
          </a:p>
        </p:txBody>
      </p:sp>
      <p:pic>
        <p:nvPicPr>
          <p:cNvPr id="7" name="Picture 6">
            <a:extLst>
              <a:ext uri="{FF2B5EF4-FFF2-40B4-BE49-F238E27FC236}">
                <a16:creationId xmlns:a16="http://schemas.microsoft.com/office/drawing/2014/main" id="{B37D0A42-7327-494E-A1F5-593A929BB81A}"/>
              </a:ext>
            </a:extLst>
          </p:cNvPr>
          <p:cNvPicPr>
            <a:picLocks noChangeAspect="1"/>
          </p:cNvPicPr>
          <p:nvPr/>
        </p:nvPicPr>
        <p:blipFill rotWithShape="1">
          <a:blip r:embed="rId3"/>
          <a:srcRect r="45161"/>
          <a:stretch/>
        </p:blipFill>
        <p:spPr>
          <a:xfrm>
            <a:off x="76200" y="1009650"/>
            <a:ext cx="6477000" cy="5619750"/>
          </a:xfrm>
          <a:prstGeom prst="rect">
            <a:avLst/>
          </a:prstGeom>
        </p:spPr>
      </p:pic>
      <p:sp>
        <p:nvSpPr>
          <p:cNvPr id="8" name="TextBox 7">
            <a:extLst>
              <a:ext uri="{FF2B5EF4-FFF2-40B4-BE49-F238E27FC236}">
                <a16:creationId xmlns:a16="http://schemas.microsoft.com/office/drawing/2014/main" id="{F71026EA-3124-4472-9192-4B54A11CC6FE}"/>
              </a:ext>
            </a:extLst>
          </p:cNvPr>
          <p:cNvSpPr txBox="1"/>
          <p:nvPr/>
        </p:nvSpPr>
        <p:spPr>
          <a:xfrm>
            <a:off x="228600" y="527050"/>
            <a:ext cx="7391400" cy="461665"/>
          </a:xfrm>
          <a:prstGeom prst="rect">
            <a:avLst/>
          </a:prstGeom>
          <a:noFill/>
        </p:spPr>
        <p:txBody>
          <a:bodyPr wrap="square" rtlCol="0">
            <a:spAutoFit/>
          </a:bodyPr>
          <a:lstStyle/>
          <a:p>
            <a:r>
              <a:rPr lang="en-US" sz="2400" dirty="0">
                <a:latin typeface="+mj-lt"/>
              </a:rPr>
              <a:t>PV diagram from your textbook</a:t>
            </a:r>
          </a:p>
        </p:txBody>
      </p:sp>
      <p:sp>
        <p:nvSpPr>
          <p:cNvPr id="9" name="TextBox 8">
            <a:extLst>
              <a:ext uri="{FF2B5EF4-FFF2-40B4-BE49-F238E27FC236}">
                <a16:creationId xmlns:a16="http://schemas.microsoft.com/office/drawing/2014/main" id="{CF78C664-7C1D-48DE-82A4-6D58860EA16A}"/>
              </a:ext>
            </a:extLst>
          </p:cNvPr>
          <p:cNvSpPr txBox="1"/>
          <p:nvPr/>
        </p:nvSpPr>
        <p:spPr>
          <a:xfrm>
            <a:off x="3048000" y="4886325"/>
            <a:ext cx="533400" cy="457200"/>
          </a:xfrm>
          <a:prstGeom prst="rect">
            <a:avLst/>
          </a:prstGeom>
          <a:noFill/>
        </p:spPr>
        <p:txBody>
          <a:bodyPr wrap="square" rtlCol="0">
            <a:spAutoFit/>
          </a:bodyPr>
          <a:lstStyle/>
          <a:p>
            <a:r>
              <a:rPr lang="en-US" sz="2400" b="1" i="1" dirty="0">
                <a:latin typeface="+mj-lt"/>
              </a:rPr>
              <a:t>d</a:t>
            </a:r>
          </a:p>
        </p:txBody>
      </p:sp>
      <p:sp>
        <p:nvSpPr>
          <p:cNvPr id="10" name="TextBox 9">
            <a:extLst>
              <a:ext uri="{FF2B5EF4-FFF2-40B4-BE49-F238E27FC236}">
                <a16:creationId xmlns:a16="http://schemas.microsoft.com/office/drawing/2014/main" id="{B4F898B4-90EB-4DAE-B49B-B029578613A5}"/>
              </a:ext>
            </a:extLst>
          </p:cNvPr>
          <p:cNvSpPr txBox="1"/>
          <p:nvPr/>
        </p:nvSpPr>
        <p:spPr>
          <a:xfrm>
            <a:off x="1943100" y="1914525"/>
            <a:ext cx="533400" cy="457200"/>
          </a:xfrm>
          <a:prstGeom prst="rect">
            <a:avLst/>
          </a:prstGeom>
          <a:noFill/>
        </p:spPr>
        <p:txBody>
          <a:bodyPr wrap="square" rtlCol="0">
            <a:spAutoFit/>
          </a:bodyPr>
          <a:lstStyle/>
          <a:p>
            <a:r>
              <a:rPr lang="en-US" sz="2400" b="1" i="1" dirty="0">
                <a:latin typeface="+mj-lt"/>
              </a:rPr>
              <a:t>a</a:t>
            </a:r>
          </a:p>
        </p:txBody>
      </p:sp>
      <p:sp>
        <p:nvSpPr>
          <p:cNvPr id="11" name="TextBox 10">
            <a:extLst>
              <a:ext uri="{FF2B5EF4-FFF2-40B4-BE49-F238E27FC236}">
                <a16:creationId xmlns:a16="http://schemas.microsoft.com/office/drawing/2014/main" id="{3F79B458-6ECF-4C1C-A993-541158FBC726}"/>
              </a:ext>
            </a:extLst>
          </p:cNvPr>
          <p:cNvSpPr txBox="1"/>
          <p:nvPr/>
        </p:nvSpPr>
        <p:spPr>
          <a:xfrm>
            <a:off x="5524500" y="5114925"/>
            <a:ext cx="533400" cy="457200"/>
          </a:xfrm>
          <a:prstGeom prst="rect">
            <a:avLst/>
          </a:prstGeom>
          <a:noFill/>
        </p:spPr>
        <p:txBody>
          <a:bodyPr wrap="square" rtlCol="0">
            <a:spAutoFit/>
          </a:bodyPr>
          <a:lstStyle/>
          <a:p>
            <a:r>
              <a:rPr lang="en-US" sz="2400" b="1" i="1" dirty="0">
                <a:latin typeface="+mj-lt"/>
              </a:rPr>
              <a:t>c</a:t>
            </a:r>
          </a:p>
        </p:txBody>
      </p:sp>
      <p:sp>
        <p:nvSpPr>
          <p:cNvPr id="12" name="TextBox 11">
            <a:extLst>
              <a:ext uri="{FF2B5EF4-FFF2-40B4-BE49-F238E27FC236}">
                <a16:creationId xmlns:a16="http://schemas.microsoft.com/office/drawing/2014/main" id="{77429631-1A45-442C-87E6-5285F9FD9215}"/>
              </a:ext>
            </a:extLst>
          </p:cNvPr>
          <p:cNvSpPr txBox="1"/>
          <p:nvPr/>
        </p:nvSpPr>
        <p:spPr>
          <a:xfrm>
            <a:off x="2933700" y="3410595"/>
            <a:ext cx="533400" cy="457200"/>
          </a:xfrm>
          <a:prstGeom prst="rect">
            <a:avLst/>
          </a:prstGeom>
          <a:noFill/>
        </p:spPr>
        <p:txBody>
          <a:bodyPr wrap="square" rtlCol="0">
            <a:spAutoFit/>
          </a:bodyPr>
          <a:lstStyle/>
          <a:p>
            <a:r>
              <a:rPr lang="en-US" sz="2400" b="1" i="1" dirty="0">
                <a:latin typeface="+mj-lt"/>
              </a:rPr>
              <a:t>b</a:t>
            </a:r>
          </a:p>
        </p:txBody>
      </p:sp>
      <p:graphicFrame>
        <p:nvGraphicFramePr>
          <p:cNvPr id="13" name="Object 12">
            <a:extLst>
              <a:ext uri="{FF2B5EF4-FFF2-40B4-BE49-F238E27FC236}">
                <a16:creationId xmlns:a16="http://schemas.microsoft.com/office/drawing/2014/main" id="{CEA50C07-959C-4E3F-A680-EFF337C33AB5}"/>
              </a:ext>
            </a:extLst>
          </p:cNvPr>
          <p:cNvGraphicFramePr>
            <a:graphicFrameLocks noChangeAspect="1"/>
          </p:cNvGraphicFramePr>
          <p:nvPr>
            <p:extLst>
              <p:ext uri="{D42A27DB-BD31-4B8C-83A1-F6EECF244321}">
                <p14:modId xmlns:p14="http://schemas.microsoft.com/office/powerpoint/2010/main" val="686977646"/>
              </p:ext>
            </p:extLst>
          </p:nvPr>
        </p:nvGraphicFramePr>
        <p:xfrm>
          <a:off x="4101993" y="1024518"/>
          <a:ext cx="4902413" cy="1780350"/>
        </p:xfrm>
        <a:graphic>
          <a:graphicData uri="http://schemas.openxmlformats.org/presentationml/2006/ole">
            <mc:AlternateContent xmlns:mc="http://schemas.openxmlformats.org/markup-compatibility/2006">
              <mc:Choice xmlns:v="urn:schemas-microsoft-com:vml" Requires="v">
                <p:oleObj spid="_x0000_s25609" name="Equation" r:id="rId4" imgW="2412720" imgH="876240" progId="Equation.DSMT4">
                  <p:embed/>
                </p:oleObj>
              </mc:Choice>
              <mc:Fallback>
                <p:oleObj name="Equation" r:id="rId4" imgW="2412720" imgH="876240" progId="Equation.DSMT4">
                  <p:embed/>
                  <p:pic>
                    <p:nvPicPr>
                      <p:cNvPr id="12" name="Object 11">
                        <a:extLst>
                          <a:ext uri="{FF2B5EF4-FFF2-40B4-BE49-F238E27FC236}">
                            <a16:creationId xmlns:a16="http://schemas.microsoft.com/office/drawing/2014/main" id="{95C1E0DA-5E63-4D38-A125-190BE189D008}"/>
                          </a:ext>
                        </a:extLst>
                      </p:cNvPr>
                      <p:cNvPicPr/>
                      <p:nvPr/>
                    </p:nvPicPr>
                    <p:blipFill>
                      <a:blip r:embed="rId5"/>
                      <a:stretch>
                        <a:fillRect/>
                      </a:stretch>
                    </p:blipFill>
                    <p:spPr>
                      <a:xfrm>
                        <a:off x="4101993" y="1024518"/>
                        <a:ext cx="4902413" cy="178035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1719F1EF-92FA-4BB2-83B7-6C1AF3FD573D}"/>
              </a:ext>
            </a:extLst>
          </p:cNvPr>
          <p:cNvGraphicFramePr>
            <a:graphicFrameLocks noChangeAspect="1"/>
          </p:cNvGraphicFramePr>
          <p:nvPr>
            <p:extLst>
              <p:ext uri="{D42A27DB-BD31-4B8C-83A1-F6EECF244321}">
                <p14:modId xmlns:p14="http://schemas.microsoft.com/office/powerpoint/2010/main" val="2511229544"/>
              </p:ext>
            </p:extLst>
          </p:nvPr>
        </p:nvGraphicFramePr>
        <p:xfrm>
          <a:off x="6553199" y="2922343"/>
          <a:ext cx="1835888" cy="1735749"/>
        </p:xfrm>
        <a:graphic>
          <a:graphicData uri="http://schemas.openxmlformats.org/presentationml/2006/ole">
            <mc:AlternateContent xmlns:mc="http://schemas.openxmlformats.org/markup-compatibility/2006">
              <mc:Choice xmlns:v="urn:schemas-microsoft-com:vml" Requires="v">
                <p:oleObj spid="_x0000_s25610" name="Equation" r:id="rId6" imgW="698400" imgH="660240" progId="Equation.DSMT4">
                  <p:embed/>
                </p:oleObj>
              </mc:Choice>
              <mc:Fallback>
                <p:oleObj name="Equation" r:id="rId6" imgW="698400" imgH="660240" progId="Equation.DSMT4">
                  <p:embed/>
                  <p:pic>
                    <p:nvPicPr>
                      <p:cNvPr id="6" name="Object 5">
                        <a:extLst>
                          <a:ext uri="{FF2B5EF4-FFF2-40B4-BE49-F238E27FC236}">
                            <a16:creationId xmlns:a16="http://schemas.microsoft.com/office/drawing/2014/main" id="{59DBAD19-DC75-48F6-A412-EBD0458A21FD}"/>
                          </a:ext>
                        </a:extLst>
                      </p:cNvPr>
                      <p:cNvPicPr/>
                      <p:nvPr/>
                    </p:nvPicPr>
                    <p:blipFill>
                      <a:blip r:embed="rId7"/>
                      <a:stretch>
                        <a:fillRect/>
                      </a:stretch>
                    </p:blipFill>
                    <p:spPr>
                      <a:xfrm>
                        <a:off x="6553199" y="2922343"/>
                        <a:ext cx="1835888" cy="1735749"/>
                      </a:xfrm>
                      <a:prstGeom prst="rect">
                        <a:avLst/>
                      </a:prstGeom>
                    </p:spPr>
                  </p:pic>
                </p:oleObj>
              </mc:Fallback>
            </mc:AlternateContent>
          </a:graphicData>
        </a:graphic>
      </p:graphicFrame>
      <p:sp>
        <p:nvSpPr>
          <p:cNvPr id="15" name="TextBox 14">
            <a:extLst>
              <a:ext uri="{FF2B5EF4-FFF2-40B4-BE49-F238E27FC236}">
                <a16:creationId xmlns:a16="http://schemas.microsoft.com/office/drawing/2014/main" id="{88BA61F0-3477-4720-86D6-E74BAA92B9F4}"/>
              </a:ext>
            </a:extLst>
          </p:cNvPr>
          <p:cNvSpPr txBox="1"/>
          <p:nvPr/>
        </p:nvSpPr>
        <p:spPr>
          <a:xfrm>
            <a:off x="6394396" y="4575206"/>
            <a:ext cx="2451207" cy="1200329"/>
          </a:xfrm>
          <a:prstGeom prst="rect">
            <a:avLst/>
          </a:prstGeom>
          <a:noFill/>
        </p:spPr>
        <p:txBody>
          <a:bodyPr wrap="square" rtlCol="0">
            <a:spAutoFit/>
          </a:bodyPr>
          <a:lstStyle/>
          <a:p>
            <a:r>
              <a:rPr lang="en-US" b="1" dirty="0">
                <a:solidFill>
                  <a:srgbClr val="FF0000"/>
                </a:solidFill>
                <a:latin typeface="Symbol" panose="05050102010706020507" pitchFamily="18" charset="2"/>
              </a:rPr>
              <a:t>g</a:t>
            </a:r>
            <a:r>
              <a:rPr lang="en-US" b="1" dirty="0">
                <a:solidFill>
                  <a:srgbClr val="FF0000"/>
                </a:solidFill>
                <a:latin typeface="+mj-lt"/>
              </a:rPr>
              <a:t> is an empirically measured quantity related to degrees of freedom of ideal gas</a:t>
            </a:r>
          </a:p>
        </p:txBody>
      </p:sp>
    </p:spTree>
    <p:extLst>
      <p:ext uri="{BB962C8B-B14F-4D97-AF65-F5344CB8AC3E}">
        <p14:creationId xmlns:p14="http://schemas.microsoft.com/office/powerpoint/2010/main" val="429088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B9D764-8B6F-4432-BB6D-7FF4207387DC}"/>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9AC67FAE-2926-42B2-B28F-FD812EB9EAE9}"/>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444F83D7-E87B-43C6-991A-BE151FA42F79}"/>
              </a:ext>
            </a:extLst>
          </p:cNvPr>
          <p:cNvSpPr>
            <a:spLocks noGrp="1"/>
          </p:cNvSpPr>
          <p:nvPr>
            <p:ph type="sldNum" sz="quarter" idx="12"/>
          </p:nvPr>
        </p:nvSpPr>
        <p:spPr/>
        <p:txBody>
          <a:bodyPr/>
          <a:lstStyle/>
          <a:p>
            <a:fld id="{CE368B07-CEBF-4C80-90AF-53B34FA04CF3}" type="slidenum">
              <a:rPr lang="en-US" smtClean="0"/>
              <a:t>19</a:t>
            </a:fld>
            <a:endParaRPr lang="en-US" dirty="0"/>
          </a:p>
        </p:txBody>
      </p:sp>
      <p:grpSp>
        <p:nvGrpSpPr>
          <p:cNvPr id="5" name="Group 4">
            <a:extLst>
              <a:ext uri="{FF2B5EF4-FFF2-40B4-BE49-F238E27FC236}">
                <a16:creationId xmlns:a16="http://schemas.microsoft.com/office/drawing/2014/main" id="{5CBAC0F5-5CC0-4C37-8250-41645703D1A9}"/>
              </a:ext>
            </a:extLst>
          </p:cNvPr>
          <p:cNvGrpSpPr/>
          <p:nvPr/>
        </p:nvGrpSpPr>
        <p:grpSpPr>
          <a:xfrm>
            <a:off x="0" y="632172"/>
            <a:ext cx="4686300" cy="3724275"/>
            <a:chOff x="1333500" y="619125"/>
            <a:chExt cx="6477000" cy="5619750"/>
          </a:xfrm>
        </p:grpSpPr>
        <p:pic>
          <p:nvPicPr>
            <p:cNvPr id="6" name="Picture 5">
              <a:extLst>
                <a:ext uri="{FF2B5EF4-FFF2-40B4-BE49-F238E27FC236}">
                  <a16:creationId xmlns:a16="http://schemas.microsoft.com/office/drawing/2014/main" id="{8A359469-8AA0-4C0B-A3C5-D03C74BFE4A8}"/>
                </a:ext>
              </a:extLst>
            </p:cNvPr>
            <p:cNvPicPr>
              <a:picLocks noChangeAspect="1"/>
            </p:cNvPicPr>
            <p:nvPr/>
          </p:nvPicPr>
          <p:blipFill rotWithShape="1">
            <a:blip r:embed="rId3"/>
            <a:srcRect r="45161"/>
            <a:stretch/>
          </p:blipFill>
          <p:spPr>
            <a:xfrm>
              <a:off x="1333500" y="619125"/>
              <a:ext cx="6477000" cy="5619750"/>
            </a:xfrm>
            <a:prstGeom prst="rect">
              <a:avLst/>
            </a:prstGeom>
          </p:spPr>
        </p:pic>
        <p:sp>
          <p:nvSpPr>
            <p:cNvPr id="7" name="TextBox 6">
              <a:extLst>
                <a:ext uri="{FF2B5EF4-FFF2-40B4-BE49-F238E27FC236}">
                  <a16:creationId xmlns:a16="http://schemas.microsoft.com/office/drawing/2014/main" id="{F3A6F489-1809-4F3A-A343-D4A3C98019E3}"/>
                </a:ext>
              </a:extLst>
            </p:cNvPr>
            <p:cNvSpPr txBox="1"/>
            <p:nvPr/>
          </p:nvSpPr>
          <p:spPr>
            <a:xfrm>
              <a:off x="4305300" y="4495800"/>
              <a:ext cx="533400" cy="457200"/>
            </a:xfrm>
            <a:prstGeom prst="rect">
              <a:avLst/>
            </a:prstGeom>
            <a:noFill/>
          </p:spPr>
          <p:txBody>
            <a:bodyPr wrap="square" rtlCol="0">
              <a:spAutoFit/>
            </a:bodyPr>
            <a:lstStyle/>
            <a:p>
              <a:r>
                <a:rPr lang="en-US" sz="2400" b="1" i="1" dirty="0">
                  <a:latin typeface="+mj-lt"/>
                </a:rPr>
                <a:t>d</a:t>
              </a:r>
            </a:p>
          </p:txBody>
        </p:sp>
        <p:sp>
          <p:nvSpPr>
            <p:cNvPr id="8" name="TextBox 7">
              <a:extLst>
                <a:ext uri="{FF2B5EF4-FFF2-40B4-BE49-F238E27FC236}">
                  <a16:creationId xmlns:a16="http://schemas.microsoft.com/office/drawing/2014/main" id="{F076D3BF-08DC-42F9-959F-E40EF68582EA}"/>
                </a:ext>
              </a:extLst>
            </p:cNvPr>
            <p:cNvSpPr txBox="1"/>
            <p:nvPr/>
          </p:nvSpPr>
          <p:spPr>
            <a:xfrm>
              <a:off x="3200400" y="1524000"/>
              <a:ext cx="533400" cy="457200"/>
            </a:xfrm>
            <a:prstGeom prst="rect">
              <a:avLst/>
            </a:prstGeom>
            <a:noFill/>
          </p:spPr>
          <p:txBody>
            <a:bodyPr wrap="square" rtlCol="0">
              <a:spAutoFit/>
            </a:bodyPr>
            <a:lstStyle/>
            <a:p>
              <a:r>
                <a:rPr lang="en-US" sz="2400" b="1" i="1" dirty="0">
                  <a:latin typeface="+mj-lt"/>
                </a:rPr>
                <a:t>a</a:t>
              </a:r>
            </a:p>
          </p:txBody>
        </p:sp>
        <p:sp>
          <p:nvSpPr>
            <p:cNvPr id="9" name="TextBox 8">
              <a:extLst>
                <a:ext uri="{FF2B5EF4-FFF2-40B4-BE49-F238E27FC236}">
                  <a16:creationId xmlns:a16="http://schemas.microsoft.com/office/drawing/2014/main" id="{8360EC80-395E-4CFB-B710-08B12ADF2930}"/>
                </a:ext>
              </a:extLst>
            </p:cNvPr>
            <p:cNvSpPr txBox="1"/>
            <p:nvPr/>
          </p:nvSpPr>
          <p:spPr>
            <a:xfrm>
              <a:off x="6781800" y="4724400"/>
              <a:ext cx="533400" cy="457200"/>
            </a:xfrm>
            <a:prstGeom prst="rect">
              <a:avLst/>
            </a:prstGeom>
            <a:noFill/>
          </p:spPr>
          <p:txBody>
            <a:bodyPr wrap="square" rtlCol="0">
              <a:spAutoFit/>
            </a:bodyPr>
            <a:lstStyle/>
            <a:p>
              <a:r>
                <a:rPr lang="en-US" sz="2400" b="1" i="1" dirty="0">
                  <a:latin typeface="+mj-lt"/>
                </a:rPr>
                <a:t>c</a:t>
              </a:r>
            </a:p>
          </p:txBody>
        </p:sp>
        <p:sp>
          <p:nvSpPr>
            <p:cNvPr id="10" name="TextBox 9">
              <a:extLst>
                <a:ext uri="{FF2B5EF4-FFF2-40B4-BE49-F238E27FC236}">
                  <a16:creationId xmlns:a16="http://schemas.microsoft.com/office/drawing/2014/main" id="{4A728237-46CF-49FA-A8DA-4C1A398E5B79}"/>
                </a:ext>
              </a:extLst>
            </p:cNvPr>
            <p:cNvSpPr txBox="1"/>
            <p:nvPr/>
          </p:nvSpPr>
          <p:spPr>
            <a:xfrm>
              <a:off x="4191000" y="3020070"/>
              <a:ext cx="533400" cy="457200"/>
            </a:xfrm>
            <a:prstGeom prst="rect">
              <a:avLst/>
            </a:prstGeom>
            <a:noFill/>
          </p:spPr>
          <p:txBody>
            <a:bodyPr wrap="square" rtlCol="0">
              <a:spAutoFit/>
            </a:bodyPr>
            <a:lstStyle/>
            <a:p>
              <a:r>
                <a:rPr lang="en-US" sz="2400" b="1" i="1" dirty="0">
                  <a:latin typeface="+mj-lt"/>
                </a:rPr>
                <a:t>b</a:t>
              </a:r>
            </a:p>
          </p:txBody>
        </p:sp>
      </p:grpSp>
      <p:cxnSp>
        <p:nvCxnSpPr>
          <p:cNvPr id="11" name="Straight Arrow Connector 10">
            <a:extLst>
              <a:ext uri="{FF2B5EF4-FFF2-40B4-BE49-F238E27FC236}">
                <a16:creationId xmlns:a16="http://schemas.microsoft.com/office/drawing/2014/main" id="{83F65B33-3B84-4BA4-89A7-B2EF7D7AB52F}"/>
              </a:ext>
            </a:extLst>
          </p:cNvPr>
          <p:cNvCxnSpPr/>
          <p:nvPr/>
        </p:nvCxnSpPr>
        <p:spPr>
          <a:xfrm flipV="1">
            <a:off x="5257800" y="632172"/>
            <a:ext cx="0" cy="3505200"/>
          </a:xfrm>
          <a:prstGeom prst="straightConnector1">
            <a:avLst/>
          </a:prstGeom>
          <a:ln w="25400">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90460A0-1B7C-430D-B8C9-619C13A243D2}"/>
              </a:ext>
            </a:extLst>
          </p:cNvPr>
          <p:cNvCxnSpPr>
            <a:cxnSpLocks/>
          </p:cNvCxnSpPr>
          <p:nvPr/>
        </p:nvCxnSpPr>
        <p:spPr>
          <a:xfrm>
            <a:off x="5140842" y="3975907"/>
            <a:ext cx="3774558" cy="0"/>
          </a:xfrm>
          <a:prstGeom prst="straightConnector1">
            <a:avLst/>
          </a:prstGeom>
          <a:ln w="25400">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E2FCED6-0FBC-48B4-A4A9-B843607F717D}"/>
              </a:ext>
            </a:extLst>
          </p:cNvPr>
          <p:cNvSpPr txBox="1"/>
          <p:nvPr/>
        </p:nvSpPr>
        <p:spPr>
          <a:xfrm rot="16200000">
            <a:off x="3897647" y="1878324"/>
            <a:ext cx="2225823" cy="461665"/>
          </a:xfrm>
          <a:prstGeom prst="rect">
            <a:avLst/>
          </a:prstGeom>
          <a:noFill/>
        </p:spPr>
        <p:txBody>
          <a:bodyPr wrap="square" rtlCol="0">
            <a:spAutoFit/>
          </a:bodyPr>
          <a:lstStyle/>
          <a:p>
            <a:r>
              <a:rPr lang="en-US" sz="2400" dirty="0">
                <a:latin typeface="+mj-lt"/>
              </a:rPr>
              <a:t>Temperature</a:t>
            </a:r>
          </a:p>
        </p:txBody>
      </p:sp>
      <p:sp>
        <p:nvSpPr>
          <p:cNvPr id="14" name="TextBox 13">
            <a:extLst>
              <a:ext uri="{FF2B5EF4-FFF2-40B4-BE49-F238E27FC236}">
                <a16:creationId xmlns:a16="http://schemas.microsoft.com/office/drawing/2014/main" id="{0BC4210A-B190-4EF1-90A4-55335D91F6E2}"/>
              </a:ext>
            </a:extLst>
          </p:cNvPr>
          <p:cNvSpPr txBox="1"/>
          <p:nvPr/>
        </p:nvSpPr>
        <p:spPr>
          <a:xfrm>
            <a:off x="6414093" y="3989846"/>
            <a:ext cx="3850758" cy="461665"/>
          </a:xfrm>
          <a:prstGeom prst="rect">
            <a:avLst/>
          </a:prstGeom>
          <a:noFill/>
        </p:spPr>
        <p:txBody>
          <a:bodyPr wrap="square" rtlCol="0">
            <a:spAutoFit/>
          </a:bodyPr>
          <a:lstStyle/>
          <a:p>
            <a:r>
              <a:rPr lang="en-US" sz="2400" dirty="0">
                <a:latin typeface="+mj-lt"/>
              </a:rPr>
              <a:t>Entropy</a:t>
            </a:r>
          </a:p>
        </p:txBody>
      </p:sp>
      <p:cxnSp>
        <p:nvCxnSpPr>
          <p:cNvPr id="15" name="Straight Arrow Connector 14">
            <a:extLst>
              <a:ext uri="{FF2B5EF4-FFF2-40B4-BE49-F238E27FC236}">
                <a16:creationId xmlns:a16="http://schemas.microsoft.com/office/drawing/2014/main" id="{36BD96B8-B2D3-4325-9F8C-55732D725836}"/>
              </a:ext>
            </a:extLst>
          </p:cNvPr>
          <p:cNvCxnSpPr>
            <a:cxnSpLocks/>
          </p:cNvCxnSpPr>
          <p:nvPr/>
        </p:nvCxnSpPr>
        <p:spPr>
          <a:xfrm>
            <a:off x="5690191" y="1622772"/>
            <a:ext cx="2438400" cy="0"/>
          </a:xfrm>
          <a:prstGeom prst="straightConnector1">
            <a:avLst/>
          </a:prstGeom>
          <a:ln w="60325">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6D0F333-5334-4275-8644-1B04D75283A6}"/>
              </a:ext>
            </a:extLst>
          </p:cNvPr>
          <p:cNvSpPr txBox="1"/>
          <p:nvPr/>
        </p:nvSpPr>
        <p:spPr>
          <a:xfrm>
            <a:off x="5481469" y="1165572"/>
            <a:ext cx="385931" cy="302992"/>
          </a:xfrm>
          <a:prstGeom prst="rect">
            <a:avLst/>
          </a:prstGeom>
          <a:noFill/>
        </p:spPr>
        <p:txBody>
          <a:bodyPr wrap="square" rtlCol="0">
            <a:spAutoFit/>
          </a:bodyPr>
          <a:lstStyle/>
          <a:p>
            <a:r>
              <a:rPr lang="en-US" sz="2400" b="1" i="1" dirty="0">
                <a:latin typeface="+mj-lt"/>
              </a:rPr>
              <a:t>a</a:t>
            </a:r>
          </a:p>
        </p:txBody>
      </p:sp>
      <p:sp>
        <p:nvSpPr>
          <p:cNvPr id="17" name="TextBox 16">
            <a:extLst>
              <a:ext uri="{FF2B5EF4-FFF2-40B4-BE49-F238E27FC236}">
                <a16:creationId xmlns:a16="http://schemas.microsoft.com/office/drawing/2014/main" id="{A168EB73-E64C-415D-9CB3-83E586E1DCD0}"/>
              </a:ext>
            </a:extLst>
          </p:cNvPr>
          <p:cNvSpPr txBox="1"/>
          <p:nvPr/>
        </p:nvSpPr>
        <p:spPr>
          <a:xfrm>
            <a:off x="7935625" y="1058815"/>
            <a:ext cx="385931" cy="302992"/>
          </a:xfrm>
          <a:prstGeom prst="rect">
            <a:avLst/>
          </a:prstGeom>
          <a:noFill/>
        </p:spPr>
        <p:txBody>
          <a:bodyPr wrap="square" rtlCol="0">
            <a:spAutoFit/>
          </a:bodyPr>
          <a:lstStyle/>
          <a:p>
            <a:r>
              <a:rPr lang="en-US" sz="2400" b="1" i="1" dirty="0">
                <a:latin typeface="+mj-lt"/>
              </a:rPr>
              <a:t>b</a:t>
            </a:r>
          </a:p>
        </p:txBody>
      </p:sp>
      <p:sp>
        <p:nvSpPr>
          <p:cNvPr id="18" name="TextBox 17">
            <a:extLst>
              <a:ext uri="{FF2B5EF4-FFF2-40B4-BE49-F238E27FC236}">
                <a16:creationId xmlns:a16="http://schemas.microsoft.com/office/drawing/2014/main" id="{AD432138-DB2D-443D-BABE-5FC053E61433}"/>
              </a:ext>
            </a:extLst>
          </p:cNvPr>
          <p:cNvSpPr txBox="1"/>
          <p:nvPr/>
        </p:nvSpPr>
        <p:spPr>
          <a:xfrm>
            <a:off x="6414093" y="1058815"/>
            <a:ext cx="990596" cy="461665"/>
          </a:xfrm>
          <a:prstGeom prst="rect">
            <a:avLst/>
          </a:prstGeom>
          <a:noFill/>
        </p:spPr>
        <p:txBody>
          <a:bodyPr wrap="square" rtlCol="0">
            <a:spAutoFit/>
          </a:bodyPr>
          <a:lstStyle/>
          <a:p>
            <a:r>
              <a:rPr lang="en-US" sz="2400" b="1" i="1" dirty="0">
                <a:latin typeface="+mj-lt"/>
              </a:rPr>
              <a:t>T</a:t>
            </a:r>
            <a:r>
              <a:rPr lang="en-US" sz="2400" b="1" i="1" baseline="-25000" dirty="0">
                <a:latin typeface="+mj-lt"/>
              </a:rPr>
              <a:t>H</a:t>
            </a:r>
            <a:endParaRPr lang="en-US" sz="2400" b="1" i="1" dirty="0">
              <a:latin typeface="+mj-lt"/>
            </a:endParaRPr>
          </a:p>
        </p:txBody>
      </p:sp>
      <p:cxnSp>
        <p:nvCxnSpPr>
          <p:cNvPr id="19" name="Straight Arrow Connector 18">
            <a:extLst>
              <a:ext uri="{FF2B5EF4-FFF2-40B4-BE49-F238E27FC236}">
                <a16:creationId xmlns:a16="http://schemas.microsoft.com/office/drawing/2014/main" id="{23331838-4384-4800-9F0A-85C1F0A3F2E7}"/>
              </a:ext>
            </a:extLst>
          </p:cNvPr>
          <p:cNvCxnSpPr>
            <a:cxnSpLocks/>
          </p:cNvCxnSpPr>
          <p:nvPr/>
        </p:nvCxnSpPr>
        <p:spPr>
          <a:xfrm>
            <a:off x="8103781" y="1641809"/>
            <a:ext cx="24809" cy="1729110"/>
          </a:xfrm>
          <a:prstGeom prst="straightConnector1">
            <a:avLst/>
          </a:prstGeom>
          <a:ln w="60325">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208E767-4ABE-40CE-9E48-5174661B4623}"/>
              </a:ext>
            </a:extLst>
          </p:cNvPr>
          <p:cNvSpPr txBox="1"/>
          <p:nvPr/>
        </p:nvSpPr>
        <p:spPr>
          <a:xfrm>
            <a:off x="8229600" y="3070572"/>
            <a:ext cx="385931" cy="302992"/>
          </a:xfrm>
          <a:prstGeom prst="rect">
            <a:avLst/>
          </a:prstGeom>
          <a:noFill/>
        </p:spPr>
        <p:txBody>
          <a:bodyPr wrap="square" rtlCol="0">
            <a:spAutoFit/>
          </a:bodyPr>
          <a:lstStyle/>
          <a:p>
            <a:r>
              <a:rPr lang="en-US" sz="2400" b="1" i="1" dirty="0">
                <a:latin typeface="+mj-lt"/>
              </a:rPr>
              <a:t>c</a:t>
            </a:r>
          </a:p>
        </p:txBody>
      </p:sp>
      <p:cxnSp>
        <p:nvCxnSpPr>
          <p:cNvPr id="21" name="Straight Arrow Connector 20">
            <a:extLst>
              <a:ext uri="{FF2B5EF4-FFF2-40B4-BE49-F238E27FC236}">
                <a16:creationId xmlns:a16="http://schemas.microsoft.com/office/drawing/2014/main" id="{4BDD3B95-2D7B-4561-B243-8C56D6FB7A4A}"/>
              </a:ext>
            </a:extLst>
          </p:cNvPr>
          <p:cNvCxnSpPr>
            <a:cxnSpLocks/>
          </p:cNvCxnSpPr>
          <p:nvPr/>
        </p:nvCxnSpPr>
        <p:spPr>
          <a:xfrm flipV="1">
            <a:off x="5693736" y="1616537"/>
            <a:ext cx="0" cy="1698658"/>
          </a:xfrm>
          <a:prstGeom prst="straightConnector1">
            <a:avLst/>
          </a:prstGeom>
          <a:ln w="60325">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A473A66-3EA8-43D8-8DB8-4B9827D8A510}"/>
              </a:ext>
            </a:extLst>
          </p:cNvPr>
          <p:cNvCxnSpPr>
            <a:cxnSpLocks/>
          </p:cNvCxnSpPr>
          <p:nvPr/>
        </p:nvCxnSpPr>
        <p:spPr>
          <a:xfrm flipH="1">
            <a:off x="5667637" y="3370919"/>
            <a:ext cx="2460953" cy="0"/>
          </a:xfrm>
          <a:prstGeom prst="straightConnector1">
            <a:avLst/>
          </a:prstGeom>
          <a:ln w="60325">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3E29E61E-DF23-428C-84D0-6A9413200C84}"/>
              </a:ext>
            </a:extLst>
          </p:cNvPr>
          <p:cNvSpPr txBox="1"/>
          <p:nvPr/>
        </p:nvSpPr>
        <p:spPr>
          <a:xfrm>
            <a:off x="5252869" y="3146772"/>
            <a:ext cx="385931" cy="302992"/>
          </a:xfrm>
          <a:prstGeom prst="rect">
            <a:avLst/>
          </a:prstGeom>
          <a:noFill/>
        </p:spPr>
        <p:txBody>
          <a:bodyPr wrap="square" rtlCol="0">
            <a:spAutoFit/>
          </a:bodyPr>
          <a:lstStyle/>
          <a:p>
            <a:r>
              <a:rPr lang="en-US" sz="2400" b="1" i="1" dirty="0">
                <a:latin typeface="+mj-lt"/>
              </a:rPr>
              <a:t>d</a:t>
            </a:r>
          </a:p>
        </p:txBody>
      </p:sp>
      <p:sp>
        <p:nvSpPr>
          <p:cNvPr id="24" name="TextBox 23">
            <a:extLst>
              <a:ext uri="{FF2B5EF4-FFF2-40B4-BE49-F238E27FC236}">
                <a16:creationId xmlns:a16="http://schemas.microsoft.com/office/drawing/2014/main" id="{476090CF-4875-4052-98C4-713A9F68065D}"/>
              </a:ext>
            </a:extLst>
          </p:cNvPr>
          <p:cNvSpPr txBox="1"/>
          <p:nvPr/>
        </p:nvSpPr>
        <p:spPr>
          <a:xfrm>
            <a:off x="6705604" y="3370907"/>
            <a:ext cx="990596" cy="461665"/>
          </a:xfrm>
          <a:prstGeom prst="rect">
            <a:avLst/>
          </a:prstGeom>
          <a:noFill/>
        </p:spPr>
        <p:txBody>
          <a:bodyPr wrap="square" rtlCol="0">
            <a:spAutoFit/>
          </a:bodyPr>
          <a:lstStyle/>
          <a:p>
            <a:r>
              <a:rPr lang="en-US" sz="2400" b="1" i="1" dirty="0">
                <a:latin typeface="+mj-lt"/>
              </a:rPr>
              <a:t>T</a:t>
            </a:r>
            <a:r>
              <a:rPr lang="en-US" sz="2400" b="1" i="1" baseline="-25000" dirty="0">
                <a:latin typeface="+mj-lt"/>
              </a:rPr>
              <a:t>C</a:t>
            </a:r>
            <a:endParaRPr lang="en-US" sz="2400" b="1" i="1" dirty="0">
              <a:latin typeface="+mj-lt"/>
            </a:endParaRPr>
          </a:p>
        </p:txBody>
      </p:sp>
      <p:sp>
        <p:nvSpPr>
          <p:cNvPr id="25" name="TextBox 24">
            <a:extLst>
              <a:ext uri="{FF2B5EF4-FFF2-40B4-BE49-F238E27FC236}">
                <a16:creationId xmlns:a16="http://schemas.microsoft.com/office/drawing/2014/main" id="{D8E0318C-75D2-41E2-BF21-5635C5E631F7}"/>
              </a:ext>
            </a:extLst>
          </p:cNvPr>
          <p:cNvSpPr txBox="1"/>
          <p:nvPr/>
        </p:nvSpPr>
        <p:spPr>
          <a:xfrm>
            <a:off x="722857" y="361026"/>
            <a:ext cx="2854655" cy="461665"/>
          </a:xfrm>
          <a:prstGeom prst="rect">
            <a:avLst/>
          </a:prstGeom>
          <a:noFill/>
        </p:spPr>
        <p:txBody>
          <a:bodyPr wrap="square" rtlCol="0">
            <a:spAutoFit/>
          </a:bodyPr>
          <a:lstStyle/>
          <a:p>
            <a:r>
              <a:rPr lang="en-US" sz="2400" dirty="0">
                <a:latin typeface="+mj-lt"/>
              </a:rPr>
              <a:t>P versus V diagram</a:t>
            </a:r>
          </a:p>
        </p:txBody>
      </p:sp>
      <p:sp>
        <p:nvSpPr>
          <p:cNvPr id="26" name="TextBox 25">
            <a:extLst>
              <a:ext uri="{FF2B5EF4-FFF2-40B4-BE49-F238E27FC236}">
                <a16:creationId xmlns:a16="http://schemas.microsoft.com/office/drawing/2014/main" id="{C459E438-59A6-4FFB-A655-A3E3FEE3413C}"/>
              </a:ext>
            </a:extLst>
          </p:cNvPr>
          <p:cNvSpPr txBox="1"/>
          <p:nvPr/>
        </p:nvSpPr>
        <p:spPr>
          <a:xfrm>
            <a:off x="5466901" y="152400"/>
            <a:ext cx="2854655" cy="461665"/>
          </a:xfrm>
          <a:prstGeom prst="rect">
            <a:avLst/>
          </a:prstGeom>
          <a:noFill/>
        </p:spPr>
        <p:txBody>
          <a:bodyPr wrap="square" rtlCol="0">
            <a:spAutoFit/>
          </a:bodyPr>
          <a:lstStyle/>
          <a:p>
            <a:r>
              <a:rPr lang="en-US" sz="2400" dirty="0">
                <a:latin typeface="+mj-lt"/>
              </a:rPr>
              <a:t>T versus S diagram</a:t>
            </a:r>
          </a:p>
        </p:txBody>
      </p:sp>
      <p:graphicFrame>
        <p:nvGraphicFramePr>
          <p:cNvPr id="27" name="Object 26">
            <a:extLst>
              <a:ext uri="{FF2B5EF4-FFF2-40B4-BE49-F238E27FC236}">
                <a16:creationId xmlns:a16="http://schemas.microsoft.com/office/drawing/2014/main" id="{0033322E-10BA-4971-B6E5-98C5CB147DD8}"/>
              </a:ext>
            </a:extLst>
          </p:cNvPr>
          <p:cNvGraphicFramePr>
            <a:graphicFrameLocks noChangeAspect="1"/>
          </p:cNvGraphicFramePr>
          <p:nvPr>
            <p:extLst>
              <p:ext uri="{D42A27DB-BD31-4B8C-83A1-F6EECF244321}">
                <p14:modId xmlns:p14="http://schemas.microsoft.com/office/powerpoint/2010/main" val="3068026948"/>
              </p:ext>
            </p:extLst>
          </p:nvPr>
        </p:nvGraphicFramePr>
        <p:xfrm>
          <a:off x="1588" y="4610100"/>
          <a:ext cx="9163050" cy="1560513"/>
        </p:xfrm>
        <a:graphic>
          <a:graphicData uri="http://schemas.openxmlformats.org/presentationml/2006/ole">
            <mc:AlternateContent xmlns:mc="http://schemas.openxmlformats.org/markup-compatibility/2006">
              <mc:Choice xmlns:v="urn:schemas-microsoft-com:vml" Requires="v">
                <p:oleObj spid="_x0000_s26629" name="Equation" r:id="rId4" imgW="5663880" imgH="965160" progId="Equation.DSMT4">
                  <p:embed/>
                </p:oleObj>
              </mc:Choice>
              <mc:Fallback>
                <p:oleObj name="Equation" r:id="rId4" imgW="5663880" imgH="965160" progId="Equation.DSMT4">
                  <p:embed/>
                  <p:pic>
                    <p:nvPicPr>
                      <p:cNvPr id="36" name="Object 35">
                        <a:extLst>
                          <a:ext uri="{FF2B5EF4-FFF2-40B4-BE49-F238E27FC236}">
                            <a16:creationId xmlns:a16="http://schemas.microsoft.com/office/drawing/2014/main" id="{5D94828D-5EF6-48BD-9723-FE7B41645566}"/>
                          </a:ext>
                        </a:extLst>
                      </p:cNvPr>
                      <p:cNvPicPr/>
                      <p:nvPr/>
                    </p:nvPicPr>
                    <p:blipFill>
                      <a:blip r:embed="rId5"/>
                      <a:stretch>
                        <a:fillRect/>
                      </a:stretch>
                    </p:blipFill>
                    <p:spPr>
                      <a:xfrm>
                        <a:off x="1588" y="4610100"/>
                        <a:ext cx="9163050" cy="1560513"/>
                      </a:xfrm>
                      <a:prstGeom prst="rect">
                        <a:avLst/>
                      </a:prstGeom>
                    </p:spPr>
                  </p:pic>
                </p:oleObj>
              </mc:Fallback>
            </mc:AlternateContent>
          </a:graphicData>
        </a:graphic>
      </p:graphicFrame>
    </p:spTree>
    <p:extLst>
      <p:ext uri="{BB962C8B-B14F-4D97-AF65-F5344CB8AC3E}">
        <p14:creationId xmlns:p14="http://schemas.microsoft.com/office/powerpoint/2010/main" val="137396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3/12/2021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20</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3" name="Picture 2">
            <a:extLst>
              <a:ext uri="{FF2B5EF4-FFF2-40B4-BE49-F238E27FC236}">
                <a16:creationId xmlns:a16="http://schemas.microsoft.com/office/drawing/2014/main" id="{6D378496-BE9C-44BA-AFE6-AE360ECC7742}"/>
              </a:ext>
            </a:extLst>
          </p:cNvPr>
          <p:cNvPicPr>
            <a:picLocks noChangeAspect="1"/>
          </p:cNvPicPr>
          <p:nvPr/>
        </p:nvPicPr>
        <p:blipFill>
          <a:blip r:embed="rId2"/>
          <a:stretch>
            <a:fillRect/>
          </a:stretch>
        </p:blipFill>
        <p:spPr>
          <a:xfrm>
            <a:off x="-114192" y="423321"/>
            <a:ext cx="8582309" cy="3785063"/>
          </a:xfrm>
          <a:prstGeom prst="rect">
            <a:avLst/>
          </a:prstGeom>
        </p:spPr>
      </p:pic>
      <p:sp>
        <p:nvSpPr>
          <p:cNvPr id="4" name="TextBox 3">
            <a:extLst>
              <a:ext uri="{FF2B5EF4-FFF2-40B4-BE49-F238E27FC236}">
                <a16:creationId xmlns:a16="http://schemas.microsoft.com/office/drawing/2014/main" id="{5552C489-9C90-4907-8185-B53199CD734F}"/>
              </a:ext>
            </a:extLst>
          </p:cNvPr>
          <p:cNvSpPr txBox="1"/>
          <p:nvPr/>
        </p:nvSpPr>
        <p:spPr>
          <a:xfrm>
            <a:off x="0" y="-38344"/>
            <a:ext cx="5715000" cy="461665"/>
          </a:xfrm>
          <a:prstGeom prst="rect">
            <a:avLst/>
          </a:prstGeom>
          <a:noFill/>
        </p:spPr>
        <p:txBody>
          <a:bodyPr wrap="square" rtlCol="0">
            <a:spAutoFit/>
          </a:bodyPr>
          <a:lstStyle/>
          <a:p>
            <a:r>
              <a:rPr lang="en-US" sz="2400" dirty="0">
                <a:latin typeface="+mj-lt"/>
              </a:rPr>
              <a:t>Schedule -- </a:t>
            </a:r>
          </a:p>
        </p:txBody>
      </p:sp>
      <p:sp>
        <p:nvSpPr>
          <p:cNvPr id="10" name="TextBox 9">
            <a:extLst>
              <a:ext uri="{FF2B5EF4-FFF2-40B4-BE49-F238E27FC236}">
                <a16:creationId xmlns:a16="http://schemas.microsoft.com/office/drawing/2014/main" id="{714CBE6B-1D69-43FC-86CA-0EE718F31579}"/>
              </a:ext>
            </a:extLst>
          </p:cNvPr>
          <p:cNvSpPr txBox="1"/>
          <p:nvPr/>
        </p:nvSpPr>
        <p:spPr>
          <a:xfrm>
            <a:off x="6858000" y="1390252"/>
            <a:ext cx="2286000" cy="830997"/>
          </a:xfrm>
          <a:prstGeom prst="rect">
            <a:avLst/>
          </a:prstGeom>
          <a:solidFill>
            <a:srgbClr val="92D050"/>
          </a:solidFill>
        </p:spPr>
        <p:txBody>
          <a:bodyPr wrap="square" rtlCol="0">
            <a:spAutoFit/>
          </a:bodyPr>
          <a:lstStyle/>
          <a:p>
            <a:r>
              <a:rPr lang="en-US" sz="2400" dirty="0">
                <a:latin typeface="+mj-lt"/>
              </a:rPr>
              <a:t>Exam available by 9 AM</a:t>
            </a:r>
          </a:p>
        </p:txBody>
      </p:sp>
      <p:sp>
        <p:nvSpPr>
          <p:cNvPr id="11" name="TextBox 10">
            <a:extLst>
              <a:ext uri="{FF2B5EF4-FFF2-40B4-BE49-F238E27FC236}">
                <a16:creationId xmlns:a16="http://schemas.microsoft.com/office/drawing/2014/main" id="{A7E822B2-F499-42D4-9B0F-BA0628131A71}"/>
              </a:ext>
            </a:extLst>
          </p:cNvPr>
          <p:cNvSpPr txBox="1"/>
          <p:nvPr/>
        </p:nvSpPr>
        <p:spPr>
          <a:xfrm>
            <a:off x="6882063" y="2921892"/>
            <a:ext cx="1676400" cy="830997"/>
          </a:xfrm>
          <a:prstGeom prst="rect">
            <a:avLst/>
          </a:prstGeom>
          <a:solidFill>
            <a:srgbClr val="92D050"/>
          </a:solidFill>
        </p:spPr>
        <p:txBody>
          <a:bodyPr wrap="square" rtlCol="0">
            <a:spAutoFit/>
          </a:bodyPr>
          <a:lstStyle/>
          <a:p>
            <a:r>
              <a:rPr lang="en-US" sz="2400" dirty="0">
                <a:latin typeface="+mj-lt"/>
              </a:rPr>
              <a:t>Exam due at 5 PM</a:t>
            </a:r>
          </a:p>
        </p:txBody>
      </p:sp>
      <p:sp>
        <p:nvSpPr>
          <p:cNvPr id="12" name="TextBox 11">
            <a:extLst>
              <a:ext uri="{FF2B5EF4-FFF2-40B4-BE49-F238E27FC236}">
                <a16:creationId xmlns:a16="http://schemas.microsoft.com/office/drawing/2014/main" id="{603D45E4-4A75-4DCD-8EE3-9A4EBE5ED8A5}"/>
              </a:ext>
            </a:extLst>
          </p:cNvPr>
          <p:cNvSpPr txBox="1"/>
          <p:nvPr/>
        </p:nvSpPr>
        <p:spPr>
          <a:xfrm>
            <a:off x="152400" y="4138255"/>
            <a:ext cx="5410200" cy="830997"/>
          </a:xfrm>
          <a:prstGeom prst="rect">
            <a:avLst/>
          </a:prstGeom>
          <a:noFill/>
        </p:spPr>
        <p:txBody>
          <a:bodyPr wrap="square" rtlCol="0">
            <a:spAutoFit/>
          </a:bodyPr>
          <a:lstStyle/>
          <a:p>
            <a:r>
              <a:rPr lang="en-US" sz="2400" dirty="0">
                <a:latin typeface="+mj-lt"/>
              </a:rPr>
              <a:t>Note that mid term grades are due at 12 noon on Monday, March 22, 2021</a:t>
            </a:r>
          </a:p>
        </p:txBody>
      </p:sp>
      <p:sp>
        <p:nvSpPr>
          <p:cNvPr id="13" name="TextBox 12">
            <a:extLst>
              <a:ext uri="{FF2B5EF4-FFF2-40B4-BE49-F238E27FC236}">
                <a16:creationId xmlns:a16="http://schemas.microsoft.com/office/drawing/2014/main" id="{D71BCD3E-82A8-414C-9DC6-626D333FF0F8}"/>
              </a:ext>
            </a:extLst>
          </p:cNvPr>
          <p:cNvSpPr txBox="1"/>
          <p:nvPr/>
        </p:nvSpPr>
        <p:spPr>
          <a:xfrm>
            <a:off x="344905" y="4969252"/>
            <a:ext cx="8763000" cy="1569660"/>
          </a:xfrm>
          <a:prstGeom prst="rect">
            <a:avLst/>
          </a:prstGeom>
          <a:noFill/>
        </p:spPr>
        <p:txBody>
          <a:bodyPr wrap="square" rtlCol="0">
            <a:spAutoFit/>
          </a:bodyPr>
          <a:lstStyle/>
          <a:p>
            <a:r>
              <a:rPr lang="en-US" sz="2400" dirty="0">
                <a:latin typeface="+mj-lt"/>
              </a:rPr>
              <a:t>“Due” means receiving your exam submission electronically by that time.    If you prefer paper submission, please slide the exam under my office door and let me know that you have done so.</a:t>
            </a:r>
          </a:p>
        </p:txBody>
      </p:sp>
      <p:sp>
        <p:nvSpPr>
          <p:cNvPr id="2" name="Arrow: Down 1">
            <a:extLst>
              <a:ext uri="{FF2B5EF4-FFF2-40B4-BE49-F238E27FC236}">
                <a16:creationId xmlns:a16="http://schemas.microsoft.com/office/drawing/2014/main" id="{7A82E31E-A613-49F2-93B4-2380D5314073}"/>
              </a:ext>
            </a:extLst>
          </p:cNvPr>
          <p:cNvSpPr/>
          <p:nvPr/>
        </p:nvSpPr>
        <p:spPr>
          <a:xfrm rot="1820980">
            <a:off x="7088049" y="3956886"/>
            <a:ext cx="762000" cy="1101387"/>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8493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6D0F9F8-DBF0-464C-9404-8AE754C5D9AF}"/>
              </a:ext>
            </a:extLst>
          </p:cNvPr>
          <p:cNvPicPr>
            <a:picLocks noChangeAspect="1"/>
          </p:cNvPicPr>
          <p:nvPr/>
        </p:nvPicPr>
        <p:blipFill rotWithShape="1">
          <a:blip r:embed="rId3"/>
          <a:srcRect r="45180"/>
          <a:stretch/>
        </p:blipFill>
        <p:spPr>
          <a:xfrm>
            <a:off x="4114800" y="136525"/>
            <a:ext cx="4495800" cy="3952875"/>
          </a:xfrm>
          <a:prstGeom prst="rect">
            <a:avLst/>
          </a:prstGeom>
        </p:spPr>
      </p:pic>
      <p:sp>
        <p:nvSpPr>
          <p:cNvPr id="2" name="Date Placeholder 1">
            <a:extLst>
              <a:ext uri="{FF2B5EF4-FFF2-40B4-BE49-F238E27FC236}">
                <a16:creationId xmlns:a16="http://schemas.microsoft.com/office/drawing/2014/main" id="{138F9013-FEDB-4050-9D6F-AC1B83AF1B8B}"/>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7E399A66-447B-482B-94A2-048D938678B3}"/>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6F9CCE6C-62A1-49C5-8A40-774D6D4C7C46}"/>
              </a:ext>
            </a:extLst>
          </p:cNvPr>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a:extLst>
              <a:ext uri="{FF2B5EF4-FFF2-40B4-BE49-F238E27FC236}">
                <a16:creationId xmlns:a16="http://schemas.microsoft.com/office/drawing/2014/main" id="{F34D5F00-459A-4905-B070-43198890AFE6}"/>
              </a:ext>
            </a:extLst>
          </p:cNvPr>
          <p:cNvGraphicFramePr>
            <a:graphicFrameLocks noChangeAspect="1"/>
          </p:cNvGraphicFramePr>
          <p:nvPr>
            <p:extLst>
              <p:ext uri="{D42A27DB-BD31-4B8C-83A1-F6EECF244321}">
                <p14:modId xmlns:p14="http://schemas.microsoft.com/office/powerpoint/2010/main" val="2379559779"/>
              </p:ext>
            </p:extLst>
          </p:nvPr>
        </p:nvGraphicFramePr>
        <p:xfrm>
          <a:off x="150813" y="676275"/>
          <a:ext cx="5756275" cy="5540375"/>
        </p:xfrm>
        <a:graphic>
          <a:graphicData uri="http://schemas.openxmlformats.org/presentationml/2006/ole">
            <mc:AlternateContent xmlns:mc="http://schemas.openxmlformats.org/markup-compatibility/2006">
              <mc:Choice xmlns:v="urn:schemas-microsoft-com:vml" Requires="v">
                <p:oleObj spid="_x0000_s27653" name="Equation" r:id="rId4" imgW="2323800" imgH="2234880" progId="Equation.DSMT4">
                  <p:embed/>
                </p:oleObj>
              </mc:Choice>
              <mc:Fallback>
                <p:oleObj name="Equation" r:id="rId4" imgW="2323800" imgH="2234880" progId="Equation.DSMT4">
                  <p:embed/>
                  <p:pic>
                    <p:nvPicPr>
                      <p:cNvPr id="5" name="Object 4">
                        <a:extLst>
                          <a:ext uri="{FF2B5EF4-FFF2-40B4-BE49-F238E27FC236}">
                            <a16:creationId xmlns:a16="http://schemas.microsoft.com/office/drawing/2014/main" id="{D9F25DA7-30A0-4B5F-8928-BB00E57B1472}"/>
                          </a:ext>
                        </a:extLst>
                      </p:cNvPr>
                      <p:cNvPicPr/>
                      <p:nvPr/>
                    </p:nvPicPr>
                    <p:blipFill>
                      <a:blip r:embed="rId5"/>
                      <a:stretch>
                        <a:fillRect/>
                      </a:stretch>
                    </p:blipFill>
                    <p:spPr>
                      <a:xfrm>
                        <a:off x="150813" y="676275"/>
                        <a:ext cx="5756275" cy="554037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272390F2-F17B-40A3-B4E4-D26937A12549}"/>
              </a:ext>
            </a:extLst>
          </p:cNvPr>
          <p:cNvSpPr txBox="1"/>
          <p:nvPr/>
        </p:nvSpPr>
        <p:spPr>
          <a:xfrm>
            <a:off x="7086600" y="1295400"/>
            <a:ext cx="762000" cy="461665"/>
          </a:xfrm>
          <a:prstGeom prst="rect">
            <a:avLst/>
          </a:prstGeom>
          <a:noFill/>
        </p:spPr>
        <p:txBody>
          <a:bodyPr wrap="square" rtlCol="0">
            <a:spAutoFit/>
          </a:bodyPr>
          <a:lstStyle/>
          <a:p>
            <a:r>
              <a:rPr lang="en-US" sz="2400" dirty="0" err="1">
                <a:latin typeface="+mj-lt"/>
              </a:rPr>
              <a:t>Q</a:t>
            </a:r>
            <a:r>
              <a:rPr lang="en-US" sz="2400" b="1" baseline="-25000" dirty="0" err="1">
                <a:latin typeface="+mj-lt"/>
              </a:rPr>
              <a:t>ab</a:t>
            </a:r>
            <a:endParaRPr lang="en-US" sz="2400" dirty="0">
              <a:latin typeface="+mj-lt"/>
            </a:endParaRPr>
          </a:p>
        </p:txBody>
      </p:sp>
      <p:sp>
        <p:nvSpPr>
          <p:cNvPr id="7" name="TextBox 6">
            <a:extLst>
              <a:ext uri="{FF2B5EF4-FFF2-40B4-BE49-F238E27FC236}">
                <a16:creationId xmlns:a16="http://schemas.microsoft.com/office/drawing/2014/main" id="{D9081BD8-5266-427C-9C35-0692C5494F7F}"/>
              </a:ext>
            </a:extLst>
          </p:cNvPr>
          <p:cNvSpPr txBox="1"/>
          <p:nvPr/>
        </p:nvSpPr>
        <p:spPr>
          <a:xfrm>
            <a:off x="7620000" y="3198167"/>
            <a:ext cx="762000" cy="461665"/>
          </a:xfrm>
          <a:prstGeom prst="rect">
            <a:avLst/>
          </a:prstGeom>
          <a:noFill/>
        </p:spPr>
        <p:txBody>
          <a:bodyPr wrap="square" rtlCol="0">
            <a:spAutoFit/>
          </a:bodyPr>
          <a:lstStyle/>
          <a:p>
            <a:r>
              <a:rPr lang="en-US" sz="2400" dirty="0" err="1">
                <a:latin typeface="+mj-lt"/>
              </a:rPr>
              <a:t>Q</a:t>
            </a:r>
            <a:r>
              <a:rPr lang="en-US" sz="2400" b="1" baseline="-25000" dirty="0" err="1">
                <a:latin typeface="+mj-lt"/>
              </a:rPr>
              <a:t>cd</a:t>
            </a:r>
            <a:endParaRPr lang="en-US" sz="2400" dirty="0">
              <a:latin typeface="+mj-lt"/>
            </a:endParaRPr>
          </a:p>
        </p:txBody>
      </p:sp>
      <p:sp>
        <p:nvSpPr>
          <p:cNvPr id="8" name="TextBox 7">
            <a:extLst>
              <a:ext uri="{FF2B5EF4-FFF2-40B4-BE49-F238E27FC236}">
                <a16:creationId xmlns:a16="http://schemas.microsoft.com/office/drawing/2014/main" id="{3A2A5379-1151-45BB-B1CD-CBFA2F3A0540}"/>
              </a:ext>
            </a:extLst>
          </p:cNvPr>
          <p:cNvSpPr txBox="1"/>
          <p:nvPr/>
        </p:nvSpPr>
        <p:spPr>
          <a:xfrm>
            <a:off x="5105400" y="485130"/>
            <a:ext cx="609600" cy="461665"/>
          </a:xfrm>
          <a:prstGeom prst="rect">
            <a:avLst/>
          </a:prstGeom>
          <a:noFill/>
        </p:spPr>
        <p:txBody>
          <a:bodyPr wrap="square" rtlCol="0">
            <a:spAutoFit/>
          </a:bodyPr>
          <a:lstStyle/>
          <a:p>
            <a:r>
              <a:rPr lang="en-US" sz="2400" b="1" i="1" dirty="0">
                <a:latin typeface="+mj-lt"/>
              </a:rPr>
              <a:t>a</a:t>
            </a:r>
          </a:p>
        </p:txBody>
      </p:sp>
      <p:sp>
        <p:nvSpPr>
          <p:cNvPr id="9" name="TextBox 8">
            <a:extLst>
              <a:ext uri="{FF2B5EF4-FFF2-40B4-BE49-F238E27FC236}">
                <a16:creationId xmlns:a16="http://schemas.microsoft.com/office/drawing/2014/main" id="{763822F8-7820-4459-B458-41E0212F28F9}"/>
              </a:ext>
            </a:extLst>
          </p:cNvPr>
          <p:cNvSpPr txBox="1"/>
          <p:nvPr/>
        </p:nvSpPr>
        <p:spPr>
          <a:xfrm>
            <a:off x="7886700" y="2981363"/>
            <a:ext cx="609600" cy="461665"/>
          </a:xfrm>
          <a:prstGeom prst="rect">
            <a:avLst/>
          </a:prstGeom>
          <a:noFill/>
        </p:spPr>
        <p:txBody>
          <a:bodyPr wrap="square" rtlCol="0">
            <a:spAutoFit/>
          </a:bodyPr>
          <a:lstStyle/>
          <a:p>
            <a:r>
              <a:rPr lang="en-US" sz="2400" b="1" i="1" dirty="0">
                <a:latin typeface="+mj-lt"/>
              </a:rPr>
              <a:t>c</a:t>
            </a:r>
          </a:p>
        </p:txBody>
      </p:sp>
      <p:sp>
        <p:nvSpPr>
          <p:cNvPr id="10" name="TextBox 9">
            <a:extLst>
              <a:ext uri="{FF2B5EF4-FFF2-40B4-BE49-F238E27FC236}">
                <a16:creationId xmlns:a16="http://schemas.microsoft.com/office/drawing/2014/main" id="{220B01D2-3018-4B86-B663-B444DA671200}"/>
              </a:ext>
            </a:extLst>
          </p:cNvPr>
          <p:cNvSpPr txBox="1"/>
          <p:nvPr/>
        </p:nvSpPr>
        <p:spPr>
          <a:xfrm>
            <a:off x="6114256" y="1882129"/>
            <a:ext cx="609600" cy="461665"/>
          </a:xfrm>
          <a:prstGeom prst="rect">
            <a:avLst/>
          </a:prstGeom>
          <a:noFill/>
        </p:spPr>
        <p:txBody>
          <a:bodyPr wrap="square" rtlCol="0">
            <a:spAutoFit/>
          </a:bodyPr>
          <a:lstStyle/>
          <a:p>
            <a:r>
              <a:rPr lang="en-US" sz="2400" b="1" i="1" dirty="0">
                <a:latin typeface="+mj-lt"/>
              </a:rPr>
              <a:t>b</a:t>
            </a:r>
          </a:p>
        </p:txBody>
      </p:sp>
      <p:sp>
        <p:nvSpPr>
          <p:cNvPr id="11" name="TextBox 10">
            <a:extLst>
              <a:ext uri="{FF2B5EF4-FFF2-40B4-BE49-F238E27FC236}">
                <a16:creationId xmlns:a16="http://schemas.microsoft.com/office/drawing/2014/main" id="{829D30FF-F744-4406-AF15-5CEC3F6B4969}"/>
              </a:ext>
            </a:extLst>
          </p:cNvPr>
          <p:cNvSpPr txBox="1"/>
          <p:nvPr/>
        </p:nvSpPr>
        <p:spPr>
          <a:xfrm>
            <a:off x="6057900" y="2819400"/>
            <a:ext cx="609600" cy="461665"/>
          </a:xfrm>
          <a:prstGeom prst="rect">
            <a:avLst/>
          </a:prstGeom>
          <a:noFill/>
        </p:spPr>
        <p:txBody>
          <a:bodyPr wrap="square" rtlCol="0">
            <a:spAutoFit/>
          </a:bodyPr>
          <a:lstStyle/>
          <a:p>
            <a:r>
              <a:rPr lang="en-US" sz="2400" b="1" i="1" dirty="0">
                <a:latin typeface="+mj-lt"/>
              </a:rPr>
              <a:t>d</a:t>
            </a:r>
          </a:p>
        </p:txBody>
      </p:sp>
    </p:spTree>
    <p:extLst>
      <p:ext uri="{BB962C8B-B14F-4D97-AF65-F5344CB8AC3E}">
        <p14:creationId xmlns:p14="http://schemas.microsoft.com/office/powerpoint/2010/main" val="2104611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95815C-0C77-48F2-8228-19B56CCB7BF4}"/>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DAB91679-A89C-4A99-9294-8805D6EA3F85}"/>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ABF2DD6A-EB70-4D60-A075-C03C073DF50D}"/>
              </a:ext>
            </a:extLst>
          </p:cNvPr>
          <p:cNvSpPr>
            <a:spLocks noGrp="1"/>
          </p:cNvSpPr>
          <p:nvPr>
            <p:ph type="sldNum" sz="quarter" idx="12"/>
          </p:nvPr>
        </p:nvSpPr>
        <p:spPr/>
        <p:txBody>
          <a:bodyPr/>
          <a:lstStyle/>
          <a:p>
            <a:fld id="{CE368B07-CEBF-4C80-90AF-53B34FA04CF3}" type="slidenum">
              <a:rPr lang="en-US" smtClean="0"/>
              <a:t>21</a:t>
            </a:fld>
            <a:endParaRPr lang="en-US" dirty="0"/>
          </a:p>
        </p:txBody>
      </p:sp>
      <p:pic>
        <p:nvPicPr>
          <p:cNvPr id="5" name="Picture 4">
            <a:extLst>
              <a:ext uri="{FF2B5EF4-FFF2-40B4-BE49-F238E27FC236}">
                <a16:creationId xmlns:a16="http://schemas.microsoft.com/office/drawing/2014/main" id="{285B2BA6-F01F-4261-A7DB-54FD9401B022}"/>
              </a:ext>
            </a:extLst>
          </p:cNvPr>
          <p:cNvPicPr>
            <a:picLocks noChangeAspect="1"/>
          </p:cNvPicPr>
          <p:nvPr/>
        </p:nvPicPr>
        <p:blipFill rotWithShape="1">
          <a:blip r:embed="rId3"/>
          <a:srcRect l="47708"/>
          <a:stretch/>
        </p:blipFill>
        <p:spPr>
          <a:xfrm>
            <a:off x="304800" y="797001"/>
            <a:ext cx="4644220" cy="3905250"/>
          </a:xfrm>
          <a:prstGeom prst="rect">
            <a:avLst/>
          </a:prstGeom>
        </p:spPr>
      </p:pic>
      <p:sp>
        <p:nvSpPr>
          <p:cNvPr id="6" name="TextBox 5">
            <a:extLst>
              <a:ext uri="{FF2B5EF4-FFF2-40B4-BE49-F238E27FC236}">
                <a16:creationId xmlns:a16="http://schemas.microsoft.com/office/drawing/2014/main" id="{4A8BEFAD-5FFD-43CA-8DEB-6802C90F3B75}"/>
              </a:ext>
            </a:extLst>
          </p:cNvPr>
          <p:cNvSpPr txBox="1"/>
          <p:nvPr/>
        </p:nvSpPr>
        <p:spPr>
          <a:xfrm>
            <a:off x="1674410" y="3311601"/>
            <a:ext cx="1219200" cy="461665"/>
          </a:xfrm>
          <a:prstGeom prst="rect">
            <a:avLst/>
          </a:prstGeom>
          <a:noFill/>
        </p:spPr>
        <p:txBody>
          <a:bodyPr wrap="square" rtlCol="0">
            <a:spAutoFit/>
          </a:bodyPr>
          <a:lstStyle/>
          <a:p>
            <a:r>
              <a:rPr lang="en-US" sz="2400" dirty="0">
                <a:latin typeface="+mj-lt"/>
              </a:rPr>
              <a:t>Q</a:t>
            </a:r>
            <a:r>
              <a:rPr lang="en-US" sz="2400" baseline="-25000" dirty="0">
                <a:latin typeface="+mj-lt"/>
              </a:rPr>
              <a:t>12</a:t>
            </a:r>
            <a:r>
              <a:rPr lang="en-US" sz="2400" dirty="0">
                <a:latin typeface="+mj-lt"/>
              </a:rPr>
              <a:t>=0</a:t>
            </a:r>
          </a:p>
        </p:txBody>
      </p:sp>
      <p:sp>
        <p:nvSpPr>
          <p:cNvPr id="7" name="TextBox 6">
            <a:extLst>
              <a:ext uri="{FF2B5EF4-FFF2-40B4-BE49-F238E27FC236}">
                <a16:creationId xmlns:a16="http://schemas.microsoft.com/office/drawing/2014/main" id="{562A0E11-9B4B-4272-93EB-10130CE52F67}"/>
              </a:ext>
            </a:extLst>
          </p:cNvPr>
          <p:cNvSpPr txBox="1"/>
          <p:nvPr/>
        </p:nvSpPr>
        <p:spPr>
          <a:xfrm>
            <a:off x="1905000" y="1642550"/>
            <a:ext cx="1219200" cy="461665"/>
          </a:xfrm>
          <a:prstGeom prst="rect">
            <a:avLst/>
          </a:prstGeom>
          <a:noFill/>
        </p:spPr>
        <p:txBody>
          <a:bodyPr wrap="square" rtlCol="0">
            <a:spAutoFit/>
          </a:bodyPr>
          <a:lstStyle/>
          <a:p>
            <a:r>
              <a:rPr lang="en-US" sz="2400" dirty="0">
                <a:latin typeface="+mj-lt"/>
              </a:rPr>
              <a:t>Q</a:t>
            </a:r>
            <a:r>
              <a:rPr lang="en-US" sz="2400" baseline="-25000" dirty="0">
                <a:latin typeface="+mj-lt"/>
              </a:rPr>
              <a:t>34</a:t>
            </a:r>
            <a:r>
              <a:rPr lang="en-US" sz="2400" dirty="0">
                <a:latin typeface="+mj-lt"/>
              </a:rPr>
              <a:t>=0</a:t>
            </a:r>
          </a:p>
        </p:txBody>
      </p:sp>
      <p:graphicFrame>
        <p:nvGraphicFramePr>
          <p:cNvPr id="8" name="Object 7">
            <a:extLst>
              <a:ext uri="{FF2B5EF4-FFF2-40B4-BE49-F238E27FC236}">
                <a16:creationId xmlns:a16="http://schemas.microsoft.com/office/drawing/2014/main" id="{91D1F20B-7310-4829-AD42-5B7F49ABC716}"/>
              </a:ext>
            </a:extLst>
          </p:cNvPr>
          <p:cNvGraphicFramePr>
            <a:graphicFrameLocks noChangeAspect="1"/>
          </p:cNvGraphicFramePr>
          <p:nvPr>
            <p:extLst>
              <p:ext uri="{D42A27DB-BD31-4B8C-83A1-F6EECF244321}">
                <p14:modId xmlns:p14="http://schemas.microsoft.com/office/powerpoint/2010/main" val="4087975527"/>
              </p:ext>
            </p:extLst>
          </p:nvPr>
        </p:nvGraphicFramePr>
        <p:xfrm>
          <a:off x="4949020" y="1594703"/>
          <a:ext cx="3162300" cy="2163763"/>
        </p:xfrm>
        <a:graphic>
          <a:graphicData uri="http://schemas.openxmlformats.org/presentationml/2006/ole">
            <mc:AlternateContent xmlns:mc="http://schemas.openxmlformats.org/markup-compatibility/2006">
              <mc:Choice xmlns:v="urn:schemas-microsoft-com:vml" Requires="v">
                <p:oleObj spid="_x0000_s28680" name="Equation" r:id="rId4" imgW="3162456" imgH="2164135" progId="Equation.DSMT4">
                  <p:embed/>
                </p:oleObj>
              </mc:Choice>
              <mc:Fallback>
                <p:oleObj name="Equation" r:id="rId4" imgW="3162456" imgH="2164135" progId="Equation.DSMT4">
                  <p:embed/>
                  <p:pic>
                    <p:nvPicPr>
                      <p:cNvPr id="9" name="Object 8">
                        <a:extLst>
                          <a:ext uri="{FF2B5EF4-FFF2-40B4-BE49-F238E27FC236}">
                            <a16:creationId xmlns:a16="http://schemas.microsoft.com/office/drawing/2014/main" id="{1056B4DC-5CF4-497C-AFB5-84868D259B3A}"/>
                          </a:ext>
                        </a:extLst>
                      </p:cNvPr>
                      <p:cNvPicPr/>
                      <p:nvPr/>
                    </p:nvPicPr>
                    <p:blipFill>
                      <a:blip r:embed="rId5"/>
                      <a:stretch>
                        <a:fillRect/>
                      </a:stretch>
                    </p:blipFill>
                    <p:spPr>
                      <a:xfrm>
                        <a:off x="4949020" y="1594703"/>
                        <a:ext cx="3162300" cy="2163763"/>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773970C8-C4F5-4AD5-A782-ABB7093F7384}"/>
              </a:ext>
            </a:extLst>
          </p:cNvPr>
          <p:cNvGraphicFramePr>
            <a:graphicFrameLocks noChangeAspect="1"/>
          </p:cNvGraphicFramePr>
          <p:nvPr>
            <p:extLst>
              <p:ext uri="{D42A27DB-BD31-4B8C-83A1-F6EECF244321}">
                <p14:modId xmlns:p14="http://schemas.microsoft.com/office/powerpoint/2010/main" val="2575991409"/>
              </p:ext>
            </p:extLst>
          </p:nvPr>
        </p:nvGraphicFramePr>
        <p:xfrm>
          <a:off x="2061176" y="5118100"/>
          <a:ext cx="5487521" cy="1054100"/>
        </p:xfrm>
        <a:graphic>
          <a:graphicData uri="http://schemas.openxmlformats.org/presentationml/2006/ole">
            <mc:AlternateContent xmlns:mc="http://schemas.openxmlformats.org/markup-compatibility/2006">
              <mc:Choice xmlns:v="urn:schemas-microsoft-com:vml" Requires="v">
                <p:oleObj spid="_x0000_s28681" name="Equation" r:id="rId6" imgW="2247840" imgH="431640" progId="Equation.DSMT4">
                  <p:embed/>
                </p:oleObj>
              </mc:Choice>
              <mc:Fallback>
                <p:oleObj name="Equation" r:id="rId6" imgW="2247840" imgH="431640" progId="Equation.DSMT4">
                  <p:embed/>
                  <p:pic>
                    <p:nvPicPr>
                      <p:cNvPr id="10" name="Object 9">
                        <a:extLst>
                          <a:ext uri="{FF2B5EF4-FFF2-40B4-BE49-F238E27FC236}">
                            <a16:creationId xmlns:a16="http://schemas.microsoft.com/office/drawing/2014/main" id="{AD6B4E76-05A5-45B0-9999-485423573776}"/>
                          </a:ext>
                        </a:extLst>
                      </p:cNvPr>
                      <p:cNvPicPr/>
                      <p:nvPr/>
                    </p:nvPicPr>
                    <p:blipFill>
                      <a:blip r:embed="rId7"/>
                      <a:stretch>
                        <a:fillRect/>
                      </a:stretch>
                    </p:blipFill>
                    <p:spPr>
                      <a:xfrm>
                        <a:off x="2061176" y="5118100"/>
                        <a:ext cx="5487521" cy="105410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EDB6A690-C246-40E8-9A70-FDCC04C27AD6}"/>
              </a:ext>
            </a:extLst>
          </p:cNvPr>
          <p:cNvSpPr txBox="1"/>
          <p:nvPr/>
        </p:nvSpPr>
        <p:spPr>
          <a:xfrm>
            <a:off x="0" y="136525"/>
            <a:ext cx="8763000" cy="461665"/>
          </a:xfrm>
          <a:prstGeom prst="rect">
            <a:avLst/>
          </a:prstGeom>
          <a:noFill/>
        </p:spPr>
        <p:txBody>
          <a:bodyPr wrap="square" rtlCol="0">
            <a:spAutoFit/>
          </a:bodyPr>
          <a:lstStyle/>
          <a:p>
            <a:r>
              <a:rPr lang="en-US" sz="2400" dirty="0">
                <a:latin typeface="+mj-lt"/>
              </a:rPr>
              <a:t>Other cyclic processes  such as the </a:t>
            </a:r>
            <a:r>
              <a:rPr lang="en-US" sz="2400">
                <a:latin typeface="+mj-lt"/>
              </a:rPr>
              <a:t>Otto cycle --</a:t>
            </a:r>
            <a:endParaRPr lang="en-US" sz="2400" dirty="0">
              <a:latin typeface="+mj-lt"/>
            </a:endParaRPr>
          </a:p>
        </p:txBody>
      </p:sp>
    </p:spTree>
    <p:extLst>
      <p:ext uri="{BB962C8B-B14F-4D97-AF65-F5344CB8AC3E}">
        <p14:creationId xmlns:p14="http://schemas.microsoft.com/office/powerpoint/2010/main" val="32595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394C50-7870-4A19-900F-FA09358EA351}"/>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5C26043C-C72A-477E-8483-9EAECEC98645}"/>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A4A00BE9-F984-4674-AF9C-8FCEA965F5B1}"/>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2A52EE61-9FB5-4982-A41F-12764D5EB618}"/>
              </a:ext>
            </a:extLst>
          </p:cNvPr>
          <p:cNvSpPr txBox="1"/>
          <p:nvPr/>
        </p:nvSpPr>
        <p:spPr>
          <a:xfrm>
            <a:off x="228600" y="228600"/>
            <a:ext cx="8153400" cy="1200329"/>
          </a:xfrm>
          <a:prstGeom prst="rect">
            <a:avLst/>
          </a:prstGeom>
          <a:noFill/>
        </p:spPr>
        <p:txBody>
          <a:bodyPr wrap="square" rtlCol="0">
            <a:spAutoFit/>
          </a:bodyPr>
          <a:lstStyle/>
          <a:p>
            <a:r>
              <a:rPr lang="en-US" sz="2400" dirty="0">
                <a:latin typeface="+mj-lt"/>
              </a:rPr>
              <a:t>Comments about exam –</a:t>
            </a:r>
          </a:p>
          <a:p>
            <a:endParaRPr lang="en-US" sz="2400" dirty="0">
              <a:latin typeface="+mj-lt"/>
            </a:endParaRPr>
          </a:p>
          <a:p>
            <a:endParaRPr lang="en-US" sz="2400" dirty="0">
              <a:latin typeface="+mj-lt"/>
            </a:endParaRPr>
          </a:p>
        </p:txBody>
      </p:sp>
      <p:sp>
        <p:nvSpPr>
          <p:cNvPr id="6" name="Rectangle 5">
            <a:extLst>
              <a:ext uri="{FF2B5EF4-FFF2-40B4-BE49-F238E27FC236}">
                <a16:creationId xmlns:a16="http://schemas.microsoft.com/office/drawing/2014/main" id="{F7F98E81-7956-4920-95CD-22975BB62E2B}"/>
              </a:ext>
            </a:extLst>
          </p:cNvPr>
          <p:cNvSpPr/>
          <p:nvPr/>
        </p:nvSpPr>
        <p:spPr>
          <a:xfrm>
            <a:off x="152400" y="828764"/>
            <a:ext cx="8839200" cy="4893647"/>
          </a:xfrm>
          <a:prstGeom prst="rect">
            <a:avLst/>
          </a:prstGeom>
        </p:spPr>
        <p:txBody>
          <a:bodyPr wrap="square">
            <a:spAutoFit/>
          </a:bodyPr>
          <a:lstStyle/>
          <a:p>
            <a:r>
              <a:rPr lang="en-US" sz="2400" dirty="0"/>
              <a:t>According to the honor code, your exam submission must be your own work.    In completing this take-home exam, you may consult your textbook, and other course materials, particularly those posted on the class webpage.   You may consult other texts (within reason) as long as these are acknowledged and documented.   Should questions arise about the exam, please email </a:t>
            </a:r>
            <a:r>
              <a:rPr lang="en-US" sz="2400" dirty="0">
                <a:hlinkClick r:id="rId2"/>
              </a:rPr>
              <a:t>natalie@wfu.edu</a:t>
            </a:r>
            <a:r>
              <a:rPr lang="en-US" sz="2400" dirty="0"/>
              <a:t> </a:t>
            </a:r>
            <a:r>
              <a:rPr lang="en-US" sz="2400" b="1" dirty="0"/>
              <a:t>but no one else</a:t>
            </a:r>
            <a:r>
              <a:rPr lang="en-US" sz="2400" dirty="0"/>
              <a:t>.  </a:t>
            </a:r>
          </a:p>
          <a:p>
            <a:endParaRPr lang="en-US" sz="2400" dirty="0"/>
          </a:p>
          <a:p>
            <a:r>
              <a:rPr lang="en-US" sz="2400" dirty="0"/>
              <a:t>Exams will be graded on the basis of correct reasoning as well as correct answers.    It is expected that you will use Maple, Mathematica, or Wolfram and these should be included in your exam submission.   </a:t>
            </a:r>
          </a:p>
          <a:p>
            <a:endParaRPr lang="en-US" sz="2400" dirty="0"/>
          </a:p>
        </p:txBody>
      </p:sp>
    </p:spTree>
    <p:extLst>
      <p:ext uri="{BB962C8B-B14F-4D97-AF65-F5344CB8AC3E}">
        <p14:creationId xmlns:p14="http://schemas.microsoft.com/office/powerpoint/2010/main" val="112193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AC4EB7-3DC4-4A8D-8CF5-2C0259E81D3E}"/>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8A0E065B-125E-4AB8-AA38-D0879D5A193F}"/>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B319FD03-2AF3-46EF-ACDA-86BBEC9B423C}"/>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571FEF91-D8F7-4DB8-99E6-62A14BE4B791}"/>
              </a:ext>
            </a:extLst>
          </p:cNvPr>
          <p:cNvSpPr txBox="1"/>
          <p:nvPr/>
        </p:nvSpPr>
        <p:spPr>
          <a:xfrm>
            <a:off x="152400" y="117775"/>
            <a:ext cx="8991600" cy="8802410"/>
          </a:xfrm>
          <a:prstGeom prst="rect">
            <a:avLst/>
          </a:prstGeom>
          <a:noFill/>
        </p:spPr>
        <p:txBody>
          <a:bodyPr wrap="square" rtlCol="0">
            <a:spAutoFit/>
          </a:bodyPr>
          <a:lstStyle/>
          <a:p>
            <a:r>
              <a:rPr lang="en-US" sz="2400" dirty="0">
                <a:latin typeface="+mj-lt"/>
              </a:rPr>
              <a:t>Your questions –</a:t>
            </a:r>
          </a:p>
          <a:p>
            <a:endParaRPr lang="en-US" sz="2400" dirty="0">
              <a:latin typeface="+mj-lt"/>
            </a:endParaRPr>
          </a:p>
          <a:p>
            <a:r>
              <a:rPr lang="en-US" sz="3200" dirty="0"/>
              <a:t>From Rich -- </a:t>
            </a:r>
            <a:r>
              <a:rPr lang="en-US" dirty="0"/>
              <a:t>I tried using k*T on the homework, but I could not get the right answer without using R*T. Why is this the case? -Does the constant of reactivity still work when comparing across different measurements, like pressure and molality?</a:t>
            </a:r>
          </a:p>
          <a:p>
            <a:endParaRPr lang="en-US" sz="2400" dirty="0">
              <a:latin typeface="+mj-lt"/>
            </a:endParaRPr>
          </a:p>
          <a:p>
            <a:r>
              <a:rPr lang="en-US" sz="2400" dirty="0">
                <a:latin typeface="+mj-lt"/>
              </a:rPr>
              <a:t>From Annie -- </a:t>
            </a:r>
            <a:r>
              <a:rPr lang="en-US" dirty="0"/>
              <a:t>For tomorrow's review can we do some example problems? I have a difficult time applying all the formulas we derive- like any problems showing us how to do stuff with H,S,G, </a:t>
            </a:r>
            <a:r>
              <a:rPr lang="en-US" dirty="0" err="1"/>
              <a:t>Cp,Cv,U,V,F,n</a:t>
            </a:r>
            <a:r>
              <a:rPr lang="en-US" dirty="0"/>
              <a:t>. For the most part I understand where these equations come from, but I just don't know what to do with them.  </a:t>
            </a:r>
          </a:p>
          <a:p>
            <a:r>
              <a:rPr lang="en-US" dirty="0"/>
              <a:t>Also, is the exam going to be derivation oriented or more problem solving? Because if it is derivations, please disregard the suggestion I made above, and instead possibly review how the variables relate to each other when certain elements are fixed and stuff like that.</a:t>
            </a:r>
          </a:p>
          <a:p>
            <a:endParaRPr lang="en-US" sz="2400" dirty="0">
              <a:latin typeface="+mj-lt"/>
            </a:endParaRPr>
          </a:p>
          <a:p>
            <a:r>
              <a:rPr lang="en-US" sz="2400" dirty="0"/>
              <a:t>From Kristen – </a:t>
            </a:r>
            <a:r>
              <a:rPr lang="en-US" dirty="0"/>
              <a:t>1. How to find </a:t>
            </a:r>
            <a:r>
              <a:rPr lang="en-US" dirty="0" err="1"/>
              <a:t>Cv</a:t>
            </a:r>
            <a:r>
              <a:rPr lang="en-US" dirty="0"/>
              <a:t> and Cp, I know we take the derivative of Q but how does f come in? 2. The important takeaways from the sections on phase transformations.  3. The most important key ideas to know about the tendencies of a system and why they happen (ex: the tendency to go to a state of lowest Gibbs free energy).</a:t>
            </a:r>
          </a:p>
          <a:p>
            <a:endParaRPr lang="en-US" dirty="0"/>
          </a:p>
          <a:p>
            <a:endParaRPr lang="en-US" dirty="0"/>
          </a:p>
          <a:p>
            <a:br>
              <a:rPr lang="en-US" dirty="0"/>
            </a:br>
            <a:endParaRPr lang="en-US" dirty="0"/>
          </a:p>
          <a:p>
            <a:endParaRPr lang="en-US" dirty="0"/>
          </a:p>
          <a:p>
            <a:br>
              <a:rPr lang="en-US" sz="2400" dirty="0"/>
            </a:br>
            <a:endParaRPr lang="en-US" sz="2400" dirty="0"/>
          </a:p>
        </p:txBody>
      </p:sp>
    </p:spTree>
    <p:extLst>
      <p:ext uri="{BB962C8B-B14F-4D97-AF65-F5344CB8AC3E}">
        <p14:creationId xmlns:p14="http://schemas.microsoft.com/office/powerpoint/2010/main" val="34924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20CA39-3799-4CF7-AE3D-A4967D728642}"/>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9195708C-1D52-4385-87F7-85281B5C6A16}"/>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7514B2C6-5163-4C33-BF45-C3C411D21F6F}"/>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62108FA9-0855-4735-9BE1-937F669CDC95}"/>
              </a:ext>
            </a:extLst>
          </p:cNvPr>
          <p:cNvSpPr txBox="1"/>
          <p:nvPr/>
        </p:nvSpPr>
        <p:spPr>
          <a:xfrm>
            <a:off x="228600" y="457200"/>
            <a:ext cx="8153400" cy="2215991"/>
          </a:xfrm>
          <a:prstGeom prst="rect">
            <a:avLst/>
          </a:prstGeom>
          <a:noFill/>
        </p:spPr>
        <p:txBody>
          <a:bodyPr wrap="square" rtlCol="0">
            <a:spAutoFit/>
          </a:bodyPr>
          <a:lstStyle/>
          <a:p>
            <a:r>
              <a:rPr lang="en-US" sz="2400" dirty="0"/>
              <a:t>From – Michael -- </a:t>
            </a:r>
            <a:r>
              <a:rPr lang="en-US" dirty="0"/>
              <a:t>1) Could you please explain how the change in entropy can be negative and how this isn't in violation of the second law of thermodynamics?  2) How does the formula (T = To + (KbTo^2)/L for saltwater not give us a number above freezing if To is 273K, shouldn't  (KbTo^2)/L always be positive? 3) Last lecture you mentioned that to estimate </a:t>
            </a:r>
            <a:r>
              <a:rPr lang="en-US" dirty="0" err="1"/>
              <a:t>nB</a:t>
            </a:r>
            <a:r>
              <a:rPr lang="en-US" dirty="0"/>
              <a:t> we need to double 0.6 to 1.2, why is that again?</a:t>
            </a:r>
          </a:p>
          <a:p>
            <a:endParaRPr lang="en-US" sz="2400" dirty="0">
              <a:latin typeface="+mj-lt"/>
            </a:endParaRPr>
          </a:p>
        </p:txBody>
      </p:sp>
    </p:spTree>
    <p:extLst>
      <p:ext uri="{BB962C8B-B14F-4D97-AF65-F5344CB8AC3E}">
        <p14:creationId xmlns:p14="http://schemas.microsoft.com/office/powerpoint/2010/main" val="819086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1B858-1C20-4214-ACCC-65289D199DF1}"/>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4E91F112-2368-400B-A20F-3D36D75D39C5}"/>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D735D698-B1D5-435B-A957-BA0851DDB681}"/>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0A61A279-0D34-45B8-85D4-82C2EFAE7A8F}"/>
              </a:ext>
            </a:extLst>
          </p:cNvPr>
          <p:cNvSpPr txBox="1"/>
          <p:nvPr/>
        </p:nvSpPr>
        <p:spPr>
          <a:xfrm>
            <a:off x="152400" y="228600"/>
            <a:ext cx="8991600" cy="830997"/>
          </a:xfrm>
          <a:prstGeom prst="rect">
            <a:avLst/>
          </a:prstGeom>
          <a:noFill/>
        </p:spPr>
        <p:txBody>
          <a:bodyPr wrap="square" rtlCol="0">
            <a:spAutoFit/>
          </a:bodyPr>
          <a:lstStyle/>
          <a:p>
            <a:r>
              <a:rPr lang="en-US" sz="2400" dirty="0">
                <a:latin typeface="+mj-lt"/>
              </a:rPr>
              <a:t>Comment of boiling point elevation discussion from Lecture 18  --</a:t>
            </a:r>
          </a:p>
          <a:p>
            <a:endParaRPr lang="en-US" sz="2400" dirty="0">
              <a:latin typeface="+mj-lt"/>
            </a:endParaRPr>
          </a:p>
        </p:txBody>
      </p:sp>
      <p:graphicFrame>
        <p:nvGraphicFramePr>
          <p:cNvPr id="6" name="Object 5">
            <a:extLst>
              <a:ext uri="{FF2B5EF4-FFF2-40B4-BE49-F238E27FC236}">
                <a16:creationId xmlns:a16="http://schemas.microsoft.com/office/drawing/2014/main" id="{6B003775-7A92-4D27-A18D-82E50892DD97}"/>
              </a:ext>
            </a:extLst>
          </p:cNvPr>
          <p:cNvGraphicFramePr>
            <a:graphicFrameLocks noChangeAspect="1"/>
          </p:cNvGraphicFramePr>
          <p:nvPr>
            <p:extLst>
              <p:ext uri="{D42A27DB-BD31-4B8C-83A1-F6EECF244321}">
                <p14:modId xmlns:p14="http://schemas.microsoft.com/office/powerpoint/2010/main" val="401076312"/>
              </p:ext>
            </p:extLst>
          </p:nvPr>
        </p:nvGraphicFramePr>
        <p:xfrm>
          <a:off x="457200" y="1008063"/>
          <a:ext cx="6329363" cy="3659187"/>
        </p:xfrm>
        <a:graphic>
          <a:graphicData uri="http://schemas.openxmlformats.org/presentationml/2006/ole">
            <mc:AlternateContent xmlns:mc="http://schemas.openxmlformats.org/markup-compatibility/2006">
              <mc:Choice xmlns:v="urn:schemas-microsoft-com:vml" Requires="v">
                <p:oleObj spid="_x0000_s14386" name="Equation" r:id="rId3" imgW="2768400" imgH="1600200" progId="Equation.DSMT4">
                  <p:embed/>
                </p:oleObj>
              </mc:Choice>
              <mc:Fallback>
                <p:oleObj name="Equation" r:id="rId3" imgW="2768400" imgH="1600200" progId="Equation.DSMT4">
                  <p:embed/>
                  <p:pic>
                    <p:nvPicPr>
                      <p:cNvPr id="7" name="Object 6">
                        <a:extLst>
                          <a:ext uri="{FF2B5EF4-FFF2-40B4-BE49-F238E27FC236}">
                            <a16:creationId xmlns:a16="http://schemas.microsoft.com/office/drawing/2014/main" id="{4EEBE594-9C8C-417B-BB9C-BB40F2EDC510}"/>
                          </a:ext>
                        </a:extLst>
                      </p:cNvPr>
                      <p:cNvPicPr/>
                      <p:nvPr/>
                    </p:nvPicPr>
                    <p:blipFill>
                      <a:blip r:embed="rId4"/>
                      <a:stretch>
                        <a:fillRect/>
                      </a:stretch>
                    </p:blipFill>
                    <p:spPr>
                      <a:xfrm>
                        <a:off x="457200" y="1008063"/>
                        <a:ext cx="6329363" cy="365918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BF188623-8954-456F-8146-EB00B8961388}"/>
              </a:ext>
            </a:extLst>
          </p:cNvPr>
          <p:cNvSpPr txBox="1"/>
          <p:nvPr/>
        </p:nvSpPr>
        <p:spPr>
          <a:xfrm>
            <a:off x="30480" y="4649608"/>
            <a:ext cx="8991600" cy="1569660"/>
          </a:xfrm>
          <a:prstGeom prst="rect">
            <a:avLst/>
          </a:prstGeom>
          <a:noFill/>
        </p:spPr>
        <p:txBody>
          <a:bodyPr wrap="square" rtlCol="0">
            <a:spAutoFit/>
          </a:bodyPr>
          <a:lstStyle/>
          <a:p>
            <a:r>
              <a:rPr lang="en-US" sz="2400" dirty="0">
                <a:latin typeface="+mj-lt"/>
              </a:rPr>
              <a:t>How should we estimate </a:t>
            </a:r>
            <a:r>
              <a:rPr lang="en-US" sz="2400" dirty="0" err="1">
                <a:latin typeface="+mj-lt"/>
              </a:rPr>
              <a:t>n</a:t>
            </a:r>
            <a:r>
              <a:rPr lang="en-US" sz="2400" baseline="-25000" dirty="0" err="1">
                <a:latin typeface="+mj-lt"/>
              </a:rPr>
              <a:t>B</a:t>
            </a:r>
            <a:r>
              <a:rPr lang="en-US" sz="2400" dirty="0">
                <a:latin typeface="+mj-lt"/>
              </a:rPr>
              <a:t>?</a:t>
            </a:r>
          </a:p>
          <a:p>
            <a:pPr lvl="1"/>
            <a:r>
              <a:rPr lang="en-US" sz="2400" dirty="0">
                <a:latin typeface="+mj-lt"/>
              </a:rPr>
              <a:t>Textbook says that for 1 kg of water there are 35 g of NaCl</a:t>
            </a:r>
          </a:p>
          <a:p>
            <a:pPr lvl="1"/>
            <a:r>
              <a:rPr lang="en-US" sz="2400" dirty="0">
                <a:latin typeface="+mj-lt"/>
              </a:rPr>
              <a:t>Molecular mass of NaCl  58.44 g</a:t>
            </a:r>
          </a:p>
          <a:p>
            <a:pPr lvl="1"/>
            <a:r>
              <a:rPr lang="en-US" sz="2400" dirty="0" err="1"/>
              <a:t>n</a:t>
            </a:r>
            <a:r>
              <a:rPr lang="en-US" sz="2400" baseline="-25000" dirty="0" err="1"/>
              <a:t>B</a:t>
            </a:r>
            <a:r>
              <a:rPr lang="en-US" sz="2400" dirty="0"/>
              <a:t>=0.6        or       </a:t>
            </a:r>
            <a:r>
              <a:rPr lang="en-US" sz="2400" dirty="0" err="1"/>
              <a:t>n</a:t>
            </a:r>
            <a:r>
              <a:rPr lang="en-US" sz="2400" baseline="-25000" dirty="0" err="1"/>
              <a:t>B</a:t>
            </a:r>
            <a:r>
              <a:rPr lang="en-US" sz="2400"/>
              <a:t>=1.2                  ?????</a:t>
            </a:r>
            <a:endParaRPr lang="en-US" sz="2400" b="1" dirty="0">
              <a:latin typeface="+mj-lt"/>
            </a:endParaRPr>
          </a:p>
        </p:txBody>
      </p:sp>
    </p:spTree>
    <p:extLst>
      <p:ext uri="{BB962C8B-B14F-4D97-AF65-F5344CB8AC3E}">
        <p14:creationId xmlns:p14="http://schemas.microsoft.com/office/powerpoint/2010/main" val="415204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5710B1-3EA2-400F-87CF-AAF3598A9822}"/>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C1DF8822-6FFE-4100-BC93-A75C00513F67}"/>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C076A9B7-A16E-48C0-A086-F9BD77EF458B}"/>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F5B14F13-A5E4-4DFA-BC8F-44C895052338}"/>
              </a:ext>
            </a:extLst>
          </p:cNvPr>
          <p:cNvSpPr txBox="1"/>
          <p:nvPr/>
        </p:nvSpPr>
        <p:spPr>
          <a:xfrm>
            <a:off x="457200" y="304800"/>
            <a:ext cx="8001000" cy="5262979"/>
          </a:xfrm>
          <a:prstGeom prst="rect">
            <a:avLst/>
          </a:prstGeom>
          <a:noFill/>
        </p:spPr>
        <p:txBody>
          <a:bodyPr wrap="square" rtlCol="0">
            <a:spAutoFit/>
          </a:bodyPr>
          <a:lstStyle/>
          <a:p>
            <a:r>
              <a:rPr lang="en-US" sz="2400" dirty="0">
                <a:latin typeface="+mj-lt"/>
              </a:rPr>
              <a:t>General comments –</a:t>
            </a:r>
          </a:p>
          <a:p>
            <a:endParaRPr lang="en-US" sz="2400" dirty="0">
              <a:latin typeface="+mj-lt"/>
            </a:endParaRPr>
          </a:p>
          <a:p>
            <a:r>
              <a:rPr lang="en-US" sz="2400" dirty="0">
                <a:latin typeface="+mj-lt"/>
              </a:rPr>
              <a:t>For numerical questions, please make sure that your units are consistent.    For example, many of our discussions mention N as the number of particles, but since we are typically talking about 10</a:t>
            </a:r>
            <a:r>
              <a:rPr lang="en-US" sz="2400" baseline="30000" dirty="0">
                <a:latin typeface="+mj-lt"/>
              </a:rPr>
              <a:t>23</a:t>
            </a:r>
            <a:r>
              <a:rPr lang="en-US" sz="2400" dirty="0">
                <a:latin typeface="+mj-lt"/>
              </a:rPr>
              <a:t> particles, it is more convenient to use moles</a:t>
            </a:r>
          </a:p>
          <a:p>
            <a:endParaRPr lang="en-US" sz="2400" dirty="0">
              <a:latin typeface="+mj-lt"/>
            </a:endParaRPr>
          </a:p>
          <a:p>
            <a:r>
              <a:rPr lang="en-US" sz="2400" dirty="0">
                <a:latin typeface="+mj-lt"/>
              </a:rPr>
              <a:t>                  </a:t>
            </a:r>
            <a:r>
              <a:rPr lang="en-US" sz="2400" dirty="0" err="1">
                <a:latin typeface="+mj-lt"/>
              </a:rPr>
              <a:t>Nk</a:t>
            </a:r>
            <a:r>
              <a:rPr lang="en-US" sz="2400" baseline="-25000" dirty="0" err="1">
                <a:latin typeface="+mj-lt"/>
              </a:rPr>
              <a:t>B</a:t>
            </a:r>
            <a:r>
              <a:rPr lang="en-US" sz="2400" dirty="0" err="1">
                <a:latin typeface="+mj-lt"/>
              </a:rPr>
              <a:t>T</a:t>
            </a:r>
            <a:r>
              <a:rPr lang="en-US" sz="2400" dirty="0">
                <a:latin typeface="+mj-lt"/>
                <a:sym typeface="Wingdings" panose="05000000000000000000" pitchFamily="2" charset="2"/>
              </a:rPr>
              <a:t></a:t>
            </a:r>
            <a:r>
              <a:rPr lang="en-US" sz="2400" dirty="0" err="1">
                <a:latin typeface="+mj-lt"/>
                <a:sym typeface="Wingdings" panose="05000000000000000000" pitchFamily="2" charset="2"/>
              </a:rPr>
              <a:t>nRT</a:t>
            </a:r>
            <a:endParaRPr lang="en-US" sz="2400" dirty="0">
              <a:latin typeface="+mj-lt"/>
              <a:sym typeface="Wingdings" panose="05000000000000000000" pitchFamily="2" charset="2"/>
            </a:endParaRPr>
          </a:p>
          <a:p>
            <a:endParaRPr lang="en-US" sz="2400" dirty="0">
              <a:latin typeface="+mj-lt"/>
              <a:sym typeface="Wingdings" panose="05000000000000000000" pitchFamily="2" charset="2"/>
            </a:endParaRPr>
          </a:p>
          <a:p>
            <a:r>
              <a:rPr lang="en-US" sz="2400" dirty="0">
                <a:latin typeface="+mj-lt"/>
                <a:sym typeface="Wingdings" panose="05000000000000000000" pitchFamily="2" charset="2"/>
              </a:rPr>
              <a:t>Materials properties are often listed per kg or per liter.   If we know the mass density of the material, it is possible to convert to consistent units.</a:t>
            </a: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935174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49E0CE-14BC-4799-BB15-D5F6D1E85FF0}"/>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69E83DAB-3766-469D-A30D-313784C3C128}"/>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0D46765B-CDD1-4904-AABB-59557D181021}"/>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B3B671AF-56BA-402E-B53A-62DE7A89570C}"/>
              </a:ext>
            </a:extLst>
          </p:cNvPr>
          <p:cNvSpPr txBox="1"/>
          <p:nvPr/>
        </p:nvSpPr>
        <p:spPr>
          <a:xfrm>
            <a:off x="228600" y="228600"/>
            <a:ext cx="7162800" cy="830997"/>
          </a:xfrm>
          <a:prstGeom prst="rect">
            <a:avLst/>
          </a:prstGeom>
          <a:noFill/>
        </p:spPr>
        <p:txBody>
          <a:bodyPr wrap="square" rtlCol="0">
            <a:spAutoFit/>
          </a:bodyPr>
          <a:lstStyle/>
          <a:p>
            <a:r>
              <a:rPr lang="en-US" sz="2400" dirty="0">
                <a:latin typeface="+mj-lt"/>
              </a:rPr>
              <a:t>Some mathematical tools</a:t>
            </a:r>
          </a:p>
          <a:p>
            <a:endParaRPr lang="en-US" sz="2400" dirty="0">
              <a:latin typeface="+mj-lt"/>
            </a:endParaRPr>
          </a:p>
        </p:txBody>
      </p:sp>
      <p:sp>
        <p:nvSpPr>
          <p:cNvPr id="6" name="TextBox 5">
            <a:extLst>
              <a:ext uri="{FF2B5EF4-FFF2-40B4-BE49-F238E27FC236}">
                <a16:creationId xmlns:a16="http://schemas.microsoft.com/office/drawing/2014/main" id="{85BE3EF8-4772-42A0-839B-4B5FF7811786}"/>
              </a:ext>
            </a:extLst>
          </p:cNvPr>
          <p:cNvSpPr txBox="1"/>
          <p:nvPr/>
        </p:nvSpPr>
        <p:spPr>
          <a:xfrm>
            <a:off x="152400" y="1071562"/>
            <a:ext cx="7924800" cy="2308324"/>
          </a:xfrm>
          <a:prstGeom prst="rect">
            <a:avLst/>
          </a:prstGeom>
          <a:noFill/>
        </p:spPr>
        <p:txBody>
          <a:bodyPr wrap="square" rtlCol="0">
            <a:spAutoFit/>
          </a:bodyPr>
          <a:lstStyle/>
          <a:p>
            <a:r>
              <a:rPr lang="en-US" sz="2400" dirty="0">
                <a:latin typeface="+mj-lt"/>
              </a:rPr>
              <a:t>Mathematical representation –</a:t>
            </a:r>
          </a:p>
          <a:p>
            <a:pPr lvl="1"/>
            <a:r>
              <a:rPr lang="en-US" sz="2400" dirty="0">
                <a:latin typeface="+mj-lt"/>
              </a:rPr>
              <a:t>Thermodynamics involves a lot of functions and a lot of variables which can be nicely modeled using concepts of multivariable functions.   Here we need to use the concept of partial derivatives and total derivatives.</a:t>
            </a:r>
          </a:p>
        </p:txBody>
      </p:sp>
      <p:graphicFrame>
        <p:nvGraphicFramePr>
          <p:cNvPr id="7" name="Object 6">
            <a:extLst>
              <a:ext uri="{FF2B5EF4-FFF2-40B4-BE49-F238E27FC236}">
                <a16:creationId xmlns:a16="http://schemas.microsoft.com/office/drawing/2014/main" id="{497DA07C-8CAB-4BA8-9C32-789B4BA80593}"/>
              </a:ext>
            </a:extLst>
          </p:cNvPr>
          <p:cNvGraphicFramePr>
            <a:graphicFrameLocks noChangeAspect="1"/>
          </p:cNvGraphicFramePr>
          <p:nvPr>
            <p:extLst>
              <p:ext uri="{D42A27DB-BD31-4B8C-83A1-F6EECF244321}">
                <p14:modId xmlns:p14="http://schemas.microsoft.com/office/powerpoint/2010/main" val="639642602"/>
              </p:ext>
            </p:extLst>
          </p:nvPr>
        </p:nvGraphicFramePr>
        <p:xfrm>
          <a:off x="617538" y="3379787"/>
          <a:ext cx="7758112" cy="3021013"/>
        </p:xfrm>
        <a:graphic>
          <a:graphicData uri="http://schemas.openxmlformats.org/presentationml/2006/ole">
            <mc:AlternateContent xmlns:mc="http://schemas.openxmlformats.org/markup-compatibility/2006">
              <mc:Choice xmlns:v="urn:schemas-microsoft-com:vml" Requires="v">
                <p:oleObj spid="_x0000_s17417" name="Equation" r:id="rId3" imgW="4305240" imgH="1676160" progId="Equation.DSMT4">
                  <p:embed/>
                </p:oleObj>
              </mc:Choice>
              <mc:Fallback>
                <p:oleObj name="Equation" r:id="rId3" imgW="4305240" imgH="1676160" progId="Equation.DSMT4">
                  <p:embed/>
                  <p:pic>
                    <p:nvPicPr>
                      <p:cNvPr id="6" name="Object 5">
                        <a:extLst>
                          <a:ext uri="{FF2B5EF4-FFF2-40B4-BE49-F238E27FC236}">
                            <a16:creationId xmlns:a16="http://schemas.microsoft.com/office/drawing/2014/main" id="{36AEF14C-4CCE-4476-B5FD-2A5F01F69B06}"/>
                          </a:ext>
                        </a:extLst>
                      </p:cNvPr>
                      <p:cNvPicPr/>
                      <p:nvPr/>
                    </p:nvPicPr>
                    <p:blipFill>
                      <a:blip r:embed="rId4"/>
                      <a:stretch>
                        <a:fillRect/>
                      </a:stretch>
                    </p:blipFill>
                    <p:spPr>
                      <a:xfrm>
                        <a:off x="617538" y="3379787"/>
                        <a:ext cx="7758112" cy="3021013"/>
                      </a:xfrm>
                      <a:prstGeom prst="rect">
                        <a:avLst/>
                      </a:prstGeom>
                    </p:spPr>
                  </p:pic>
                </p:oleObj>
              </mc:Fallback>
            </mc:AlternateContent>
          </a:graphicData>
        </a:graphic>
      </p:graphicFrame>
    </p:spTree>
    <p:extLst>
      <p:ext uri="{BB962C8B-B14F-4D97-AF65-F5344CB8AC3E}">
        <p14:creationId xmlns:p14="http://schemas.microsoft.com/office/powerpoint/2010/main" val="4144162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C9AC72-E326-4DDF-9FCE-FD2C8882D345}"/>
              </a:ext>
            </a:extLst>
          </p:cNvPr>
          <p:cNvSpPr>
            <a:spLocks noGrp="1"/>
          </p:cNvSpPr>
          <p:nvPr>
            <p:ph type="dt" sz="half" idx="10"/>
          </p:nvPr>
        </p:nvSpPr>
        <p:spPr/>
        <p:txBody>
          <a:bodyPr/>
          <a:lstStyle/>
          <a:p>
            <a:r>
              <a:rPr lang="en-US"/>
              <a:t>3/12/2021</a:t>
            </a:r>
            <a:endParaRPr lang="en-US" dirty="0"/>
          </a:p>
        </p:txBody>
      </p:sp>
      <p:sp>
        <p:nvSpPr>
          <p:cNvPr id="3" name="Footer Placeholder 2">
            <a:extLst>
              <a:ext uri="{FF2B5EF4-FFF2-40B4-BE49-F238E27FC236}">
                <a16:creationId xmlns:a16="http://schemas.microsoft.com/office/drawing/2014/main" id="{74B68B53-F124-49D4-8AE3-F4184F09E373}"/>
              </a:ext>
            </a:extLst>
          </p:cNvPr>
          <p:cNvSpPr>
            <a:spLocks noGrp="1"/>
          </p:cNvSpPr>
          <p:nvPr>
            <p:ph type="ftr" sz="quarter" idx="11"/>
          </p:nvPr>
        </p:nvSpPr>
        <p:spPr/>
        <p:txBody>
          <a:bodyPr/>
          <a:lstStyle/>
          <a:p>
            <a:r>
              <a:rPr lang="en-US"/>
              <a:t>PHY 341/641  Spring 2021 -- Lecture 20</a:t>
            </a:r>
            <a:endParaRPr lang="en-US" dirty="0"/>
          </a:p>
        </p:txBody>
      </p:sp>
      <p:sp>
        <p:nvSpPr>
          <p:cNvPr id="4" name="Slide Number Placeholder 3">
            <a:extLst>
              <a:ext uri="{FF2B5EF4-FFF2-40B4-BE49-F238E27FC236}">
                <a16:creationId xmlns:a16="http://schemas.microsoft.com/office/drawing/2014/main" id="{F412D607-8A12-49E6-99FE-9FA6C5870F69}"/>
              </a:ext>
            </a:extLst>
          </p:cNvPr>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a:extLst>
              <a:ext uri="{FF2B5EF4-FFF2-40B4-BE49-F238E27FC236}">
                <a16:creationId xmlns:a16="http://schemas.microsoft.com/office/drawing/2014/main" id="{F3B56BFC-5AD0-4E7C-85EB-DAA52FC03422}"/>
              </a:ext>
            </a:extLst>
          </p:cNvPr>
          <p:cNvGraphicFramePr>
            <a:graphicFrameLocks noChangeAspect="1"/>
          </p:cNvGraphicFramePr>
          <p:nvPr>
            <p:extLst>
              <p:ext uri="{D42A27DB-BD31-4B8C-83A1-F6EECF244321}">
                <p14:modId xmlns:p14="http://schemas.microsoft.com/office/powerpoint/2010/main" val="4128654058"/>
              </p:ext>
            </p:extLst>
          </p:nvPr>
        </p:nvGraphicFramePr>
        <p:xfrm>
          <a:off x="220663" y="2270125"/>
          <a:ext cx="8702675" cy="2316163"/>
        </p:xfrm>
        <a:graphic>
          <a:graphicData uri="http://schemas.openxmlformats.org/presentationml/2006/ole">
            <mc:AlternateContent xmlns:mc="http://schemas.openxmlformats.org/markup-compatibility/2006">
              <mc:Choice xmlns:v="urn:schemas-microsoft-com:vml" Requires="v">
                <p:oleObj spid="_x0000_s18441" name="Equation" r:id="rId3" imgW="8702102" imgH="2316258" progId="Equation.DSMT4">
                  <p:embed/>
                </p:oleObj>
              </mc:Choice>
              <mc:Fallback>
                <p:oleObj name="Equation" r:id="rId3" imgW="8702102" imgH="2316258" progId="Equation.DSMT4">
                  <p:embed/>
                  <p:pic>
                    <p:nvPicPr>
                      <p:cNvPr id="0" name=""/>
                      <p:cNvPicPr/>
                      <p:nvPr/>
                    </p:nvPicPr>
                    <p:blipFill>
                      <a:blip r:embed="rId4"/>
                      <a:stretch>
                        <a:fillRect/>
                      </a:stretch>
                    </p:blipFill>
                    <p:spPr>
                      <a:xfrm>
                        <a:off x="220663" y="2270125"/>
                        <a:ext cx="8702675" cy="2316163"/>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FD3E2CDF-7BC0-40A9-A576-77D135AEBCF7}"/>
              </a:ext>
            </a:extLst>
          </p:cNvPr>
          <p:cNvSpPr txBox="1"/>
          <p:nvPr/>
        </p:nvSpPr>
        <p:spPr>
          <a:xfrm>
            <a:off x="152400" y="304800"/>
            <a:ext cx="8610600" cy="461665"/>
          </a:xfrm>
          <a:prstGeom prst="rect">
            <a:avLst/>
          </a:prstGeom>
          <a:noFill/>
        </p:spPr>
        <p:txBody>
          <a:bodyPr wrap="square" rtlCol="0">
            <a:spAutoFit/>
          </a:bodyPr>
          <a:lstStyle/>
          <a:p>
            <a:r>
              <a:rPr lang="en-US" sz="2400" dirty="0">
                <a:latin typeface="+mj-lt"/>
              </a:rPr>
              <a:t>Notion of partial derivatives continued --</a:t>
            </a:r>
          </a:p>
        </p:txBody>
      </p:sp>
    </p:spTree>
    <p:extLst>
      <p:ext uri="{BB962C8B-B14F-4D97-AF65-F5344CB8AC3E}">
        <p14:creationId xmlns:p14="http://schemas.microsoft.com/office/powerpoint/2010/main" val="928459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22793</TotalTime>
  <Words>883</Words>
  <Application>Microsoft Office PowerPoint</Application>
  <PresentationFormat>On-screen Show (4:3)</PresentationFormat>
  <Paragraphs>168</Paragraphs>
  <Slides>21</Slides>
  <Notes>1</Notes>
  <HiddenSlides>1</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Natalie Holzwarth</cp:lastModifiedBy>
  <cp:revision>1422</cp:revision>
  <cp:lastPrinted>2021-01-31T04:39:24Z</cp:lastPrinted>
  <dcterms:created xsi:type="dcterms:W3CDTF">2012-01-10T18:32:24Z</dcterms:created>
  <dcterms:modified xsi:type="dcterms:W3CDTF">2021-03-12T18:02:39Z</dcterms:modified>
</cp:coreProperties>
</file>