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24" r:id="rId3"/>
    <p:sldId id="354" r:id="rId4"/>
    <p:sldId id="355" r:id="rId5"/>
    <p:sldId id="356" r:id="rId6"/>
    <p:sldId id="352" r:id="rId7"/>
    <p:sldId id="353" r:id="rId8"/>
    <p:sldId id="357" r:id="rId9"/>
    <p:sldId id="358" r:id="rId10"/>
    <p:sldId id="330" r:id="rId11"/>
    <p:sldId id="331" r:id="rId12"/>
    <p:sldId id="332" r:id="rId13"/>
    <p:sldId id="333" r:id="rId14"/>
    <p:sldId id="334" r:id="rId15"/>
    <p:sldId id="359" r:id="rId16"/>
    <p:sldId id="360" r:id="rId17"/>
    <p:sldId id="338" r:id="rId18"/>
    <p:sldId id="340" r:id="rId19"/>
    <p:sldId id="341" r:id="rId20"/>
    <p:sldId id="342" r:id="rId21"/>
    <p:sldId id="349" r:id="rId22"/>
    <p:sldId id="361" r:id="rId23"/>
    <p:sldId id="362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127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9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21: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Introduction to statistical mechanics –</a:t>
            </a:r>
          </a:p>
          <a:p>
            <a:pPr algn="ctr"/>
            <a:r>
              <a:rPr lang="en-US" sz="2400" b="1" dirty="0"/>
              <a:t>Microcanonical vs canonical ensembles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 6.1  and   6.5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Microcanonical ensemble and multiplicity factor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Boltzmann’s entropy in the context of a heat bath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Canonical ensemble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25885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ensemble: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3505200"/>
            <a:ext cx="6781800" cy="26670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33800" y="4495800"/>
            <a:ext cx="1143000" cy="685800"/>
          </a:xfrm>
          <a:prstGeom prst="rect">
            <a:avLst/>
          </a:prstGeom>
          <a:solidFill>
            <a:srgbClr val="CC00CC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3810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b</a:t>
            </a:r>
            <a:endParaRPr lang="en-US" sz="2400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45720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E</a:t>
            </a:r>
            <a:r>
              <a:rPr lang="en-US" sz="2400" b="1" baseline="-25000" dirty="0" err="1"/>
              <a:t>s</a:t>
            </a:r>
            <a:endParaRPr lang="en-US" sz="2400" b="1" baseline="-25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2AAC02-B0B1-4B86-90A7-B856CB9ADE58}"/>
              </a:ext>
            </a:extLst>
          </p:cNvPr>
          <p:cNvSpPr txBox="1"/>
          <p:nvPr/>
        </p:nvSpPr>
        <p:spPr>
          <a:xfrm>
            <a:off x="228600" y="2286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Now, we would like to extend the analysis of an isolated system to that of a system within a heat bath.    The system within the heat bath will be analyzed in terms of a “canonical ensemble” --</a:t>
            </a:r>
          </a:p>
        </p:txBody>
      </p:sp>
    </p:spTree>
    <p:extLst>
      <p:ext uri="{BB962C8B-B14F-4D97-AF65-F5344CB8AC3E}">
        <p14:creationId xmlns:p14="http://schemas.microsoft.com/office/powerpoint/2010/main" val="1130870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  in terms of the internal energies of the bath (b), system (s), and total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752179"/>
              </p:ext>
            </p:extLst>
          </p:nvPr>
        </p:nvGraphicFramePr>
        <p:xfrm>
          <a:off x="271463" y="1212850"/>
          <a:ext cx="8504237" cy="502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3" imgW="3073320" imgH="1815840" progId="Equation.DSMT4">
                  <p:embed/>
                </p:oleObj>
              </mc:Choice>
              <mc:Fallback>
                <p:oleObj name="Equation" r:id="rId3" imgW="3073320" imgH="18158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463" y="1212850"/>
                        <a:ext cx="8504237" cy="5024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2061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062327"/>
              </p:ext>
            </p:extLst>
          </p:nvPr>
        </p:nvGraphicFramePr>
        <p:xfrm>
          <a:off x="141352" y="2775261"/>
          <a:ext cx="871378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5" name="Equation" r:id="rId3" imgW="3149280" imgH="520560" progId="Equation.DSMT4">
                  <p:embed/>
                </p:oleObj>
              </mc:Choice>
              <mc:Fallback>
                <p:oleObj name="Equation" r:id="rId3" imgW="3149280" imgH="5205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52" y="2775261"/>
                        <a:ext cx="871378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76250" y="4105275"/>
            <a:ext cx="6640513" cy="2035175"/>
            <a:chOff x="455373" y="4119061"/>
            <a:chExt cx="6640513" cy="2035175"/>
          </a:xfrm>
        </p:grpSpPr>
        <p:sp>
          <p:nvSpPr>
            <p:cNvPr id="9" name="Rectangle 8"/>
            <p:cNvSpPr/>
            <p:nvPr/>
          </p:nvSpPr>
          <p:spPr>
            <a:xfrm>
              <a:off x="1066800" y="5334000"/>
              <a:ext cx="2476500" cy="68580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20480"/>
                </p:ext>
              </p:extLst>
            </p:nvPr>
          </p:nvGraphicFramePr>
          <p:xfrm>
            <a:off x="455373" y="4119061"/>
            <a:ext cx="6640513" cy="2035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36" name="Equation" r:id="rId5" imgW="2400120" imgH="736560" progId="Equation.DSMT4">
                    <p:embed/>
                  </p:oleObj>
                </mc:Choice>
                <mc:Fallback>
                  <p:oleObj name="Equation" r:id="rId5" imgW="2400120" imgH="736560" progId="Equation.DSMT4">
                    <p:embed/>
                    <p:pic>
                      <p:nvPicPr>
                        <p:cNvPr id="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373" y="4119061"/>
                          <a:ext cx="6640513" cy="2035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F17C7DC-DEB6-441D-A7F5-C4704C90F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91768"/>
              </p:ext>
            </p:extLst>
          </p:nvPr>
        </p:nvGraphicFramePr>
        <p:xfrm>
          <a:off x="477033" y="717550"/>
          <a:ext cx="8364537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7" name="Equation" r:id="rId7" imgW="3022560" imgH="761760" progId="Equation.DSMT4">
                  <p:embed/>
                </p:oleObj>
              </mc:Choice>
              <mc:Fallback>
                <p:oleObj name="Equation" r:id="rId7" imgW="3022560" imgH="7617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7033" y="717550"/>
                        <a:ext cx="8364537" cy="210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770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290021"/>
              </p:ext>
            </p:extLst>
          </p:nvPr>
        </p:nvGraphicFramePr>
        <p:xfrm>
          <a:off x="685800" y="1143000"/>
          <a:ext cx="7800975" cy="277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3" name="Equation" r:id="rId3" imgW="2819160" imgH="1002960" progId="Equation.DSMT4">
                  <p:embed/>
                </p:oleObj>
              </mc:Choice>
              <mc:Fallback>
                <p:oleObj name="Equation" r:id="rId3" imgW="2819160" imgH="10029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43000"/>
                        <a:ext cx="7800975" cy="277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609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49425"/>
              </p:ext>
            </p:extLst>
          </p:nvPr>
        </p:nvGraphicFramePr>
        <p:xfrm>
          <a:off x="744538" y="4170363"/>
          <a:ext cx="7216775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4" name="Equation" r:id="rId5" imgW="2692080" imgH="558720" progId="Equation.DSMT4">
                  <p:embed/>
                </p:oleObj>
              </mc:Choice>
              <mc:Fallback>
                <p:oleObj name="Equation" r:id="rId5" imgW="2692080" imgH="55872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4170363"/>
                        <a:ext cx="7216775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6150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 continued – average energy of system:</a:t>
            </a:r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66810"/>
              </p:ext>
            </p:extLst>
          </p:nvPr>
        </p:nvGraphicFramePr>
        <p:xfrm>
          <a:off x="1851025" y="549275"/>
          <a:ext cx="6429375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0" name="Equation" r:id="rId3" imgW="2400120" imgH="863280" progId="Equation.DSMT4">
                  <p:embed/>
                </p:oleObj>
              </mc:Choice>
              <mc:Fallback>
                <p:oleObj name="Equation" r:id="rId3" imgW="2400120" imgH="8632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549275"/>
                        <a:ext cx="6429375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24482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Heat capacity for canonical ensemble: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741663"/>
              </p:ext>
            </p:extLst>
          </p:nvPr>
        </p:nvGraphicFramePr>
        <p:xfrm>
          <a:off x="1266825" y="3400425"/>
          <a:ext cx="6299200" cy="315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1" name="Equation" r:id="rId5" imgW="2958840" imgH="1434960" progId="Equation.DSMT4">
                  <p:embed/>
                </p:oleObj>
              </mc:Choice>
              <mc:Fallback>
                <p:oleObj name="Equation" r:id="rId5" imgW="2958840" imgH="1434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3400425"/>
                        <a:ext cx="6299200" cy="315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FDECC37-454A-4044-8C75-8DAA69E183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952553"/>
              </p:ext>
            </p:extLst>
          </p:nvPr>
        </p:nvGraphicFramePr>
        <p:xfrm>
          <a:off x="7086600" y="1853933"/>
          <a:ext cx="1880385" cy="1457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2" name="Equation" r:id="rId7" imgW="507960" imgH="393480" progId="Equation.DSMT4">
                  <p:embed/>
                </p:oleObj>
              </mc:Choice>
              <mc:Fallback>
                <p:oleObj name="Equation" r:id="rId7" imgW="507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086600" y="1853933"/>
                        <a:ext cx="1880385" cy="1457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489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7834C-6FD1-4879-8F6B-B49727B6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E6D8A7-B599-4796-87C9-B7ACFB6F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40D92-8DB3-4DF8-9F5B-78581DFE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87216A-8B1C-4C9E-8CA6-34166EA644FD}"/>
              </a:ext>
            </a:extLst>
          </p:cNvPr>
          <p:cNvSpPr txBox="1"/>
          <p:nvPr/>
        </p:nvSpPr>
        <p:spPr>
          <a:xfrm>
            <a:off x="381000" y="304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– Note that in this formulation we are accessing the system energies U</a:t>
            </a:r>
            <a:r>
              <a:rPr lang="en-US" sz="2400" baseline="-25000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while typically we only know the individual particle energies.   For real evaluations, additional considerations will be needed.</a:t>
            </a:r>
          </a:p>
        </p:txBody>
      </p:sp>
    </p:spTree>
    <p:extLst>
      <p:ext uri="{BB962C8B-B14F-4D97-AF65-F5344CB8AC3E}">
        <p14:creationId xmlns:p14="http://schemas.microsoft.com/office/powerpoint/2010/main" val="896779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288832-CC9E-4B07-9F11-4511E20B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9CBA12-D0AB-4B0B-8BF7-8A8C6AE6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B395B-5F68-46CE-9518-A142C8F1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B2DA96-DEEC-4C8E-A731-6221F7D2CD65}"/>
              </a:ext>
            </a:extLst>
          </p:cNvPr>
          <p:cNvSpPr txBox="1"/>
          <p:nvPr/>
        </p:nvSpPr>
        <p:spPr>
          <a:xfrm>
            <a:off x="304800" y="304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Analyzing the relationship of the partition function with the notion of entropy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72248E-83F3-4D3B-A758-63A80747ED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791050"/>
              </p:ext>
            </p:extLst>
          </p:nvPr>
        </p:nvGraphicFramePr>
        <p:xfrm>
          <a:off x="272716" y="1047509"/>
          <a:ext cx="7639843" cy="480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0" name="Equation" r:id="rId3" imgW="3555720" imgH="2234880" progId="Equation.DSMT4">
                  <p:embed/>
                </p:oleObj>
              </mc:Choice>
              <mc:Fallback>
                <p:oleObj name="Equation" r:id="rId3" imgW="3555720" imgH="223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716" y="1047509"/>
                        <a:ext cx="7639843" cy="480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>
            <a:extLst>
              <a:ext uri="{FF2B5EF4-FFF2-40B4-BE49-F238E27FC236}">
                <a16:creationId xmlns:a16="http://schemas.microsoft.com/office/drawing/2014/main" id="{0CD1575B-0003-4DC7-A4FC-380CA4C76536}"/>
              </a:ext>
            </a:extLst>
          </p:cNvPr>
          <p:cNvSpPr/>
          <p:nvPr/>
        </p:nvSpPr>
        <p:spPr>
          <a:xfrm rot="5400000">
            <a:off x="1181100" y="4781099"/>
            <a:ext cx="381000" cy="10668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AFF79-2F7A-48F3-B58A-BBEA4C38D01F}"/>
              </a:ext>
            </a:extLst>
          </p:cNvPr>
          <p:cNvSpPr txBox="1"/>
          <p:nvPr/>
        </p:nvSpPr>
        <p:spPr>
          <a:xfrm>
            <a:off x="2209800" y="5257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- Helmholtz </a:t>
            </a:r>
            <a:r>
              <a:rPr lang="en-US" sz="2400">
                <a:latin typeface="+mj-lt"/>
              </a:rPr>
              <a:t>free energy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B1CB3AC-1D3D-42A2-878D-DEACCB2BB2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424649"/>
              </p:ext>
            </p:extLst>
          </p:nvPr>
        </p:nvGraphicFramePr>
        <p:xfrm>
          <a:off x="5801179" y="4191000"/>
          <a:ext cx="2897653" cy="1179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Equation" r:id="rId5" imgW="1562040" imgH="634680" progId="Equation.DSMT4">
                  <p:embed/>
                </p:oleObj>
              </mc:Choice>
              <mc:Fallback>
                <p:oleObj name="Equation" r:id="rId5" imgW="15620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01179" y="4191000"/>
                        <a:ext cx="2897653" cy="1179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4362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50192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Recap: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032423"/>
              </p:ext>
            </p:extLst>
          </p:nvPr>
        </p:nvGraphicFramePr>
        <p:xfrm>
          <a:off x="904875" y="906463"/>
          <a:ext cx="6951663" cy="505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8" name="Equation" r:id="rId3" imgW="2844720" imgH="2108160" progId="Equation.DSMT4">
                  <p:embed/>
                </p:oleObj>
              </mc:Choice>
              <mc:Fallback>
                <p:oleObj name="Equation" r:id="rId3" imgW="2844720" imgH="21081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4875" y="906463"/>
                        <a:ext cx="6951663" cy="5051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1792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Canonical ensemble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232108"/>
              </p:ext>
            </p:extLst>
          </p:nvPr>
        </p:nvGraphicFramePr>
        <p:xfrm>
          <a:off x="685800" y="1117600"/>
          <a:ext cx="7601565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4" name="Equation" r:id="rId3" imgW="2908080" imgH="799920" progId="Equation.DSMT4">
                  <p:embed/>
                </p:oleObj>
              </mc:Choice>
              <mc:Fallback>
                <p:oleObj name="Equation" r:id="rId3" imgW="2908080" imgH="79992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17600"/>
                        <a:ext cx="7601565" cy="208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67247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85274" y="990600"/>
            <a:ext cx="6561138" cy="742950"/>
            <a:chOff x="990600" y="3324225"/>
            <a:chExt cx="6561138" cy="742950"/>
          </a:xfrm>
        </p:grpSpPr>
        <p:sp>
          <p:nvSpPr>
            <p:cNvPr id="7" name="Rectangle 6"/>
            <p:cNvSpPr/>
            <p:nvPr/>
          </p:nvSpPr>
          <p:spPr>
            <a:xfrm>
              <a:off x="1066800" y="3352800"/>
              <a:ext cx="6400800" cy="6858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60081662"/>
                </p:ext>
              </p:extLst>
            </p:nvPr>
          </p:nvGraphicFramePr>
          <p:xfrm>
            <a:off x="990600" y="3324225"/>
            <a:ext cx="6561138" cy="742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4" name="数式" r:id="rId3" imgW="1904760" imgH="215640" progId="Equation.3">
                    <p:embed/>
                  </p:oleObj>
                </mc:Choice>
                <mc:Fallback>
                  <p:oleObj name="数式" r:id="rId3" imgW="1904760" imgH="215640" progId="Equation.3">
                    <p:embed/>
                    <p:pic>
                      <p:nvPicPr>
                        <p:cNvPr id="6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600" y="3324225"/>
                          <a:ext cx="6561138" cy="742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880908"/>
              </p:ext>
            </p:extLst>
          </p:nvPr>
        </p:nvGraphicFramePr>
        <p:xfrm>
          <a:off x="704850" y="2919411"/>
          <a:ext cx="7048500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5" name="数式" r:id="rId5" imgW="3784320" imgH="1396800" progId="Equation.3">
                  <p:embed/>
                </p:oleObj>
              </mc:Choice>
              <mc:Fallback>
                <p:oleObj name="数式" r:id="rId5" imgW="3784320" imgH="13968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919411"/>
                        <a:ext cx="7048500" cy="259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9877801-A54E-4C5E-91D9-DE95659EC6F5}"/>
              </a:ext>
            </a:extLst>
          </p:cNvPr>
          <p:cNvSpPr txBox="1"/>
          <p:nvPr/>
        </p:nvSpPr>
        <p:spPr>
          <a:xfrm>
            <a:off x="152400" y="13652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Generalization --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7C56E39-07B7-4739-9525-33DC599D6E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107802"/>
              </p:ext>
            </p:extLst>
          </p:nvPr>
        </p:nvGraphicFramePr>
        <p:xfrm>
          <a:off x="561474" y="1919287"/>
          <a:ext cx="6362398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6" name="Equation" r:id="rId7" imgW="1587240" imgH="203040" progId="Equation.DSMT4">
                  <p:embed/>
                </p:oleObj>
              </mc:Choice>
              <mc:Fallback>
                <p:oleObj name="Equation" r:id="rId7" imgW="1587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1474" y="1919287"/>
                        <a:ext cx="6362398" cy="81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723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F28C34-3562-4A91-876F-92079B9AB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392123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116305" y="4648200"/>
            <a:ext cx="8991600" cy="3048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Canonical distribution for free particles </a:t>
            </a:r>
          </a:p>
          <a:p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584090"/>
              </p:ext>
            </p:extLst>
          </p:nvPr>
        </p:nvGraphicFramePr>
        <p:xfrm>
          <a:off x="457200" y="501530"/>
          <a:ext cx="6172200" cy="3168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1" name="数式" r:id="rId3" imgW="3771720" imgH="1930320" progId="Equation.3">
                  <p:embed/>
                </p:oleObj>
              </mc:Choice>
              <mc:Fallback>
                <p:oleObj name="数式" r:id="rId3" imgW="3771720" imgH="19303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01530"/>
                        <a:ext cx="6172200" cy="31683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286080"/>
              </p:ext>
            </p:extLst>
          </p:nvPr>
        </p:nvGraphicFramePr>
        <p:xfrm>
          <a:off x="735013" y="3771900"/>
          <a:ext cx="56134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Equation" r:id="rId5" imgW="3352680" imgH="1447560" progId="Equation.DSMT4">
                  <p:embed/>
                </p:oleObj>
              </mc:Choice>
              <mc:Fallback>
                <p:oleObj name="Equation" r:id="rId5" imgW="3352680" imgH="14475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3771900"/>
                        <a:ext cx="5613400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9157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04800"/>
            <a:ext cx="7391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 of a canonical ensemble consisting of 2 particles</a:t>
            </a:r>
          </a:p>
          <a:p>
            <a:pPr lvl="1"/>
            <a:r>
              <a:rPr lang="en-US" sz="2400" dirty="0"/>
              <a:t>Consider  a system consisting of 2 distinguishable particles.  Each particle can be in one of two microstates with single-particle energies 0 and </a:t>
            </a:r>
            <a:r>
              <a:rPr lang="en-US" sz="2400" dirty="0">
                <a:latin typeface="Symbol" pitchFamily="18" charset="2"/>
              </a:rPr>
              <a:t>D</a:t>
            </a:r>
            <a:r>
              <a:rPr lang="en-US" sz="2400" dirty="0"/>
              <a:t>.   The system is in equilibrium with a heat bath at temperature T.    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652436"/>
              </p:ext>
            </p:extLst>
          </p:nvPr>
        </p:nvGraphicFramePr>
        <p:xfrm>
          <a:off x="1981199" y="3098800"/>
          <a:ext cx="43434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e</a:t>
                      </a:r>
                      <a:r>
                        <a:rPr lang="en-US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e</a:t>
                      </a:r>
                      <a:r>
                        <a:rPr lang="en-US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  <a:r>
                        <a:rPr lang="en-US" baseline="-25000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Symbol" pitchFamily="18" charset="2"/>
                        </a:rPr>
                        <a:t>2D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416042"/>
              </p:ext>
            </p:extLst>
          </p:nvPr>
        </p:nvGraphicFramePr>
        <p:xfrm>
          <a:off x="765175" y="5257800"/>
          <a:ext cx="79898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0" name="Equation" r:id="rId3" imgW="3784320" imgH="342720" progId="Equation.DSMT4">
                  <p:embed/>
                </p:oleObj>
              </mc:Choice>
              <mc:Fallback>
                <p:oleObj name="Equation" r:id="rId3" imgW="3784320" imgH="3427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5175" y="5257800"/>
                        <a:ext cx="7989888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584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0CDD0-EAF3-4BD7-82CE-32F642AE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EE9ECA-DFD3-443A-95B3-26BDF15F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251A2-7A40-4B83-BEAB-D05ACAFF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FD718-1433-456A-8D04-174CE2C93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9842"/>
            <a:ext cx="9144000" cy="4438316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FD94DE1-8B23-4CF4-99F7-7FC2F5FD2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958396"/>
              </p:ext>
            </p:extLst>
          </p:nvPr>
        </p:nvGraphicFramePr>
        <p:xfrm>
          <a:off x="589583" y="228600"/>
          <a:ext cx="5678833" cy="1263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Equation" r:id="rId4" imgW="2514600" imgH="558720" progId="Equation.DSMT4">
                  <p:embed/>
                </p:oleObj>
              </mc:Choice>
              <mc:Fallback>
                <p:oleObj name="Equation" r:id="rId4" imgW="251460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9583" y="228600"/>
                        <a:ext cx="5678833" cy="1263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FB8D65-276E-445D-8F8E-888E5C105184}"/>
              </a:ext>
            </a:extLst>
          </p:cNvPr>
          <p:cNvSpPr txBox="1"/>
          <p:nvPr/>
        </p:nvSpPr>
        <p:spPr>
          <a:xfrm>
            <a:off x="4572000" y="5410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kT</a:t>
            </a:r>
            <a:r>
              <a:rPr lang="en-US" sz="2400" i="1" dirty="0">
                <a:latin typeface="+mj-lt"/>
              </a:rPr>
              <a:t>/</a:t>
            </a:r>
            <a:r>
              <a:rPr lang="en-US" sz="2400" i="1" dirty="0"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3D2EE6-67CB-4603-B525-92B696E2E450}"/>
              </a:ext>
            </a:extLst>
          </p:cNvPr>
          <p:cNvSpPr txBox="1"/>
          <p:nvPr/>
        </p:nvSpPr>
        <p:spPr>
          <a:xfrm>
            <a:off x="1181100" y="4114800"/>
            <a:ext cx="224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 =</a:t>
            </a:r>
            <a:r>
              <a:rPr lang="en-US" sz="2400" i="1" dirty="0">
                <a:latin typeface="Symbol" panose="05050102010706020507" pitchFamily="18" charset="2"/>
              </a:rPr>
              <a:t>D</a:t>
            </a:r>
            <a:r>
              <a:rPr lang="en-US" sz="2400" i="1" dirty="0">
                <a:latin typeface="+mj-lt"/>
              </a:rPr>
              <a:t>/k </a:t>
            </a:r>
          </a:p>
        </p:txBody>
      </p:sp>
    </p:spTree>
    <p:extLst>
      <p:ext uri="{BB962C8B-B14F-4D97-AF65-F5344CB8AC3E}">
        <p14:creationId xmlns:p14="http://schemas.microsoft.com/office/powerpoint/2010/main" val="1391556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E66D3-5827-4807-B041-750F1CAF4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BFDF60-CFCE-4295-B39C-9BC5E88A3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010DE-07D4-4BB1-95D5-025BA5D7B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6D2AE4-FCE0-4593-9CB4-37BA51DC1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6743"/>
            <a:ext cx="9144000" cy="4544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04BDCC-3A33-4883-BB0E-1F60477587EC}"/>
              </a:ext>
            </a:extLst>
          </p:cNvPr>
          <p:cNvSpPr txBox="1"/>
          <p:nvPr/>
        </p:nvSpPr>
        <p:spPr>
          <a:xfrm>
            <a:off x="4572000" y="5410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+mj-lt"/>
              </a:rPr>
              <a:t>kT</a:t>
            </a:r>
            <a:r>
              <a:rPr lang="en-US" sz="2400" i="1" dirty="0">
                <a:latin typeface="+mj-lt"/>
              </a:rPr>
              <a:t>/</a:t>
            </a:r>
            <a:r>
              <a:rPr lang="en-US" sz="2400" i="1" dirty="0">
                <a:latin typeface="Symbol" panose="05050102010706020507" pitchFamily="18" charset="2"/>
              </a:rPr>
              <a:t>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2ADB42-CE9B-42C8-AF33-B9689A339AC8}"/>
              </a:ext>
            </a:extLst>
          </p:cNvPr>
          <p:cNvSpPr txBox="1"/>
          <p:nvPr/>
        </p:nvSpPr>
        <p:spPr>
          <a:xfrm>
            <a:off x="4114800" y="990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F(T)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DD9B19-26E2-469B-A2B3-35CC4F015496}"/>
              </a:ext>
            </a:extLst>
          </p:cNvPr>
          <p:cNvSpPr txBox="1"/>
          <p:nvPr/>
        </p:nvSpPr>
        <p:spPr>
          <a:xfrm>
            <a:off x="4267200" y="19050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U(T)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36C58A-59C9-4DA0-9F3C-44AF133DB0F5}"/>
              </a:ext>
            </a:extLst>
          </p:cNvPr>
          <p:cNvSpPr txBox="1"/>
          <p:nvPr/>
        </p:nvSpPr>
        <p:spPr>
          <a:xfrm>
            <a:off x="76200" y="13652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Model results for Helmholtz free energy and internal energy</a:t>
            </a:r>
          </a:p>
        </p:txBody>
      </p:sp>
    </p:spTree>
    <p:extLst>
      <p:ext uri="{BB962C8B-B14F-4D97-AF65-F5344CB8AC3E}">
        <p14:creationId xmlns:p14="http://schemas.microsoft.com/office/powerpoint/2010/main" val="99871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50841-D3C0-4FB9-ABE2-355C0011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C66F8-8FF6-4248-BEB8-F31B14E2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481D5-B100-444F-A6D4-7E2F9B58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6F7742-245E-4FD6-9DAA-5A8021523564}"/>
              </a:ext>
            </a:extLst>
          </p:cNvPr>
          <p:cNvSpPr txBox="1"/>
          <p:nvPr/>
        </p:nvSpPr>
        <p:spPr>
          <a:xfrm>
            <a:off x="304800" y="228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last question on mid term –</a:t>
            </a:r>
          </a:p>
          <a:p>
            <a:r>
              <a:rPr lang="en-US" sz="2400" dirty="0">
                <a:latin typeface="+mj-lt"/>
              </a:rPr>
              <a:t>    The curves below represent a potential function V(x)   	Which of them have  a stable equilibrium point?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3CFF90-6289-49FA-98F2-B782BF363532}"/>
              </a:ext>
            </a:extLst>
          </p:cNvPr>
          <p:cNvSpPr txBox="1"/>
          <p:nvPr/>
        </p:nvSpPr>
        <p:spPr>
          <a:xfrm>
            <a:off x="1524000" y="1831139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left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1312C-F899-4B6A-8CCF-BC8E70682755}"/>
              </a:ext>
            </a:extLst>
          </p:cNvPr>
          <p:cNvSpPr txBox="1"/>
          <p:nvPr/>
        </p:nvSpPr>
        <p:spPr>
          <a:xfrm>
            <a:off x="6629400" y="174813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right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73A762B-AA43-4ABC-BD6A-8A513C6E9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20" y="2245571"/>
            <a:ext cx="3762375" cy="37623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62251F5-A94E-4F54-AA2E-B7CF0872E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0" y="2483696"/>
            <a:ext cx="3524250" cy="3524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5EE565-29C1-4490-A891-78016F24A2B1}"/>
              </a:ext>
            </a:extLst>
          </p:cNvPr>
          <p:cNvSpPr txBox="1"/>
          <p:nvPr/>
        </p:nvSpPr>
        <p:spPr>
          <a:xfrm>
            <a:off x="22860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DD2218-3CD4-4AD7-8B66-854B86D89734}"/>
              </a:ext>
            </a:extLst>
          </p:cNvPr>
          <p:cNvSpPr txBox="1"/>
          <p:nvPr/>
        </p:nvSpPr>
        <p:spPr>
          <a:xfrm>
            <a:off x="6781800" y="319816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B83502-2C82-4284-9192-BA228D286168}"/>
              </a:ext>
            </a:extLst>
          </p:cNvPr>
          <p:cNvSpPr txBox="1"/>
          <p:nvPr/>
        </p:nvSpPr>
        <p:spPr>
          <a:xfrm>
            <a:off x="3276600" y="2005341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284797-9A48-4C88-B639-D1EF3715BF0F}"/>
              </a:ext>
            </a:extLst>
          </p:cNvPr>
          <p:cNvSpPr txBox="1"/>
          <p:nvPr/>
        </p:nvSpPr>
        <p:spPr>
          <a:xfrm>
            <a:off x="7848600" y="557547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4296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7217E-327C-49C3-883C-3E27CD61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EDFCA-55B8-4E46-81B7-E57AC614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2866E-E6AB-4D77-917F-9A4B1C1C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082D8-3CB6-412C-AA79-AB2AFA295601}"/>
              </a:ext>
            </a:extLst>
          </p:cNvPr>
          <p:cNvSpPr txBox="1"/>
          <p:nvPr/>
        </p:nvSpPr>
        <p:spPr>
          <a:xfrm>
            <a:off x="457200" y="3048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Left curve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FD9EDC-6091-4F07-9C1B-FB6C7D554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BB69BA8-B316-4AB2-8C5C-83756BA0FD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32252"/>
              </p:ext>
            </p:extLst>
          </p:nvPr>
        </p:nvGraphicFramePr>
        <p:xfrm>
          <a:off x="6740285" y="3886200"/>
          <a:ext cx="951904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0" name="Equation" r:id="rId4" imgW="330120" imgH="203040" progId="Equation.DSMT4">
                  <p:embed/>
                </p:oleObj>
              </mc:Choice>
              <mc:Fallback>
                <p:oleObj name="Equation" r:id="rId4" imgW="330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40285" y="3886200"/>
                        <a:ext cx="951904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756135D-F70C-490C-969D-D16395A891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100261"/>
              </p:ext>
            </p:extLst>
          </p:nvPr>
        </p:nvGraphicFramePr>
        <p:xfrm>
          <a:off x="2971800" y="1676400"/>
          <a:ext cx="928431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1" name="Equation" r:id="rId6" imgW="444240" imgH="393480" progId="Equation.DSMT4">
                  <p:embed/>
                </p:oleObj>
              </mc:Choice>
              <mc:Fallback>
                <p:oleObj name="Equation" r:id="rId6" imgW="444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71800" y="1676400"/>
                        <a:ext cx="928431" cy="82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C586B4E-846E-428A-8203-67C989F08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58564"/>
              </p:ext>
            </p:extLst>
          </p:nvPr>
        </p:nvGraphicFramePr>
        <p:xfrm>
          <a:off x="5105400" y="4723732"/>
          <a:ext cx="110836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2" name="Equation" r:id="rId8" imgW="507960" imgH="419040" progId="Equation.DSMT4">
                  <p:embed/>
                </p:oleObj>
              </mc:Choice>
              <mc:Fallback>
                <p:oleObj name="Equation" r:id="rId8" imgW="507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05400" y="4723732"/>
                        <a:ext cx="1108364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58C642E-EE6E-416F-A555-F99D7E5DAC01}"/>
              </a:ext>
            </a:extLst>
          </p:cNvPr>
          <p:cNvSpPr txBox="1"/>
          <p:nvPr/>
        </p:nvSpPr>
        <p:spPr>
          <a:xfrm>
            <a:off x="7070558" y="319816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62432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2209F40-C763-43A3-97BD-68438FC3F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0" y="1047750"/>
            <a:ext cx="4762500" cy="47625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7217E-327C-49C3-883C-3E27CD61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EDFCA-55B8-4E46-81B7-E57AC614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2866E-E6AB-4D77-917F-9A4B1C1C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082D8-3CB6-412C-AA79-AB2AFA295601}"/>
              </a:ext>
            </a:extLst>
          </p:cNvPr>
          <p:cNvSpPr txBox="1"/>
          <p:nvPr/>
        </p:nvSpPr>
        <p:spPr>
          <a:xfrm>
            <a:off x="457200" y="3048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Right curve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BB69BA8-B316-4AB2-8C5C-83756BA0FD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138371"/>
              </p:ext>
            </p:extLst>
          </p:nvPr>
        </p:nvGraphicFramePr>
        <p:xfrm>
          <a:off x="6668096" y="2667000"/>
          <a:ext cx="951904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9" name="Equation" r:id="rId4" imgW="330120" imgH="203040" progId="Equation.DSMT4">
                  <p:embed/>
                </p:oleObj>
              </mc:Choice>
              <mc:Fallback>
                <p:oleObj name="Equation" r:id="rId4" imgW="330120" imgH="203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6BB69BA8-B316-4AB2-8C5C-83756BA0FD4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8096" y="2667000"/>
                        <a:ext cx="951904" cy="585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756135D-F70C-490C-969D-D16395A891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659388"/>
              </p:ext>
            </p:extLst>
          </p:nvPr>
        </p:nvGraphicFramePr>
        <p:xfrm>
          <a:off x="3110170" y="4572000"/>
          <a:ext cx="928431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0" name="Equation" r:id="rId6" imgW="444240" imgH="393480" progId="Equation.DSMT4">
                  <p:embed/>
                </p:oleObj>
              </mc:Choice>
              <mc:Fallback>
                <p:oleObj name="Equation" r:id="rId6" imgW="44424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756135D-F70C-490C-969D-D16395A891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10170" y="4572000"/>
                        <a:ext cx="928431" cy="82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C586B4E-846E-428A-8203-67C989F08D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59695"/>
              </p:ext>
            </p:extLst>
          </p:nvPr>
        </p:nvGraphicFramePr>
        <p:xfrm>
          <a:off x="4724400" y="345574"/>
          <a:ext cx="110836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1" name="Equation" r:id="rId8" imgW="507960" imgH="419040" progId="Equation.DSMT4">
                  <p:embed/>
                </p:oleObj>
              </mc:Choice>
              <mc:Fallback>
                <p:oleObj name="Equation" r:id="rId8" imgW="507960" imgH="4190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C586B4E-846E-428A-8203-67C989F08D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724400" y="345574"/>
                        <a:ext cx="1108364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BC9FB67-0AE0-46AE-A457-FA22C2C9B8D5}"/>
              </a:ext>
            </a:extLst>
          </p:cNvPr>
          <p:cNvSpPr txBox="1"/>
          <p:nvPr/>
        </p:nvSpPr>
        <p:spPr>
          <a:xfrm>
            <a:off x="6877348" y="3248776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82618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78C85A-50B1-4C1F-ADAB-32F69567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89CC50-9C64-42B2-86F5-C5C0FC03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90CD54-21EF-4191-9350-4E57FB50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BC4551B-5104-462F-B37F-E7F3912AD3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127300"/>
              </p:ext>
            </p:extLst>
          </p:nvPr>
        </p:nvGraphicFramePr>
        <p:xfrm>
          <a:off x="322023" y="3657600"/>
          <a:ext cx="7729747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3" name="Equation" r:id="rId3" imgW="3225600" imgH="672840" progId="Equation.DSMT4">
                  <p:embed/>
                </p:oleObj>
              </mc:Choice>
              <mc:Fallback>
                <p:oleObj name="Equation" r:id="rId3" imgW="3225600" imgH="6728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C0E3B41-9917-435E-BE21-D51FF83A3F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023" y="3657600"/>
                        <a:ext cx="7729747" cy="161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D14E9D2-60D2-4D9E-8DB4-D5924EA2866F}"/>
              </a:ext>
            </a:extLst>
          </p:cNvPr>
          <p:cNvSpPr txBox="1"/>
          <p:nvPr/>
        </p:nvSpPr>
        <p:spPr>
          <a:xfrm>
            <a:off x="322023" y="382012"/>
            <a:ext cx="8343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Introduction to statistical mechanics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Up to now our discussion of statistical mechanics has been focused  on the analysis of the multiplicity function </a:t>
            </a:r>
            <a:r>
              <a:rPr lang="en-US" sz="2400" dirty="0">
                <a:latin typeface="Symbol" panose="05050102010706020507" pitchFamily="18" charset="2"/>
              </a:rPr>
              <a:t>W </a:t>
            </a:r>
            <a:r>
              <a:rPr lang="en-US" sz="2400" dirty="0"/>
              <a:t>which, for an isolated system, describes the number of “micro” states which have the same values of the microstate variables such as N,V, U  for a free electron gas.   The literature refers to this as a “micro canonical ensemble”.</a:t>
            </a:r>
          </a:p>
        </p:txBody>
      </p:sp>
    </p:spTree>
    <p:extLst>
      <p:ext uri="{BB962C8B-B14F-4D97-AF65-F5344CB8AC3E}">
        <p14:creationId xmlns:p14="http://schemas.microsoft.com/office/powerpoint/2010/main" val="94170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93F152-EB34-421A-8580-FC75BA5F3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96F00-84C6-4E08-ACE4-783FA5EE6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777B8-3033-4702-B75B-E9FDE4D56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AE92312-2380-47DE-910A-CC207458F4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978014"/>
              </p:ext>
            </p:extLst>
          </p:nvPr>
        </p:nvGraphicFramePr>
        <p:xfrm>
          <a:off x="555625" y="1295400"/>
          <a:ext cx="5464175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6" name="Equation" r:id="rId3" imgW="5463509" imgH="3619528" progId="Equation.DSMT4">
                  <p:embed/>
                </p:oleObj>
              </mc:Choice>
              <mc:Fallback>
                <p:oleObj name="Equation" r:id="rId3" imgW="5463509" imgH="361952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625" y="1295400"/>
                        <a:ext cx="5464175" cy="361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D07BE0-1D56-427C-B0A3-1EE61186DA03}"/>
              </a:ext>
            </a:extLst>
          </p:cNvPr>
          <p:cNvSpPr txBox="1"/>
          <p:nvPr/>
        </p:nvSpPr>
        <p:spPr>
          <a:xfrm>
            <a:off x="152400" y="228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a mono atomic ideal gas having N particles in a volume V   at an energy U --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0FEF7C-BC17-49CC-867B-CF8A87F63329}"/>
              </a:ext>
            </a:extLst>
          </p:cNvPr>
          <p:cNvSpPr txBox="1"/>
          <p:nvPr/>
        </p:nvSpPr>
        <p:spPr>
          <a:xfrm>
            <a:off x="1066800" y="5334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Sackur</a:t>
            </a:r>
            <a:r>
              <a:rPr lang="en-US" sz="2400" dirty="0">
                <a:latin typeface="+mj-lt"/>
              </a:rPr>
              <a:t>-Tetrode expression for the entropy</a:t>
            </a:r>
          </a:p>
        </p:txBody>
      </p:sp>
    </p:spTree>
    <p:extLst>
      <p:ext uri="{BB962C8B-B14F-4D97-AF65-F5344CB8AC3E}">
        <p14:creationId xmlns:p14="http://schemas.microsoft.com/office/powerpoint/2010/main" val="3389812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FC8540-D630-4EE4-9013-2DBE0416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6DFBE3-93D0-4442-A4EC-8683DB2FB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6ACBC-95CE-4924-B351-87EF1CE76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BC27C-9405-41D5-A361-CB64BFFC207B}"/>
              </a:ext>
            </a:extLst>
          </p:cNvPr>
          <p:cNvSpPr txBox="1"/>
          <p:nvPr/>
        </p:nvSpPr>
        <p:spPr>
          <a:xfrm>
            <a:off x="228600" y="3810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notion of the micro canonical system in terms of probabilities.   The tacit assumption is that each micro state of our system is equally likely.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8ABFD1E-6FAF-4FDF-94B2-1C9CAA63D0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76084"/>
              </p:ext>
            </p:extLst>
          </p:nvPr>
        </p:nvGraphicFramePr>
        <p:xfrm>
          <a:off x="457200" y="2057400"/>
          <a:ext cx="7675563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Equation" r:id="rId3" imgW="4394160" imgH="1777680" progId="Equation.DSMT4">
                  <p:embed/>
                </p:oleObj>
              </mc:Choice>
              <mc:Fallback>
                <p:oleObj name="Equation" r:id="rId3" imgW="439416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057400"/>
                        <a:ext cx="7675563" cy="310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525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5BB2A9-CFF6-4B30-85AE-F9716B04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277A55-688B-47E0-BD3C-C98A2B43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0F5E85-B5EE-4486-B1CF-6E63D74B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7AE53B-6CDB-48B0-92BA-3D6FC2BD486A}"/>
              </a:ext>
            </a:extLst>
          </p:cNvPr>
          <p:cNvSpPr txBox="1"/>
          <p:nvPr/>
        </p:nvSpPr>
        <p:spPr>
          <a:xfrm>
            <a:off x="4572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will then introduce a “canonical ensemble”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4A23C3F-F730-49CA-A5BE-9B1D33151D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388530"/>
              </p:ext>
            </p:extLst>
          </p:nvPr>
        </p:nvGraphicFramePr>
        <p:xfrm>
          <a:off x="457200" y="809625"/>
          <a:ext cx="8047038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4" name="Equation" r:id="rId3" imgW="3060360" imgH="660240" progId="Equation.DSMT4">
                  <p:embed/>
                </p:oleObj>
              </mc:Choice>
              <mc:Fallback>
                <p:oleObj name="Equation" r:id="rId3" imgW="30603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809625"/>
                        <a:ext cx="8047038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65BB05-E45A-4C5A-B50B-32EBD53326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103215"/>
              </p:ext>
            </p:extLst>
          </p:nvPr>
        </p:nvGraphicFramePr>
        <p:xfrm>
          <a:off x="568968" y="3276600"/>
          <a:ext cx="7047096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5" name="Equation" r:id="rId5" imgW="2679480" imgH="660240" progId="Equation.DSMT4">
                  <p:embed/>
                </p:oleObj>
              </mc:Choice>
              <mc:Fallback>
                <p:oleObj name="Equation" r:id="rId5" imgW="267948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8968" y="3276600"/>
                        <a:ext cx="7047096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947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23003</TotalTime>
  <Words>676</Words>
  <Application>Microsoft Office PowerPoint</Application>
  <PresentationFormat>On-screen Show (4:3)</PresentationFormat>
  <Paragraphs>145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1438</cp:revision>
  <cp:lastPrinted>2021-01-31T04:39:24Z</cp:lastPrinted>
  <dcterms:created xsi:type="dcterms:W3CDTF">2012-01-10T18:32:24Z</dcterms:created>
  <dcterms:modified xsi:type="dcterms:W3CDTF">2021-03-23T14:13:40Z</dcterms:modified>
</cp:coreProperties>
</file>