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6" r:id="rId2"/>
    <p:sldId id="324" r:id="rId3"/>
    <p:sldId id="363" r:id="rId4"/>
    <p:sldId id="376" r:id="rId5"/>
    <p:sldId id="377" r:id="rId6"/>
    <p:sldId id="378" r:id="rId7"/>
    <p:sldId id="379" r:id="rId8"/>
    <p:sldId id="334" r:id="rId9"/>
    <p:sldId id="382" r:id="rId10"/>
    <p:sldId id="389" r:id="rId11"/>
    <p:sldId id="380" r:id="rId12"/>
    <p:sldId id="381" r:id="rId13"/>
    <p:sldId id="383" r:id="rId14"/>
    <p:sldId id="384" r:id="rId15"/>
    <p:sldId id="386" r:id="rId16"/>
    <p:sldId id="387" r:id="rId17"/>
    <p:sldId id="385" r:id="rId18"/>
    <p:sldId id="388" r:id="rId19"/>
    <p:sldId id="390" r:id="rId20"/>
    <p:sldId id="391" r:id="rId21"/>
    <p:sldId id="392" r:id="rId22"/>
    <p:sldId id="39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59" d="100"/>
          <a:sy n="59" d="100"/>
        </p:scale>
        <p:origin x="1574" y="5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3/24/2021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3/24/2021</a:t>
            </a:r>
            <a:endParaRPr lang="en-US" dirty="0"/>
          </a:p>
        </p:txBody>
      </p:sp>
      <p:sp>
        <p:nvSpPr>
          <p:cNvPr id="5" name="Footer Placeholder 4"/>
          <p:cNvSpPr>
            <a:spLocks noGrp="1"/>
          </p:cNvSpPr>
          <p:nvPr>
            <p:ph type="ftr" sz="quarter" idx="11"/>
          </p:nvPr>
        </p:nvSpPr>
        <p:spPr/>
        <p:txBody>
          <a:bodyPr/>
          <a:lstStyle/>
          <a:p>
            <a:r>
              <a:rPr lang="en-US"/>
              <a:t>PHY 341/641  Spring 2021 -- Lecture 22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3/24/2021</a:t>
            </a:r>
            <a:endParaRPr lang="en-US" dirty="0"/>
          </a:p>
        </p:txBody>
      </p:sp>
      <p:sp>
        <p:nvSpPr>
          <p:cNvPr id="5" name="Footer Placeholder 4"/>
          <p:cNvSpPr>
            <a:spLocks noGrp="1"/>
          </p:cNvSpPr>
          <p:nvPr>
            <p:ph type="ftr" sz="quarter" idx="11"/>
          </p:nvPr>
        </p:nvSpPr>
        <p:spPr/>
        <p:txBody>
          <a:bodyPr/>
          <a:lstStyle/>
          <a:p>
            <a:r>
              <a:rPr lang="en-US"/>
              <a:t>PHY 341/641  Spring 2021 -- Lecture 22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3/24/2021</a:t>
            </a:r>
            <a:endParaRPr lang="en-US" dirty="0"/>
          </a:p>
        </p:txBody>
      </p:sp>
      <p:sp>
        <p:nvSpPr>
          <p:cNvPr id="5" name="Footer Placeholder 4"/>
          <p:cNvSpPr>
            <a:spLocks noGrp="1"/>
          </p:cNvSpPr>
          <p:nvPr>
            <p:ph type="ftr" sz="quarter" idx="11"/>
          </p:nvPr>
        </p:nvSpPr>
        <p:spPr/>
        <p:txBody>
          <a:bodyPr/>
          <a:lstStyle/>
          <a:p>
            <a:r>
              <a:rPr lang="en-US"/>
              <a:t>PHY 341/641  Spring 2021 -- Lecture 22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3/24/2021</a:t>
            </a:r>
            <a:endParaRPr lang="en-US" dirty="0"/>
          </a:p>
        </p:txBody>
      </p:sp>
      <p:sp>
        <p:nvSpPr>
          <p:cNvPr id="5" name="Footer Placeholder 4"/>
          <p:cNvSpPr>
            <a:spLocks noGrp="1"/>
          </p:cNvSpPr>
          <p:nvPr>
            <p:ph type="ftr" sz="quarter" idx="11"/>
          </p:nvPr>
        </p:nvSpPr>
        <p:spPr/>
        <p:txBody>
          <a:bodyPr/>
          <a:lstStyle/>
          <a:p>
            <a:r>
              <a:rPr lang="en-US"/>
              <a:t>PHY 341/641  Spring 2021 -- Lecture 22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3/24/2021</a:t>
            </a:r>
            <a:endParaRPr lang="en-US" dirty="0"/>
          </a:p>
        </p:txBody>
      </p:sp>
      <p:sp>
        <p:nvSpPr>
          <p:cNvPr id="5" name="Footer Placeholder 4"/>
          <p:cNvSpPr>
            <a:spLocks noGrp="1"/>
          </p:cNvSpPr>
          <p:nvPr>
            <p:ph type="ftr" sz="quarter" idx="11"/>
          </p:nvPr>
        </p:nvSpPr>
        <p:spPr/>
        <p:txBody>
          <a:bodyPr/>
          <a:lstStyle/>
          <a:p>
            <a:r>
              <a:rPr lang="en-US"/>
              <a:t>PHY 341/641  Spring 2021 -- Lecture 22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3/24/2021</a:t>
            </a:r>
            <a:endParaRPr lang="en-US" dirty="0"/>
          </a:p>
        </p:txBody>
      </p:sp>
      <p:sp>
        <p:nvSpPr>
          <p:cNvPr id="6" name="Footer Placeholder 5"/>
          <p:cNvSpPr>
            <a:spLocks noGrp="1"/>
          </p:cNvSpPr>
          <p:nvPr>
            <p:ph type="ftr" sz="quarter" idx="11"/>
          </p:nvPr>
        </p:nvSpPr>
        <p:spPr/>
        <p:txBody>
          <a:bodyPr/>
          <a:lstStyle/>
          <a:p>
            <a:r>
              <a:rPr lang="en-US"/>
              <a:t>PHY 341/641  Spring 2021 -- Lecture 22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3/24/2021</a:t>
            </a:r>
            <a:endParaRPr lang="en-US" dirty="0"/>
          </a:p>
        </p:txBody>
      </p:sp>
      <p:sp>
        <p:nvSpPr>
          <p:cNvPr id="8" name="Footer Placeholder 7"/>
          <p:cNvSpPr>
            <a:spLocks noGrp="1"/>
          </p:cNvSpPr>
          <p:nvPr>
            <p:ph type="ftr" sz="quarter" idx="11"/>
          </p:nvPr>
        </p:nvSpPr>
        <p:spPr/>
        <p:txBody>
          <a:bodyPr/>
          <a:lstStyle/>
          <a:p>
            <a:r>
              <a:rPr lang="en-US"/>
              <a:t>PHY 341/641  Spring 2021 -- Lecture 22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3/24/2021</a:t>
            </a:r>
            <a:endParaRPr lang="en-US" dirty="0"/>
          </a:p>
        </p:txBody>
      </p:sp>
      <p:sp>
        <p:nvSpPr>
          <p:cNvPr id="4" name="Footer Placeholder 3"/>
          <p:cNvSpPr>
            <a:spLocks noGrp="1"/>
          </p:cNvSpPr>
          <p:nvPr>
            <p:ph type="ftr" sz="quarter" idx="11"/>
          </p:nvPr>
        </p:nvSpPr>
        <p:spPr/>
        <p:txBody>
          <a:bodyPr/>
          <a:lstStyle/>
          <a:p>
            <a:r>
              <a:rPr lang="en-US"/>
              <a:t>PHY 341/641  Spring 2021 -- Lecture 22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3/24/2021</a:t>
            </a:r>
            <a:endParaRPr lang="en-US" dirty="0"/>
          </a:p>
        </p:txBody>
      </p:sp>
      <p:sp>
        <p:nvSpPr>
          <p:cNvPr id="3" name="Footer Placeholder 2"/>
          <p:cNvSpPr>
            <a:spLocks noGrp="1"/>
          </p:cNvSpPr>
          <p:nvPr>
            <p:ph type="ftr" sz="quarter" idx="11"/>
          </p:nvPr>
        </p:nvSpPr>
        <p:spPr/>
        <p:txBody>
          <a:bodyPr/>
          <a:lstStyle/>
          <a:p>
            <a:r>
              <a:rPr lang="en-US"/>
              <a:t>PHY 341/641  Spring 2021 -- Lecture 22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3/24/2021</a:t>
            </a:r>
            <a:endParaRPr lang="en-US" dirty="0"/>
          </a:p>
        </p:txBody>
      </p:sp>
      <p:sp>
        <p:nvSpPr>
          <p:cNvPr id="6" name="Footer Placeholder 5"/>
          <p:cNvSpPr>
            <a:spLocks noGrp="1"/>
          </p:cNvSpPr>
          <p:nvPr>
            <p:ph type="ftr" sz="quarter" idx="11"/>
          </p:nvPr>
        </p:nvSpPr>
        <p:spPr/>
        <p:txBody>
          <a:bodyPr/>
          <a:lstStyle/>
          <a:p>
            <a:r>
              <a:rPr lang="en-US"/>
              <a:t>PHY 341/641  Spring 2021 -- Lecture 22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3/24/2021</a:t>
            </a:r>
            <a:endParaRPr lang="en-US" dirty="0"/>
          </a:p>
        </p:txBody>
      </p:sp>
      <p:sp>
        <p:nvSpPr>
          <p:cNvPr id="6" name="Footer Placeholder 5"/>
          <p:cNvSpPr>
            <a:spLocks noGrp="1"/>
          </p:cNvSpPr>
          <p:nvPr>
            <p:ph type="ftr" sz="quarter" idx="11"/>
          </p:nvPr>
        </p:nvSpPr>
        <p:spPr/>
        <p:txBody>
          <a:bodyPr/>
          <a:lstStyle/>
          <a:p>
            <a:r>
              <a:rPr lang="en-US"/>
              <a:t>PHY 341/641  Spring 2021 -- Lecture 22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3/24/2021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5.png"/><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8827"/>
            <a:ext cx="8763000" cy="6217087"/>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Discussion for Lecture 22:</a:t>
            </a:r>
          </a:p>
          <a:p>
            <a:pPr algn="ctr"/>
            <a:endParaRPr lang="en-US" sz="1000" b="1" dirty="0"/>
          </a:p>
          <a:p>
            <a:pPr algn="ctr"/>
            <a:r>
              <a:rPr lang="en-US" sz="2400" b="1" dirty="0"/>
              <a:t>Introduction to statistical mechanics –</a:t>
            </a:r>
          </a:p>
          <a:p>
            <a:pPr algn="ctr"/>
            <a:r>
              <a:rPr lang="en-US" sz="2400" b="1" dirty="0"/>
              <a:t>Analysis of physical properties for canonical ensembles</a:t>
            </a:r>
          </a:p>
          <a:p>
            <a:pPr marL="457200" lvl="2">
              <a:spcBef>
                <a:spcPct val="50000"/>
              </a:spcBef>
            </a:pPr>
            <a:r>
              <a:rPr lang="en-US" sz="2400" b="1" dirty="0">
                <a:solidFill>
                  <a:schemeClr val="folHlink"/>
                </a:solidFill>
              </a:rPr>
              <a:t>Reading: Chapter 6.1-6.2 </a:t>
            </a:r>
          </a:p>
          <a:p>
            <a:pPr lvl="3" indent="-457200">
              <a:spcBef>
                <a:spcPct val="50000"/>
              </a:spcBef>
              <a:buAutoNum type="arabicPeriod"/>
            </a:pPr>
            <a:r>
              <a:rPr lang="en-US" sz="2400" b="1" dirty="0">
                <a:solidFill>
                  <a:schemeClr val="folHlink"/>
                </a:solidFill>
              </a:rPr>
              <a:t>Simple examples</a:t>
            </a:r>
          </a:p>
          <a:p>
            <a:pPr lvl="3" indent="-457200">
              <a:spcBef>
                <a:spcPct val="50000"/>
              </a:spcBef>
              <a:buAutoNum type="arabicPeriod"/>
            </a:pPr>
            <a:r>
              <a:rPr lang="en-US" sz="2400" b="1" dirty="0">
                <a:solidFill>
                  <a:schemeClr val="folHlink"/>
                </a:solidFill>
              </a:rPr>
              <a:t>Experimental evidence</a:t>
            </a:r>
          </a:p>
          <a:p>
            <a:pPr lvl="3" indent="-457200">
              <a:spcBef>
                <a:spcPct val="50000"/>
              </a:spcBef>
              <a:buAutoNum type="arabicPeriod"/>
            </a:pPr>
            <a:r>
              <a:rPr lang="en-US" sz="2400" b="1" dirty="0">
                <a:solidFill>
                  <a:schemeClr val="folHlink"/>
                </a:solidFill>
              </a:rPr>
              <a:t>More complicated examples</a:t>
            </a:r>
          </a:p>
          <a:p>
            <a:pPr marL="914400" lvl="3">
              <a:spcBef>
                <a:spcPct val="50000"/>
              </a:spcBef>
            </a:pPr>
            <a:endParaRPr lang="en-US" sz="2400" b="1" dirty="0">
              <a:solidFill>
                <a:schemeClr val="folHlink"/>
              </a:solidFill>
            </a:endParaRPr>
          </a:p>
        </p:txBody>
      </p:sp>
      <p:sp>
        <p:nvSpPr>
          <p:cNvPr id="6" name="TextBox 5">
            <a:extLst>
              <a:ext uri="{FF2B5EF4-FFF2-40B4-BE49-F238E27FC236}">
                <a16:creationId xmlns:a16="http://schemas.microsoft.com/office/drawing/2014/main" id="{F4C5B91D-9561-4743-A1D2-EFA8BE515BFF}"/>
              </a:ext>
            </a:extLst>
          </p:cNvPr>
          <p:cNvSpPr txBox="1"/>
          <p:nvPr/>
        </p:nvSpPr>
        <p:spPr>
          <a:xfrm>
            <a:off x="7086600" y="1676400"/>
            <a:ext cx="2895600" cy="584775"/>
          </a:xfrm>
          <a:prstGeom prst="rect">
            <a:avLst/>
          </a:prstGeom>
          <a:noFill/>
        </p:spPr>
        <p:txBody>
          <a:bodyPr wrap="square" rtlCol="0">
            <a:spAutoFit/>
          </a:bodyPr>
          <a:lstStyle/>
          <a:p>
            <a:r>
              <a:rPr lang="en-US" sz="3200" dirty="0">
                <a:latin typeface="+mj-lt"/>
              </a:rPr>
              <a:t>Record!!!</a:t>
            </a:r>
          </a:p>
        </p:txBody>
      </p:sp>
      <p:sp>
        <p:nvSpPr>
          <p:cNvPr id="7" name="Date Placeholder 6">
            <a:extLst>
              <a:ext uri="{FF2B5EF4-FFF2-40B4-BE49-F238E27FC236}">
                <a16:creationId xmlns:a16="http://schemas.microsoft.com/office/drawing/2014/main" id="{A3739F48-A755-4781-AD71-E638F336882B}"/>
              </a:ext>
            </a:extLst>
          </p:cNvPr>
          <p:cNvSpPr>
            <a:spLocks noGrp="1"/>
          </p:cNvSpPr>
          <p:nvPr>
            <p:ph type="dt" sz="half" idx="10"/>
          </p:nvPr>
        </p:nvSpPr>
        <p:spPr/>
        <p:txBody>
          <a:bodyPr/>
          <a:lstStyle/>
          <a:p>
            <a:r>
              <a:rPr lang="en-US"/>
              <a:t>3/24/2021</a:t>
            </a:r>
            <a:endParaRPr lang="en-US" dirty="0"/>
          </a:p>
        </p:txBody>
      </p:sp>
      <p:sp>
        <p:nvSpPr>
          <p:cNvPr id="8" name="Footer Placeholder 7">
            <a:extLst>
              <a:ext uri="{FF2B5EF4-FFF2-40B4-BE49-F238E27FC236}">
                <a16:creationId xmlns:a16="http://schemas.microsoft.com/office/drawing/2014/main" id="{91A3637E-0198-4E3B-A4CF-044F238B43A4}"/>
              </a:ext>
            </a:extLst>
          </p:cNvPr>
          <p:cNvSpPr>
            <a:spLocks noGrp="1"/>
          </p:cNvSpPr>
          <p:nvPr>
            <p:ph type="ftr" sz="quarter" idx="11"/>
          </p:nvPr>
        </p:nvSpPr>
        <p:spPr/>
        <p:txBody>
          <a:bodyPr/>
          <a:lstStyle/>
          <a:p>
            <a:r>
              <a:rPr lang="en-US"/>
              <a:t>PHY 341/641  Spring 2021 -- Lecture 22</a:t>
            </a:r>
            <a:endParaRPr lang="en-US" dirty="0"/>
          </a:p>
        </p:txBody>
      </p:sp>
      <p:sp>
        <p:nvSpPr>
          <p:cNvPr id="9" name="Slide Number Placeholder 8">
            <a:extLst>
              <a:ext uri="{FF2B5EF4-FFF2-40B4-BE49-F238E27FC236}">
                <a16:creationId xmlns:a16="http://schemas.microsoft.com/office/drawing/2014/main" id="{C5070087-69D3-4805-A9DC-F5F23F55D957}"/>
              </a:ext>
            </a:extLst>
          </p:cNvPr>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7E54E-039D-486F-A4C7-62850C6D8171}"/>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C9A1EC7B-002E-4986-8E8C-9FD417CFD117}"/>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9AE08A57-9D80-4387-8968-7069DE63CA81}"/>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7F57710D-2518-4259-B9C7-0B5AF6CDF2C7}"/>
              </a:ext>
            </a:extLst>
          </p:cNvPr>
          <p:cNvSpPr txBox="1"/>
          <p:nvPr/>
        </p:nvSpPr>
        <p:spPr>
          <a:xfrm>
            <a:off x="152400" y="228600"/>
            <a:ext cx="8382000" cy="2308324"/>
          </a:xfrm>
          <a:prstGeom prst="rect">
            <a:avLst/>
          </a:prstGeom>
          <a:noFill/>
        </p:spPr>
        <p:txBody>
          <a:bodyPr wrap="square" rtlCol="0">
            <a:spAutoFit/>
          </a:bodyPr>
          <a:lstStyle/>
          <a:p>
            <a:r>
              <a:rPr lang="en-US" sz="2400" dirty="0">
                <a:latin typeface="+mj-lt"/>
              </a:rPr>
              <a:t>Some examples assuming a discrete set of energies for </a:t>
            </a:r>
            <a:r>
              <a:rPr lang="en-US" sz="2400" i="1" dirty="0">
                <a:latin typeface="+mj-lt"/>
              </a:rPr>
              <a:t>U</a:t>
            </a:r>
            <a:r>
              <a:rPr lang="en-US" sz="2400" i="1" baseline="-25000" dirty="0">
                <a:latin typeface="+mj-lt"/>
              </a:rPr>
              <a:t>s</a:t>
            </a:r>
            <a:endParaRPr lang="en-US" sz="2400" dirty="0">
              <a:latin typeface="+mj-lt"/>
            </a:endParaRPr>
          </a:p>
          <a:p>
            <a:endParaRPr lang="en-US" sz="2400" i="1" dirty="0">
              <a:latin typeface="+mj-lt"/>
            </a:endParaRPr>
          </a:p>
          <a:p>
            <a:r>
              <a:rPr lang="en-US" sz="2400" dirty="0">
                <a:latin typeface="+mj-lt"/>
              </a:rPr>
              <a:t>These discrete states typically come from quantum systems.  At the moment, we will only use the discrete nature of these states and leave the more detailed aspects of quantum statistical mechanics for later (Chapter 7).</a:t>
            </a:r>
          </a:p>
        </p:txBody>
      </p:sp>
    </p:spTree>
    <p:extLst>
      <p:ext uri="{BB962C8B-B14F-4D97-AF65-F5344CB8AC3E}">
        <p14:creationId xmlns:p14="http://schemas.microsoft.com/office/powerpoint/2010/main" val="427868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DA268-CC5A-4087-97A4-A492D76A0AA7}"/>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671C44E2-3D8D-40C0-B86D-2BBD1EED8085}"/>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876A1393-FBBB-426C-935A-1030D24D1C56}"/>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359300BB-89BF-483F-87F9-EAA27852C626}"/>
              </a:ext>
            </a:extLst>
          </p:cNvPr>
          <p:cNvSpPr txBox="1"/>
          <p:nvPr/>
        </p:nvSpPr>
        <p:spPr>
          <a:xfrm>
            <a:off x="304800" y="227308"/>
            <a:ext cx="8001000" cy="1569660"/>
          </a:xfrm>
          <a:prstGeom prst="rect">
            <a:avLst/>
          </a:prstGeom>
          <a:noFill/>
        </p:spPr>
        <p:txBody>
          <a:bodyPr wrap="square" rtlCol="0">
            <a:spAutoFit/>
          </a:bodyPr>
          <a:lstStyle/>
          <a:p>
            <a:r>
              <a:rPr lang="en-US" sz="2400" dirty="0">
                <a:latin typeface="+mj-lt"/>
              </a:rPr>
              <a:t>Simple example of a single particle system –</a:t>
            </a:r>
          </a:p>
          <a:p>
            <a:pPr lvl="1"/>
            <a:r>
              <a:rPr lang="en-US" sz="2400" dirty="0">
                <a:latin typeface="+mj-lt"/>
              </a:rPr>
              <a:t>Suppose you have a single particle which is well described by a canonical distribution among two discrete internal energies   </a:t>
            </a:r>
            <a:r>
              <a:rPr lang="en-US" sz="2400" i="1" dirty="0">
                <a:latin typeface="+mj-lt"/>
              </a:rPr>
              <a:t>U</a:t>
            </a:r>
            <a:r>
              <a:rPr lang="en-US" sz="2400" i="1" baseline="-25000" dirty="0">
                <a:latin typeface="+mj-lt"/>
              </a:rPr>
              <a:t>1</a:t>
            </a:r>
            <a:r>
              <a:rPr lang="en-US" sz="2400" i="1" dirty="0">
                <a:latin typeface="+mj-lt"/>
              </a:rPr>
              <a:t>=0</a:t>
            </a:r>
            <a:r>
              <a:rPr lang="en-US" sz="2400" dirty="0">
                <a:latin typeface="+mj-lt"/>
              </a:rPr>
              <a:t>   and </a:t>
            </a:r>
            <a:r>
              <a:rPr lang="en-US" sz="2400" i="1" dirty="0">
                <a:latin typeface="+mj-lt"/>
              </a:rPr>
              <a:t>U</a:t>
            </a:r>
            <a:r>
              <a:rPr lang="en-US" sz="2400" i="1" baseline="-25000" dirty="0">
                <a:latin typeface="+mj-lt"/>
              </a:rPr>
              <a:t>2</a:t>
            </a:r>
            <a:r>
              <a:rPr lang="en-US" sz="2400" i="1" dirty="0">
                <a:latin typeface="+mj-lt"/>
              </a:rPr>
              <a:t>=</a:t>
            </a:r>
            <a:r>
              <a:rPr lang="en-US" sz="2400" i="1" dirty="0">
                <a:latin typeface="Symbol" panose="05050102010706020507" pitchFamily="18" charset="2"/>
              </a:rPr>
              <a:t>D</a:t>
            </a:r>
          </a:p>
        </p:txBody>
      </p:sp>
      <p:graphicFrame>
        <p:nvGraphicFramePr>
          <p:cNvPr id="6" name="Object 5">
            <a:extLst>
              <a:ext uri="{FF2B5EF4-FFF2-40B4-BE49-F238E27FC236}">
                <a16:creationId xmlns:a16="http://schemas.microsoft.com/office/drawing/2014/main" id="{821F1399-D22E-4E32-B5AB-4D29C013E8E9}"/>
              </a:ext>
            </a:extLst>
          </p:cNvPr>
          <p:cNvGraphicFramePr>
            <a:graphicFrameLocks noChangeAspect="1"/>
          </p:cNvGraphicFramePr>
          <p:nvPr>
            <p:extLst>
              <p:ext uri="{D42A27DB-BD31-4B8C-83A1-F6EECF244321}">
                <p14:modId xmlns:p14="http://schemas.microsoft.com/office/powerpoint/2010/main" val="2665612061"/>
              </p:ext>
            </p:extLst>
          </p:nvPr>
        </p:nvGraphicFramePr>
        <p:xfrm>
          <a:off x="914968" y="2209800"/>
          <a:ext cx="6780663" cy="3441700"/>
        </p:xfrm>
        <a:graphic>
          <a:graphicData uri="http://schemas.openxmlformats.org/presentationml/2006/ole">
            <mc:AlternateContent xmlns:mc="http://schemas.openxmlformats.org/markup-compatibility/2006">
              <mc:Choice xmlns:v="urn:schemas-microsoft-com:vml" Requires="v">
                <p:oleObj spid="_x0000_s58392" name="Equation" r:id="rId3" imgW="3352680" imgH="1701720" progId="Equation.DSMT4">
                  <p:embed/>
                </p:oleObj>
              </mc:Choice>
              <mc:Fallback>
                <p:oleObj name="Equation" r:id="rId3" imgW="3352680" imgH="1701720" progId="Equation.DSMT4">
                  <p:embed/>
                  <p:pic>
                    <p:nvPicPr>
                      <p:cNvPr id="0" name=""/>
                      <p:cNvPicPr/>
                      <p:nvPr/>
                    </p:nvPicPr>
                    <p:blipFill>
                      <a:blip r:embed="rId4"/>
                      <a:stretch>
                        <a:fillRect/>
                      </a:stretch>
                    </p:blipFill>
                    <p:spPr>
                      <a:xfrm>
                        <a:off x="914968" y="2209800"/>
                        <a:ext cx="6780663" cy="3441700"/>
                      </a:xfrm>
                      <a:prstGeom prst="rect">
                        <a:avLst/>
                      </a:prstGeom>
                    </p:spPr>
                  </p:pic>
                </p:oleObj>
              </mc:Fallback>
            </mc:AlternateContent>
          </a:graphicData>
        </a:graphic>
      </p:graphicFrame>
    </p:spTree>
    <p:extLst>
      <p:ext uri="{BB962C8B-B14F-4D97-AF65-F5344CB8AC3E}">
        <p14:creationId xmlns:p14="http://schemas.microsoft.com/office/powerpoint/2010/main" val="169489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D96C8-9687-45B4-8981-326423C325C0}"/>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458D20CF-268A-42CA-B91D-9D0AADD5A05A}"/>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E1553A05-D35E-49DF-822C-9516549C0D82}"/>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A61DA91A-0142-4BC7-BBC0-DCB5237752FD}"/>
              </a:ext>
            </a:extLst>
          </p:cNvPr>
          <p:cNvPicPr>
            <a:picLocks noChangeAspect="1"/>
          </p:cNvPicPr>
          <p:nvPr/>
        </p:nvPicPr>
        <p:blipFill>
          <a:blip r:embed="rId2"/>
          <a:stretch>
            <a:fillRect/>
          </a:stretch>
        </p:blipFill>
        <p:spPr>
          <a:xfrm>
            <a:off x="0" y="1752600"/>
            <a:ext cx="9144000" cy="4295955"/>
          </a:xfrm>
          <a:prstGeom prst="rect">
            <a:avLst/>
          </a:prstGeom>
        </p:spPr>
      </p:pic>
      <p:sp>
        <p:nvSpPr>
          <p:cNvPr id="6" name="TextBox 5">
            <a:extLst>
              <a:ext uri="{FF2B5EF4-FFF2-40B4-BE49-F238E27FC236}">
                <a16:creationId xmlns:a16="http://schemas.microsoft.com/office/drawing/2014/main" id="{FF45FE54-501F-4467-B6C5-3559577F9E91}"/>
              </a:ext>
            </a:extLst>
          </p:cNvPr>
          <p:cNvSpPr txBox="1"/>
          <p:nvPr/>
        </p:nvSpPr>
        <p:spPr>
          <a:xfrm>
            <a:off x="304800" y="227308"/>
            <a:ext cx="8001000" cy="1200329"/>
          </a:xfrm>
          <a:prstGeom prst="rect">
            <a:avLst/>
          </a:prstGeom>
          <a:noFill/>
        </p:spPr>
        <p:txBody>
          <a:bodyPr wrap="square" rtlCol="0">
            <a:spAutoFit/>
          </a:bodyPr>
          <a:lstStyle/>
          <a:p>
            <a:r>
              <a:rPr lang="en-US" sz="2400" dirty="0">
                <a:latin typeface="+mj-lt"/>
              </a:rPr>
              <a:t>Single particle which is well described by a canonical distribution among two discrete internal energies   </a:t>
            </a:r>
            <a:r>
              <a:rPr lang="en-US" sz="2400" i="1" dirty="0">
                <a:latin typeface="+mj-lt"/>
              </a:rPr>
              <a:t>U</a:t>
            </a:r>
            <a:r>
              <a:rPr lang="en-US" sz="2400" i="1" baseline="-25000" dirty="0">
                <a:latin typeface="+mj-lt"/>
              </a:rPr>
              <a:t>1</a:t>
            </a:r>
            <a:r>
              <a:rPr lang="en-US" sz="2400" i="1" dirty="0">
                <a:latin typeface="+mj-lt"/>
              </a:rPr>
              <a:t>=0</a:t>
            </a:r>
            <a:r>
              <a:rPr lang="en-US" sz="2400" dirty="0">
                <a:latin typeface="+mj-lt"/>
              </a:rPr>
              <a:t>   and </a:t>
            </a:r>
            <a:r>
              <a:rPr lang="en-US" sz="2400" i="1" dirty="0">
                <a:latin typeface="+mj-lt"/>
              </a:rPr>
              <a:t>U</a:t>
            </a:r>
            <a:r>
              <a:rPr lang="en-US" sz="2400" i="1" baseline="-25000" dirty="0">
                <a:latin typeface="+mj-lt"/>
              </a:rPr>
              <a:t>2</a:t>
            </a:r>
            <a:r>
              <a:rPr lang="en-US" sz="2400" i="1" dirty="0">
                <a:latin typeface="+mj-lt"/>
              </a:rPr>
              <a:t>=</a:t>
            </a:r>
            <a:r>
              <a:rPr lang="en-US" sz="2400" i="1" dirty="0">
                <a:latin typeface="Symbol" panose="05050102010706020507" pitchFamily="18" charset="2"/>
              </a:rPr>
              <a:t>D</a:t>
            </a:r>
          </a:p>
        </p:txBody>
      </p:sp>
      <p:sp>
        <p:nvSpPr>
          <p:cNvPr id="7" name="TextBox 6">
            <a:extLst>
              <a:ext uri="{FF2B5EF4-FFF2-40B4-BE49-F238E27FC236}">
                <a16:creationId xmlns:a16="http://schemas.microsoft.com/office/drawing/2014/main" id="{96B520E1-BC2F-4BF3-96E8-7BDF5F7F88E4}"/>
              </a:ext>
            </a:extLst>
          </p:cNvPr>
          <p:cNvSpPr txBox="1"/>
          <p:nvPr/>
        </p:nvSpPr>
        <p:spPr>
          <a:xfrm>
            <a:off x="6074690" y="1902767"/>
            <a:ext cx="1524000" cy="461665"/>
          </a:xfrm>
          <a:prstGeom prst="rect">
            <a:avLst/>
          </a:prstGeom>
          <a:noFill/>
        </p:spPr>
        <p:txBody>
          <a:bodyPr wrap="square" rtlCol="0">
            <a:spAutoFit/>
          </a:bodyPr>
          <a:lstStyle/>
          <a:p>
            <a:r>
              <a:rPr lang="en-US" sz="2400" dirty="0">
                <a:latin typeface="+mj-lt"/>
              </a:rPr>
              <a:t>&lt;</a:t>
            </a:r>
            <a:r>
              <a:rPr lang="en-US" sz="2400" i="1" dirty="0">
                <a:latin typeface="+mj-lt"/>
              </a:rPr>
              <a:t>U</a:t>
            </a:r>
            <a:r>
              <a:rPr lang="en-US" sz="2400" dirty="0">
                <a:latin typeface="+mj-lt"/>
              </a:rPr>
              <a:t>&gt;</a:t>
            </a:r>
          </a:p>
        </p:txBody>
      </p:sp>
      <p:sp>
        <p:nvSpPr>
          <p:cNvPr id="8" name="TextBox 7">
            <a:extLst>
              <a:ext uri="{FF2B5EF4-FFF2-40B4-BE49-F238E27FC236}">
                <a16:creationId xmlns:a16="http://schemas.microsoft.com/office/drawing/2014/main" id="{85E922EB-A591-4EE6-8125-1BAB907B52CD}"/>
              </a:ext>
            </a:extLst>
          </p:cNvPr>
          <p:cNvSpPr txBox="1"/>
          <p:nvPr/>
        </p:nvSpPr>
        <p:spPr>
          <a:xfrm>
            <a:off x="2057400" y="4114800"/>
            <a:ext cx="838200" cy="461665"/>
          </a:xfrm>
          <a:prstGeom prst="rect">
            <a:avLst/>
          </a:prstGeom>
          <a:noFill/>
        </p:spPr>
        <p:txBody>
          <a:bodyPr wrap="square" rtlCol="0">
            <a:spAutoFit/>
          </a:bodyPr>
          <a:lstStyle/>
          <a:p>
            <a:r>
              <a:rPr lang="en-US" sz="2400" i="1" dirty="0">
                <a:latin typeface="+mj-lt"/>
              </a:rPr>
              <a:t>C</a:t>
            </a:r>
          </a:p>
        </p:txBody>
      </p:sp>
      <p:sp>
        <p:nvSpPr>
          <p:cNvPr id="9" name="TextBox 8">
            <a:extLst>
              <a:ext uri="{FF2B5EF4-FFF2-40B4-BE49-F238E27FC236}">
                <a16:creationId xmlns:a16="http://schemas.microsoft.com/office/drawing/2014/main" id="{34BA0402-BF97-4788-BFDC-3BD36AE75B91}"/>
              </a:ext>
            </a:extLst>
          </p:cNvPr>
          <p:cNvSpPr txBox="1"/>
          <p:nvPr/>
        </p:nvSpPr>
        <p:spPr>
          <a:xfrm>
            <a:off x="4572000" y="5715000"/>
            <a:ext cx="990600" cy="461665"/>
          </a:xfrm>
          <a:prstGeom prst="rect">
            <a:avLst/>
          </a:prstGeom>
          <a:noFill/>
        </p:spPr>
        <p:txBody>
          <a:bodyPr wrap="square" rtlCol="0">
            <a:spAutoFit/>
          </a:bodyPr>
          <a:lstStyle/>
          <a:p>
            <a:r>
              <a:rPr lang="en-US" sz="2400" i="1" dirty="0" err="1">
                <a:latin typeface="+mj-lt"/>
              </a:rPr>
              <a:t>kT</a:t>
            </a:r>
            <a:r>
              <a:rPr lang="en-US" sz="2400" i="1" dirty="0">
                <a:latin typeface="+mj-lt"/>
              </a:rPr>
              <a:t>/</a:t>
            </a:r>
            <a:r>
              <a:rPr lang="en-US" sz="2400" i="1" dirty="0">
                <a:latin typeface="Symbol" panose="05050102010706020507" pitchFamily="18" charset="2"/>
              </a:rPr>
              <a:t>D</a:t>
            </a:r>
          </a:p>
        </p:txBody>
      </p:sp>
    </p:spTree>
    <p:extLst>
      <p:ext uri="{BB962C8B-B14F-4D97-AF65-F5344CB8AC3E}">
        <p14:creationId xmlns:p14="http://schemas.microsoft.com/office/powerpoint/2010/main" val="219747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A3E3F-9477-423C-A992-170953975305}"/>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5642FA8A-1624-4021-9945-F7F0BFE5AD8A}"/>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0E85B7D2-70F3-4230-9076-93EE8E3ADB16}"/>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E95070CE-A26C-43FB-91DD-BF41F166D530}"/>
              </a:ext>
            </a:extLst>
          </p:cNvPr>
          <p:cNvSpPr txBox="1"/>
          <p:nvPr/>
        </p:nvSpPr>
        <p:spPr>
          <a:xfrm>
            <a:off x="304800" y="228600"/>
            <a:ext cx="8382000" cy="830997"/>
          </a:xfrm>
          <a:prstGeom prst="rect">
            <a:avLst/>
          </a:prstGeom>
          <a:noFill/>
        </p:spPr>
        <p:txBody>
          <a:bodyPr wrap="square" rtlCol="0">
            <a:spAutoFit/>
          </a:bodyPr>
          <a:lstStyle/>
          <a:p>
            <a:r>
              <a:rPr lang="en-US" sz="2400" dirty="0">
                <a:latin typeface="+mj-lt"/>
              </a:rPr>
              <a:t>More results for our simple model from the Helmholtz free energy</a:t>
            </a:r>
          </a:p>
        </p:txBody>
      </p:sp>
      <p:graphicFrame>
        <p:nvGraphicFramePr>
          <p:cNvPr id="6" name="Object 5">
            <a:extLst>
              <a:ext uri="{FF2B5EF4-FFF2-40B4-BE49-F238E27FC236}">
                <a16:creationId xmlns:a16="http://schemas.microsoft.com/office/drawing/2014/main" id="{E911D033-8E7B-4AC9-80F1-8AB35D3EB8F9}"/>
              </a:ext>
            </a:extLst>
          </p:cNvPr>
          <p:cNvGraphicFramePr>
            <a:graphicFrameLocks noChangeAspect="1"/>
          </p:cNvGraphicFramePr>
          <p:nvPr>
            <p:extLst>
              <p:ext uri="{D42A27DB-BD31-4B8C-83A1-F6EECF244321}">
                <p14:modId xmlns:p14="http://schemas.microsoft.com/office/powerpoint/2010/main" val="2673276068"/>
              </p:ext>
            </p:extLst>
          </p:nvPr>
        </p:nvGraphicFramePr>
        <p:xfrm>
          <a:off x="492550" y="1173897"/>
          <a:ext cx="8036351" cy="2514600"/>
        </p:xfrm>
        <a:graphic>
          <a:graphicData uri="http://schemas.openxmlformats.org/presentationml/2006/ole">
            <mc:AlternateContent xmlns:mc="http://schemas.openxmlformats.org/markup-compatibility/2006">
              <mc:Choice xmlns:v="urn:schemas-microsoft-com:vml" Requires="v">
                <p:oleObj spid="_x0000_s60437" name="Equation" r:id="rId3" imgW="3936960" imgH="1231560" progId="Equation.DSMT4">
                  <p:embed/>
                </p:oleObj>
              </mc:Choice>
              <mc:Fallback>
                <p:oleObj name="Equation" r:id="rId3" imgW="3936960" imgH="1231560" progId="Equation.DSMT4">
                  <p:embed/>
                  <p:pic>
                    <p:nvPicPr>
                      <p:cNvPr id="0" name=""/>
                      <p:cNvPicPr/>
                      <p:nvPr/>
                    </p:nvPicPr>
                    <p:blipFill>
                      <a:blip r:embed="rId4"/>
                      <a:stretch>
                        <a:fillRect/>
                      </a:stretch>
                    </p:blipFill>
                    <p:spPr>
                      <a:xfrm>
                        <a:off x="492550" y="1173897"/>
                        <a:ext cx="8036351" cy="25146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00DFF6FE-D445-4539-92DF-026A948CE9BA}"/>
              </a:ext>
            </a:extLst>
          </p:cNvPr>
          <p:cNvPicPr>
            <a:picLocks noChangeAspect="1"/>
          </p:cNvPicPr>
          <p:nvPr/>
        </p:nvPicPr>
        <p:blipFill>
          <a:blip r:embed="rId5"/>
          <a:stretch>
            <a:fillRect/>
          </a:stretch>
        </p:blipFill>
        <p:spPr>
          <a:xfrm>
            <a:off x="0" y="3924399"/>
            <a:ext cx="9144000" cy="2196049"/>
          </a:xfrm>
          <a:prstGeom prst="rect">
            <a:avLst/>
          </a:prstGeom>
        </p:spPr>
      </p:pic>
      <p:sp>
        <p:nvSpPr>
          <p:cNvPr id="8" name="TextBox 7">
            <a:extLst>
              <a:ext uri="{FF2B5EF4-FFF2-40B4-BE49-F238E27FC236}">
                <a16:creationId xmlns:a16="http://schemas.microsoft.com/office/drawing/2014/main" id="{93877644-85DC-41BA-A270-757E8B6DCB24}"/>
              </a:ext>
            </a:extLst>
          </p:cNvPr>
          <p:cNvSpPr txBox="1"/>
          <p:nvPr/>
        </p:nvSpPr>
        <p:spPr>
          <a:xfrm>
            <a:off x="6172200" y="3591429"/>
            <a:ext cx="762000" cy="461665"/>
          </a:xfrm>
          <a:prstGeom prst="rect">
            <a:avLst/>
          </a:prstGeom>
          <a:noFill/>
        </p:spPr>
        <p:txBody>
          <a:bodyPr wrap="square" rtlCol="0">
            <a:spAutoFit/>
          </a:bodyPr>
          <a:lstStyle/>
          <a:p>
            <a:r>
              <a:rPr lang="en-US" sz="2400" i="1" dirty="0">
                <a:latin typeface="+mj-lt"/>
              </a:rPr>
              <a:t>S</a:t>
            </a:r>
          </a:p>
        </p:txBody>
      </p:sp>
      <p:sp>
        <p:nvSpPr>
          <p:cNvPr id="9" name="TextBox 8">
            <a:extLst>
              <a:ext uri="{FF2B5EF4-FFF2-40B4-BE49-F238E27FC236}">
                <a16:creationId xmlns:a16="http://schemas.microsoft.com/office/drawing/2014/main" id="{152EC298-2213-4C30-8D30-A96FD7B38412}"/>
              </a:ext>
            </a:extLst>
          </p:cNvPr>
          <p:cNvSpPr txBox="1"/>
          <p:nvPr/>
        </p:nvSpPr>
        <p:spPr>
          <a:xfrm>
            <a:off x="6172200" y="4991327"/>
            <a:ext cx="762000" cy="461665"/>
          </a:xfrm>
          <a:prstGeom prst="rect">
            <a:avLst/>
          </a:prstGeom>
          <a:noFill/>
        </p:spPr>
        <p:txBody>
          <a:bodyPr wrap="square" rtlCol="0">
            <a:spAutoFit/>
          </a:bodyPr>
          <a:lstStyle/>
          <a:p>
            <a:r>
              <a:rPr lang="en-US" sz="2400" i="1" dirty="0">
                <a:latin typeface="+mj-lt"/>
              </a:rPr>
              <a:t>F</a:t>
            </a:r>
          </a:p>
        </p:txBody>
      </p:sp>
      <p:sp>
        <p:nvSpPr>
          <p:cNvPr id="10" name="TextBox 9">
            <a:extLst>
              <a:ext uri="{FF2B5EF4-FFF2-40B4-BE49-F238E27FC236}">
                <a16:creationId xmlns:a16="http://schemas.microsoft.com/office/drawing/2014/main" id="{834DC6DA-63D6-41F1-9A9A-ED1639F98F81}"/>
              </a:ext>
            </a:extLst>
          </p:cNvPr>
          <p:cNvSpPr txBox="1"/>
          <p:nvPr/>
        </p:nvSpPr>
        <p:spPr>
          <a:xfrm>
            <a:off x="7538301" y="4494890"/>
            <a:ext cx="990600" cy="461665"/>
          </a:xfrm>
          <a:prstGeom prst="rect">
            <a:avLst/>
          </a:prstGeom>
          <a:noFill/>
        </p:spPr>
        <p:txBody>
          <a:bodyPr wrap="square" rtlCol="0">
            <a:spAutoFit/>
          </a:bodyPr>
          <a:lstStyle/>
          <a:p>
            <a:r>
              <a:rPr lang="en-US" sz="2400" i="1" dirty="0" err="1">
                <a:latin typeface="+mj-lt"/>
              </a:rPr>
              <a:t>kT</a:t>
            </a:r>
            <a:r>
              <a:rPr lang="en-US" sz="2400" i="1" dirty="0">
                <a:latin typeface="+mj-lt"/>
              </a:rPr>
              <a:t>/</a:t>
            </a:r>
            <a:r>
              <a:rPr lang="en-US" sz="2400" i="1" dirty="0">
                <a:latin typeface="Symbol" panose="05050102010706020507" pitchFamily="18" charset="2"/>
              </a:rPr>
              <a:t>D</a:t>
            </a:r>
          </a:p>
        </p:txBody>
      </p:sp>
    </p:spTree>
    <p:extLst>
      <p:ext uri="{BB962C8B-B14F-4D97-AF65-F5344CB8AC3E}">
        <p14:creationId xmlns:p14="http://schemas.microsoft.com/office/powerpoint/2010/main" val="37895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3E8FF-88C7-490C-AACE-251FDCDD704C}"/>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161064CE-EB3F-4583-9524-3F86D78898D0}"/>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C7BE915A-0945-4684-B36C-F9EF6462BFFF}"/>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7FA6E65B-99C7-4308-BBB9-B02816CF8F8E}"/>
              </a:ext>
            </a:extLst>
          </p:cNvPr>
          <p:cNvSpPr txBox="1"/>
          <p:nvPr/>
        </p:nvSpPr>
        <p:spPr>
          <a:xfrm>
            <a:off x="304800" y="228600"/>
            <a:ext cx="8382000" cy="3416320"/>
          </a:xfrm>
          <a:prstGeom prst="rect">
            <a:avLst/>
          </a:prstGeom>
          <a:noFill/>
        </p:spPr>
        <p:txBody>
          <a:bodyPr wrap="square" rtlCol="0">
            <a:spAutoFit/>
          </a:bodyPr>
          <a:lstStyle/>
          <a:p>
            <a:r>
              <a:rPr lang="en-US" sz="2400" dirty="0">
                <a:latin typeface="+mj-lt"/>
              </a:rPr>
              <a:t>Question – what happens if the zero of energy shifts?</a:t>
            </a:r>
          </a:p>
          <a:p>
            <a:r>
              <a:rPr lang="en-US" sz="2400" dirty="0"/>
              <a:t>Suppose you have a single particle which is well described by a canonical distribution among two discrete internal energies   </a:t>
            </a:r>
            <a:r>
              <a:rPr lang="en-US" sz="2400" i="1" dirty="0"/>
              <a:t>U</a:t>
            </a:r>
            <a:r>
              <a:rPr lang="en-US" sz="2400" i="1" baseline="-25000" dirty="0"/>
              <a:t>1</a:t>
            </a:r>
            <a:r>
              <a:rPr lang="en-US" sz="2400" i="1" dirty="0"/>
              <a:t>=a</a:t>
            </a:r>
            <a:r>
              <a:rPr lang="en-US" sz="2400" dirty="0"/>
              <a:t>   and </a:t>
            </a:r>
            <a:r>
              <a:rPr lang="en-US" sz="2400" i="1" dirty="0"/>
              <a:t>U</a:t>
            </a:r>
            <a:r>
              <a:rPr lang="en-US" sz="2400" i="1" baseline="-25000" dirty="0"/>
              <a:t>2</a:t>
            </a:r>
            <a:r>
              <a:rPr lang="en-US" sz="2400" i="1" dirty="0"/>
              <a:t>=</a:t>
            </a:r>
            <a:r>
              <a:rPr lang="en-US" sz="2400" i="1" dirty="0" err="1"/>
              <a:t>a+</a:t>
            </a:r>
            <a:r>
              <a:rPr lang="en-US" sz="2400" i="1" dirty="0" err="1">
                <a:latin typeface="Symbol" panose="05050102010706020507" pitchFamily="18" charset="2"/>
              </a:rPr>
              <a:t>D</a:t>
            </a:r>
            <a:endParaRPr lang="en-US" sz="2400" i="1" dirty="0">
              <a:latin typeface="Symbol" panose="05050102010706020507" pitchFamily="18" charset="2"/>
            </a:endParaRPr>
          </a:p>
          <a:p>
            <a:pPr lvl="1"/>
            <a:endParaRPr lang="en-US" sz="2400" i="1" dirty="0">
              <a:latin typeface="Symbol" panose="05050102010706020507" pitchFamily="18" charset="2"/>
            </a:endParaRPr>
          </a:p>
          <a:p>
            <a:pPr marL="914400" lvl="1" indent="-457200">
              <a:buFont typeface="+mj-lt"/>
              <a:buAutoNum type="alphaUcPeriod"/>
            </a:pPr>
            <a:r>
              <a:rPr lang="en-US" sz="2400" dirty="0"/>
              <a:t>Nothing changes</a:t>
            </a:r>
          </a:p>
          <a:p>
            <a:pPr marL="914400" lvl="1" indent="-457200">
              <a:buFont typeface="+mj-lt"/>
              <a:buAutoNum type="alphaUcPeriod"/>
            </a:pPr>
            <a:r>
              <a:rPr lang="en-US" sz="2400" dirty="0"/>
              <a:t>All results change</a:t>
            </a:r>
          </a:p>
          <a:p>
            <a:pPr marL="914400" lvl="1" indent="-457200">
              <a:buFont typeface="+mj-lt"/>
              <a:buAutoNum type="alphaUcPeriod"/>
            </a:pPr>
            <a:endParaRPr lang="en-US" sz="2400" dirty="0"/>
          </a:p>
          <a:p>
            <a:endParaRPr lang="en-US" sz="2400" dirty="0">
              <a:latin typeface="+mj-lt"/>
            </a:endParaRPr>
          </a:p>
        </p:txBody>
      </p:sp>
      <p:graphicFrame>
        <p:nvGraphicFramePr>
          <p:cNvPr id="6" name="Object 5">
            <a:extLst>
              <a:ext uri="{FF2B5EF4-FFF2-40B4-BE49-F238E27FC236}">
                <a16:creationId xmlns:a16="http://schemas.microsoft.com/office/drawing/2014/main" id="{B6E7D7A1-98CB-460F-BDF0-EF5077ED9885}"/>
              </a:ext>
            </a:extLst>
          </p:cNvPr>
          <p:cNvGraphicFramePr>
            <a:graphicFrameLocks noChangeAspect="1"/>
          </p:cNvGraphicFramePr>
          <p:nvPr>
            <p:extLst>
              <p:ext uri="{D42A27DB-BD31-4B8C-83A1-F6EECF244321}">
                <p14:modId xmlns:p14="http://schemas.microsoft.com/office/powerpoint/2010/main" val="808817623"/>
              </p:ext>
            </p:extLst>
          </p:nvPr>
        </p:nvGraphicFramePr>
        <p:xfrm>
          <a:off x="711200" y="3429000"/>
          <a:ext cx="6908800" cy="2465387"/>
        </p:xfrm>
        <a:graphic>
          <a:graphicData uri="http://schemas.openxmlformats.org/presentationml/2006/ole">
            <mc:AlternateContent xmlns:mc="http://schemas.openxmlformats.org/markup-compatibility/2006">
              <mc:Choice xmlns:v="urn:schemas-microsoft-com:vml" Requires="v">
                <p:oleObj spid="_x0000_s61459" name="Equation" r:id="rId3" imgW="3416040" imgH="1218960" progId="Equation.DSMT4">
                  <p:embed/>
                </p:oleObj>
              </mc:Choice>
              <mc:Fallback>
                <p:oleObj name="Equation" r:id="rId3" imgW="3416040" imgH="1218960" progId="Equation.DSMT4">
                  <p:embed/>
                  <p:pic>
                    <p:nvPicPr>
                      <p:cNvPr id="6" name="Object 5">
                        <a:extLst>
                          <a:ext uri="{FF2B5EF4-FFF2-40B4-BE49-F238E27FC236}">
                            <a16:creationId xmlns:a16="http://schemas.microsoft.com/office/drawing/2014/main" id="{821F1399-D22E-4E32-B5AB-4D29C013E8E9}"/>
                          </a:ext>
                        </a:extLst>
                      </p:cNvPr>
                      <p:cNvPicPr/>
                      <p:nvPr/>
                    </p:nvPicPr>
                    <p:blipFill>
                      <a:blip r:embed="rId4"/>
                      <a:stretch>
                        <a:fillRect/>
                      </a:stretch>
                    </p:blipFill>
                    <p:spPr>
                      <a:xfrm>
                        <a:off x="711200" y="3429000"/>
                        <a:ext cx="6908800" cy="2465387"/>
                      </a:xfrm>
                      <a:prstGeom prst="rect">
                        <a:avLst/>
                      </a:prstGeom>
                    </p:spPr>
                  </p:pic>
                </p:oleObj>
              </mc:Fallback>
            </mc:AlternateContent>
          </a:graphicData>
        </a:graphic>
      </p:graphicFrame>
    </p:spTree>
    <p:extLst>
      <p:ext uri="{BB962C8B-B14F-4D97-AF65-F5344CB8AC3E}">
        <p14:creationId xmlns:p14="http://schemas.microsoft.com/office/powerpoint/2010/main" val="304991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7ECF6-8BF5-497D-8656-C633B303B29D}"/>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EDD4DFC6-6730-4197-9709-389714BEE7F5}"/>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B3E22D08-B6F1-420F-B6F2-F0E3D4F2BF39}"/>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E5E44370-C8A9-4A9B-9EA2-600A20EE9959}"/>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Experimental evidence of canonical distribution (your book refers to the terms as Boltzmann factors)</a:t>
            </a:r>
          </a:p>
        </p:txBody>
      </p:sp>
      <p:pic>
        <p:nvPicPr>
          <p:cNvPr id="7" name="Picture 6">
            <a:extLst>
              <a:ext uri="{FF2B5EF4-FFF2-40B4-BE49-F238E27FC236}">
                <a16:creationId xmlns:a16="http://schemas.microsoft.com/office/drawing/2014/main" id="{1AAB6F3D-9F5C-4780-B84D-78E198969FFE}"/>
              </a:ext>
            </a:extLst>
          </p:cNvPr>
          <p:cNvPicPr>
            <a:picLocks noChangeAspect="1"/>
          </p:cNvPicPr>
          <p:nvPr/>
        </p:nvPicPr>
        <p:blipFill rotWithShape="1">
          <a:blip r:embed="rId2">
            <a:extLst>
              <a:ext uri="{28A0092B-C50C-407E-A947-70E740481C1C}">
                <a14:useLocalDpi xmlns:a14="http://schemas.microsoft.com/office/drawing/2010/main" val="0"/>
              </a:ext>
            </a:extLst>
          </a:blip>
          <a:srcRect t="19887" r="34166" b="19887"/>
          <a:stretch/>
        </p:blipFill>
        <p:spPr>
          <a:xfrm>
            <a:off x="432661" y="1371600"/>
            <a:ext cx="6019800" cy="3657600"/>
          </a:xfrm>
          <a:prstGeom prst="rect">
            <a:avLst/>
          </a:prstGeom>
        </p:spPr>
      </p:pic>
      <p:sp>
        <p:nvSpPr>
          <p:cNvPr id="8" name="Star: 5 Points 7">
            <a:extLst>
              <a:ext uri="{FF2B5EF4-FFF2-40B4-BE49-F238E27FC236}">
                <a16:creationId xmlns:a16="http://schemas.microsoft.com/office/drawing/2014/main" id="{80C886C8-1CB9-4C62-AE52-854CCE6E54CE}"/>
              </a:ext>
            </a:extLst>
          </p:cNvPr>
          <p:cNvSpPr/>
          <p:nvPr/>
        </p:nvSpPr>
        <p:spPr>
          <a:xfrm>
            <a:off x="8163732" y="3744059"/>
            <a:ext cx="381000" cy="3651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958EDB-5EFF-453E-9C03-F28B8DC59DD2}"/>
              </a:ext>
            </a:extLst>
          </p:cNvPr>
          <p:cNvSpPr txBox="1"/>
          <p:nvPr/>
        </p:nvSpPr>
        <p:spPr>
          <a:xfrm>
            <a:off x="7668432" y="4109184"/>
            <a:ext cx="1752600" cy="830997"/>
          </a:xfrm>
          <a:prstGeom prst="rect">
            <a:avLst/>
          </a:prstGeom>
          <a:noFill/>
        </p:spPr>
        <p:txBody>
          <a:bodyPr wrap="square" rtlCol="0">
            <a:spAutoFit/>
          </a:bodyPr>
          <a:lstStyle/>
          <a:p>
            <a:r>
              <a:rPr lang="en-US" sz="2400" dirty="0">
                <a:latin typeface="+mj-lt"/>
              </a:rPr>
              <a:t>Light from star</a:t>
            </a:r>
          </a:p>
        </p:txBody>
      </p:sp>
      <p:sp>
        <p:nvSpPr>
          <p:cNvPr id="10" name="TextBox 9">
            <a:extLst>
              <a:ext uri="{FF2B5EF4-FFF2-40B4-BE49-F238E27FC236}">
                <a16:creationId xmlns:a16="http://schemas.microsoft.com/office/drawing/2014/main" id="{B25698D7-C65F-450F-867F-025A53D74E1C}"/>
              </a:ext>
            </a:extLst>
          </p:cNvPr>
          <p:cNvSpPr txBox="1"/>
          <p:nvPr/>
        </p:nvSpPr>
        <p:spPr>
          <a:xfrm>
            <a:off x="6553200" y="2574309"/>
            <a:ext cx="2438400" cy="461665"/>
          </a:xfrm>
          <a:prstGeom prst="rect">
            <a:avLst/>
          </a:prstGeom>
          <a:noFill/>
        </p:spPr>
        <p:txBody>
          <a:bodyPr wrap="square" rtlCol="0">
            <a:spAutoFit/>
          </a:bodyPr>
          <a:lstStyle/>
          <a:p>
            <a:r>
              <a:rPr lang="en-US" sz="2400" dirty="0">
                <a:latin typeface="+mj-lt"/>
              </a:rPr>
              <a:t>Diffractometer</a:t>
            </a:r>
          </a:p>
        </p:txBody>
      </p:sp>
      <p:sp>
        <p:nvSpPr>
          <p:cNvPr id="11" name="Cube 10">
            <a:extLst>
              <a:ext uri="{FF2B5EF4-FFF2-40B4-BE49-F238E27FC236}">
                <a16:creationId xmlns:a16="http://schemas.microsoft.com/office/drawing/2014/main" id="{0C56228A-CB04-4809-9B77-FE265B6596DA}"/>
              </a:ext>
            </a:extLst>
          </p:cNvPr>
          <p:cNvSpPr/>
          <p:nvPr/>
        </p:nvSpPr>
        <p:spPr>
          <a:xfrm>
            <a:off x="6858000" y="3276600"/>
            <a:ext cx="381000" cy="1143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BC683D-2798-4C27-8365-C93381B53CEE}"/>
              </a:ext>
            </a:extLst>
          </p:cNvPr>
          <p:cNvSpPr txBox="1"/>
          <p:nvPr/>
        </p:nvSpPr>
        <p:spPr>
          <a:xfrm rot="19247598">
            <a:off x="1328473" y="2419178"/>
            <a:ext cx="2895600" cy="461665"/>
          </a:xfrm>
          <a:prstGeom prst="rect">
            <a:avLst/>
          </a:prstGeom>
          <a:noFill/>
        </p:spPr>
        <p:txBody>
          <a:bodyPr wrap="square" rtlCol="0">
            <a:spAutoFit/>
          </a:bodyPr>
          <a:lstStyle/>
          <a:p>
            <a:r>
              <a:rPr lang="en-US" sz="2400" dirty="0">
                <a:solidFill>
                  <a:schemeClr val="bg1"/>
                </a:solidFill>
                <a:latin typeface="+mj-lt"/>
              </a:rPr>
              <a:t>spectrum</a:t>
            </a:r>
          </a:p>
        </p:txBody>
      </p:sp>
      <p:sp>
        <p:nvSpPr>
          <p:cNvPr id="13" name="TextBox 12">
            <a:extLst>
              <a:ext uri="{FF2B5EF4-FFF2-40B4-BE49-F238E27FC236}">
                <a16:creationId xmlns:a16="http://schemas.microsoft.com/office/drawing/2014/main" id="{97641E15-3EAD-4303-A00B-A266332D22C0}"/>
              </a:ext>
            </a:extLst>
          </p:cNvPr>
          <p:cNvSpPr txBox="1"/>
          <p:nvPr/>
        </p:nvSpPr>
        <p:spPr>
          <a:xfrm>
            <a:off x="246681" y="5183309"/>
            <a:ext cx="8915400" cy="1200329"/>
          </a:xfrm>
          <a:prstGeom prst="rect">
            <a:avLst/>
          </a:prstGeom>
          <a:noFill/>
        </p:spPr>
        <p:txBody>
          <a:bodyPr wrap="square" rtlCol="0">
            <a:spAutoFit/>
          </a:bodyPr>
          <a:lstStyle/>
          <a:p>
            <a:r>
              <a:rPr lang="en-US" sz="2400" dirty="0">
                <a:latin typeface="+mj-lt"/>
              </a:rPr>
              <a:t>Spectral analysis of star light can be used to identify characteristic atomic transitions.  Assuming the Boltzmann distribution, we can deduce the star temperature.</a:t>
            </a:r>
          </a:p>
        </p:txBody>
      </p:sp>
    </p:spTree>
    <p:extLst>
      <p:ext uri="{BB962C8B-B14F-4D97-AF65-F5344CB8AC3E}">
        <p14:creationId xmlns:p14="http://schemas.microsoft.com/office/powerpoint/2010/main" val="406170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03234-F8A6-47F7-A482-58205E1C5238}"/>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202C5202-E4F7-440D-A6B4-A87904363018}"/>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E82C5060-DFF0-4DFA-8195-0C3EABFB458C}"/>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6" name="Picture 5">
            <a:extLst>
              <a:ext uri="{FF2B5EF4-FFF2-40B4-BE49-F238E27FC236}">
                <a16:creationId xmlns:a16="http://schemas.microsoft.com/office/drawing/2014/main" id="{E8EA2686-E09A-4B46-9DCD-A44A9BC50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361" y="834638"/>
            <a:ext cx="6348639" cy="5529461"/>
          </a:xfrm>
          <a:prstGeom prst="rect">
            <a:avLst/>
          </a:prstGeom>
        </p:spPr>
      </p:pic>
      <p:sp>
        <p:nvSpPr>
          <p:cNvPr id="7" name="TextBox 6">
            <a:extLst>
              <a:ext uri="{FF2B5EF4-FFF2-40B4-BE49-F238E27FC236}">
                <a16:creationId xmlns:a16="http://schemas.microsoft.com/office/drawing/2014/main" id="{2853BEEB-B328-4C34-8E1C-92844738E4B8}"/>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Hydrogen energy levels and transitions</a:t>
            </a:r>
          </a:p>
        </p:txBody>
      </p:sp>
    </p:spTree>
    <p:extLst>
      <p:ext uri="{BB962C8B-B14F-4D97-AF65-F5344CB8AC3E}">
        <p14:creationId xmlns:p14="http://schemas.microsoft.com/office/powerpoint/2010/main" val="129613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71919D-050E-43FF-B5DE-49BC9CF7ED38}"/>
              </a:ext>
            </a:extLst>
          </p:cNvPr>
          <p:cNvPicPr>
            <a:picLocks noChangeAspect="1"/>
          </p:cNvPicPr>
          <p:nvPr/>
        </p:nvPicPr>
        <p:blipFill>
          <a:blip r:embed="rId2"/>
          <a:stretch>
            <a:fillRect/>
          </a:stretch>
        </p:blipFill>
        <p:spPr>
          <a:xfrm>
            <a:off x="0" y="38039"/>
            <a:ext cx="9144000" cy="6533948"/>
          </a:xfrm>
          <a:prstGeom prst="rect">
            <a:avLst/>
          </a:prstGeom>
        </p:spPr>
      </p:pic>
      <p:sp>
        <p:nvSpPr>
          <p:cNvPr id="2" name="Date Placeholder 1">
            <a:extLst>
              <a:ext uri="{FF2B5EF4-FFF2-40B4-BE49-F238E27FC236}">
                <a16:creationId xmlns:a16="http://schemas.microsoft.com/office/drawing/2014/main" id="{0C53EC84-6899-48EF-9C31-B43B8E1A061F}"/>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E70FC817-5FEC-487A-AF51-F8BD978667C9}"/>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B0D4345C-F9D6-4CB1-BFA1-416D90C8E81B}"/>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6" name="TextBox 5">
            <a:extLst>
              <a:ext uri="{FF2B5EF4-FFF2-40B4-BE49-F238E27FC236}">
                <a16:creationId xmlns:a16="http://schemas.microsoft.com/office/drawing/2014/main" id="{370A790B-D35D-4CDF-B6D2-8DEB8B286209}"/>
              </a:ext>
            </a:extLst>
          </p:cNvPr>
          <p:cNvSpPr txBox="1"/>
          <p:nvPr/>
        </p:nvSpPr>
        <p:spPr>
          <a:xfrm>
            <a:off x="3875" y="-36163"/>
            <a:ext cx="5562600" cy="461665"/>
          </a:xfrm>
          <a:prstGeom prst="rect">
            <a:avLst/>
          </a:prstGeom>
          <a:noFill/>
        </p:spPr>
        <p:txBody>
          <a:bodyPr wrap="square" rtlCol="0">
            <a:spAutoFit/>
          </a:bodyPr>
          <a:lstStyle/>
          <a:p>
            <a:r>
              <a:rPr lang="en-US" sz="2400" dirty="0">
                <a:latin typeface="+mj-lt"/>
              </a:rPr>
              <a:t>Focusing H spectrum --</a:t>
            </a:r>
          </a:p>
        </p:txBody>
      </p:sp>
      <p:sp>
        <p:nvSpPr>
          <p:cNvPr id="7" name="Arrow: Up 6">
            <a:extLst>
              <a:ext uri="{FF2B5EF4-FFF2-40B4-BE49-F238E27FC236}">
                <a16:creationId xmlns:a16="http://schemas.microsoft.com/office/drawing/2014/main" id="{A8901C40-4A79-4C58-94E1-E08ED3BBABCC}"/>
              </a:ext>
            </a:extLst>
          </p:cNvPr>
          <p:cNvSpPr/>
          <p:nvPr/>
        </p:nvSpPr>
        <p:spPr>
          <a:xfrm>
            <a:off x="2800027" y="2864655"/>
            <a:ext cx="228600" cy="152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BE28C684-3C76-4590-909F-EF3145D6CB25}"/>
              </a:ext>
            </a:extLst>
          </p:cNvPr>
          <p:cNvSpPr/>
          <p:nvPr/>
        </p:nvSpPr>
        <p:spPr>
          <a:xfrm>
            <a:off x="4021164" y="2864655"/>
            <a:ext cx="228600" cy="152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283338A0-26E2-42A9-BD46-4EE7648C9F0E}"/>
              </a:ext>
            </a:extLst>
          </p:cNvPr>
          <p:cNvSpPr/>
          <p:nvPr/>
        </p:nvSpPr>
        <p:spPr>
          <a:xfrm>
            <a:off x="5416658" y="2851740"/>
            <a:ext cx="228600" cy="152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8DF33079-A00C-4808-8501-C627623E1D0C}"/>
              </a:ext>
            </a:extLst>
          </p:cNvPr>
          <p:cNvSpPr/>
          <p:nvPr/>
        </p:nvSpPr>
        <p:spPr>
          <a:xfrm>
            <a:off x="8454325" y="2913733"/>
            <a:ext cx="228600" cy="152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ED4B0F83-6088-42C8-9464-6158778741CC}"/>
              </a:ext>
            </a:extLst>
          </p:cNvPr>
          <p:cNvSpPr/>
          <p:nvPr/>
        </p:nvSpPr>
        <p:spPr>
          <a:xfrm>
            <a:off x="3296295" y="2864655"/>
            <a:ext cx="228600" cy="152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32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43DCB-654B-451E-A337-99004BF738B6}"/>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1E13F653-0913-4437-805C-240985973574}"/>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3E2CB537-FC48-4E1E-83D8-BDF7E1752301}"/>
              </a:ext>
            </a:extLst>
          </p:cNvPr>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a:extLst>
              <a:ext uri="{FF2B5EF4-FFF2-40B4-BE49-F238E27FC236}">
                <a16:creationId xmlns:a16="http://schemas.microsoft.com/office/drawing/2014/main" id="{C032490C-7C0F-46EB-ADDA-939BC3D0C71D}"/>
              </a:ext>
            </a:extLst>
          </p:cNvPr>
          <p:cNvGraphicFramePr>
            <a:graphicFrameLocks noChangeAspect="1"/>
          </p:cNvGraphicFramePr>
          <p:nvPr>
            <p:extLst>
              <p:ext uri="{D42A27DB-BD31-4B8C-83A1-F6EECF244321}">
                <p14:modId xmlns:p14="http://schemas.microsoft.com/office/powerpoint/2010/main" val="3486888273"/>
              </p:ext>
            </p:extLst>
          </p:nvPr>
        </p:nvGraphicFramePr>
        <p:xfrm>
          <a:off x="304800" y="381000"/>
          <a:ext cx="8249050" cy="2471737"/>
        </p:xfrm>
        <a:graphic>
          <a:graphicData uri="http://schemas.openxmlformats.org/presentationml/2006/ole">
            <mc:AlternateContent xmlns:mc="http://schemas.openxmlformats.org/markup-compatibility/2006">
              <mc:Choice xmlns:v="urn:schemas-microsoft-com:vml" Requires="v">
                <p:oleObj spid="_x0000_s62492" name="Equation" r:id="rId3" imgW="3517560" imgH="1054080" progId="Equation.DSMT4">
                  <p:embed/>
                </p:oleObj>
              </mc:Choice>
              <mc:Fallback>
                <p:oleObj name="Equation" r:id="rId3" imgW="3517560" imgH="1054080" progId="Equation.DSMT4">
                  <p:embed/>
                  <p:pic>
                    <p:nvPicPr>
                      <p:cNvPr id="0" name=""/>
                      <p:cNvPicPr/>
                      <p:nvPr/>
                    </p:nvPicPr>
                    <p:blipFill>
                      <a:blip r:embed="rId4"/>
                      <a:stretch>
                        <a:fillRect/>
                      </a:stretch>
                    </p:blipFill>
                    <p:spPr>
                      <a:xfrm>
                        <a:off x="304800" y="381000"/>
                        <a:ext cx="8249050" cy="24717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0FF6CC5-561F-4F52-9C68-0EC5D57B46C1}"/>
              </a:ext>
            </a:extLst>
          </p:cNvPr>
          <p:cNvGraphicFramePr>
            <a:graphicFrameLocks noChangeAspect="1"/>
          </p:cNvGraphicFramePr>
          <p:nvPr>
            <p:extLst>
              <p:ext uri="{D42A27DB-BD31-4B8C-83A1-F6EECF244321}">
                <p14:modId xmlns:p14="http://schemas.microsoft.com/office/powerpoint/2010/main" val="4048692272"/>
              </p:ext>
            </p:extLst>
          </p:nvPr>
        </p:nvGraphicFramePr>
        <p:xfrm>
          <a:off x="339725" y="3048000"/>
          <a:ext cx="8464550" cy="2590800"/>
        </p:xfrm>
        <a:graphic>
          <a:graphicData uri="http://schemas.openxmlformats.org/presentationml/2006/ole">
            <mc:AlternateContent xmlns:mc="http://schemas.openxmlformats.org/markup-compatibility/2006">
              <mc:Choice xmlns:v="urn:schemas-microsoft-com:vml" Requires="v">
                <p:oleObj spid="_x0000_s62493" name="Equation" r:id="rId5" imgW="3733560" imgH="1143000" progId="Equation.DSMT4">
                  <p:embed/>
                </p:oleObj>
              </mc:Choice>
              <mc:Fallback>
                <p:oleObj name="Equation" r:id="rId5" imgW="3733560" imgH="1143000" progId="Equation.DSMT4">
                  <p:embed/>
                  <p:pic>
                    <p:nvPicPr>
                      <p:cNvPr id="0" name=""/>
                      <p:cNvPicPr/>
                      <p:nvPr/>
                    </p:nvPicPr>
                    <p:blipFill>
                      <a:blip r:embed="rId6"/>
                      <a:stretch>
                        <a:fillRect/>
                      </a:stretch>
                    </p:blipFill>
                    <p:spPr>
                      <a:xfrm>
                        <a:off x="339725" y="3048000"/>
                        <a:ext cx="8464550" cy="2590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3BB430D-962E-4319-8D06-F45E3297A521}"/>
              </a:ext>
            </a:extLst>
          </p:cNvPr>
          <p:cNvSpPr txBox="1"/>
          <p:nvPr/>
        </p:nvSpPr>
        <p:spPr>
          <a:xfrm>
            <a:off x="228600" y="5691922"/>
            <a:ext cx="8839200" cy="830997"/>
          </a:xfrm>
          <a:prstGeom prst="rect">
            <a:avLst/>
          </a:prstGeom>
          <a:noFill/>
        </p:spPr>
        <p:txBody>
          <a:bodyPr wrap="square" rtlCol="0">
            <a:spAutoFit/>
          </a:bodyPr>
          <a:lstStyle/>
          <a:p>
            <a:r>
              <a:rPr lang="en-US" sz="2400" dirty="0">
                <a:latin typeface="+mj-lt"/>
              </a:rPr>
              <a:t>Note that these lines are absorbed from the star’s total spectrum.</a:t>
            </a:r>
          </a:p>
        </p:txBody>
      </p:sp>
    </p:spTree>
    <p:extLst>
      <p:ext uri="{BB962C8B-B14F-4D97-AF65-F5344CB8AC3E}">
        <p14:creationId xmlns:p14="http://schemas.microsoft.com/office/powerpoint/2010/main" val="356926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489CF-1B84-46CB-B65A-8E5D673F55BE}"/>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092390A9-C938-46F1-8E1D-C0D368C90DC2}"/>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E7C5D344-A18F-48DE-A696-FAB677633124}"/>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0ABF0B5C-A2EF-4E2B-893D-DBAA820B1448}"/>
              </a:ext>
            </a:extLst>
          </p:cNvPr>
          <p:cNvSpPr txBox="1"/>
          <p:nvPr/>
        </p:nvSpPr>
        <p:spPr>
          <a:xfrm>
            <a:off x="381000" y="304800"/>
            <a:ext cx="8153400" cy="461665"/>
          </a:xfrm>
          <a:prstGeom prst="rect">
            <a:avLst/>
          </a:prstGeom>
          <a:noFill/>
        </p:spPr>
        <p:txBody>
          <a:bodyPr wrap="square" rtlCol="0">
            <a:spAutoFit/>
          </a:bodyPr>
          <a:lstStyle/>
          <a:p>
            <a:r>
              <a:rPr lang="en-US" sz="2400" dirty="0">
                <a:latin typeface="+mj-lt"/>
              </a:rPr>
              <a:t>Another example – rotations of a diatomic molecule</a:t>
            </a:r>
          </a:p>
        </p:txBody>
      </p:sp>
      <p:graphicFrame>
        <p:nvGraphicFramePr>
          <p:cNvPr id="6" name="Object 5">
            <a:extLst>
              <a:ext uri="{FF2B5EF4-FFF2-40B4-BE49-F238E27FC236}">
                <a16:creationId xmlns:a16="http://schemas.microsoft.com/office/drawing/2014/main" id="{ABFB4112-554F-4696-B26A-272AC284AC09}"/>
              </a:ext>
            </a:extLst>
          </p:cNvPr>
          <p:cNvGraphicFramePr>
            <a:graphicFrameLocks noChangeAspect="1"/>
          </p:cNvGraphicFramePr>
          <p:nvPr>
            <p:extLst>
              <p:ext uri="{D42A27DB-BD31-4B8C-83A1-F6EECF244321}">
                <p14:modId xmlns:p14="http://schemas.microsoft.com/office/powerpoint/2010/main" val="3484493574"/>
              </p:ext>
            </p:extLst>
          </p:nvPr>
        </p:nvGraphicFramePr>
        <p:xfrm>
          <a:off x="296740" y="942929"/>
          <a:ext cx="8550519" cy="1143000"/>
        </p:xfrm>
        <a:graphic>
          <a:graphicData uri="http://schemas.openxmlformats.org/presentationml/2006/ole">
            <mc:AlternateContent xmlns:mc="http://schemas.openxmlformats.org/markup-compatibility/2006">
              <mc:Choice xmlns:v="urn:schemas-microsoft-com:vml" Requires="v">
                <p:oleObj spid="_x0000_s63498" name="Equation" r:id="rId3" imgW="4940280" imgH="660240" progId="Equation.DSMT4">
                  <p:embed/>
                </p:oleObj>
              </mc:Choice>
              <mc:Fallback>
                <p:oleObj name="Equation" r:id="rId3" imgW="4940280" imgH="660240" progId="Equation.DSMT4">
                  <p:embed/>
                  <p:pic>
                    <p:nvPicPr>
                      <p:cNvPr id="0" name=""/>
                      <p:cNvPicPr/>
                      <p:nvPr/>
                    </p:nvPicPr>
                    <p:blipFill>
                      <a:blip r:embed="rId4"/>
                      <a:stretch>
                        <a:fillRect/>
                      </a:stretch>
                    </p:blipFill>
                    <p:spPr>
                      <a:xfrm>
                        <a:off x="296740" y="942929"/>
                        <a:ext cx="8550519" cy="11430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927736C-644D-4674-9B82-E744FF3E2F23}"/>
              </a:ext>
            </a:extLst>
          </p:cNvPr>
          <p:cNvPicPr>
            <a:picLocks noChangeAspect="1"/>
          </p:cNvPicPr>
          <p:nvPr/>
        </p:nvPicPr>
        <p:blipFill>
          <a:blip r:embed="rId5"/>
          <a:stretch>
            <a:fillRect/>
          </a:stretch>
        </p:blipFill>
        <p:spPr>
          <a:xfrm>
            <a:off x="-1178" y="2314615"/>
            <a:ext cx="9144000" cy="3813048"/>
          </a:xfrm>
          <a:prstGeom prst="rect">
            <a:avLst/>
          </a:prstGeom>
        </p:spPr>
      </p:pic>
    </p:spTree>
    <p:extLst>
      <p:ext uri="{BB962C8B-B14F-4D97-AF65-F5344CB8AC3E}">
        <p14:creationId xmlns:p14="http://schemas.microsoft.com/office/powerpoint/2010/main" val="243177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FD87B-DC59-4FCE-B296-F2683A54B326}"/>
              </a:ext>
            </a:extLst>
          </p:cNvPr>
          <p:cNvPicPr>
            <a:picLocks noChangeAspect="1"/>
          </p:cNvPicPr>
          <p:nvPr/>
        </p:nvPicPr>
        <p:blipFill>
          <a:blip r:embed="rId2"/>
          <a:stretch>
            <a:fillRect/>
          </a:stretch>
        </p:blipFill>
        <p:spPr>
          <a:xfrm>
            <a:off x="-33512" y="1066800"/>
            <a:ext cx="9144000" cy="4353464"/>
          </a:xfrm>
          <a:prstGeom prst="rect">
            <a:avLst/>
          </a:prstGeom>
        </p:spPr>
      </p:pic>
      <p:sp>
        <p:nvSpPr>
          <p:cNvPr id="6" name="Rectangle 5">
            <a:extLst>
              <a:ext uri="{FF2B5EF4-FFF2-40B4-BE49-F238E27FC236}">
                <a16:creationId xmlns:a16="http://schemas.microsoft.com/office/drawing/2014/main" id="{9FC859EB-D31F-4DB3-B0F3-5C029A575D13}"/>
              </a:ext>
            </a:extLst>
          </p:cNvPr>
          <p:cNvSpPr/>
          <p:nvPr/>
        </p:nvSpPr>
        <p:spPr>
          <a:xfrm>
            <a:off x="116305" y="4648200"/>
            <a:ext cx="8991600" cy="304800"/>
          </a:xfrm>
          <a:prstGeom prst="rect">
            <a:avLst/>
          </a:prstGeom>
          <a:solidFill>
            <a:srgbClr val="DA32AA">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DF82E3-8190-4BCE-B2CD-5224AA9AC4AE}"/>
              </a:ext>
            </a:extLst>
          </p:cNvPr>
          <p:cNvSpPr>
            <a:spLocks noGrp="1"/>
          </p:cNvSpPr>
          <p:nvPr>
            <p:ph type="dt" sz="half" idx="10"/>
          </p:nvPr>
        </p:nvSpPr>
        <p:spPr/>
        <p:txBody>
          <a:bodyPr/>
          <a:lstStyle/>
          <a:p>
            <a:r>
              <a:rPr lang="en-US"/>
              <a:t>3/24/2021</a:t>
            </a:r>
            <a:endParaRPr lang="en-US" dirty="0"/>
          </a:p>
        </p:txBody>
      </p:sp>
      <p:sp>
        <p:nvSpPr>
          <p:cNvPr id="8" name="Footer Placeholder 7">
            <a:extLst>
              <a:ext uri="{FF2B5EF4-FFF2-40B4-BE49-F238E27FC236}">
                <a16:creationId xmlns:a16="http://schemas.microsoft.com/office/drawing/2014/main" id="{3076C047-264C-47A3-B938-4A71F94A6F8F}"/>
              </a:ext>
            </a:extLst>
          </p:cNvPr>
          <p:cNvSpPr>
            <a:spLocks noGrp="1"/>
          </p:cNvSpPr>
          <p:nvPr>
            <p:ph type="ftr" sz="quarter" idx="11"/>
          </p:nvPr>
        </p:nvSpPr>
        <p:spPr/>
        <p:txBody>
          <a:bodyPr/>
          <a:lstStyle/>
          <a:p>
            <a:r>
              <a:rPr lang="en-US"/>
              <a:t>PHY 341/641  Spring 2021 -- Lecture 22</a:t>
            </a:r>
            <a:endParaRPr lang="en-US" dirty="0"/>
          </a:p>
        </p:txBody>
      </p:sp>
      <p:sp>
        <p:nvSpPr>
          <p:cNvPr id="9" name="Slide Number Placeholder 8">
            <a:extLst>
              <a:ext uri="{FF2B5EF4-FFF2-40B4-BE49-F238E27FC236}">
                <a16:creationId xmlns:a16="http://schemas.microsoft.com/office/drawing/2014/main" id="{ED6655A1-58F3-473C-9924-F5CC7495CD19}"/>
              </a:ext>
            </a:extLst>
          </p:cNvPr>
          <p:cNvSpPr>
            <a:spLocks noGrp="1"/>
          </p:cNvSpPr>
          <p:nvPr>
            <p:ph type="sldNum" sz="quarter" idx="12"/>
          </p:nvPr>
        </p:nvSpPr>
        <p:spPr/>
        <p:txBody>
          <a:bodyPr/>
          <a:lstStyle/>
          <a:p>
            <a:fld id="{CE368B07-CEBF-4C80-90AF-53B34FA04CF3}" type="slidenum">
              <a:rPr lang="en-US" smtClean="0"/>
              <a:t>2</a:t>
            </a:fld>
            <a:endParaRPr lang="en-US" dirty="0"/>
          </a:p>
        </p:txBody>
      </p:sp>
    </p:spTree>
    <p:extLst>
      <p:ext uri="{BB962C8B-B14F-4D97-AF65-F5344CB8AC3E}">
        <p14:creationId xmlns:p14="http://schemas.microsoft.com/office/powerpoint/2010/main" val="4238493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3A689-8064-42CD-A24E-CBE1C8A3E154}"/>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5D27CA86-D771-4674-9BC4-54890189049D}"/>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ADE86908-AA75-4E0F-A1B9-23FB8D21069C}"/>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2C2EFB88-6928-403F-9A6C-B936444E8D10}"/>
              </a:ext>
            </a:extLst>
          </p:cNvPr>
          <p:cNvSpPr txBox="1"/>
          <p:nvPr/>
        </p:nvSpPr>
        <p:spPr>
          <a:xfrm>
            <a:off x="152400" y="228600"/>
            <a:ext cx="8382000" cy="830997"/>
          </a:xfrm>
          <a:prstGeom prst="rect">
            <a:avLst/>
          </a:prstGeom>
          <a:noFill/>
        </p:spPr>
        <p:txBody>
          <a:bodyPr wrap="square" rtlCol="0">
            <a:spAutoFit/>
          </a:bodyPr>
          <a:lstStyle/>
          <a:p>
            <a:r>
              <a:rPr lang="en-US" sz="2400" dirty="0">
                <a:latin typeface="+mj-lt"/>
              </a:rPr>
              <a:t>For each diatomic molecule within a canonic ensemble, the partition function is given by</a:t>
            </a:r>
          </a:p>
        </p:txBody>
      </p:sp>
      <p:graphicFrame>
        <p:nvGraphicFramePr>
          <p:cNvPr id="6" name="Object 5">
            <a:extLst>
              <a:ext uri="{FF2B5EF4-FFF2-40B4-BE49-F238E27FC236}">
                <a16:creationId xmlns:a16="http://schemas.microsoft.com/office/drawing/2014/main" id="{6F493AA8-BFE0-4B02-90D0-A53BFCB6B766}"/>
              </a:ext>
            </a:extLst>
          </p:cNvPr>
          <p:cNvGraphicFramePr>
            <a:graphicFrameLocks noChangeAspect="1"/>
          </p:cNvGraphicFramePr>
          <p:nvPr>
            <p:extLst>
              <p:ext uri="{D42A27DB-BD31-4B8C-83A1-F6EECF244321}">
                <p14:modId xmlns:p14="http://schemas.microsoft.com/office/powerpoint/2010/main" val="3455014275"/>
              </p:ext>
            </p:extLst>
          </p:nvPr>
        </p:nvGraphicFramePr>
        <p:xfrm>
          <a:off x="1339669" y="1143000"/>
          <a:ext cx="5213531" cy="1425575"/>
        </p:xfrm>
        <a:graphic>
          <a:graphicData uri="http://schemas.openxmlformats.org/presentationml/2006/ole">
            <mc:AlternateContent xmlns:mc="http://schemas.openxmlformats.org/markup-compatibility/2006">
              <mc:Choice xmlns:v="urn:schemas-microsoft-com:vml" Requires="v">
                <p:oleObj spid="_x0000_s64522" name="Equation" r:id="rId3" imgW="1625400" imgH="444240" progId="Equation.DSMT4">
                  <p:embed/>
                </p:oleObj>
              </mc:Choice>
              <mc:Fallback>
                <p:oleObj name="Equation" r:id="rId3" imgW="1625400" imgH="444240" progId="Equation.DSMT4">
                  <p:embed/>
                  <p:pic>
                    <p:nvPicPr>
                      <p:cNvPr id="0" name=""/>
                      <p:cNvPicPr/>
                      <p:nvPr/>
                    </p:nvPicPr>
                    <p:blipFill>
                      <a:blip r:embed="rId4"/>
                      <a:stretch>
                        <a:fillRect/>
                      </a:stretch>
                    </p:blipFill>
                    <p:spPr>
                      <a:xfrm>
                        <a:off x="1339669" y="1143000"/>
                        <a:ext cx="5213531" cy="142557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504B7614-0901-4046-95BA-8410D346A9C7}"/>
              </a:ext>
            </a:extLst>
          </p:cNvPr>
          <p:cNvPicPr>
            <a:picLocks noChangeAspect="1"/>
          </p:cNvPicPr>
          <p:nvPr/>
        </p:nvPicPr>
        <p:blipFill>
          <a:blip r:embed="rId5"/>
          <a:stretch>
            <a:fillRect/>
          </a:stretch>
        </p:blipFill>
        <p:spPr>
          <a:xfrm>
            <a:off x="762000" y="2160940"/>
            <a:ext cx="7467600" cy="4219834"/>
          </a:xfrm>
          <a:prstGeom prst="rect">
            <a:avLst/>
          </a:prstGeom>
        </p:spPr>
      </p:pic>
    </p:spTree>
    <p:extLst>
      <p:ext uri="{BB962C8B-B14F-4D97-AF65-F5344CB8AC3E}">
        <p14:creationId xmlns:p14="http://schemas.microsoft.com/office/powerpoint/2010/main" val="373959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9397B9-A728-4968-8276-CAC5809E25E8}"/>
              </a:ext>
            </a:extLst>
          </p:cNvPr>
          <p:cNvPicPr>
            <a:picLocks noChangeAspect="1"/>
          </p:cNvPicPr>
          <p:nvPr/>
        </p:nvPicPr>
        <p:blipFill>
          <a:blip r:embed="rId3"/>
          <a:stretch>
            <a:fillRect/>
          </a:stretch>
        </p:blipFill>
        <p:spPr>
          <a:xfrm>
            <a:off x="685800" y="2125225"/>
            <a:ext cx="8113417" cy="4479470"/>
          </a:xfrm>
          <a:prstGeom prst="rect">
            <a:avLst/>
          </a:prstGeom>
        </p:spPr>
      </p:pic>
      <p:sp>
        <p:nvSpPr>
          <p:cNvPr id="2" name="Date Placeholder 1">
            <a:extLst>
              <a:ext uri="{FF2B5EF4-FFF2-40B4-BE49-F238E27FC236}">
                <a16:creationId xmlns:a16="http://schemas.microsoft.com/office/drawing/2014/main" id="{DCE54551-565F-4F13-B6AF-D5D1431A1546}"/>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745CBCFE-36B9-4E67-84B4-720094CCD97B}"/>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079A1C78-DD3E-4179-9F58-82648ED02D36}"/>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6" name="Object 5">
            <a:extLst>
              <a:ext uri="{FF2B5EF4-FFF2-40B4-BE49-F238E27FC236}">
                <a16:creationId xmlns:a16="http://schemas.microsoft.com/office/drawing/2014/main" id="{D9EE1AE6-A653-48B5-BDFF-988A0D06D726}"/>
              </a:ext>
            </a:extLst>
          </p:cNvPr>
          <p:cNvGraphicFramePr>
            <a:graphicFrameLocks noChangeAspect="1"/>
          </p:cNvGraphicFramePr>
          <p:nvPr>
            <p:extLst>
              <p:ext uri="{D42A27DB-BD31-4B8C-83A1-F6EECF244321}">
                <p14:modId xmlns:p14="http://schemas.microsoft.com/office/powerpoint/2010/main" val="2584627644"/>
              </p:ext>
            </p:extLst>
          </p:nvPr>
        </p:nvGraphicFramePr>
        <p:xfrm>
          <a:off x="1524000" y="-152400"/>
          <a:ext cx="7010400" cy="2258031"/>
        </p:xfrm>
        <a:graphic>
          <a:graphicData uri="http://schemas.openxmlformats.org/presentationml/2006/ole">
            <mc:AlternateContent xmlns:mc="http://schemas.openxmlformats.org/markup-compatibility/2006">
              <mc:Choice xmlns:v="urn:schemas-microsoft-com:vml" Requires="v">
                <p:oleObj spid="_x0000_s65542" name="Equation" r:id="rId4" imgW="3390840" imgH="1091880" progId="Equation.DSMT4">
                  <p:embed/>
                </p:oleObj>
              </mc:Choice>
              <mc:Fallback>
                <p:oleObj name="Equation" r:id="rId4" imgW="3390840" imgH="1091880" progId="Equation.DSMT4">
                  <p:embed/>
                  <p:pic>
                    <p:nvPicPr>
                      <p:cNvPr id="0" name=""/>
                      <p:cNvPicPr/>
                      <p:nvPr/>
                    </p:nvPicPr>
                    <p:blipFill>
                      <a:blip r:embed="rId5"/>
                      <a:stretch>
                        <a:fillRect/>
                      </a:stretch>
                    </p:blipFill>
                    <p:spPr>
                      <a:xfrm>
                        <a:off x="1524000" y="-152400"/>
                        <a:ext cx="7010400" cy="225803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A4AEC6B-2816-46C9-989E-3BA74362D6E1}"/>
              </a:ext>
            </a:extLst>
          </p:cNvPr>
          <p:cNvSpPr txBox="1"/>
          <p:nvPr/>
        </p:nvSpPr>
        <p:spPr>
          <a:xfrm rot="16200000">
            <a:off x="-399045" y="3751734"/>
            <a:ext cx="1716733" cy="461665"/>
          </a:xfrm>
          <a:prstGeom prst="rect">
            <a:avLst/>
          </a:prstGeom>
          <a:noFill/>
        </p:spPr>
        <p:txBody>
          <a:bodyPr wrap="square" rtlCol="0">
            <a:spAutoFit/>
          </a:bodyPr>
          <a:lstStyle/>
          <a:p>
            <a:r>
              <a:rPr lang="en-US" sz="2400" dirty="0">
                <a:latin typeface="+mj-lt"/>
              </a:rPr>
              <a:t>C  (</a:t>
            </a:r>
            <a:r>
              <a:rPr lang="en-US" sz="2400" dirty="0">
                <a:latin typeface="Symbol" panose="05050102010706020507" pitchFamily="18" charset="2"/>
              </a:rPr>
              <a:t>e</a:t>
            </a:r>
            <a:r>
              <a:rPr lang="en-US" sz="2400" baseline="30000" dirty="0">
                <a:latin typeface="+mj-lt"/>
              </a:rPr>
              <a:t>2</a:t>
            </a:r>
            <a:r>
              <a:rPr lang="en-US" sz="2400" dirty="0">
                <a:latin typeface="+mj-lt"/>
              </a:rPr>
              <a:t>/k)</a:t>
            </a:r>
          </a:p>
        </p:txBody>
      </p:sp>
      <p:sp>
        <p:nvSpPr>
          <p:cNvPr id="8" name="TextBox 7">
            <a:extLst>
              <a:ext uri="{FF2B5EF4-FFF2-40B4-BE49-F238E27FC236}">
                <a16:creationId xmlns:a16="http://schemas.microsoft.com/office/drawing/2014/main" id="{2C735C10-A1D9-4743-8C2E-AC152D83FF15}"/>
              </a:ext>
            </a:extLst>
          </p:cNvPr>
          <p:cNvSpPr txBox="1"/>
          <p:nvPr/>
        </p:nvSpPr>
        <p:spPr>
          <a:xfrm>
            <a:off x="4343400" y="5488187"/>
            <a:ext cx="3505200" cy="461665"/>
          </a:xfrm>
          <a:prstGeom prst="rect">
            <a:avLst/>
          </a:prstGeom>
          <a:noFill/>
        </p:spPr>
        <p:txBody>
          <a:bodyPr wrap="square" rtlCol="0">
            <a:spAutoFit/>
          </a:bodyPr>
          <a:lstStyle/>
          <a:p>
            <a:r>
              <a:rPr lang="en-US" sz="2400" dirty="0" err="1">
                <a:latin typeface="+mj-lt"/>
              </a:rPr>
              <a:t>kT</a:t>
            </a:r>
            <a:r>
              <a:rPr lang="en-US" sz="2400" dirty="0">
                <a:latin typeface="+mj-lt"/>
              </a:rPr>
              <a:t>/</a:t>
            </a:r>
            <a:r>
              <a:rPr lang="en-US" sz="2400" dirty="0">
                <a:latin typeface="Symbol" panose="05050102010706020507" pitchFamily="18" charset="2"/>
              </a:rPr>
              <a:t>e</a:t>
            </a:r>
            <a:endParaRPr lang="en-US" sz="2400" dirty="0">
              <a:latin typeface="+mj-lt"/>
            </a:endParaRPr>
          </a:p>
        </p:txBody>
      </p:sp>
    </p:spTree>
    <p:extLst>
      <p:ext uri="{BB962C8B-B14F-4D97-AF65-F5344CB8AC3E}">
        <p14:creationId xmlns:p14="http://schemas.microsoft.com/office/powerpoint/2010/main" val="15993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9ED2C-AC3F-4316-AB1D-11AF4FFDBFA4}"/>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BBFD365E-6DC2-4A71-9D1D-DA7217B22ACD}"/>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FB08432C-3DB5-48F1-9FDB-5514EECA5FBF}"/>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D649F87A-D976-48E4-959B-D46260215AB5}"/>
              </a:ext>
            </a:extLst>
          </p:cNvPr>
          <p:cNvSpPr txBox="1"/>
          <p:nvPr/>
        </p:nvSpPr>
        <p:spPr>
          <a:xfrm>
            <a:off x="609600" y="304800"/>
            <a:ext cx="8077200" cy="3046988"/>
          </a:xfrm>
          <a:prstGeom prst="rect">
            <a:avLst/>
          </a:prstGeom>
          <a:noFill/>
        </p:spPr>
        <p:txBody>
          <a:bodyPr wrap="square" rtlCol="0">
            <a:spAutoFit/>
          </a:bodyPr>
          <a:lstStyle/>
          <a:p>
            <a:r>
              <a:rPr lang="en-US" sz="2400" dirty="0">
                <a:latin typeface="+mj-lt"/>
              </a:rPr>
              <a:t>So far, we have considered single particles in a canonical ensemble, what happens when we have N non-interacting particles?</a:t>
            </a:r>
          </a:p>
          <a:p>
            <a:endParaRPr lang="en-US" sz="2400" dirty="0">
              <a:latin typeface="+mj-lt"/>
            </a:endParaRPr>
          </a:p>
          <a:p>
            <a:pPr marL="914400" lvl="1" indent="-457200">
              <a:buFont typeface="+mj-lt"/>
              <a:buAutoNum type="alphaUcPeriod"/>
            </a:pPr>
            <a:r>
              <a:rPr lang="en-US" sz="2400" dirty="0">
                <a:latin typeface="+mj-lt"/>
              </a:rPr>
              <a:t>Z</a:t>
            </a:r>
            <a:r>
              <a:rPr lang="en-US" sz="2400" baseline="-25000" dirty="0">
                <a:latin typeface="+mj-lt"/>
              </a:rPr>
              <a:t>N</a:t>
            </a:r>
            <a:r>
              <a:rPr lang="en-US" sz="2400" dirty="0">
                <a:latin typeface="+mj-lt"/>
              </a:rPr>
              <a:t>=N</a:t>
            </a:r>
            <a:r>
              <a:rPr lang="en-US" sz="2400" dirty="0"/>
              <a:t> Z</a:t>
            </a:r>
            <a:r>
              <a:rPr lang="en-US" sz="2400" baseline="-25000" dirty="0"/>
              <a:t>1</a:t>
            </a:r>
          </a:p>
          <a:p>
            <a:pPr marL="914400" lvl="1" indent="-457200">
              <a:buFont typeface="+mj-lt"/>
              <a:buAutoNum type="alphaUcPeriod"/>
            </a:pPr>
            <a:r>
              <a:rPr lang="en-US" sz="2400" dirty="0"/>
              <a:t>Z</a:t>
            </a:r>
            <a:r>
              <a:rPr lang="en-US" sz="2400" baseline="-25000" dirty="0"/>
              <a:t>N</a:t>
            </a:r>
            <a:r>
              <a:rPr lang="en-US" sz="2400" dirty="0"/>
              <a:t>= (Z</a:t>
            </a:r>
            <a:r>
              <a:rPr lang="en-US" sz="2000" baseline="-25000" dirty="0"/>
              <a:t>1</a:t>
            </a:r>
            <a:r>
              <a:rPr lang="en-US" sz="2000" dirty="0"/>
              <a:t>)</a:t>
            </a:r>
            <a:r>
              <a:rPr lang="en-US" sz="2000" baseline="30000" dirty="0"/>
              <a:t>N</a:t>
            </a:r>
            <a:r>
              <a:rPr lang="en-US" sz="2000" dirty="0"/>
              <a:t>   </a:t>
            </a:r>
            <a:endParaRPr lang="en-US" sz="2400" dirty="0"/>
          </a:p>
          <a:p>
            <a:pPr marL="914400" lvl="1" indent="-457200">
              <a:buFont typeface="+mj-lt"/>
              <a:buAutoNum type="alphaUcPeriod"/>
            </a:pPr>
            <a:r>
              <a:rPr lang="en-US" sz="2400" dirty="0"/>
              <a:t>Something else?</a:t>
            </a:r>
          </a:p>
          <a:p>
            <a:pPr marL="914400" lvl="1" indent="-457200">
              <a:buFont typeface="+mj-lt"/>
              <a:buAutoNum type="alphaUcPeriod"/>
            </a:pPr>
            <a:endParaRPr lang="en-US" sz="2400" dirty="0">
              <a:latin typeface="+mj-lt"/>
            </a:endParaRPr>
          </a:p>
        </p:txBody>
      </p:sp>
    </p:spTree>
    <p:extLst>
      <p:ext uri="{BB962C8B-B14F-4D97-AF65-F5344CB8AC3E}">
        <p14:creationId xmlns:p14="http://schemas.microsoft.com/office/powerpoint/2010/main" val="96591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EBB97-B7FB-4131-BBB7-76B3BAF9C35B}"/>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B9A88312-EBBC-40E4-AE9D-614791FAAC32}"/>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66CEF716-4969-4713-B20B-BFDDCA8D2598}"/>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7" name="Picture 6">
            <a:extLst>
              <a:ext uri="{FF2B5EF4-FFF2-40B4-BE49-F238E27FC236}">
                <a16:creationId xmlns:a16="http://schemas.microsoft.com/office/drawing/2014/main" id="{A0A73FE3-E368-4683-A043-6BB62417BE18}"/>
              </a:ext>
            </a:extLst>
          </p:cNvPr>
          <p:cNvPicPr>
            <a:picLocks noChangeAspect="1"/>
          </p:cNvPicPr>
          <p:nvPr/>
        </p:nvPicPr>
        <p:blipFill>
          <a:blip r:embed="rId2"/>
          <a:stretch>
            <a:fillRect/>
          </a:stretch>
        </p:blipFill>
        <p:spPr>
          <a:xfrm>
            <a:off x="11624" y="1501806"/>
            <a:ext cx="9144000" cy="3835154"/>
          </a:xfrm>
          <a:prstGeom prst="rect">
            <a:avLst/>
          </a:prstGeom>
        </p:spPr>
      </p:pic>
    </p:spTree>
    <p:extLst>
      <p:ext uri="{BB962C8B-B14F-4D97-AF65-F5344CB8AC3E}">
        <p14:creationId xmlns:p14="http://schemas.microsoft.com/office/powerpoint/2010/main" val="134350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3D2100-8AAA-4129-8893-8F16CE32C68C}"/>
              </a:ext>
            </a:extLst>
          </p:cNvPr>
          <p:cNvPicPr>
            <a:picLocks noChangeAspect="1"/>
          </p:cNvPicPr>
          <p:nvPr/>
        </p:nvPicPr>
        <p:blipFill>
          <a:blip r:embed="rId2"/>
          <a:stretch>
            <a:fillRect/>
          </a:stretch>
        </p:blipFill>
        <p:spPr>
          <a:xfrm>
            <a:off x="300317" y="0"/>
            <a:ext cx="8543365" cy="6858000"/>
          </a:xfrm>
          <a:prstGeom prst="rect">
            <a:avLst/>
          </a:prstGeom>
        </p:spPr>
      </p:pic>
      <p:sp>
        <p:nvSpPr>
          <p:cNvPr id="2" name="Date Placeholder 1">
            <a:extLst>
              <a:ext uri="{FF2B5EF4-FFF2-40B4-BE49-F238E27FC236}">
                <a16:creationId xmlns:a16="http://schemas.microsoft.com/office/drawing/2014/main" id="{7AB39EF0-FC79-4C0C-AFF7-AE3ABCF90A3C}"/>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FD5361C5-998F-4B4B-8098-64CD6F09880A}"/>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7AB0EEAA-1C28-4FBD-963E-C404A2132424}"/>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a:extLst>
              <a:ext uri="{FF2B5EF4-FFF2-40B4-BE49-F238E27FC236}">
                <a16:creationId xmlns:a16="http://schemas.microsoft.com/office/drawing/2014/main" id="{367037BB-E91A-40A5-A821-FD1CA45CD93D}"/>
              </a:ext>
            </a:extLst>
          </p:cNvPr>
          <p:cNvSpPr txBox="1"/>
          <p:nvPr/>
        </p:nvSpPr>
        <p:spPr>
          <a:xfrm>
            <a:off x="5410200" y="2057400"/>
            <a:ext cx="3124200" cy="461665"/>
          </a:xfrm>
          <a:prstGeom prst="rect">
            <a:avLst/>
          </a:prstGeom>
          <a:noFill/>
        </p:spPr>
        <p:txBody>
          <a:bodyPr wrap="square" rtlCol="0">
            <a:spAutoFit/>
          </a:bodyPr>
          <a:lstStyle/>
          <a:p>
            <a:r>
              <a:rPr lang="en-US" sz="2400" dirty="0">
                <a:latin typeface="+mj-lt"/>
              </a:rPr>
              <a:t>4 </a:t>
            </a:r>
            <a:r>
              <a:rPr lang="en-US" sz="2400">
                <a:latin typeface="+mj-lt"/>
              </a:rPr>
              <a:t>PM online</a:t>
            </a:r>
            <a:endParaRPr lang="en-US" sz="2400" dirty="0">
              <a:latin typeface="+mj-lt"/>
            </a:endParaRPr>
          </a:p>
        </p:txBody>
      </p:sp>
    </p:spTree>
    <p:extLst>
      <p:ext uri="{BB962C8B-B14F-4D97-AF65-F5344CB8AC3E}">
        <p14:creationId xmlns:p14="http://schemas.microsoft.com/office/powerpoint/2010/main" val="247641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8DB32-3A7A-4784-8790-2EF04BF53A26}"/>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B97385BA-E009-4CAB-8CAD-D2B27BE218F9}"/>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5E1B6078-5DD1-4C13-B43D-7DC7B72099BD}"/>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82446B78-DD96-489F-AA5D-CE677CAD9D73}"/>
              </a:ext>
            </a:extLst>
          </p:cNvPr>
          <p:cNvSpPr txBox="1"/>
          <p:nvPr/>
        </p:nvSpPr>
        <p:spPr>
          <a:xfrm>
            <a:off x="304800" y="228600"/>
            <a:ext cx="8382000" cy="6278642"/>
          </a:xfrm>
          <a:prstGeom prst="rect">
            <a:avLst/>
          </a:prstGeom>
          <a:noFill/>
        </p:spPr>
        <p:txBody>
          <a:bodyPr wrap="square" rtlCol="0">
            <a:spAutoFit/>
          </a:bodyPr>
          <a:lstStyle/>
          <a:p>
            <a:r>
              <a:rPr lang="en-US" sz="2400" dirty="0">
                <a:latin typeface="+mj-lt"/>
              </a:rPr>
              <a:t>Your questions – (some from Monday)</a:t>
            </a:r>
          </a:p>
          <a:p>
            <a:r>
              <a:rPr lang="en-US" sz="2400" dirty="0">
                <a:latin typeface="+mj-lt"/>
              </a:rPr>
              <a:t>From Michael -- </a:t>
            </a:r>
            <a:r>
              <a:rPr lang="en-US" dirty="0"/>
              <a:t>Could you further elaborate on how we are able to determine that hydrogen atoms are much more abundant in the sun's atmosphere than any other types of atoms? What does the partition function in regards to rotational energy actually mean?</a:t>
            </a:r>
          </a:p>
          <a:p>
            <a:endParaRPr lang="en-US" sz="2400" dirty="0">
              <a:latin typeface="+mj-lt"/>
            </a:endParaRPr>
          </a:p>
          <a:p>
            <a:r>
              <a:rPr lang="en-US" sz="2400" dirty="0">
                <a:latin typeface="+mj-lt"/>
              </a:rPr>
              <a:t>From Noah -- </a:t>
            </a:r>
            <a:r>
              <a:rPr lang="en-US" dirty="0"/>
              <a:t>When talking about degenerate states for a particle in a system is this the same thing as talking about the </a:t>
            </a:r>
            <a:r>
              <a:rPr lang="en-US" dirty="0" err="1"/>
              <a:t>macrostates</a:t>
            </a:r>
            <a:r>
              <a:rPr lang="en-US" dirty="0"/>
              <a:t> of the system or is it different because we are only concerned with a single particle?</a:t>
            </a:r>
          </a:p>
          <a:p>
            <a:r>
              <a:rPr lang="en-US" dirty="0"/>
              <a:t>Section 6.5 is all about finding a quantity that increases in a system with constant temperature. Are there analogous quantities for all of the physical parameters like constant pressure and constant volume?</a:t>
            </a:r>
          </a:p>
          <a:p>
            <a:endParaRPr lang="en-US" sz="2400" dirty="0">
              <a:latin typeface="+mj-lt"/>
            </a:endParaRPr>
          </a:p>
          <a:p>
            <a:r>
              <a:rPr lang="en-US" sz="2400" dirty="0">
                <a:latin typeface="+mj-lt"/>
              </a:rPr>
              <a:t>From Kristen -- </a:t>
            </a:r>
            <a:r>
              <a:rPr lang="en-US" dirty="0"/>
              <a:t>1. When computing the average values for the energy, for example, the probabilities that we are using, is that the number of atoms in that state which just happens to represent the probability of it being in that state? Could you define the probability that we learned about in class today in this context? 2. Why do we divide by Z in the average value equation?  3. Could you explain a bit more about what the equipartition theorem actually tells us?</a:t>
            </a:r>
          </a:p>
          <a:p>
            <a:endParaRPr lang="en-US" sz="2400" dirty="0">
              <a:latin typeface="+mj-lt"/>
            </a:endParaRPr>
          </a:p>
        </p:txBody>
      </p:sp>
    </p:spTree>
    <p:extLst>
      <p:ext uri="{BB962C8B-B14F-4D97-AF65-F5344CB8AC3E}">
        <p14:creationId xmlns:p14="http://schemas.microsoft.com/office/powerpoint/2010/main" val="239145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2B879-8A36-471F-AF4D-C435AF69E5D5}"/>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1B1E58B3-8267-46F4-A6DC-5729256E0506}"/>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02B9A161-FA1E-4D86-93B8-377B462DDE5E}"/>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3FA6172E-CF4B-4604-9CFF-4D01FD382FC3}"/>
              </a:ext>
            </a:extLst>
          </p:cNvPr>
          <p:cNvSpPr txBox="1"/>
          <p:nvPr/>
        </p:nvSpPr>
        <p:spPr>
          <a:xfrm>
            <a:off x="304800" y="381000"/>
            <a:ext cx="8534400" cy="738664"/>
          </a:xfrm>
          <a:prstGeom prst="rect">
            <a:avLst/>
          </a:prstGeom>
          <a:noFill/>
        </p:spPr>
        <p:txBody>
          <a:bodyPr wrap="square" rtlCol="0">
            <a:spAutoFit/>
          </a:bodyPr>
          <a:lstStyle/>
          <a:p>
            <a:r>
              <a:rPr lang="en-US" sz="2400" dirty="0">
                <a:latin typeface="+mj-lt"/>
              </a:rPr>
              <a:t>From Parker -- </a:t>
            </a:r>
            <a:r>
              <a:rPr lang="en-US" dirty="0"/>
              <a:t>Should we think of the partition function for energy as the weighted average for a discrete set of energy levels?</a:t>
            </a:r>
            <a:endParaRPr lang="en-US" sz="2400" dirty="0">
              <a:latin typeface="+mj-lt"/>
            </a:endParaRPr>
          </a:p>
        </p:txBody>
      </p:sp>
    </p:spTree>
    <p:extLst>
      <p:ext uri="{BB962C8B-B14F-4D97-AF65-F5344CB8AC3E}">
        <p14:creationId xmlns:p14="http://schemas.microsoft.com/office/powerpoint/2010/main" val="58031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21DAD-F3F5-4A14-9072-4722D4B32F18}"/>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E60F8FDB-ABA5-41EC-9E8A-3556977CB890}"/>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B7E046C1-BA8B-4F49-9BBA-4DEFC7C6143B}"/>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A75DDA33-30FC-42E4-B5B7-91292367DC4F}"/>
              </a:ext>
            </a:extLst>
          </p:cNvPr>
          <p:cNvSpPr txBox="1"/>
          <p:nvPr/>
        </p:nvSpPr>
        <p:spPr>
          <a:xfrm>
            <a:off x="457200" y="381000"/>
            <a:ext cx="8229600" cy="830997"/>
          </a:xfrm>
          <a:prstGeom prst="rect">
            <a:avLst/>
          </a:prstGeom>
          <a:noFill/>
        </p:spPr>
        <p:txBody>
          <a:bodyPr wrap="square" rtlCol="0">
            <a:spAutoFit/>
          </a:bodyPr>
          <a:lstStyle/>
          <a:p>
            <a:r>
              <a:rPr lang="en-US" sz="2400" dirty="0">
                <a:latin typeface="+mj-lt"/>
              </a:rPr>
              <a:t>Important results concerning the notion of the canonical system</a:t>
            </a:r>
          </a:p>
        </p:txBody>
      </p:sp>
      <p:graphicFrame>
        <p:nvGraphicFramePr>
          <p:cNvPr id="6" name="Object 5">
            <a:extLst>
              <a:ext uri="{FF2B5EF4-FFF2-40B4-BE49-F238E27FC236}">
                <a16:creationId xmlns:a16="http://schemas.microsoft.com/office/drawing/2014/main" id="{BAC4A9D4-003B-461D-AB1C-4188F93604DE}"/>
              </a:ext>
            </a:extLst>
          </p:cNvPr>
          <p:cNvGraphicFramePr>
            <a:graphicFrameLocks noChangeAspect="1"/>
          </p:cNvGraphicFramePr>
          <p:nvPr>
            <p:extLst>
              <p:ext uri="{D42A27DB-BD31-4B8C-83A1-F6EECF244321}">
                <p14:modId xmlns:p14="http://schemas.microsoft.com/office/powerpoint/2010/main" val="2724857392"/>
              </p:ext>
            </p:extLst>
          </p:nvPr>
        </p:nvGraphicFramePr>
        <p:xfrm>
          <a:off x="609600" y="1211997"/>
          <a:ext cx="7454900" cy="3019425"/>
        </p:xfrm>
        <a:graphic>
          <a:graphicData uri="http://schemas.openxmlformats.org/presentationml/2006/ole">
            <mc:AlternateContent xmlns:mc="http://schemas.openxmlformats.org/markup-compatibility/2006">
              <mc:Choice xmlns:v="urn:schemas-microsoft-com:vml" Requires="v">
                <p:oleObj spid="_x0000_s57389" name="Equation" r:id="rId3" imgW="2781000" imgH="1091880" progId="Equation.DSMT4">
                  <p:embed/>
                </p:oleObj>
              </mc:Choice>
              <mc:Fallback>
                <p:oleObj name="Equation" r:id="rId3" imgW="2781000" imgH="1091880" progId="Equation.DSMT4">
                  <p:embed/>
                  <p:pic>
                    <p:nvPicPr>
                      <p:cNvPr id="7" name="Object 6"/>
                      <p:cNvPicPr>
                        <a:picLocks noChangeAspect="1" noChangeArrowheads="1"/>
                      </p:cNvPicPr>
                      <p:nvPr/>
                    </p:nvPicPr>
                    <p:blipFill>
                      <a:blip r:embed="rId4"/>
                      <a:srcRect/>
                      <a:stretch>
                        <a:fillRect/>
                      </a:stretch>
                    </p:blipFill>
                    <p:spPr bwMode="auto">
                      <a:xfrm>
                        <a:off x="609600" y="1211997"/>
                        <a:ext cx="7454900" cy="3019425"/>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4EEE25C2-1E3B-46AB-9E40-78754A2D0389}"/>
              </a:ext>
            </a:extLst>
          </p:cNvPr>
          <p:cNvGraphicFramePr>
            <a:graphicFrameLocks noChangeAspect="1"/>
          </p:cNvGraphicFramePr>
          <p:nvPr>
            <p:extLst>
              <p:ext uri="{D42A27DB-BD31-4B8C-83A1-F6EECF244321}">
                <p14:modId xmlns:p14="http://schemas.microsoft.com/office/powerpoint/2010/main" val="521086856"/>
              </p:ext>
            </p:extLst>
          </p:nvPr>
        </p:nvGraphicFramePr>
        <p:xfrm>
          <a:off x="670399" y="4572000"/>
          <a:ext cx="5882801" cy="1633537"/>
        </p:xfrm>
        <a:graphic>
          <a:graphicData uri="http://schemas.openxmlformats.org/presentationml/2006/ole">
            <mc:AlternateContent xmlns:mc="http://schemas.openxmlformats.org/markup-compatibility/2006">
              <mc:Choice xmlns:v="urn:schemas-microsoft-com:vml" Requires="v">
                <p:oleObj spid="_x0000_s57390" name="Equation" r:id="rId5" imgW="2286000" imgH="634680" progId="Equation.DSMT4">
                  <p:embed/>
                </p:oleObj>
              </mc:Choice>
              <mc:Fallback>
                <p:oleObj name="Equation" r:id="rId5" imgW="2286000" imgH="634680" progId="Equation.DSMT4">
                  <p:embed/>
                  <p:pic>
                    <p:nvPicPr>
                      <p:cNvPr id="0" name=""/>
                      <p:cNvPicPr/>
                      <p:nvPr/>
                    </p:nvPicPr>
                    <p:blipFill>
                      <a:blip r:embed="rId6"/>
                      <a:stretch>
                        <a:fillRect/>
                      </a:stretch>
                    </p:blipFill>
                    <p:spPr>
                      <a:xfrm>
                        <a:off x="670399" y="4572000"/>
                        <a:ext cx="5882801" cy="1633537"/>
                      </a:xfrm>
                      <a:prstGeom prst="rect">
                        <a:avLst/>
                      </a:prstGeom>
                    </p:spPr>
                  </p:pic>
                </p:oleObj>
              </mc:Fallback>
            </mc:AlternateContent>
          </a:graphicData>
        </a:graphic>
      </p:graphicFrame>
    </p:spTree>
    <p:extLst>
      <p:ext uri="{BB962C8B-B14F-4D97-AF65-F5344CB8AC3E}">
        <p14:creationId xmlns:p14="http://schemas.microsoft.com/office/powerpoint/2010/main" val="79306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3/24/2021</a:t>
            </a:r>
          </a:p>
        </p:txBody>
      </p:sp>
      <p:sp>
        <p:nvSpPr>
          <p:cNvPr id="3" name="Footer Placeholder 2"/>
          <p:cNvSpPr>
            <a:spLocks noGrp="1"/>
          </p:cNvSpPr>
          <p:nvPr>
            <p:ph type="ftr" sz="quarter" idx="11"/>
          </p:nvPr>
        </p:nvSpPr>
        <p:spPr/>
        <p:txBody>
          <a:bodyPr/>
          <a:lstStyle/>
          <a:p>
            <a:r>
              <a:rPr lang="en-US"/>
              <a:t>PHY 341/641  Spring 2021 -- Lecture 22</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t>Evaluating averages for a canonical distribution:</a:t>
            </a:r>
          </a:p>
          <a:p>
            <a:endParaRPr lang="en-US" sz="2400" dirty="0"/>
          </a:p>
          <a:p>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720722360"/>
              </p:ext>
            </p:extLst>
          </p:nvPr>
        </p:nvGraphicFramePr>
        <p:xfrm>
          <a:off x="941481" y="1723818"/>
          <a:ext cx="4738688" cy="1003300"/>
        </p:xfrm>
        <a:graphic>
          <a:graphicData uri="http://schemas.openxmlformats.org/presentationml/2006/ole">
            <mc:AlternateContent xmlns:mc="http://schemas.openxmlformats.org/markup-compatibility/2006">
              <mc:Choice xmlns:v="urn:schemas-microsoft-com:vml" Requires="v">
                <p:oleObj spid="_x0000_s33971" name="Equation" r:id="rId3" imgW="2044440" imgH="419040" progId="Equation.DSMT4">
                  <p:embed/>
                </p:oleObj>
              </mc:Choice>
              <mc:Fallback>
                <p:oleObj name="Equation" r:id="rId3" imgW="2044440" imgH="419040" progId="Equation.DSMT4">
                  <p:embed/>
                  <p:pic>
                    <p:nvPicPr>
                      <p:cNvPr id="6" name="Object 5"/>
                      <p:cNvPicPr>
                        <a:picLocks noChangeAspect="1" noChangeArrowheads="1"/>
                      </p:cNvPicPr>
                      <p:nvPr/>
                    </p:nvPicPr>
                    <p:blipFill>
                      <a:blip r:embed="rId4"/>
                      <a:srcRect/>
                      <a:stretch>
                        <a:fillRect/>
                      </a:stretch>
                    </p:blipFill>
                    <p:spPr bwMode="auto">
                      <a:xfrm>
                        <a:off x="941481" y="1723818"/>
                        <a:ext cx="4738688" cy="1003300"/>
                      </a:xfrm>
                      <a:prstGeom prst="rect">
                        <a:avLst/>
                      </a:prstGeom>
                      <a:noFill/>
                      <a:ln>
                        <a:noFill/>
                      </a:ln>
                    </p:spPr>
                  </p:pic>
                </p:oleObj>
              </mc:Fallback>
            </mc:AlternateContent>
          </a:graphicData>
        </a:graphic>
      </p:graphicFrame>
      <p:sp>
        <p:nvSpPr>
          <p:cNvPr id="7" name="TextBox 6"/>
          <p:cNvSpPr txBox="1"/>
          <p:nvPr/>
        </p:nvSpPr>
        <p:spPr>
          <a:xfrm>
            <a:off x="453325" y="2761311"/>
            <a:ext cx="5791200" cy="461665"/>
          </a:xfrm>
          <a:prstGeom prst="rect">
            <a:avLst/>
          </a:prstGeom>
          <a:noFill/>
        </p:spPr>
        <p:txBody>
          <a:bodyPr wrap="square" rtlCol="0">
            <a:spAutoFit/>
          </a:bodyPr>
          <a:lstStyle/>
          <a:p>
            <a:r>
              <a:rPr lang="en-US" sz="2400" dirty="0"/>
              <a:t>Heat capacity for canonical ensemble:</a:t>
            </a:r>
          </a:p>
        </p:txBody>
      </p:sp>
      <p:graphicFrame>
        <p:nvGraphicFramePr>
          <p:cNvPr id="8" name="Object 7"/>
          <p:cNvGraphicFramePr>
            <a:graphicFrameLocks noChangeAspect="1"/>
          </p:cNvGraphicFramePr>
          <p:nvPr>
            <p:extLst>
              <p:ext uri="{D42A27DB-BD31-4B8C-83A1-F6EECF244321}">
                <p14:modId xmlns:p14="http://schemas.microsoft.com/office/powerpoint/2010/main" val="2813366972"/>
              </p:ext>
            </p:extLst>
          </p:nvPr>
        </p:nvGraphicFramePr>
        <p:xfrm>
          <a:off x="1292386" y="3296872"/>
          <a:ext cx="6299200" cy="3152775"/>
        </p:xfrm>
        <a:graphic>
          <a:graphicData uri="http://schemas.openxmlformats.org/presentationml/2006/ole">
            <mc:AlternateContent xmlns:mc="http://schemas.openxmlformats.org/markup-compatibility/2006">
              <mc:Choice xmlns:v="urn:schemas-microsoft-com:vml" Requires="v">
                <p:oleObj spid="_x0000_s33972" name="Equation" r:id="rId5" imgW="2958840" imgH="1434960" progId="Equation.DSMT4">
                  <p:embed/>
                </p:oleObj>
              </mc:Choice>
              <mc:Fallback>
                <p:oleObj name="Equation" r:id="rId5" imgW="2958840" imgH="1434960" progId="Equation.DSMT4">
                  <p:embed/>
                  <p:pic>
                    <p:nvPicPr>
                      <p:cNvPr id="8" name="Object 7"/>
                      <p:cNvPicPr>
                        <a:picLocks noChangeAspect="1" noChangeArrowheads="1"/>
                      </p:cNvPicPr>
                      <p:nvPr/>
                    </p:nvPicPr>
                    <p:blipFill>
                      <a:blip r:embed="rId6"/>
                      <a:srcRect/>
                      <a:stretch>
                        <a:fillRect/>
                      </a:stretch>
                    </p:blipFill>
                    <p:spPr bwMode="auto">
                      <a:xfrm>
                        <a:off x="1292386" y="3296872"/>
                        <a:ext cx="6299200" cy="3152775"/>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3FDECC37-454A-4044-8C75-8DAA69E1837D}"/>
              </a:ext>
            </a:extLst>
          </p:cNvPr>
          <p:cNvGraphicFramePr>
            <a:graphicFrameLocks noChangeAspect="1"/>
          </p:cNvGraphicFramePr>
          <p:nvPr>
            <p:extLst>
              <p:ext uri="{D42A27DB-BD31-4B8C-83A1-F6EECF244321}">
                <p14:modId xmlns:p14="http://schemas.microsoft.com/office/powerpoint/2010/main" val="2428911642"/>
              </p:ext>
            </p:extLst>
          </p:nvPr>
        </p:nvGraphicFramePr>
        <p:xfrm>
          <a:off x="7146824" y="335199"/>
          <a:ext cx="1488315" cy="1153444"/>
        </p:xfrm>
        <a:graphic>
          <a:graphicData uri="http://schemas.openxmlformats.org/presentationml/2006/ole">
            <mc:AlternateContent xmlns:mc="http://schemas.openxmlformats.org/markup-compatibility/2006">
              <mc:Choice xmlns:v="urn:schemas-microsoft-com:vml" Requires="v">
                <p:oleObj spid="_x0000_s33973" name="Equation" r:id="rId7" imgW="507960" imgH="393480" progId="Equation.DSMT4">
                  <p:embed/>
                </p:oleObj>
              </mc:Choice>
              <mc:Fallback>
                <p:oleObj name="Equation" r:id="rId7" imgW="507960" imgH="393480" progId="Equation.DSMT4">
                  <p:embed/>
                  <p:pic>
                    <p:nvPicPr>
                      <p:cNvPr id="0" name=""/>
                      <p:cNvPicPr/>
                      <p:nvPr/>
                    </p:nvPicPr>
                    <p:blipFill>
                      <a:blip r:embed="rId8"/>
                      <a:stretch>
                        <a:fillRect/>
                      </a:stretch>
                    </p:blipFill>
                    <p:spPr>
                      <a:xfrm>
                        <a:off x="7146824" y="335199"/>
                        <a:ext cx="1488315" cy="115344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9ADC7B4-69AC-4898-9C01-F93E548FF660}"/>
              </a:ext>
            </a:extLst>
          </p:cNvPr>
          <p:cNvGraphicFramePr>
            <a:graphicFrameLocks noChangeAspect="1"/>
          </p:cNvGraphicFramePr>
          <p:nvPr>
            <p:extLst>
              <p:ext uri="{D42A27DB-BD31-4B8C-83A1-F6EECF244321}">
                <p14:modId xmlns:p14="http://schemas.microsoft.com/office/powerpoint/2010/main" val="3920599727"/>
              </p:ext>
            </p:extLst>
          </p:nvPr>
        </p:nvGraphicFramePr>
        <p:xfrm>
          <a:off x="455908" y="535429"/>
          <a:ext cx="6083301" cy="901700"/>
        </p:xfrm>
        <a:graphic>
          <a:graphicData uri="http://schemas.openxmlformats.org/presentationml/2006/ole">
            <mc:AlternateContent xmlns:mc="http://schemas.openxmlformats.org/markup-compatibility/2006">
              <mc:Choice xmlns:v="urn:schemas-microsoft-com:vml" Requires="v">
                <p:oleObj spid="_x0000_s33974" name="Equation" r:id="rId9" imgW="2831760" imgH="419040" progId="Equation.DSMT4">
                  <p:embed/>
                </p:oleObj>
              </mc:Choice>
              <mc:Fallback>
                <p:oleObj name="Equation" r:id="rId9" imgW="2831760" imgH="419040" progId="Equation.DSMT4">
                  <p:embed/>
                  <p:pic>
                    <p:nvPicPr>
                      <p:cNvPr id="7" name="Object 6">
                        <a:extLst>
                          <a:ext uri="{FF2B5EF4-FFF2-40B4-BE49-F238E27FC236}">
                            <a16:creationId xmlns:a16="http://schemas.microsoft.com/office/drawing/2014/main" id="{0DA911B1-168A-4B61-B974-F01CA654497A}"/>
                          </a:ext>
                        </a:extLst>
                      </p:cNvPr>
                      <p:cNvPicPr/>
                      <p:nvPr/>
                    </p:nvPicPr>
                    <p:blipFill>
                      <a:blip r:embed="rId10"/>
                      <a:stretch>
                        <a:fillRect/>
                      </a:stretch>
                    </p:blipFill>
                    <p:spPr>
                      <a:xfrm>
                        <a:off x="455908" y="535429"/>
                        <a:ext cx="6083301" cy="9017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29C4B374-199E-4D39-B92F-891BE0A6ABB8}"/>
              </a:ext>
            </a:extLst>
          </p:cNvPr>
          <p:cNvSpPr txBox="1"/>
          <p:nvPr/>
        </p:nvSpPr>
        <p:spPr>
          <a:xfrm>
            <a:off x="453325" y="1389626"/>
            <a:ext cx="5715000" cy="461665"/>
          </a:xfrm>
          <a:prstGeom prst="rect">
            <a:avLst/>
          </a:prstGeom>
          <a:noFill/>
        </p:spPr>
        <p:txBody>
          <a:bodyPr wrap="square" rtlCol="0">
            <a:spAutoFit/>
          </a:bodyPr>
          <a:lstStyle/>
          <a:p>
            <a:r>
              <a:rPr lang="en-US" sz="2400" dirty="0">
                <a:latin typeface="+mj-lt"/>
              </a:rPr>
              <a:t>Average energy for canonical ensemble:</a:t>
            </a:r>
          </a:p>
        </p:txBody>
      </p:sp>
    </p:spTree>
    <p:extLst>
      <p:ext uri="{BB962C8B-B14F-4D97-AF65-F5344CB8AC3E}">
        <p14:creationId xmlns:p14="http://schemas.microsoft.com/office/powerpoint/2010/main" val="421948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020F8-1F41-4DCC-9233-B10181B246E5}"/>
              </a:ext>
            </a:extLst>
          </p:cNvPr>
          <p:cNvSpPr>
            <a:spLocks noGrp="1"/>
          </p:cNvSpPr>
          <p:nvPr>
            <p:ph type="dt" sz="half" idx="10"/>
          </p:nvPr>
        </p:nvSpPr>
        <p:spPr/>
        <p:txBody>
          <a:bodyPr/>
          <a:lstStyle/>
          <a:p>
            <a:r>
              <a:rPr lang="en-US"/>
              <a:t>3/24/2021</a:t>
            </a:r>
            <a:endParaRPr lang="en-US" dirty="0"/>
          </a:p>
        </p:txBody>
      </p:sp>
      <p:sp>
        <p:nvSpPr>
          <p:cNvPr id="3" name="Footer Placeholder 2">
            <a:extLst>
              <a:ext uri="{FF2B5EF4-FFF2-40B4-BE49-F238E27FC236}">
                <a16:creationId xmlns:a16="http://schemas.microsoft.com/office/drawing/2014/main" id="{45BAF8CD-6B49-4F6C-B63B-4E05B59A919B}"/>
              </a:ext>
            </a:extLst>
          </p:cNvPr>
          <p:cNvSpPr>
            <a:spLocks noGrp="1"/>
          </p:cNvSpPr>
          <p:nvPr>
            <p:ph type="ftr" sz="quarter" idx="11"/>
          </p:nvPr>
        </p:nvSpPr>
        <p:spPr/>
        <p:txBody>
          <a:bodyPr/>
          <a:lstStyle/>
          <a:p>
            <a:r>
              <a:rPr lang="en-US"/>
              <a:t>PHY 341/641  Spring 2021 -- Lecture 22</a:t>
            </a:r>
            <a:endParaRPr lang="en-US" dirty="0"/>
          </a:p>
        </p:txBody>
      </p:sp>
      <p:sp>
        <p:nvSpPr>
          <p:cNvPr id="4" name="Slide Number Placeholder 3">
            <a:extLst>
              <a:ext uri="{FF2B5EF4-FFF2-40B4-BE49-F238E27FC236}">
                <a16:creationId xmlns:a16="http://schemas.microsoft.com/office/drawing/2014/main" id="{5EE4EC04-38E7-4320-9E85-5C3E7CED9C0E}"/>
              </a:ext>
            </a:extLst>
          </p:cNvPr>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a:extLst>
              <a:ext uri="{FF2B5EF4-FFF2-40B4-BE49-F238E27FC236}">
                <a16:creationId xmlns:a16="http://schemas.microsoft.com/office/drawing/2014/main" id="{E8EDFBE5-BFBE-469E-B05B-2AE95D1E55A9}"/>
              </a:ext>
            </a:extLst>
          </p:cNvPr>
          <p:cNvGraphicFramePr>
            <a:graphicFrameLocks noChangeAspect="1"/>
          </p:cNvGraphicFramePr>
          <p:nvPr>
            <p:extLst>
              <p:ext uri="{D42A27DB-BD31-4B8C-83A1-F6EECF244321}">
                <p14:modId xmlns:p14="http://schemas.microsoft.com/office/powerpoint/2010/main" val="3283661988"/>
              </p:ext>
            </p:extLst>
          </p:nvPr>
        </p:nvGraphicFramePr>
        <p:xfrm>
          <a:off x="344974" y="1976615"/>
          <a:ext cx="8276251" cy="3310500"/>
        </p:xfrm>
        <a:graphic>
          <a:graphicData uri="http://schemas.openxmlformats.org/presentationml/2006/ole">
            <mc:AlternateContent xmlns:mc="http://schemas.openxmlformats.org/markup-compatibility/2006">
              <mc:Choice xmlns:v="urn:schemas-microsoft-com:vml" Requires="v">
                <p:oleObj spid="_x0000_s59432" name="Equation" r:id="rId3" imgW="3873240" imgH="1549080" progId="Equation.DSMT4">
                  <p:embed/>
                </p:oleObj>
              </mc:Choice>
              <mc:Fallback>
                <p:oleObj name="Equation" r:id="rId3" imgW="3873240" imgH="1549080" progId="Equation.DSMT4">
                  <p:embed/>
                  <p:pic>
                    <p:nvPicPr>
                      <p:cNvPr id="0" name=""/>
                      <p:cNvPicPr/>
                      <p:nvPr/>
                    </p:nvPicPr>
                    <p:blipFill>
                      <a:blip r:embed="rId4"/>
                      <a:stretch>
                        <a:fillRect/>
                      </a:stretch>
                    </p:blipFill>
                    <p:spPr>
                      <a:xfrm>
                        <a:off x="344974" y="1976615"/>
                        <a:ext cx="8276251" cy="3310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D70A49-F44B-428D-93B7-6B1808733556}"/>
              </a:ext>
            </a:extLst>
          </p:cNvPr>
          <p:cNvGraphicFramePr>
            <a:graphicFrameLocks noChangeAspect="1"/>
          </p:cNvGraphicFramePr>
          <p:nvPr>
            <p:extLst>
              <p:ext uri="{D42A27DB-BD31-4B8C-83A1-F6EECF244321}">
                <p14:modId xmlns:p14="http://schemas.microsoft.com/office/powerpoint/2010/main" val="365343179"/>
              </p:ext>
            </p:extLst>
          </p:nvPr>
        </p:nvGraphicFramePr>
        <p:xfrm>
          <a:off x="486905" y="1080794"/>
          <a:ext cx="4953000" cy="560853"/>
        </p:xfrm>
        <a:graphic>
          <a:graphicData uri="http://schemas.openxmlformats.org/presentationml/2006/ole">
            <mc:AlternateContent xmlns:mc="http://schemas.openxmlformats.org/markup-compatibility/2006">
              <mc:Choice xmlns:v="urn:schemas-microsoft-com:vml" Requires="v">
                <p:oleObj spid="_x0000_s59433" name="数式" r:id="rId5" imgW="1904760" imgH="215640" progId="Equation.3">
                  <p:embed/>
                </p:oleObj>
              </mc:Choice>
              <mc:Fallback>
                <p:oleObj name="数式" r:id="rId5" imgW="1904760" imgH="215640" progId="Equation.3">
                  <p:embed/>
                  <p:pic>
                    <p:nvPicPr>
                      <p:cNvPr id="6" name="Object 5"/>
                      <p:cNvPicPr>
                        <a:picLocks noChangeAspect="1" noChangeArrowheads="1"/>
                      </p:cNvPicPr>
                      <p:nvPr/>
                    </p:nvPicPr>
                    <p:blipFill>
                      <a:blip r:embed="rId6"/>
                      <a:srcRect/>
                      <a:stretch>
                        <a:fillRect/>
                      </a:stretch>
                    </p:blipFill>
                    <p:spPr bwMode="auto">
                      <a:xfrm>
                        <a:off x="486905" y="1080794"/>
                        <a:ext cx="4953000" cy="560853"/>
                      </a:xfrm>
                      <a:prstGeom prst="rect">
                        <a:avLst/>
                      </a:prstGeom>
                      <a:noFill/>
                      <a:ln>
                        <a:noFill/>
                      </a:ln>
                    </p:spPr>
                  </p:pic>
                </p:oleObj>
              </mc:Fallback>
            </mc:AlternateContent>
          </a:graphicData>
        </a:graphic>
      </p:graphicFrame>
      <p:sp>
        <p:nvSpPr>
          <p:cNvPr id="9" name="TextBox 8">
            <a:extLst>
              <a:ext uri="{FF2B5EF4-FFF2-40B4-BE49-F238E27FC236}">
                <a16:creationId xmlns:a16="http://schemas.microsoft.com/office/drawing/2014/main" id="{04687493-90AD-48D1-83C0-A3914A8F7B63}"/>
              </a:ext>
            </a:extLst>
          </p:cNvPr>
          <p:cNvSpPr txBox="1"/>
          <p:nvPr/>
        </p:nvSpPr>
        <p:spPr>
          <a:xfrm>
            <a:off x="152400" y="152400"/>
            <a:ext cx="8534400" cy="830997"/>
          </a:xfrm>
          <a:prstGeom prst="rect">
            <a:avLst/>
          </a:prstGeom>
          <a:noFill/>
        </p:spPr>
        <p:txBody>
          <a:bodyPr wrap="square" rtlCol="0">
            <a:spAutoFit/>
          </a:bodyPr>
          <a:lstStyle/>
          <a:p>
            <a:r>
              <a:rPr lang="en-US" sz="2400" dirty="0">
                <a:latin typeface="+mj-lt"/>
              </a:rPr>
              <a:t>Other quantities that can be calculated based on the Helmholtz free energy</a:t>
            </a:r>
          </a:p>
        </p:txBody>
      </p:sp>
    </p:spTree>
    <p:extLst>
      <p:ext uri="{BB962C8B-B14F-4D97-AF65-F5344CB8AC3E}">
        <p14:creationId xmlns:p14="http://schemas.microsoft.com/office/powerpoint/2010/main" val="201580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23807</TotalTime>
  <Words>676</Words>
  <Application>Microsoft Office PowerPoint</Application>
  <PresentationFormat>On-screen Show (4:3)</PresentationFormat>
  <Paragraphs>128</Paragraphs>
  <Slides>22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29"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1474</cp:revision>
  <cp:lastPrinted>2021-01-31T04:39:24Z</cp:lastPrinted>
  <dcterms:created xsi:type="dcterms:W3CDTF">2012-01-10T18:32:24Z</dcterms:created>
  <dcterms:modified xsi:type="dcterms:W3CDTF">2021-03-24T17:06:55Z</dcterms:modified>
</cp:coreProperties>
</file>