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6" r:id="rId2"/>
    <p:sldId id="324" r:id="rId3"/>
    <p:sldId id="395" r:id="rId4"/>
    <p:sldId id="396" r:id="rId5"/>
    <p:sldId id="394" r:id="rId6"/>
    <p:sldId id="398" r:id="rId7"/>
    <p:sldId id="397" r:id="rId8"/>
    <p:sldId id="405" r:id="rId9"/>
    <p:sldId id="399" r:id="rId10"/>
    <p:sldId id="408" r:id="rId11"/>
    <p:sldId id="406" r:id="rId12"/>
    <p:sldId id="400" r:id="rId13"/>
    <p:sldId id="401" r:id="rId14"/>
    <p:sldId id="402" r:id="rId15"/>
    <p:sldId id="403" r:id="rId16"/>
    <p:sldId id="407" r:id="rId17"/>
    <p:sldId id="404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77" d="100"/>
          <a:sy n="77" d="100"/>
        </p:scale>
        <p:origin x="965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18.wmf"/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3/29/2021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3/24/2021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341/641  Spring 2021 -- Lecture 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7.png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3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9.png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png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" y="158827"/>
            <a:ext cx="8763000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341/641 Thermodynamics and Statistical Mechanics</a:t>
            </a:r>
          </a:p>
          <a:p>
            <a:pPr algn="ctr"/>
            <a:r>
              <a:rPr lang="en-US" sz="3200" b="1" dirty="0"/>
              <a:t>MWF:  Online at 12 PM &amp; FTF at 2 PM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Discussion for Lecture 23:</a:t>
            </a:r>
          </a:p>
          <a:p>
            <a:pPr algn="ctr"/>
            <a:endParaRPr lang="en-US" sz="1000" b="1" dirty="0"/>
          </a:p>
          <a:p>
            <a:pPr algn="ctr"/>
            <a:r>
              <a:rPr lang="en-US" sz="2400" b="1" dirty="0"/>
              <a:t>Introduction to statistical mechanics –</a:t>
            </a:r>
          </a:p>
          <a:p>
            <a:pPr algn="ctr"/>
            <a:r>
              <a:rPr lang="en-US" sz="2400" b="1" dirty="0"/>
              <a:t>Single particle and multi particle systems</a:t>
            </a:r>
          </a:p>
          <a:p>
            <a:pPr marL="457200" lvl="2">
              <a:spcBef>
                <a:spcPct val="50000"/>
              </a:spcBef>
            </a:pPr>
            <a:r>
              <a:rPr lang="en-US" sz="2400" b="1" dirty="0">
                <a:solidFill>
                  <a:schemeClr val="folHlink"/>
                </a:solidFill>
              </a:rPr>
              <a:t>Reading: Chapter 6.1-6.7 </a:t>
            </a:r>
          </a:p>
          <a:p>
            <a:pPr lvl="3" indent="-457200">
              <a:spcBef>
                <a:spcPct val="50000"/>
              </a:spcBef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Partition function for a simple free particle</a:t>
            </a:r>
          </a:p>
          <a:p>
            <a:pPr lvl="3" indent="-457200">
              <a:spcBef>
                <a:spcPct val="50000"/>
              </a:spcBef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Partition function for a complex free particle</a:t>
            </a:r>
          </a:p>
          <a:p>
            <a:pPr lvl="3" indent="-457200">
              <a:spcBef>
                <a:spcPct val="50000"/>
              </a:spcBef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Partition function for multiple particles; distinguishable or indistinguishable</a:t>
            </a:r>
          </a:p>
          <a:p>
            <a:pPr marL="914400" lvl="3">
              <a:spcBef>
                <a:spcPct val="50000"/>
              </a:spcBef>
            </a:pPr>
            <a:endParaRPr lang="en-US" sz="2400" b="1" dirty="0">
              <a:solidFill>
                <a:schemeClr val="folHlink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C5B91D-9561-4743-A1D2-EFA8BE515BFF}"/>
              </a:ext>
            </a:extLst>
          </p:cNvPr>
          <p:cNvSpPr txBox="1"/>
          <p:nvPr/>
        </p:nvSpPr>
        <p:spPr>
          <a:xfrm>
            <a:off x="7086600" y="16764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Record!!!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739F48-A755-4781-AD71-E638F3368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3/24/2021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A3637E-0198-4E3B-A4CF-044F238B4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22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070087-69D3-4805-A9DC-F5F23F55D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7568EB-B380-4D29-81B8-95DEC1623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E30FC9-1FB8-42B9-90EA-B66D83042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9B931A-96CB-48D4-A835-5C45BD32D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F230A81-9709-472B-BD21-0ABF6BC3BB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742949"/>
              </p:ext>
            </p:extLst>
          </p:nvPr>
        </p:nvGraphicFramePr>
        <p:xfrm>
          <a:off x="832557" y="762000"/>
          <a:ext cx="6793086" cy="416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2" name="Equation" r:id="rId3" imgW="3022560" imgH="1854000" progId="Equation.DSMT4">
                  <p:embed/>
                </p:oleObj>
              </mc:Choice>
              <mc:Fallback>
                <p:oleObj name="Equation" r:id="rId3" imgW="3022560" imgH="1854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2557" y="762000"/>
                        <a:ext cx="6793086" cy="4167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125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CAEE06-4E9D-45BA-85E9-E5A5BAC99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72BD35-A22E-4AA7-84FB-12559E975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DAAEA8-B04E-4CD9-837E-12DDD8DA7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886EEDF-8662-4A7D-B56A-8A03EF8C91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3008188"/>
              </p:ext>
            </p:extLst>
          </p:nvPr>
        </p:nvGraphicFramePr>
        <p:xfrm>
          <a:off x="304800" y="646722"/>
          <a:ext cx="3862387" cy="394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3" name="Equation" r:id="rId3" imgW="1790640" imgH="1828800" progId="Equation.DSMT4">
                  <p:embed/>
                </p:oleObj>
              </mc:Choice>
              <mc:Fallback>
                <p:oleObj name="Equation" r:id="rId3" imgW="1790640" imgH="18288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AA48EE98-5102-444D-A51B-05B03CD9676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646722"/>
                        <a:ext cx="3862387" cy="3946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8D10676-53D9-4F49-8F4B-1A5AB3E49EE0}"/>
              </a:ext>
            </a:extLst>
          </p:cNvPr>
          <p:cNvSpPr txBox="1"/>
          <p:nvPr/>
        </p:nvSpPr>
        <p:spPr>
          <a:xfrm>
            <a:off x="152400" y="1524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Vibrations of a diatomic molecule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3923794-A25F-4C9B-AC7D-A00B756D29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78744" y="1125728"/>
            <a:ext cx="4762500" cy="47625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3506663-4802-42E8-A3E3-AC2C4E2073C8}"/>
              </a:ext>
            </a:extLst>
          </p:cNvPr>
          <p:cNvSpPr txBox="1"/>
          <p:nvPr/>
        </p:nvSpPr>
        <p:spPr>
          <a:xfrm>
            <a:off x="6324600" y="5501439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kT</a:t>
            </a:r>
            <a:r>
              <a:rPr lang="en-US" sz="2400" dirty="0">
                <a:latin typeface="+mj-lt"/>
              </a:rPr>
              <a:t>/</a:t>
            </a:r>
            <a:r>
              <a:rPr lang="en-US" sz="2400" dirty="0" err="1">
                <a:latin typeface="+mj-lt"/>
              </a:rPr>
              <a:t>h</a:t>
            </a:r>
            <a:r>
              <a:rPr lang="en-US" sz="2400" dirty="0" err="1">
                <a:latin typeface="Symbol" panose="05050102010706020507" pitchFamily="18" charset="2"/>
              </a:rPr>
              <a:t>w</a:t>
            </a:r>
            <a:endParaRPr lang="en-US" sz="2400" dirty="0">
              <a:latin typeface="Symbol" panose="05050102010706020507" pitchFamily="18" charset="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628EA4-E139-4E9C-9CC5-4BD20D00ECCA}"/>
              </a:ext>
            </a:extLst>
          </p:cNvPr>
          <p:cNvSpPr txBox="1"/>
          <p:nvPr/>
        </p:nvSpPr>
        <p:spPr>
          <a:xfrm>
            <a:off x="4876800" y="21336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U</a:t>
            </a:r>
            <a:r>
              <a:rPr lang="en-US" sz="2400" baseline="-25000" dirty="0" err="1">
                <a:latin typeface="+mj-lt"/>
              </a:rPr>
              <a:t>vib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9594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83ED9C-008F-4DAF-838C-37F7E1D9E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77976A-FC5B-408F-B9FC-B07C5A2C9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930AC1-1439-4CB0-9681-1BC2C6D13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58EF3A-C331-4EC4-A894-FC17C8D50AF0}"/>
              </a:ext>
            </a:extLst>
          </p:cNvPr>
          <p:cNvSpPr txBox="1"/>
          <p:nvPr/>
        </p:nvSpPr>
        <p:spPr>
          <a:xfrm>
            <a:off x="228600" y="3048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Partition function for single molecule including translational and “internal” motions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988E2B6-D940-45FB-BBFE-F8D309EB1A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0861909"/>
              </p:ext>
            </p:extLst>
          </p:nvPr>
        </p:nvGraphicFramePr>
        <p:xfrm>
          <a:off x="273314" y="1190595"/>
          <a:ext cx="8586959" cy="830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3" name="Equation" r:id="rId3" imgW="2361960" imgH="228600" progId="Equation.DSMT4">
                  <p:embed/>
                </p:oleObj>
              </mc:Choice>
              <mc:Fallback>
                <p:oleObj name="Equation" r:id="rId3" imgW="23619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3314" y="1190595"/>
                        <a:ext cx="8586959" cy="8309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4BDD9DB-801B-4E4D-A542-4575E3C75EE2}"/>
              </a:ext>
            </a:extLst>
          </p:cNvPr>
          <p:cNvSpPr txBox="1"/>
          <p:nvPr/>
        </p:nvSpPr>
        <p:spPr>
          <a:xfrm>
            <a:off x="356302" y="2071246"/>
            <a:ext cx="84209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Now suppose that there are N particles.    Last time we suggested that if the particles are not interacting, then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Z</a:t>
            </a:r>
            <a:r>
              <a:rPr lang="en-US" sz="2400" baseline="-25000" dirty="0">
                <a:latin typeface="+mj-lt"/>
              </a:rPr>
              <a:t>N</a:t>
            </a:r>
            <a:r>
              <a:rPr lang="en-US" sz="2400" dirty="0">
                <a:latin typeface="+mj-lt"/>
              </a:rPr>
              <a:t>=(Z</a:t>
            </a:r>
            <a:r>
              <a:rPr lang="en-US" sz="2400" baseline="-25000" dirty="0">
                <a:latin typeface="+mj-lt"/>
              </a:rPr>
              <a:t>1</a:t>
            </a:r>
            <a:r>
              <a:rPr lang="en-US" sz="2400" dirty="0">
                <a:latin typeface="+mj-lt"/>
              </a:rPr>
              <a:t>)</a:t>
            </a:r>
            <a:r>
              <a:rPr lang="en-US" sz="2400" baseline="30000" dirty="0">
                <a:latin typeface="+mj-lt"/>
              </a:rPr>
              <a:t>N</a:t>
            </a:r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It turns out that this approach is correct if the particles are distinguishable.    However, for indistinguishable particles, the correct N particle partition function should be 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99924FE7-62ED-45A3-B061-91659FEFA3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3521465"/>
              </p:ext>
            </p:extLst>
          </p:nvPr>
        </p:nvGraphicFramePr>
        <p:xfrm>
          <a:off x="1933642" y="5161147"/>
          <a:ext cx="4819516" cy="1082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4" name="Equation" r:id="rId5" imgW="1752480" imgH="393480" progId="Equation.DSMT4">
                  <p:embed/>
                </p:oleObj>
              </mc:Choice>
              <mc:Fallback>
                <p:oleObj name="Equation" r:id="rId5" imgW="1752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33642" y="5161147"/>
                        <a:ext cx="4819516" cy="10826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4569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4352FB-B84C-4A1B-B8F7-3C6242EB6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B1F8CF-DFA3-43B6-8843-28D862526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5091FE-F3FA-4ABC-B368-1D0F0AB8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FB06F1B-2B1F-47AF-BAD9-D0921EE2F3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6753545"/>
              </p:ext>
            </p:extLst>
          </p:nvPr>
        </p:nvGraphicFramePr>
        <p:xfrm>
          <a:off x="304800" y="457200"/>
          <a:ext cx="8207376" cy="25146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7" name="Equation" r:id="rId3" imgW="2984400" imgH="914400" progId="Equation.DSMT4">
                  <p:embed/>
                </p:oleObj>
              </mc:Choice>
              <mc:Fallback>
                <p:oleObj name="Equation" r:id="rId3" imgW="2984400" imgH="9144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99924FE7-62ED-45A3-B061-91659FEFA32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457200"/>
                        <a:ext cx="8207376" cy="25146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DA74AB6-711E-42E1-8D89-310C7A406A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1296393"/>
              </p:ext>
            </p:extLst>
          </p:nvPr>
        </p:nvGraphicFramePr>
        <p:xfrm>
          <a:off x="609600" y="3061434"/>
          <a:ext cx="7596359" cy="735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8" name="Equation" r:id="rId5" imgW="2361960" imgH="228600" progId="Equation.DSMT4">
                  <p:embed/>
                </p:oleObj>
              </mc:Choice>
              <mc:Fallback>
                <p:oleObj name="Equation" r:id="rId5" imgW="2361960" imgH="2286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A988E2B6-D940-45FB-BBFE-F8D309EB1A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9600" y="3061434"/>
                        <a:ext cx="7596359" cy="7351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9ACBFE8-0A28-45F1-829A-B0AA3DB547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7900160"/>
              </p:ext>
            </p:extLst>
          </p:nvPr>
        </p:nvGraphicFramePr>
        <p:xfrm>
          <a:off x="750888" y="3824288"/>
          <a:ext cx="4957762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9" name="Equation" r:id="rId7" imgW="1777680" imgH="393480" progId="Equation.DSMT4">
                  <p:embed/>
                </p:oleObj>
              </mc:Choice>
              <mc:Fallback>
                <p:oleObj name="Equation" r:id="rId7" imgW="1777680" imgH="39348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8A1681AD-5BCD-480D-8EEF-9378B78FB1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0888" y="3824288"/>
                        <a:ext cx="4957762" cy="1098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0590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185ACE-683E-4AD7-A069-99CAB6C55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248344-5817-4459-B5C5-59B5808D7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3C3A08-79D0-4DFA-A52F-F29E1AE0C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7942B3-AC25-44A6-8121-C3197ED63CF4}"/>
              </a:ext>
            </a:extLst>
          </p:cNvPr>
          <p:cNvSpPr txBox="1"/>
          <p:nvPr/>
        </p:nvSpPr>
        <p:spPr>
          <a:xfrm>
            <a:off x="228600" y="3048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First consider the mono atomic case: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0543231-A29C-485B-B5F2-D73AC72C7A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6674093"/>
              </p:ext>
            </p:extLst>
          </p:nvPr>
        </p:nvGraphicFramePr>
        <p:xfrm>
          <a:off x="781050" y="798513"/>
          <a:ext cx="6262688" cy="556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48" name="Equation" r:id="rId3" imgW="3416040" imgH="3035160" progId="Equation.DSMT4">
                  <p:embed/>
                </p:oleObj>
              </mc:Choice>
              <mc:Fallback>
                <p:oleObj name="Equation" r:id="rId3" imgW="3416040" imgH="303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81050" y="798513"/>
                        <a:ext cx="6262688" cy="5564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9071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9300B0-AE91-4F4C-B231-E63385D99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E3DF5E-001B-4333-B108-7CD36B9F5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94D8A5-F9AB-4BA8-88FB-DE5200319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F7F526-7843-40CA-89B8-6E1F3BCAE769}"/>
              </a:ext>
            </a:extLst>
          </p:cNvPr>
          <p:cNvSpPr txBox="1"/>
          <p:nvPr/>
        </p:nvSpPr>
        <p:spPr>
          <a:xfrm>
            <a:off x="152400" y="3048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Now consider a complex molecule with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B4A91A5-7628-449B-AB61-2B351ECF41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7016023"/>
              </p:ext>
            </p:extLst>
          </p:nvPr>
        </p:nvGraphicFramePr>
        <p:xfrm>
          <a:off x="671398" y="783579"/>
          <a:ext cx="8463858" cy="461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85" name="Equation" r:id="rId3" imgW="4190760" imgH="228600" progId="Equation.DSMT4">
                  <p:embed/>
                </p:oleObj>
              </mc:Choice>
              <mc:Fallback>
                <p:oleObj name="Equation" r:id="rId3" imgW="41907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1398" y="783579"/>
                        <a:ext cx="8463858" cy="4616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BA4D82B-C2E5-492F-95B4-F4AC5D2CE6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403671"/>
              </p:ext>
            </p:extLst>
          </p:nvPr>
        </p:nvGraphicFramePr>
        <p:xfrm>
          <a:off x="217488" y="1676400"/>
          <a:ext cx="8418512" cy="379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86" name="Equation" r:id="rId5" imgW="4279680" imgH="1930320" progId="Equation.DSMT4">
                  <p:embed/>
                </p:oleObj>
              </mc:Choice>
              <mc:Fallback>
                <p:oleObj name="Equation" r:id="rId5" imgW="4279680" imgH="193032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0543231-A29C-485B-B5F2-D73AC72C7A9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7488" y="1676400"/>
                        <a:ext cx="8418512" cy="3798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3852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277327-F09A-4E3F-A4E9-5B2304973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FAA32D-B7CF-49A6-9210-E5B303C17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5956D8-450A-4722-850D-DEBE6A689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ED0C4A-0502-41E1-9369-E9246FFBAD90}"/>
              </a:ext>
            </a:extLst>
          </p:cNvPr>
          <p:cNvSpPr txBox="1"/>
          <p:nvPr/>
        </p:nvSpPr>
        <p:spPr>
          <a:xfrm>
            <a:off x="228600" y="2286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Plot of internal energy as a function of temperature for model diatomic molecule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936E06-6786-4DA2-8CFB-543CC9B829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6" y="1600200"/>
            <a:ext cx="9144000" cy="452758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A8114E0-D86D-4DA0-AEC6-502BF0ED0332}"/>
              </a:ext>
            </a:extLst>
          </p:cNvPr>
          <p:cNvSpPr txBox="1"/>
          <p:nvPr/>
        </p:nvSpPr>
        <p:spPr>
          <a:xfrm>
            <a:off x="4648200" y="584011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96BDE2-6F5C-4BE4-B5C3-8F849FFA637B}"/>
              </a:ext>
            </a:extLst>
          </p:cNvPr>
          <p:cNvSpPr txBox="1"/>
          <p:nvPr/>
        </p:nvSpPr>
        <p:spPr>
          <a:xfrm>
            <a:off x="522514" y="2133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3FC243-7DD8-4A8B-8732-9C7364D38BBF}"/>
              </a:ext>
            </a:extLst>
          </p:cNvPr>
          <p:cNvSpPr txBox="1"/>
          <p:nvPr/>
        </p:nvSpPr>
        <p:spPr>
          <a:xfrm>
            <a:off x="4800600" y="21336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U</a:t>
            </a:r>
            <a:r>
              <a:rPr lang="en-US" sz="2400" baseline="-25000" dirty="0" err="1">
                <a:latin typeface="+mj-lt"/>
              </a:rPr>
              <a:t>tot</a:t>
            </a:r>
            <a:endParaRPr lang="en-US" sz="2400" dirty="0"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DD1A93F-9307-4472-A7A6-43DCD67D3ABA}"/>
              </a:ext>
            </a:extLst>
          </p:cNvPr>
          <p:cNvSpPr txBox="1"/>
          <p:nvPr/>
        </p:nvSpPr>
        <p:spPr>
          <a:xfrm>
            <a:off x="3287486" y="4141578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U</a:t>
            </a:r>
            <a:r>
              <a:rPr lang="en-US" sz="2400" baseline="-25000" dirty="0" err="1">
                <a:latin typeface="+mj-lt"/>
              </a:rPr>
              <a:t>vib</a:t>
            </a:r>
            <a:endParaRPr lang="en-US" sz="2400" dirty="0"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75B8F8E-34DA-4479-9725-DE4E6B46F3A5}"/>
              </a:ext>
            </a:extLst>
          </p:cNvPr>
          <p:cNvSpPr txBox="1"/>
          <p:nvPr/>
        </p:nvSpPr>
        <p:spPr>
          <a:xfrm>
            <a:off x="6885214" y="476505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U</a:t>
            </a:r>
            <a:r>
              <a:rPr lang="en-US" sz="2400" baseline="-25000" dirty="0" err="1">
                <a:latin typeface="+mj-lt"/>
              </a:rPr>
              <a:t>rot</a:t>
            </a:r>
            <a:endParaRPr lang="en-US" sz="2400" dirty="0">
              <a:latin typeface="+mj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4A67217-311C-464F-9315-14A4C572A53D}"/>
              </a:ext>
            </a:extLst>
          </p:cNvPr>
          <p:cNvSpPr txBox="1"/>
          <p:nvPr/>
        </p:nvSpPr>
        <p:spPr>
          <a:xfrm>
            <a:off x="7685314" y="3402327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U</a:t>
            </a:r>
            <a:r>
              <a:rPr lang="en-US" sz="2400" baseline="-25000" dirty="0" err="1">
                <a:latin typeface="+mj-lt"/>
              </a:rPr>
              <a:t>trans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60909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3A9A7E-6D54-4A26-A9E4-2F49FC7C9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14D57B-07D6-419B-BFE6-4D45983C7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1CBA07-0818-4F3C-86AA-2374A9EDA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AD6A018-FD1B-4889-9D96-8F5CFFF13E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400"/>
            <a:ext cx="9144000" cy="6192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733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E4D5690-6A36-40D2-AC15-8A58AD5EDC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993" y="492906"/>
            <a:ext cx="9144000" cy="251166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FC859EB-D31F-4DB3-B0F3-5C029A575D13}"/>
              </a:ext>
            </a:extLst>
          </p:cNvPr>
          <p:cNvSpPr/>
          <p:nvPr/>
        </p:nvSpPr>
        <p:spPr>
          <a:xfrm>
            <a:off x="76200" y="1828800"/>
            <a:ext cx="8991600" cy="533400"/>
          </a:xfrm>
          <a:prstGeom prst="rect">
            <a:avLst/>
          </a:prstGeom>
          <a:solidFill>
            <a:srgbClr val="DA32AA">
              <a:alpha val="4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DF82E3-8190-4BCE-B2CD-5224AA9AC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3/24/2021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76C047-264C-47A3-B938-4A71F94A6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22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6655A1-58F3-473C-9924-F5CC7495C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5C6DFD-1F26-4514-9D99-C06823FE29DF}"/>
              </a:ext>
            </a:extLst>
          </p:cNvPr>
          <p:cNvSpPr txBox="1"/>
          <p:nvPr/>
        </p:nvSpPr>
        <p:spPr>
          <a:xfrm>
            <a:off x="152400" y="3276600"/>
            <a:ext cx="8839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Homework problem from textbook: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6.49 For a mole of nitrogen (N</a:t>
            </a:r>
            <a:r>
              <a:rPr lang="en-US" sz="2400" baseline="-25000" dirty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) gas at room temperature and atmospheric pressure, compute the following: </a:t>
            </a:r>
            <a:r>
              <a:rPr lang="en-US" sz="2400" i="1" dirty="0">
                <a:latin typeface="+mj-lt"/>
              </a:rPr>
              <a:t>U,H,F,G,S,</a:t>
            </a:r>
            <a:r>
              <a:rPr lang="en-US" sz="2400" dirty="0">
                <a:latin typeface="+mj-lt"/>
              </a:rPr>
              <a:t> and</a:t>
            </a:r>
          </a:p>
          <a:p>
            <a:r>
              <a:rPr lang="en-US" sz="2400" i="1" dirty="0">
                <a:latin typeface="Symbol" panose="05050102010706020507" pitchFamily="18" charset="2"/>
              </a:rPr>
              <a:t>m</a:t>
            </a:r>
            <a:r>
              <a:rPr lang="en-US" sz="2400" dirty="0">
                <a:latin typeface="+mj-lt"/>
              </a:rPr>
              <a:t>.  The rotational constant </a:t>
            </a:r>
            <a:r>
              <a:rPr lang="en-US" sz="2400" dirty="0">
                <a:latin typeface="Symbol" panose="05050102010706020507" pitchFamily="18" charset="2"/>
              </a:rPr>
              <a:t>e</a:t>
            </a:r>
            <a:r>
              <a:rPr lang="en-US" sz="2400" dirty="0">
                <a:latin typeface="+mj-lt"/>
              </a:rPr>
              <a:t> for </a:t>
            </a:r>
            <a:r>
              <a:rPr lang="en-US" sz="2400" dirty="0"/>
              <a:t>N</a:t>
            </a:r>
            <a:r>
              <a:rPr lang="en-US" sz="2400" baseline="-25000" dirty="0"/>
              <a:t>2</a:t>
            </a:r>
            <a:r>
              <a:rPr lang="en-US" sz="2400" dirty="0"/>
              <a:t> is 0.00025 eV.  The electronic ground state is non degenerate.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38493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674424-FE3A-4B4B-8CAD-E0C20794E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D1013A-4E4A-40D2-BC42-67FE23D43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95911C-1B8A-4194-8435-D46FFE622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F33D13-5ADE-4D75-93EB-E39AF75D8FD3}"/>
              </a:ext>
            </a:extLst>
          </p:cNvPr>
          <p:cNvSpPr txBox="1"/>
          <p:nvPr/>
        </p:nvSpPr>
        <p:spPr>
          <a:xfrm>
            <a:off x="304800" y="228600"/>
            <a:ext cx="86106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–</a:t>
            </a:r>
          </a:p>
          <a:p>
            <a:r>
              <a:rPr lang="en-US" sz="2400" dirty="0">
                <a:latin typeface="+mj-lt"/>
              </a:rPr>
              <a:t>From Kristen -- </a:t>
            </a:r>
            <a:r>
              <a:rPr lang="en-US" dirty="0"/>
              <a:t>1. While I mostly understand the proof of the equipartition theorem, I am still a bit unsure about what it is actually telling us/why it is important.</a:t>
            </a:r>
          </a:p>
          <a:p>
            <a:r>
              <a:rPr lang="en-US" dirty="0"/>
              <a:t>2. What does </a:t>
            </a:r>
            <a:r>
              <a:rPr lang="en-US" dirty="0" err="1"/>
              <a:t>Vrms</a:t>
            </a:r>
            <a:r>
              <a:rPr lang="en-US" dirty="0"/>
              <a:t> (the root-mean-square speed) actually mean and how can we drive its equation from the equipartition formula?</a:t>
            </a:r>
          </a:p>
          <a:p>
            <a:endParaRPr lang="en-US" dirty="0"/>
          </a:p>
          <a:p>
            <a:r>
              <a:rPr lang="en-US" sz="2400" dirty="0"/>
              <a:t>From Rich -- </a:t>
            </a:r>
            <a:r>
              <a:rPr lang="en-US" dirty="0"/>
              <a:t>What do you use for </a:t>
            </a:r>
            <a:r>
              <a:rPr lang="en-US" dirty="0" err="1"/>
              <a:t>Uint</a:t>
            </a:r>
            <a:r>
              <a:rPr lang="en-US" dirty="0"/>
              <a:t> and </a:t>
            </a:r>
            <a:r>
              <a:rPr lang="en-US" dirty="0" err="1"/>
              <a:t>Fint</a:t>
            </a:r>
            <a:r>
              <a:rPr lang="en-US" dirty="0"/>
              <a:t> when calculating the </a:t>
            </a:r>
            <a:r>
              <a:rPr lang="en-US" dirty="0" err="1"/>
              <a:t>Cv</a:t>
            </a:r>
            <a:r>
              <a:rPr lang="en-US" dirty="0"/>
              <a:t> or F from the partition function?</a:t>
            </a:r>
            <a:endParaRPr lang="en-US" sz="2400" dirty="0"/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10539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A06BFA-0895-4006-B44A-B67CA0F0A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9CBCF3-0829-4522-B1B5-FD4845360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7B2ADD-A692-4BDE-A896-CADC27F03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838C24-BB6E-4AD4-A173-6ADB4E2D17D8}"/>
              </a:ext>
            </a:extLst>
          </p:cNvPr>
          <p:cNvSpPr/>
          <p:nvPr/>
        </p:nvSpPr>
        <p:spPr>
          <a:xfrm>
            <a:off x="1219200" y="1219200"/>
            <a:ext cx="7086600" cy="3124200"/>
          </a:xfrm>
          <a:prstGeom prst="rect">
            <a:avLst/>
          </a:prstGeom>
          <a:pattFill prst="zigZ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C871EC-259A-4554-971F-4EC1E787F4C7}"/>
              </a:ext>
            </a:extLst>
          </p:cNvPr>
          <p:cNvSpPr/>
          <p:nvPr/>
        </p:nvSpPr>
        <p:spPr>
          <a:xfrm>
            <a:off x="3581400" y="2590800"/>
            <a:ext cx="1752600" cy="838200"/>
          </a:xfrm>
          <a:prstGeom prst="rect">
            <a:avLst/>
          </a:prstGeom>
          <a:solidFill>
            <a:srgbClr val="DA32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570393-393F-4386-B50A-67DE2A6E70C7}"/>
              </a:ext>
            </a:extLst>
          </p:cNvPr>
          <p:cNvSpPr txBox="1"/>
          <p:nvPr/>
        </p:nvSpPr>
        <p:spPr>
          <a:xfrm>
            <a:off x="3733800" y="28194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+mj-lt"/>
              </a:rPr>
              <a:t>System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A92A23-D05E-42DF-B2BF-5BA17CB5E43F}"/>
              </a:ext>
            </a:extLst>
          </p:cNvPr>
          <p:cNvSpPr txBox="1"/>
          <p:nvPr/>
        </p:nvSpPr>
        <p:spPr>
          <a:xfrm>
            <a:off x="228600" y="3048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Canonical ensemble for system in bath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FC1F07-2A94-4313-9946-C981029036AF}"/>
              </a:ext>
            </a:extLst>
          </p:cNvPr>
          <p:cNvSpPr txBox="1"/>
          <p:nvPr/>
        </p:nvSpPr>
        <p:spPr>
          <a:xfrm>
            <a:off x="1371600" y="14478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Bath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FBF53C54-1E89-4FCA-AEC4-7A9120FF2C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1413669"/>
              </p:ext>
            </p:extLst>
          </p:nvPr>
        </p:nvGraphicFramePr>
        <p:xfrm>
          <a:off x="1504950" y="4666256"/>
          <a:ext cx="6134100" cy="12555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0" name="Equation" r:id="rId3" imgW="2171520" imgH="444240" progId="Equation.DSMT4">
                  <p:embed/>
                </p:oleObj>
              </mc:Choice>
              <mc:Fallback>
                <p:oleObj name="Equation" r:id="rId3" imgW="217152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04950" y="4666256"/>
                        <a:ext cx="6134100" cy="12555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6447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7BBB71-2F61-4B1B-A3C7-FE628879E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B2D899-AC22-4D3E-ABB7-D78FB859C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EEF02F-F3BE-4C42-8AC8-74067A63E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E308AC-85E9-4C75-B461-D425F2EA7216}"/>
              </a:ext>
            </a:extLst>
          </p:cNvPr>
          <p:cNvSpPr txBox="1"/>
          <p:nvPr/>
        </p:nvSpPr>
        <p:spPr>
          <a:xfrm>
            <a:off x="152400" y="136525"/>
            <a:ext cx="8839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for systems of single particles: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First consider a single atom of mass </a:t>
            </a:r>
            <a:r>
              <a:rPr lang="en-US" sz="2400" i="1" dirty="0">
                <a:latin typeface="+mj-lt"/>
              </a:rPr>
              <a:t>m</a:t>
            </a:r>
            <a:r>
              <a:rPr lang="en-US" sz="2400" dirty="0">
                <a:latin typeface="+mj-lt"/>
              </a:rPr>
              <a:t> in  box of volume </a:t>
            </a:r>
            <a:r>
              <a:rPr lang="en-US" sz="2400" i="1" dirty="0">
                <a:latin typeface="+mj-lt"/>
              </a:rPr>
              <a:t>V</a:t>
            </a:r>
          </a:p>
          <a:p>
            <a:endParaRPr lang="en-US" sz="2400" i="1" dirty="0">
              <a:latin typeface="+mj-lt"/>
            </a:endParaRPr>
          </a:p>
          <a:p>
            <a:r>
              <a:rPr lang="en-US" sz="2400" dirty="0">
                <a:latin typeface="+mj-lt"/>
              </a:rPr>
              <a:t>Its energy depends on only on its momentum </a:t>
            </a:r>
            <a:r>
              <a:rPr lang="en-US" sz="2400" b="1" dirty="0">
                <a:latin typeface="+mj-lt"/>
              </a:rPr>
              <a:t>p</a:t>
            </a:r>
            <a:r>
              <a:rPr lang="en-US" sz="2400" dirty="0">
                <a:latin typeface="+mj-lt"/>
              </a:rPr>
              <a:t> in terms of its kinetic energy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A6425DB-369B-409F-965E-4D5F3DA969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4334574"/>
              </p:ext>
            </p:extLst>
          </p:nvPr>
        </p:nvGraphicFramePr>
        <p:xfrm>
          <a:off x="869950" y="2831094"/>
          <a:ext cx="6794500" cy="173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57" name="Equation" r:id="rId3" imgW="3682800" imgH="939600" progId="Equation.DSMT4">
                  <p:embed/>
                </p:oleObj>
              </mc:Choice>
              <mc:Fallback>
                <p:oleObj name="Equation" r:id="rId3" imgW="368280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9950" y="2831094"/>
                        <a:ext cx="6794500" cy="1733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68866BBF-9038-49FA-A782-54E68E4403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6951523"/>
              </p:ext>
            </p:extLst>
          </p:nvPr>
        </p:nvGraphicFramePr>
        <p:xfrm>
          <a:off x="2057400" y="1881188"/>
          <a:ext cx="2133600" cy="99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58" name="Equation" r:id="rId5" imgW="901440" imgH="419040" progId="Equation.DSMT4">
                  <p:embed/>
                </p:oleObj>
              </mc:Choice>
              <mc:Fallback>
                <p:oleObj name="Equation" r:id="rId5" imgW="9014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57400" y="1881188"/>
                        <a:ext cx="2133600" cy="992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Arrow: Up 7">
            <a:extLst>
              <a:ext uri="{FF2B5EF4-FFF2-40B4-BE49-F238E27FC236}">
                <a16:creationId xmlns:a16="http://schemas.microsoft.com/office/drawing/2014/main" id="{60FFC1A9-FA0D-442B-8132-C86E2E3E7102}"/>
              </a:ext>
            </a:extLst>
          </p:cNvPr>
          <p:cNvSpPr/>
          <p:nvPr/>
        </p:nvSpPr>
        <p:spPr>
          <a:xfrm>
            <a:off x="2216517" y="3796641"/>
            <a:ext cx="295275" cy="6368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556500-A9EB-4157-AEA6-CCC2770A8D8C}"/>
              </a:ext>
            </a:extLst>
          </p:cNvPr>
          <p:cNvSpPr txBox="1"/>
          <p:nvPr/>
        </p:nvSpPr>
        <p:spPr>
          <a:xfrm>
            <a:off x="587375" y="4462772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Planck’s constant for compatibility with QM</a:t>
            </a: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4DC7FE3C-132A-44D2-8E53-4F15278B3C8E}"/>
              </a:ext>
            </a:extLst>
          </p:cNvPr>
          <p:cNvSpPr/>
          <p:nvPr/>
        </p:nvSpPr>
        <p:spPr>
          <a:xfrm rot="20330557">
            <a:off x="2857499" y="3598309"/>
            <a:ext cx="533400" cy="5322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3E24730-A98D-4B3D-BCF9-5AB850966B34}"/>
              </a:ext>
            </a:extLst>
          </p:cNvPr>
          <p:cNvSpPr txBox="1"/>
          <p:nvPr/>
        </p:nvSpPr>
        <p:spPr>
          <a:xfrm>
            <a:off x="3178175" y="3938934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V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8A1681AD-5BCD-480D-8EEF-9378B78FB1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4422707"/>
              </p:ext>
            </p:extLst>
          </p:nvPr>
        </p:nvGraphicFramePr>
        <p:xfrm>
          <a:off x="3844925" y="5113338"/>
          <a:ext cx="4957763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59" name="Equation" r:id="rId7" imgW="1777680" imgH="393480" progId="Equation.DSMT4">
                  <p:embed/>
                </p:oleObj>
              </mc:Choice>
              <mc:Fallback>
                <p:oleObj name="Equation" r:id="rId7" imgW="1777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44925" y="5113338"/>
                        <a:ext cx="4957763" cy="1098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FF7E678E-2BC8-4FA7-A913-5A0CC414EC89}"/>
              </a:ext>
            </a:extLst>
          </p:cNvPr>
          <p:cNvSpPr txBox="1"/>
          <p:nvPr/>
        </p:nvSpPr>
        <p:spPr>
          <a:xfrm>
            <a:off x="6408555" y="4462772"/>
            <a:ext cx="2511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See Appendix B</a:t>
            </a:r>
          </a:p>
        </p:txBody>
      </p:sp>
    </p:spTree>
    <p:extLst>
      <p:ext uri="{BB962C8B-B14F-4D97-AF65-F5344CB8AC3E}">
        <p14:creationId xmlns:p14="http://schemas.microsoft.com/office/powerpoint/2010/main" val="689945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65FD04-15A4-4123-BD01-E76CF8DA0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C04B16-7FFD-482C-A5C8-264AE0F60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1C981C-CC28-44F0-914E-1243514F0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0A216A-8FAA-450A-BCE4-F4923010B51F}"/>
              </a:ext>
            </a:extLst>
          </p:cNvPr>
          <p:cNvSpPr txBox="1"/>
          <p:nvPr/>
        </p:nvSpPr>
        <p:spPr>
          <a:xfrm>
            <a:off x="347290" y="367015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Now consider the motions of a more complicated system such as a diatomic molecule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36B0E1C-DD34-42AA-B87B-98CB01ED3C78}"/>
              </a:ext>
            </a:extLst>
          </p:cNvPr>
          <p:cNvSpPr/>
          <p:nvPr/>
        </p:nvSpPr>
        <p:spPr>
          <a:xfrm>
            <a:off x="3064383" y="2879341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63A7ED2-38E8-4A82-9AC6-D49F2A3D92C9}"/>
              </a:ext>
            </a:extLst>
          </p:cNvPr>
          <p:cNvSpPr/>
          <p:nvPr/>
        </p:nvSpPr>
        <p:spPr>
          <a:xfrm>
            <a:off x="3670290" y="2306349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ylinder 7">
            <a:extLst>
              <a:ext uri="{FF2B5EF4-FFF2-40B4-BE49-F238E27FC236}">
                <a16:creationId xmlns:a16="http://schemas.microsoft.com/office/drawing/2014/main" id="{ADE189BC-7AC7-48D3-883D-9A91153A4F44}"/>
              </a:ext>
            </a:extLst>
          </p:cNvPr>
          <p:cNvSpPr/>
          <p:nvPr/>
        </p:nvSpPr>
        <p:spPr>
          <a:xfrm rot="2726422">
            <a:off x="3485903" y="2531348"/>
            <a:ext cx="162605" cy="6096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9BAB780-0314-436A-81B1-95510DA45BC4}"/>
              </a:ext>
            </a:extLst>
          </p:cNvPr>
          <p:cNvSpPr>
            <a:spLocks noChangeAspect="1"/>
          </p:cNvSpPr>
          <p:nvPr/>
        </p:nvSpPr>
        <p:spPr>
          <a:xfrm>
            <a:off x="3491103" y="2726941"/>
            <a:ext cx="182880" cy="18288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A2F3402-2B79-482A-861D-1E6F496C6BD5}"/>
              </a:ext>
            </a:extLst>
          </p:cNvPr>
          <p:cNvCxnSpPr/>
          <p:nvPr/>
        </p:nvCxnSpPr>
        <p:spPr>
          <a:xfrm flipH="1" flipV="1">
            <a:off x="3670290" y="2909821"/>
            <a:ext cx="228600" cy="57912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313EEB6-63FA-4813-AB16-4144F9723997}"/>
              </a:ext>
            </a:extLst>
          </p:cNvPr>
          <p:cNvSpPr txBox="1"/>
          <p:nvPr/>
        </p:nvSpPr>
        <p:spPr>
          <a:xfrm>
            <a:off x="4070028" y="3270527"/>
            <a:ext cx="2575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Translations of center of mass</a:t>
            </a:r>
          </a:p>
        </p:txBody>
      </p:sp>
      <p:sp>
        <p:nvSpPr>
          <p:cNvPr id="13" name="Arrow: Circular 12">
            <a:extLst>
              <a:ext uri="{FF2B5EF4-FFF2-40B4-BE49-F238E27FC236}">
                <a16:creationId xmlns:a16="http://schemas.microsoft.com/office/drawing/2014/main" id="{106C08D5-0BA7-40AD-B68C-5F953033B8FA}"/>
              </a:ext>
            </a:extLst>
          </p:cNvPr>
          <p:cNvSpPr/>
          <p:nvPr/>
        </p:nvSpPr>
        <p:spPr>
          <a:xfrm rot="20222450">
            <a:off x="3030654" y="2201441"/>
            <a:ext cx="579120" cy="801592"/>
          </a:xfrm>
          <a:prstGeom prst="circular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62DBD9C-344D-4E62-BFCB-635CFAF871B5}"/>
              </a:ext>
            </a:extLst>
          </p:cNvPr>
          <p:cNvSpPr txBox="1"/>
          <p:nvPr/>
        </p:nvSpPr>
        <p:spPr>
          <a:xfrm rot="19092116">
            <a:off x="1817960" y="2371405"/>
            <a:ext cx="1338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Rotation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4BF17FCA-B06C-439E-89EE-62DF7B94BD08}"/>
              </a:ext>
            </a:extLst>
          </p:cNvPr>
          <p:cNvSpPr/>
          <p:nvPr/>
        </p:nvSpPr>
        <p:spPr>
          <a:xfrm rot="19659125">
            <a:off x="4157249" y="2099322"/>
            <a:ext cx="179187" cy="37923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5C784CE2-E50D-4B09-A89B-904DC4549216}"/>
              </a:ext>
            </a:extLst>
          </p:cNvPr>
          <p:cNvSpPr/>
          <p:nvPr/>
        </p:nvSpPr>
        <p:spPr>
          <a:xfrm rot="8645065">
            <a:off x="2863453" y="3195542"/>
            <a:ext cx="179187" cy="37923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33DAEFE-5D80-42BC-ABED-DF5E45F36D87}"/>
              </a:ext>
            </a:extLst>
          </p:cNvPr>
          <p:cNvSpPr txBox="1"/>
          <p:nvPr/>
        </p:nvSpPr>
        <p:spPr>
          <a:xfrm rot="19117295">
            <a:off x="1562672" y="3462773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+mj-lt"/>
              </a:rPr>
              <a:t>Vibration</a:t>
            </a:r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009F75DA-88F2-4D2B-8397-BE692C38B5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3010284"/>
              </p:ext>
            </p:extLst>
          </p:nvPr>
        </p:nvGraphicFramePr>
        <p:xfrm>
          <a:off x="2590800" y="5319574"/>
          <a:ext cx="4680879" cy="543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0" name="Equation" r:id="rId3" imgW="1968480" imgH="228600" progId="Equation.DSMT4">
                  <p:embed/>
                </p:oleObj>
              </mc:Choice>
              <mc:Fallback>
                <p:oleObj name="Equation" r:id="rId3" imgW="1968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90800" y="5319574"/>
                        <a:ext cx="4680879" cy="5435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1346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593959-52AF-42B0-B7C8-B1D5759C4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680D3D-BF2D-4EB2-A44B-650E866E5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043C30-1C40-4EA5-B425-FB47156B4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B8228E-8D33-4617-91FD-FF55D8131696}"/>
              </a:ext>
            </a:extLst>
          </p:cNvPr>
          <p:cNvSpPr txBox="1"/>
          <p:nvPr/>
        </p:nvSpPr>
        <p:spPr>
          <a:xfrm>
            <a:off x="307983" y="273669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Rotations of a diatomic molecule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CD69B27-08A3-4338-82E8-CFF9BF1D9B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3136116"/>
              </p:ext>
            </p:extLst>
          </p:nvPr>
        </p:nvGraphicFramePr>
        <p:xfrm>
          <a:off x="296863" y="931863"/>
          <a:ext cx="8550275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46" name="Equation" r:id="rId3" imgW="4940280" imgH="672840" progId="Equation.DSMT4">
                  <p:embed/>
                </p:oleObj>
              </mc:Choice>
              <mc:Fallback>
                <p:oleObj name="Equation" r:id="rId3" imgW="4940280" imgH="6728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ABFB4112-554F-4696-B26A-272AC284AC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6863" y="931863"/>
                        <a:ext cx="8550275" cy="1165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D1625E5F-1000-49A9-9806-F269F5C4EF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1873" y="3062460"/>
            <a:ext cx="7925978" cy="3305133"/>
          </a:xfrm>
          <a:prstGeom prst="rect">
            <a:avLst/>
          </a:prstGeom>
        </p:spPr>
      </p:pic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6A1057E-1268-4799-9A6D-202AA03050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707989"/>
              </p:ext>
            </p:extLst>
          </p:nvPr>
        </p:nvGraphicFramePr>
        <p:xfrm>
          <a:off x="483433" y="2259180"/>
          <a:ext cx="3402767" cy="8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47" name="Equation" r:id="rId6" imgW="1828800" imgH="444240" progId="Equation.DSMT4">
                  <p:embed/>
                </p:oleObj>
              </mc:Choice>
              <mc:Fallback>
                <p:oleObj name="Equation" r:id="rId6" imgW="182880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83433" y="2259180"/>
                        <a:ext cx="3402767" cy="827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0006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78EF8E-4762-4DF6-9F0A-13C318C99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C65332-162E-475F-A3C3-6856BF1C2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D7E72-6F74-4FC8-BF6B-B984881AB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D60AE-6B60-425F-BCA0-38568911951A}"/>
              </a:ext>
            </a:extLst>
          </p:cNvPr>
          <p:cNvSpPr txBox="1"/>
          <p:nvPr/>
        </p:nvSpPr>
        <p:spPr>
          <a:xfrm>
            <a:off x="307983" y="273669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Rotations of a diatomic molecule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A48EE98-5102-444D-A51B-05B03CD967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298370"/>
              </p:ext>
            </p:extLst>
          </p:nvPr>
        </p:nvGraphicFramePr>
        <p:xfrm>
          <a:off x="478971" y="746220"/>
          <a:ext cx="3944937" cy="3068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0" name="Equation" r:id="rId3" imgW="1828800" imgH="1422360" progId="Equation.DSMT4">
                  <p:embed/>
                </p:oleObj>
              </mc:Choice>
              <mc:Fallback>
                <p:oleObj name="Equation" r:id="rId3" imgW="1828800" imgH="1422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8971" y="746220"/>
                        <a:ext cx="3944937" cy="30682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386B5C6E-E953-4143-BE96-8EFE27098E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71950" y="1593850"/>
            <a:ext cx="4762500" cy="47625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E019454-71A1-48CA-93D1-79649ABD7DB2}"/>
              </a:ext>
            </a:extLst>
          </p:cNvPr>
          <p:cNvSpPr txBox="1"/>
          <p:nvPr/>
        </p:nvSpPr>
        <p:spPr>
          <a:xfrm>
            <a:off x="4720094" y="2362200"/>
            <a:ext cx="1528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U</a:t>
            </a:r>
            <a:r>
              <a:rPr lang="en-US" sz="2400" baseline="-25000" dirty="0" err="1">
                <a:latin typeface="+mj-lt"/>
              </a:rPr>
              <a:t>rot</a:t>
            </a:r>
            <a:endParaRPr lang="en-US" sz="2400" dirty="0"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F1F35B-5498-4127-83BB-EB0E15CBA6DE}"/>
              </a:ext>
            </a:extLst>
          </p:cNvPr>
          <p:cNvSpPr txBox="1"/>
          <p:nvPr/>
        </p:nvSpPr>
        <p:spPr>
          <a:xfrm>
            <a:off x="6553200" y="6066361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kT</a:t>
            </a:r>
            <a:r>
              <a:rPr lang="en-US" sz="2400" dirty="0">
                <a:latin typeface="+mj-lt"/>
              </a:rPr>
              <a:t>/</a:t>
            </a:r>
            <a:r>
              <a:rPr lang="en-US" sz="2400" dirty="0">
                <a:latin typeface="Symbol" panose="05050102010706020507" pitchFamily="18" charset="2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190217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261E09-166E-4B0F-B577-92B4D9AA2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3/24/2021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2FC985-CE6D-4FCB-ABA1-FECA65200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22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260A15-CF5A-4644-9407-9BC1B65C9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284775-D1DD-41AB-93A9-D3227FE942A2}"/>
              </a:ext>
            </a:extLst>
          </p:cNvPr>
          <p:cNvSpPr txBox="1"/>
          <p:nvPr/>
        </p:nvSpPr>
        <p:spPr>
          <a:xfrm>
            <a:off x="381000" y="3048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Vibrations of a diatomic molecule  (see Appendix A)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1F42B47-C446-4853-9434-D3A13C1032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3017981"/>
              </p:ext>
            </p:extLst>
          </p:nvPr>
        </p:nvGraphicFramePr>
        <p:xfrm>
          <a:off x="739865" y="1047750"/>
          <a:ext cx="7003870" cy="106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96" name="Equation" r:id="rId3" imgW="2997000" imgH="457200" progId="Equation.DSMT4">
                  <p:embed/>
                </p:oleObj>
              </mc:Choice>
              <mc:Fallback>
                <p:oleObj name="Equation" r:id="rId3" imgW="29970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9865" y="1047750"/>
                        <a:ext cx="7003870" cy="1068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8377764-D53F-480C-AAB5-D15DD04596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540353"/>
              </p:ext>
            </p:extLst>
          </p:nvPr>
        </p:nvGraphicFramePr>
        <p:xfrm>
          <a:off x="457200" y="2127380"/>
          <a:ext cx="3156888" cy="1835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97" name="Equation" r:id="rId5" imgW="1485720" imgH="863280" progId="Equation.DSMT4">
                  <p:embed/>
                </p:oleObj>
              </mc:Choice>
              <mc:Fallback>
                <p:oleObj name="Equation" r:id="rId5" imgW="1485720" imgH="8632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16A1057E-1268-4799-9A6D-202AA030506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" y="2127380"/>
                        <a:ext cx="3156888" cy="18350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908D3679-37BD-4D09-8653-7E0102C61FF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41800" y="2069214"/>
            <a:ext cx="4025990" cy="396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844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24475</TotalTime>
  <Words>553</Words>
  <Application>Microsoft Office PowerPoint</Application>
  <PresentationFormat>On-screen Show (4:3)</PresentationFormat>
  <Paragraphs>111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Symbol</vt:lpstr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1510</cp:revision>
  <cp:lastPrinted>2021-01-31T04:39:24Z</cp:lastPrinted>
  <dcterms:created xsi:type="dcterms:W3CDTF">2012-01-10T18:32:24Z</dcterms:created>
  <dcterms:modified xsi:type="dcterms:W3CDTF">2021-03-29T13:00:09Z</dcterms:modified>
</cp:coreProperties>
</file>