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419" r:id="rId3"/>
    <p:sldId id="324" r:id="rId4"/>
    <p:sldId id="395" r:id="rId5"/>
    <p:sldId id="420" r:id="rId6"/>
    <p:sldId id="421" r:id="rId7"/>
    <p:sldId id="422" r:id="rId8"/>
    <p:sldId id="423" r:id="rId9"/>
    <p:sldId id="430" r:id="rId10"/>
    <p:sldId id="424" r:id="rId11"/>
    <p:sldId id="425" r:id="rId12"/>
    <p:sldId id="426" r:id="rId13"/>
    <p:sldId id="431" r:id="rId14"/>
    <p:sldId id="427" r:id="rId15"/>
    <p:sldId id="428" r:id="rId16"/>
    <p:sldId id="429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5" d="100"/>
          <a:sy n="65" d="100"/>
        </p:scale>
        <p:origin x="70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pn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pn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8827"/>
            <a:ext cx="8763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341/641 Thermodynamics and Statistical Mechanics</a:t>
            </a:r>
          </a:p>
          <a:p>
            <a:pPr algn="ctr"/>
            <a:r>
              <a:rPr lang="en-US" sz="3200" b="1" dirty="0"/>
              <a:t>MWF:  Online at 12 PM &amp; FTF at 2 PM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for Lecture 25:</a:t>
            </a:r>
          </a:p>
          <a:p>
            <a:pPr algn="ctr"/>
            <a:endParaRPr lang="en-US" sz="1000" b="1" dirty="0"/>
          </a:p>
          <a:p>
            <a:pPr algn="ctr"/>
            <a:r>
              <a:rPr lang="en-US" sz="2400" b="1" dirty="0"/>
              <a:t>Introduction to statistical mechanics –</a:t>
            </a:r>
          </a:p>
          <a:p>
            <a:pPr algn="ctr"/>
            <a:r>
              <a:rPr lang="en-US" sz="2400" b="1" dirty="0"/>
              <a:t>Canonical ensembles and their thermodynamic properties</a:t>
            </a:r>
          </a:p>
          <a:p>
            <a:pPr marL="457200" lvl="2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Reading: Appendix A and begin Chapter 7</a:t>
            </a:r>
          </a:p>
          <a:p>
            <a:pPr lvl="3" indent="-457200">
              <a:spcBef>
                <a:spcPct val="50000"/>
              </a:spcBef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Elements of quantum mechanics</a:t>
            </a:r>
          </a:p>
          <a:p>
            <a:pPr lvl="3" indent="-457200">
              <a:spcBef>
                <a:spcPct val="50000"/>
              </a:spcBef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Fermi quantum particles and Bose quantum particles compared with distinguishable particle combinations</a:t>
            </a:r>
          </a:p>
          <a:p>
            <a:pPr marL="914400" lvl="3">
              <a:spcBef>
                <a:spcPct val="50000"/>
              </a:spcBef>
            </a:pPr>
            <a:endParaRPr lang="en-US" sz="2400" b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5B91D-9561-4743-A1D2-EFA8BE515BFF}"/>
              </a:ext>
            </a:extLst>
          </p:cNvPr>
          <p:cNvSpPr txBox="1"/>
          <p:nvPr/>
        </p:nvSpPr>
        <p:spPr>
          <a:xfrm>
            <a:off x="7086600" y="1676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Record!!!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39F48-A755-4781-AD71-E638F336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3637E-0198-4E3B-A4CF-044F238B4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70087-69D3-4805-A9DC-F5F23F55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F8202-AA07-4771-A7C9-113D91ED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52FBB-6FE1-491B-938F-25BF2932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FFF7A-C079-4EE5-BFE5-7B7601BF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72F8D-9A3C-428A-9682-E26273339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724400"/>
            <a:ext cx="3467100" cy="1047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31E3EC-9E38-4DCE-9E1F-6FE6B96A7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4051262" cy="4167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881F77-BCBD-4A44-9181-E3098356F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90" y="1195387"/>
            <a:ext cx="4156364" cy="335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A7EA14-7420-4746-8FB8-0EB161DC6480}"/>
              </a:ext>
            </a:extLst>
          </p:cNvPr>
          <p:cNvSpPr txBox="1"/>
          <p:nvPr/>
        </p:nvSpPr>
        <p:spPr>
          <a:xfrm>
            <a:off x="5791200" y="4832776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Enrico Fermi</a:t>
            </a:r>
          </a:p>
          <a:p>
            <a:r>
              <a:rPr lang="en-US" sz="2400" dirty="0">
                <a:latin typeface="+mj-lt"/>
              </a:rPr>
              <a:t>1901-1954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AD358-F9E8-4E18-BED4-ED0987C9CC08}"/>
              </a:ext>
            </a:extLst>
          </p:cNvPr>
          <p:cNvSpPr txBox="1"/>
          <p:nvPr/>
        </p:nvSpPr>
        <p:spPr>
          <a:xfrm>
            <a:off x="6331" y="589087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Bose particles have integer </a:t>
            </a:r>
            <a:r>
              <a:rPr lang="en-US" sz="2400" i="1" dirty="0">
                <a:latin typeface="+mj-lt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16AAE-CE14-46B2-92D7-C173064D1C5B}"/>
              </a:ext>
            </a:extLst>
          </p:cNvPr>
          <p:cNvSpPr txBox="1"/>
          <p:nvPr/>
        </p:nvSpPr>
        <p:spPr>
          <a:xfrm>
            <a:off x="4309432" y="5779229"/>
            <a:ext cx="4870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Fermi particles have half integer </a:t>
            </a:r>
            <a:r>
              <a:rPr lang="en-US" sz="2400" i="1" dirty="0">
                <a:latin typeface="+mj-lt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1033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F695B-E24D-4E33-95CE-5924008B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DA562-2FC4-40AA-BA21-17266A3D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82A2E-57FC-41CF-8B7F-DE380F5A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4B446-5A1E-416D-AC2B-8A9D24502E62}"/>
              </a:ext>
            </a:extLst>
          </p:cNvPr>
          <p:cNvSpPr txBox="1"/>
          <p:nvPr/>
        </p:nvSpPr>
        <p:spPr>
          <a:xfrm>
            <a:off x="268898" y="1226757"/>
            <a:ext cx="8646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Bose particles have integer </a:t>
            </a:r>
            <a:r>
              <a:rPr lang="en-US" sz="2400" i="1" dirty="0">
                <a:latin typeface="+mj-lt"/>
              </a:rPr>
              <a:t>s.  </a:t>
            </a:r>
            <a:r>
              <a:rPr lang="en-US" sz="2400" dirty="0">
                <a:latin typeface="+mj-lt"/>
              </a:rPr>
              <a:t>It is observed that non interacting identical Bose particles are symmetrical under particle swapping – </a:t>
            </a:r>
            <a:r>
              <a:rPr lang="en-US" sz="2400" dirty="0">
                <a:latin typeface="Symbol" panose="05050102010706020507" pitchFamily="18" charset="2"/>
              </a:rPr>
              <a:t>Y</a:t>
            </a:r>
            <a:r>
              <a:rPr lang="en-US" sz="2400" dirty="0">
                <a:latin typeface="+mj-lt"/>
              </a:rPr>
              <a:t>(1,2)=</a:t>
            </a:r>
            <a:r>
              <a:rPr lang="en-US" sz="2400" dirty="0">
                <a:latin typeface="Symbol" panose="05050102010706020507" pitchFamily="18" charset="2"/>
              </a:rPr>
              <a:t>Y</a:t>
            </a:r>
            <a:r>
              <a:rPr lang="en-US" sz="2400" dirty="0">
                <a:latin typeface="+mj-lt"/>
              </a:rPr>
              <a:t>(2,1).    In terms of single particle states    </a:t>
            </a:r>
            <a:r>
              <a:rPr lang="en-US" sz="2400" i="1" dirty="0">
                <a:latin typeface="+mj-lt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0BE93-8030-40DE-84B1-E9CF95FAEBCD}"/>
              </a:ext>
            </a:extLst>
          </p:cNvPr>
          <p:cNvSpPr txBox="1"/>
          <p:nvPr/>
        </p:nvSpPr>
        <p:spPr>
          <a:xfrm>
            <a:off x="251818" y="3560720"/>
            <a:ext cx="8739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Fermi particles have half integer </a:t>
            </a:r>
            <a:r>
              <a:rPr lang="en-US" sz="2400" i="1" dirty="0">
                <a:latin typeface="+mj-lt"/>
              </a:rPr>
              <a:t>s. </a:t>
            </a:r>
            <a:r>
              <a:rPr lang="en-US" sz="2400" dirty="0"/>
              <a:t>It is observed that non interacting identical Fermi particles are anti-symmetrical under particle swapping – </a:t>
            </a:r>
            <a:r>
              <a:rPr lang="en-US" sz="2400" dirty="0">
                <a:latin typeface="Symbol" panose="05050102010706020507" pitchFamily="18" charset="2"/>
              </a:rPr>
              <a:t>Y</a:t>
            </a:r>
            <a:r>
              <a:rPr lang="en-US" sz="2400" dirty="0"/>
              <a:t>(1,2)=-</a:t>
            </a:r>
            <a:r>
              <a:rPr lang="en-US" sz="2400" dirty="0">
                <a:latin typeface="Symbol" panose="05050102010706020507" pitchFamily="18" charset="2"/>
              </a:rPr>
              <a:t>Y</a:t>
            </a:r>
            <a:r>
              <a:rPr lang="en-US" sz="2400" dirty="0"/>
              <a:t>(2,1).    In terms of single particle states </a:t>
            </a:r>
            <a:endParaRPr lang="en-US" sz="2400" i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5899F-41AB-4D7A-8DD2-FDCA6524ADD4}"/>
              </a:ext>
            </a:extLst>
          </p:cNvPr>
          <p:cNvSpPr txBox="1"/>
          <p:nvPr/>
        </p:nvSpPr>
        <p:spPr>
          <a:xfrm>
            <a:off x="268899" y="228600"/>
            <a:ext cx="697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Experimentally observed properties of Bose and Fermi particles --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8FA9D8-14AF-4ED5-8363-3995F6D12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583649"/>
              </p:ext>
            </p:extLst>
          </p:nvPr>
        </p:nvGraphicFramePr>
        <p:xfrm>
          <a:off x="1447629" y="2485593"/>
          <a:ext cx="5956941" cy="94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0" name="Equation" r:id="rId3" imgW="2806560" imgH="444240" progId="Equation.DSMT4">
                  <p:embed/>
                </p:oleObj>
              </mc:Choice>
              <mc:Fallback>
                <p:oleObj name="Equation" r:id="rId3" imgW="2806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629" y="2485593"/>
                        <a:ext cx="5956941" cy="94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A98379C-9A75-4674-9444-42CF06B12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867943"/>
              </p:ext>
            </p:extLst>
          </p:nvPr>
        </p:nvGraphicFramePr>
        <p:xfrm>
          <a:off x="1447629" y="5029200"/>
          <a:ext cx="6289037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1" name="Equation" r:id="rId5" imgW="2844720" imgH="444240" progId="Equation.DSMT4">
                  <p:embed/>
                </p:oleObj>
              </mc:Choice>
              <mc:Fallback>
                <p:oleObj name="Equation" r:id="rId5" imgW="2844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629" y="5029200"/>
                        <a:ext cx="6289037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403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C07C4-DE0F-4860-9BB2-638B263F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27AFE-D54E-4088-AF82-F8571C8C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8C89F-8BD2-4E97-AF36-E749DE9A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D2F8787-DDCF-4719-A4C3-300E29D94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28253"/>
              </p:ext>
            </p:extLst>
          </p:nvPr>
        </p:nvGraphicFramePr>
        <p:xfrm>
          <a:off x="622779" y="304800"/>
          <a:ext cx="59515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6" name="Equation" r:id="rId3" imgW="5951189" imgH="937177" progId="Equation.DSMT4">
                  <p:embed/>
                </p:oleObj>
              </mc:Choice>
              <mc:Fallback>
                <p:oleObj name="Equation" r:id="rId3" imgW="5951189" imgH="93717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779" y="304800"/>
                        <a:ext cx="5951537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91999E-3A8F-4FBA-AF50-BB0BEA70F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932947"/>
              </p:ext>
            </p:extLst>
          </p:nvPr>
        </p:nvGraphicFramePr>
        <p:xfrm>
          <a:off x="490251" y="1293934"/>
          <a:ext cx="6084065" cy="946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7" name="Equation" r:id="rId5" imgW="6279129" imgH="975582" progId="Equation.DSMT4">
                  <p:embed/>
                </p:oleObj>
              </mc:Choice>
              <mc:Fallback>
                <p:oleObj name="Equation" r:id="rId5" imgW="6279129" imgH="9755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251" y="1293934"/>
                        <a:ext cx="6084065" cy="946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7955690-9FA4-470F-A44C-8A94446F63BA}"/>
              </a:ext>
            </a:extLst>
          </p:cNvPr>
          <p:cNvSpPr txBox="1"/>
          <p:nvPr/>
        </p:nvSpPr>
        <p:spPr>
          <a:xfrm>
            <a:off x="457200" y="27432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happens if the wavefunctions for A and B are the same?</a:t>
            </a:r>
          </a:p>
          <a:p>
            <a:pPr marL="914400" lvl="1" indent="-457200">
              <a:buAutoNum type="alphaLcPeriod"/>
            </a:pPr>
            <a:r>
              <a:rPr lang="en-US" sz="2400" dirty="0">
                <a:latin typeface="+mj-lt"/>
              </a:rPr>
              <a:t>This affects both Bose and Fermi particles the same way</a:t>
            </a:r>
          </a:p>
          <a:p>
            <a:pPr marL="914400" lvl="1" indent="-457200">
              <a:buAutoNum type="alphaLcPeriod"/>
            </a:pPr>
            <a:r>
              <a:rPr lang="en-US" sz="2400" dirty="0">
                <a:latin typeface="+mj-lt"/>
              </a:rPr>
              <a:t>This affects Bose particles significantly.</a:t>
            </a:r>
          </a:p>
          <a:p>
            <a:pPr marL="914400" lvl="1" indent="-457200">
              <a:buAutoNum type="alphaLcPeriod"/>
            </a:pPr>
            <a:r>
              <a:rPr lang="en-US" sz="2400" dirty="0">
                <a:latin typeface="+mj-lt"/>
              </a:rPr>
              <a:t>This affects Fermi particles significantly.</a:t>
            </a:r>
          </a:p>
          <a:p>
            <a:pPr marL="914400" lvl="1" indent="-457200">
              <a:buAutoNum type="alphaLcPeriod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19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C07C4-DE0F-4860-9BB2-638B263F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27AFE-D54E-4088-AF82-F8571C8C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8C89F-8BD2-4E97-AF36-E749DE9A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D2F8787-DDCF-4719-A4C3-300E29D94D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9" y="304800"/>
          <a:ext cx="59515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6" name="Equation" r:id="rId3" imgW="5951189" imgH="937177" progId="Equation.DSMT4">
                  <p:embed/>
                </p:oleObj>
              </mc:Choice>
              <mc:Fallback>
                <p:oleObj name="Equation" r:id="rId3" imgW="5951189" imgH="937177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D2F8787-DDCF-4719-A4C3-300E29D94D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779" y="304800"/>
                        <a:ext cx="5951537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91999E-3A8F-4FBA-AF50-BB0BEA70F8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51" y="1293934"/>
          <a:ext cx="6084065" cy="946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7" name="Equation" r:id="rId5" imgW="6279129" imgH="975582" progId="Equation.DSMT4">
                  <p:embed/>
                </p:oleObj>
              </mc:Choice>
              <mc:Fallback>
                <p:oleObj name="Equation" r:id="rId5" imgW="6279129" imgH="97558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91999E-3A8F-4FBA-AF50-BB0BEA70F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251" y="1293934"/>
                        <a:ext cx="6084065" cy="946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DA9F3C1-6F0D-499C-8D43-36DC1475731B}"/>
              </a:ext>
            </a:extLst>
          </p:cNvPr>
          <p:cNvSpPr txBox="1"/>
          <p:nvPr/>
        </p:nvSpPr>
        <p:spPr>
          <a:xfrm>
            <a:off x="501974" y="2274838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Conclusions for properties of non interacting identical Bose particles  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 Many Bose particles may occupy the same quantum state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sym typeface="Wingdings" panose="05000000000000000000" pitchFamily="2" charset="2"/>
              </a:rPr>
              <a:t>Explains behavior of quanta of electromagnetic radiation (photons)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sym typeface="Wingdings" panose="05000000000000000000" pitchFamily="2" charset="2"/>
              </a:rPr>
              <a:t>Explains “Bose condensation”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83734-7DFE-4AC5-B224-9D2F8363905D}"/>
              </a:ext>
            </a:extLst>
          </p:cNvPr>
          <p:cNvSpPr txBox="1"/>
          <p:nvPr/>
        </p:nvSpPr>
        <p:spPr>
          <a:xfrm>
            <a:off x="654374" y="4625876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Conclusions for properties of non interacting identical Fermi particles  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 A quantum state may accommodate 1 or 0 Fermi”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  <a:sym typeface="Wingdings" panose="05000000000000000000" pitchFamily="2" charset="2"/>
              </a:rPr>
              <a:t>Explains behavior of electrons in an ideal metal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946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A6C75-56D6-4039-8302-DDAB2A40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C81ED-BA2E-48C3-B4EA-1FD9CAF0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B9E3D-99A7-4927-BB4D-0CD5216B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8DAF7-243F-4DD1-BED5-A9DEA41B7CEA}"/>
              </a:ext>
            </a:extLst>
          </p:cNvPr>
          <p:cNvSpPr txBox="1"/>
          <p:nvPr/>
        </p:nvSpPr>
        <p:spPr>
          <a:xfrm>
            <a:off x="152400" y="152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Suppose that you have three states A, B, C with different wavefunctions and energies and two non interacting particles.    What valid combinations exist for your system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34C19FC-9B55-4116-B886-2C1E19A2B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400857"/>
              </p:ext>
            </p:extLst>
          </p:nvPr>
        </p:nvGraphicFramePr>
        <p:xfrm>
          <a:off x="685800" y="1998197"/>
          <a:ext cx="73152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75798651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741427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3231584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50670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Config.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21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619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305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A+B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1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A+B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28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B+C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3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B+C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383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A+C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690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A+C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1641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1F48775-4C08-45D7-B7C3-B059118DA5D3}"/>
              </a:ext>
            </a:extLst>
          </p:cNvPr>
          <p:cNvSpPr txBox="1"/>
          <p:nvPr/>
        </p:nvSpPr>
        <p:spPr>
          <a:xfrm>
            <a:off x="228600" y="1447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System of distinguishable classical particles 1 &amp; 2:</a:t>
            </a:r>
          </a:p>
        </p:txBody>
      </p:sp>
    </p:spTree>
    <p:extLst>
      <p:ext uri="{BB962C8B-B14F-4D97-AF65-F5344CB8AC3E}">
        <p14:creationId xmlns:p14="http://schemas.microsoft.com/office/powerpoint/2010/main" val="386500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C5D81-C4D9-4F6C-823B-BADF0FA8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4C034-C766-4427-AF62-CE3F1679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09764-94BB-4E60-8F9C-DBFBD943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29C7E39F-B507-4044-B393-8596BF645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24626"/>
              </p:ext>
            </p:extLst>
          </p:nvPr>
        </p:nvGraphicFramePr>
        <p:xfrm>
          <a:off x="381000" y="1828800"/>
          <a:ext cx="7315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75798651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741427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3231584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50670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Config.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21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619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305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A+B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1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B+C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3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A+C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6901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EEB0520-1FF6-44BE-A18B-092CEFC1B31F}"/>
              </a:ext>
            </a:extLst>
          </p:cNvPr>
          <p:cNvSpPr txBox="1"/>
          <p:nvPr/>
        </p:nvSpPr>
        <p:spPr>
          <a:xfrm>
            <a:off x="304800" y="886779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System of indistinguishable Bose particles 1 &amp; 2:</a:t>
            </a:r>
          </a:p>
        </p:txBody>
      </p:sp>
    </p:spTree>
    <p:extLst>
      <p:ext uri="{BB962C8B-B14F-4D97-AF65-F5344CB8AC3E}">
        <p14:creationId xmlns:p14="http://schemas.microsoft.com/office/powerpoint/2010/main" val="1297706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00B37-CA53-4860-8FE2-165DB0E2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33444-FF86-4C45-B078-82D671AC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A5BD1-90B4-49E8-84B4-E1677640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E11B09F-D175-4ED6-97E3-937A9CA6F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38326"/>
              </p:ext>
            </p:extLst>
          </p:nvPr>
        </p:nvGraphicFramePr>
        <p:xfrm>
          <a:off x="381000" y="1828800"/>
          <a:ext cx="7315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75798651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741427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3231584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50670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Config.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21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A+B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1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B+C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3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A+C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6901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CB0150-B6F7-4657-8093-276A4FB31D2E}"/>
              </a:ext>
            </a:extLst>
          </p:cNvPr>
          <p:cNvSpPr txBox="1"/>
          <p:nvPr/>
        </p:nvSpPr>
        <p:spPr>
          <a:xfrm>
            <a:off x="304800" y="886779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System of indistinguishable Fermi particles 1 &amp; 2:</a:t>
            </a:r>
          </a:p>
        </p:txBody>
      </p:sp>
    </p:spTree>
    <p:extLst>
      <p:ext uri="{BB962C8B-B14F-4D97-AF65-F5344CB8AC3E}">
        <p14:creationId xmlns:p14="http://schemas.microsoft.com/office/powerpoint/2010/main" val="13959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1BD003-C0E1-4CB0-A112-73AECF7F8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0"/>
            <a:ext cx="694372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B13F8E-9338-4C73-AC09-22B3A554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C7D344-9F42-42CB-8CA8-EEB850FDE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2E4DA-DF95-448F-9C2F-4E4624E5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5C4E234-76B4-471E-80D5-87072241E39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D7CA4-82E5-464C-9F01-180D2EE4337C}"/>
              </a:ext>
            </a:extLst>
          </p:cNvPr>
          <p:cNvSpPr txBox="1"/>
          <p:nvPr/>
        </p:nvSpPr>
        <p:spPr>
          <a:xfrm>
            <a:off x="6096000" y="9207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4 PM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E7EAA-09A6-4F03-B906-DC3143A064B2}"/>
              </a:ext>
            </a:extLst>
          </p:cNvPr>
          <p:cNvSpPr txBox="1"/>
          <p:nvPr/>
        </p:nvSpPr>
        <p:spPr>
          <a:xfrm>
            <a:off x="5786438" y="1447800"/>
            <a:ext cx="229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ZOOM link</a:t>
            </a:r>
          </a:p>
        </p:txBody>
      </p:sp>
    </p:spTree>
    <p:extLst>
      <p:ext uri="{BB962C8B-B14F-4D97-AF65-F5344CB8AC3E}">
        <p14:creationId xmlns:p14="http://schemas.microsoft.com/office/powerpoint/2010/main" val="160651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080827-1D03-4DC9-B96E-1BA50C5D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228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C859EB-D31F-4DB3-B0F3-5C029A575D13}"/>
              </a:ext>
            </a:extLst>
          </p:cNvPr>
          <p:cNvSpPr/>
          <p:nvPr/>
        </p:nvSpPr>
        <p:spPr>
          <a:xfrm>
            <a:off x="76200" y="2133600"/>
            <a:ext cx="8991600" cy="533400"/>
          </a:xfrm>
          <a:prstGeom prst="rect">
            <a:avLst/>
          </a:prstGeom>
          <a:solidFill>
            <a:srgbClr val="DA32AA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F82E3-8190-4BCE-B2CD-5224AA9A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6C047-264C-47A3-B938-4A71F94A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655A1-58F3-473C-9924-F5CC7495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5DDFE-94DB-40B0-8C5B-7A282CA21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" y="3559673"/>
            <a:ext cx="9144000" cy="25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9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74424-FE3A-4B4B-8CAD-E0C20794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1013A-4E4A-40D2-BC42-67FE23D4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5911C-1B8A-4194-8435-D46FFE62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33D13-5ADE-4D75-93EB-E39AF75D8FD3}"/>
              </a:ext>
            </a:extLst>
          </p:cNvPr>
          <p:cNvSpPr txBox="1"/>
          <p:nvPr/>
        </p:nvSpPr>
        <p:spPr>
          <a:xfrm>
            <a:off x="82062" y="338078"/>
            <a:ext cx="8610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Your questions –   To be answered on Friday --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From Kristen -- </a:t>
            </a:r>
            <a:r>
              <a:rPr lang="en-US" dirty="0"/>
              <a:t>1. Could you explain why in this case we keep the mu </a:t>
            </a:r>
            <a:r>
              <a:rPr lang="en-US" dirty="0" err="1"/>
              <a:t>dN</a:t>
            </a:r>
            <a:r>
              <a:rPr lang="en-US" dirty="0"/>
              <a:t> term (equation 7.3)?  2. Why must Z be an integer in the example given in the beginning of section 7.2?  3. Could you explain what the quantum volume represents?</a:t>
            </a:r>
          </a:p>
          <a:p>
            <a:endParaRPr lang="en-US" sz="2400" dirty="0"/>
          </a:p>
          <a:p>
            <a:r>
              <a:rPr lang="en-US" sz="2400" dirty="0"/>
              <a:t>From Rich -- </a:t>
            </a:r>
            <a:r>
              <a:rPr lang="en-US" dirty="0"/>
              <a:t>How do you calculate </a:t>
            </a:r>
            <a:r>
              <a:rPr lang="en-US" dirty="0" err="1"/>
              <a:t>Zint</a:t>
            </a:r>
            <a:r>
              <a:rPr lang="en-US" dirty="0"/>
              <a:t> for equation 7.10?</a:t>
            </a:r>
          </a:p>
          <a:p>
            <a:endParaRPr lang="en-US" dirty="0"/>
          </a:p>
          <a:p>
            <a:r>
              <a:rPr lang="en-US" sz="2400" dirty="0"/>
              <a:t>From Chao –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From Michael </a:t>
            </a:r>
            <a:r>
              <a:rPr lang="en-US" dirty="0"/>
              <a:t>-- How do we distinguish the Gibbs sum/grand partition function from other partition functions we have learned about thus far, and when would we use it exactly?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93186" name="Picture 2" descr="屏幕快照 2021-03-31 下午8.02.41.png">
            <a:extLst>
              <a:ext uri="{FF2B5EF4-FFF2-40B4-BE49-F238E27FC236}">
                <a16:creationId xmlns:a16="http://schemas.microsoft.com/office/drawing/2014/main" id="{540532AC-7F23-4CC3-A897-112461F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67" y="3429000"/>
            <a:ext cx="8011048" cy="9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3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1831FD-E8B6-4830-8460-A923DD3B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0011C-F558-4C44-8842-D9EE922D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CA3FC-8839-4727-BA3E-37130DB4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83794-ED76-4813-8A3D-D0FCDFBD5B9E}"/>
              </a:ext>
            </a:extLst>
          </p:cNvPr>
          <p:cNvSpPr txBox="1"/>
          <p:nvPr/>
        </p:nvSpPr>
        <p:spPr>
          <a:xfrm>
            <a:off x="2286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new physics does Quantum Mechanics bring?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29BD1-DBBD-4F89-84F5-65E7481026A5}"/>
              </a:ext>
            </a:extLst>
          </p:cNvPr>
          <p:cNvSpPr txBox="1"/>
          <p:nvPr/>
        </p:nvSpPr>
        <p:spPr>
          <a:xfrm>
            <a:off x="228600" y="937984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Classical mechanics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Newton’s Laws of motion –</a:t>
            </a:r>
          </a:p>
          <a:p>
            <a:pPr lvl="1"/>
            <a:r>
              <a:rPr lang="en-US" dirty="0">
                <a:latin typeface="+mj-lt"/>
              </a:rPr>
              <a:t>Particle motion described in term of position and momentum </a:t>
            </a:r>
            <a:r>
              <a:rPr lang="en-US" b="1" dirty="0">
                <a:latin typeface="+mj-lt"/>
              </a:rPr>
              <a:t>r, p</a:t>
            </a:r>
            <a:r>
              <a:rPr lang="en-US" dirty="0">
                <a:latin typeface="+mj-lt"/>
              </a:rPr>
              <a:t>.   In many cases, energy is conserved and equal to the Hamiltonian function:</a:t>
            </a:r>
            <a:endParaRPr lang="en-US" b="1" dirty="0">
              <a:latin typeface="+mj-lt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BB64C52-6F61-4759-A9BB-8097D3490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460844"/>
              </p:ext>
            </p:extLst>
          </p:nvPr>
        </p:nvGraphicFramePr>
        <p:xfrm>
          <a:off x="538128" y="3733800"/>
          <a:ext cx="2587908" cy="705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8" name="Equation" r:id="rId3" imgW="1536480" imgH="419040" progId="Equation.DSMT4">
                  <p:embed/>
                </p:oleObj>
              </mc:Choice>
              <mc:Fallback>
                <p:oleObj name="Equation" r:id="rId3" imgW="1536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128" y="3733800"/>
                        <a:ext cx="2587908" cy="705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1EC140F-DA93-43D4-8612-29B4E60099BB}"/>
              </a:ext>
            </a:extLst>
          </p:cNvPr>
          <p:cNvSpPr txBox="1"/>
          <p:nvPr/>
        </p:nvSpPr>
        <p:spPr>
          <a:xfrm>
            <a:off x="4572000" y="984774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Quantum mechanics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Schoedinger</a:t>
            </a:r>
            <a:r>
              <a:rPr lang="en-US" sz="2400" dirty="0">
                <a:latin typeface="+mj-lt"/>
              </a:rPr>
              <a:t> Equation --</a:t>
            </a:r>
          </a:p>
          <a:p>
            <a:pPr lvl="1"/>
            <a:r>
              <a:rPr lang="en-US" dirty="0">
                <a:latin typeface="+mj-lt"/>
              </a:rPr>
              <a:t>Particle motion is described in terms of a probability amplitude </a:t>
            </a:r>
            <a:r>
              <a:rPr lang="en-US" dirty="0">
                <a:latin typeface="Symbol" panose="05050102010706020507" pitchFamily="18" charset="2"/>
              </a:rPr>
              <a:t>y; </a:t>
            </a:r>
            <a:r>
              <a:rPr lang="en-US" dirty="0"/>
              <a:t>momentum becomes an operator; particles have intrinsic spin; energy is an eigenvalue of the </a:t>
            </a:r>
            <a:r>
              <a:rPr lang="en-US" dirty="0" err="1"/>
              <a:t>Schroedinger</a:t>
            </a:r>
            <a:r>
              <a:rPr lang="en-US" dirty="0"/>
              <a:t> equation:</a:t>
            </a:r>
            <a:endParaRPr lang="en-US" b="1" dirty="0">
              <a:latin typeface="Symbol" panose="05050102010706020507" pitchFamily="18" charset="2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B49C155-5CB7-48F9-8B5D-989A03C0B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78657"/>
              </p:ext>
            </p:extLst>
          </p:nvPr>
        </p:nvGraphicFramePr>
        <p:xfrm>
          <a:off x="5410200" y="3942406"/>
          <a:ext cx="1976775" cy="50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9" name="Equation" r:id="rId5" imgW="698400" imgH="177480" progId="Equation.DSMT4">
                  <p:embed/>
                </p:oleObj>
              </mc:Choice>
              <mc:Fallback>
                <p:oleObj name="Equation" r:id="rId5" imgW="698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3942406"/>
                        <a:ext cx="1976775" cy="503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FE21B90-AD79-4485-A008-5BDDD0D20B22}"/>
              </a:ext>
            </a:extLst>
          </p:cNvPr>
          <p:cNvSpPr txBox="1"/>
          <p:nvPr/>
        </p:nvSpPr>
        <p:spPr>
          <a:xfrm>
            <a:off x="228600" y="495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Particles can be distinguishable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A94F-67BF-421C-96F3-582C83BE5011}"/>
              </a:ext>
            </a:extLst>
          </p:cNvPr>
          <p:cNvSpPr txBox="1"/>
          <p:nvPr/>
        </p:nvSpPr>
        <p:spPr>
          <a:xfrm>
            <a:off x="4572000" y="49530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Particles are generally indistinguishable and have characteristic properties depending on their intrinsic spin</a:t>
            </a:r>
          </a:p>
        </p:txBody>
      </p:sp>
    </p:spTree>
    <p:extLst>
      <p:ext uri="{BB962C8B-B14F-4D97-AF65-F5344CB8AC3E}">
        <p14:creationId xmlns:p14="http://schemas.microsoft.com/office/powerpoint/2010/main" val="189522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1B2FBD-62D2-411F-91AF-22EB2FAC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9F81A-2942-40C8-B625-8C18EBEB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78F4-7153-4796-8D3E-DE02587E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EED3BB9-660D-4098-B725-A6C053AC9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679065"/>
              </p:ext>
            </p:extLst>
          </p:nvPr>
        </p:nvGraphicFramePr>
        <p:xfrm>
          <a:off x="457200" y="228600"/>
          <a:ext cx="795337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3" name="Equation" r:id="rId3" imgW="4241520" imgH="406080" progId="Equation.DSMT4">
                  <p:embed/>
                </p:oleObj>
              </mc:Choice>
              <mc:Fallback>
                <p:oleObj name="Equation" r:id="rId3" imgW="42415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28600"/>
                        <a:ext cx="795337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C5E2F0-0B87-4CC6-97DD-2B8CCF7CA082}"/>
              </a:ext>
            </a:extLst>
          </p:cNvPr>
          <p:cNvSpPr txBox="1"/>
          <p:nvPr/>
        </p:nvSpPr>
        <p:spPr>
          <a:xfrm>
            <a:off x="457200" y="1371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Intrinsic S spin of a particle having a gyromagnetic ratio </a:t>
            </a:r>
            <a:r>
              <a:rPr lang="en-US" sz="2400" dirty="0">
                <a:latin typeface="Symbol" panose="05050102010706020507" pitchFamily="18" charset="2"/>
              </a:rPr>
              <a:t>g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250BAAF-7E95-49F9-9E03-D721263F8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73223"/>
              </p:ext>
            </p:extLst>
          </p:nvPr>
        </p:nvGraphicFramePr>
        <p:xfrm>
          <a:off x="483483" y="2057400"/>
          <a:ext cx="4675366" cy="2510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4" name="Equation" r:id="rId5" imgW="3098520" imgH="1663560" progId="Equation.DSMT4">
                  <p:embed/>
                </p:oleObj>
              </mc:Choice>
              <mc:Fallback>
                <p:oleObj name="Equation" r:id="rId5" imgW="309852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483" y="2057400"/>
                        <a:ext cx="4675366" cy="2510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28E74FD-AC77-4243-B6F8-B331CE82FB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90259"/>
              </p:ext>
            </p:extLst>
          </p:nvPr>
        </p:nvGraphicFramePr>
        <p:xfrm>
          <a:off x="3728323" y="4114800"/>
          <a:ext cx="4958477" cy="205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5" name="Equation" r:id="rId7" imgW="3492360" imgH="1447560" progId="Equation.DSMT4">
                  <p:embed/>
                </p:oleObj>
              </mc:Choice>
              <mc:Fallback>
                <p:oleObj name="Equation" r:id="rId7" imgW="349236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28323" y="4114800"/>
                        <a:ext cx="4958477" cy="2055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955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B46C2-5ADD-4D14-A3DF-24A16B28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3F1EE-B271-4612-A95E-B4407F09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07C4C-0D03-4D62-A007-2E4287D9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B4C5D93-D117-4FAE-88BD-3E9D29E8A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718875"/>
              </p:ext>
            </p:extLst>
          </p:nvPr>
        </p:nvGraphicFramePr>
        <p:xfrm>
          <a:off x="457200" y="14288"/>
          <a:ext cx="79533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0" name="Equation" r:id="rId3" imgW="4241520" imgH="634680" progId="Equation.DSMT4">
                  <p:embed/>
                </p:oleObj>
              </mc:Choice>
              <mc:Fallback>
                <p:oleObj name="Equation" r:id="rId3" imgW="4241520" imgH="634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EED3BB9-660D-4098-B725-A6C053AC95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288"/>
                        <a:ext cx="795337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76BCC7-B191-48BC-86B5-E257A4DB8855}"/>
              </a:ext>
            </a:extLst>
          </p:cNvPr>
          <p:cNvSpPr txBox="1"/>
          <p:nvPr/>
        </p:nvSpPr>
        <p:spPr>
          <a:xfrm>
            <a:off x="319087" y="124777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Particle confined within a one-dimensional box of length 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EE7A1-2F01-4809-98C9-F4161D437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61" y="1726605"/>
            <a:ext cx="6643446" cy="4060923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5521143-E49B-4C82-85E5-54621FA3F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737399"/>
              </p:ext>
            </p:extLst>
          </p:nvPr>
        </p:nvGraphicFramePr>
        <p:xfrm>
          <a:off x="6705599" y="2743200"/>
          <a:ext cx="239050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1" name="Equation" r:id="rId6" imgW="1549080" imgH="888840" progId="Equation.DSMT4">
                  <p:embed/>
                </p:oleObj>
              </mc:Choice>
              <mc:Fallback>
                <p:oleObj name="Equation" r:id="rId6" imgW="15490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05599" y="2743200"/>
                        <a:ext cx="2390503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76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88BEB-42EB-4178-B9D8-80AB9A78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F59BA-CC1F-45B2-B895-330A07C0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F7274-533F-437D-9168-7F5F5A4D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3A62E27-1B0A-444E-A847-58F13C54F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301449"/>
              </p:ext>
            </p:extLst>
          </p:nvPr>
        </p:nvGraphicFramePr>
        <p:xfrm>
          <a:off x="533400" y="187325"/>
          <a:ext cx="7672387" cy="124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2" name="Equation" r:id="rId3" imgW="4241520" imgH="685800" progId="Equation.DSMT4">
                  <p:embed/>
                </p:oleObj>
              </mc:Choice>
              <mc:Fallback>
                <p:oleObj name="Equation" r:id="rId3" imgW="42415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87325"/>
                        <a:ext cx="7672387" cy="1240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6F3BCC-7C8A-40F2-9451-D22EE76929D7}"/>
              </a:ext>
            </a:extLst>
          </p:cNvPr>
          <p:cNvSpPr txBox="1"/>
          <p:nvPr/>
        </p:nvSpPr>
        <p:spPr>
          <a:xfrm>
            <a:off x="319087" y="124777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Harmonic oscillator in one-dimension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2F5F-DED0-415B-AF1A-859A1C034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97959"/>
            <a:ext cx="7162800" cy="4232877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4D14FE2-7E20-46E6-B980-C7297DB0B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100870"/>
              </p:ext>
            </p:extLst>
          </p:nvPr>
        </p:nvGraphicFramePr>
        <p:xfrm>
          <a:off x="6609534" y="1498988"/>
          <a:ext cx="2077266" cy="871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name="Equation" r:id="rId6" imgW="1028520" imgH="431640" progId="Equation.DSMT4">
                  <p:embed/>
                </p:oleObj>
              </mc:Choice>
              <mc:Fallback>
                <p:oleObj name="Equation" r:id="rId6" imgW="1028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09534" y="1498988"/>
                        <a:ext cx="2077266" cy="871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80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F07A9-940F-4240-BB81-A6642F8D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0DF8D-B1D4-49E0-86FB-2724049C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0B67C-C1B4-4A7D-AFF2-4EB80CBA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27C88EA-E948-4607-9E83-08616E0B4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464724"/>
              </p:ext>
            </p:extLst>
          </p:nvPr>
        </p:nvGraphicFramePr>
        <p:xfrm>
          <a:off x="-15478" y="304800"/>
          <a:ext cx="9159478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5" name="Equation" r:id="rId3" imgW="4356000" imgH="711000" progId="Equation.DSMT4">
                  <p:embed/>
                </p:oleObj>
              </mc:Choice>
              <mc:Fallback>
                <p:oleObj name="Equation" r:id="rId3" imgW="43560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478" y="304800"/>
                        <a:ext cx="9159478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F7C9D9-0751-4CC5-AB0E-36A83BABD2B7}"/>
              </a:ext>
            </a:extLst>
          </p:cNvPr>
          <p:cNvSpPr txBox="1"/>
          <p:nvPr/>
        </p:nvSpPr>
        <p:spPr>
          <a:xfrm>
            <a:off x="152400" y="1905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Rigid rotor   with moment of inertia </a:t>
            </a:r>
            <a:r>
              <a:rPr lang="en-US" sz="2400" i="1" dirty="0" err="1">
                <a:latin typeface="+mj-lt"/>
              </a:rPr>
              <a:t>I</a:t>
            </a:r>
            <a:r>
              <a:rPr lang="en-US" sz="2400" i="1" baseline="-25000" dirty="0" err="1">
                <a:latin typeface="+mj-lt"/>
              </a:rPr>
              <a:t>rot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F0D6C19-CF6D-4432-B534-7F3CFD2CA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453659"/>
              </p:ext>
            </p:extLst>
          </p:nvPr>
        </p:nvGraphicFramePr>
        <p:xfrm>
          <a:off x="304800" y="2755195"/>
          <a:ext cx="8216786" cy="321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6" name="Equation" r:id="rId5" imgW="4673520" imgH="1828800" progId="Equation.DSMT4">
                  <p:embed/>
                </p:oleObj>
              </mc:Choice>
              <mc:Fallback>
                <p:oleObj name="Equation" r:id="rId5" imgW="467352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2755195"/>
                        <a:ext cx="8216786" cy="3215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87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25380</TotalTime>
  <Words>688</Words>
  <Application>Microsoft Office PowerPoint</Application>
  <PresentationFormat>On-screen Show (4:3)</PresentationFormat>
  <Paragraphs>169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1560</cp:revision>
  <cp:lastPrinted>2021-01-31T04:39:24Z</cp:lastPrinted>
  <dcterms:created xsi:type="dcterms:W3CDTF">2012-01-10T18:32:24Z</dcterms:created>
  <dcterms:modified xsi:type="dcterms:W3CDTF">2021-03-31T18:55:44Z</dcterms:modified>
</cp:coreProperties>
</file>