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6" r:id="rId2"/>
    <p:sldId id="324" r:id="rId3"/>
    <p:sldId id="395" r:id="rId4"/>
    <p:sldId id="432" r:id="rId5"/>
    <p:sldId id="425" r:id="rId6"/>
    <p:sldId id="431" r:id="rId7"/>
    <p:sldId id="433" r:id="rId8"/>
    <p:sldId id="434" r:id="rId9"/>
    <p:sldId id="435" r:id="rId10"/>
    <p:sldId id="436" r:id="rId11"/>
    <p:sldId id="437" r:id="rId12"/>
    <p:sldId id="438" r:id="rId13"/>
    <p:sldId id="439" r:id="rId14"/>
    <p:sldId id="443" r:id="rId15"/>
    <p:sldId id="440" r:id="rId16"/>
    <p:sldId id="441" r:id="rId17"/>
    <p:sldId id="442" r:id="rId18"/>
    <p:sldId id="444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2" d="100"/>
          <a:sy n="52" d="100"/>
        </p:scale>
        <p:origin x="76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10.bin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5.wmf"/><Relationship Id="rId5" Type="http://schemas.openxmlformats.org/officeDocument/2006/relationships/image" Target="../media/image16.png"/><Relationship Id="rId10" Type="http://schemas.openxmlformats.org/officeDocument/2006/relationships/oleObject" Target="../embeddings/oleObject13.bin"/><Relationship Id="rId4" Type="http://schemas.openxmlformats.org/officeDocument/2006/relationships/image" Target="../media/image12.wmf"/><Relationship Id="rId9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1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https://wmap.gsfc.nasa.gov/universe/bb_tests_cmb.html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158827"/>
            <a:ext cx="876300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341/641 Thermodynamics and Statistical Mechanics</a:t>
            </a:r>
          </a:p>
          <a:p>
            <a:pPr algn="ctr"/>
            <a:r>
              <a:rPr lang="en-US" sz="3200" b="1" dirty="0"/>
              <a:t>MWF:  Online at 12 PM &amp; FTF at 2 PM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for Lecture 26:</a:t>
            </a:r>
          </a:p>
          <a:p>
            <a:pPr algn="ctr"/>
            <a:endParaRPr lang="en-US" sz="1000" b="1" dirty="0"/>
          </a:p>
          <a:p>
            <a:pPr algn="ctr"/>
            <a:r>
              <a:rPr lang="en-US" sz="2400" b="1" dirty="0"/>
              <a:t>Quantum effects in statistical mechanics 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>
                <a:solidFill>
                  <a:schemeClr val="folHlink"/>
                </a:solidFill>
              </a:rPr>
              <a:t>Reading: Appendix A and Chapter 7</a:t>
            </a:r>
          </a:p>
          <a:p>
            <a:pPr lvl="3" indent="-45720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Statistical mechanics of photons as Bose particles</a:t>
            </a:r>
          </a:p>
          <a:p>
            <a:pPr lvl="3" indent="-45720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Notion of density of  states for photon states</a:t>
            </a:r>
          </a:p>
          <a:p>
            <a:pPr lvl="3" indent="-45720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Black body radiation</a:t>
            </a:r>
          </a:p>
          <a:p>
            <a:pPr marL="914400" lvl="3">
              <a:spcBef>
                <a:spcPct val="50000"/>
              </a:spcBef>
            </a:pPr>
            <a:endParaRPr lang="en-US" sz="2400" b="1" dirty="0">
              <a:solidFill>
                <a:schemeClr val="folHlink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C5B91D-9561-4743-A1D2-EFA8BE515BFF}"/>
              </a:ext>
            </a:extLst>
          </p:cNvPr>
          <p:cNvSpPr txBox="1"/>
          <p:nvPr/>
        </p:nvSpPr>
        <p:spPr>
          <a:xfrm>
            <a:off x="7086600" y="16764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Record!!!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739F48-A755-4781-AD71-E638F3368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A3637E-0198-4E3B-A4CF-044F238B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070087-69D3-4805-A9DC-F5F23F55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9A0020-EC75-4510-8818-D2F81B171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0F5271-48BA-4A22-AF26-110594970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FA56A8-74CC-4DCF-95FF-1BA6290C1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Cube 4">
            <a:extLst>
              <a:ext uri="{FF2B5EF4-FFF2-40B4-BE49-F238E27FC236}">
                <a16:creationId xmlns:a16="http://schemas.microsoft.com/office/drawing/2014/main" id="{B255F687-1012-47EA-BB61-D7AA95D846C0}"/>
              </a:ext>
            </a:extLst>
          </p:cNvPr>
          <p:cNvSpPr/>
          <p:nvPr/>
        </p:nvSpPr>
        <p:spPr>
          <a:xfrm>
            <a:off x="685800" y="1524000"/>
            <a:ext cx="3276600" cy="3200400"/>
          </a:xfrm>
          <a:prstGeom prst="cube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7AF726-9252-4327-8B41-99B55A0A51FF}"/>
              </a:ext>
            </a:extLst>
          </p:cNvPr>
          <p:cNvSpPr txBox="1"/>
          <p:nvPr/>
        </p:nvSpPr>
        <p:spPr>
          <a:xfrm>
            <a:off x="304800" y="136525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Electromagnetic modes within volume V=L</a:t>
            </a:r>
            <a:r>
              <a:rPr lang="en-US" sz="2400" baseline="30000" dirty="0">
                <a:latin typeface="+mj-lt"/>
              </a:rPr>
              <a:t>3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F5E08CB-A2E8-4075-95C3-08FF2E670E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095082"/>
              </p:ext>
            </p:extLst>
          </p:nvPr>
        </p:nvGraphicFramePr>
        <p:xfrm>
          <a:off x="5410200" y="1380904"/>
          <a:ext cx="2786850" cy="3330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52" name="Equation" r:id="rId3" imgW="1498320" imgH="1790640" progId="Equation.DSMT4">
                  <p:embed/>
                </p:oleObj>
              </mc:Choice>
              <mc:Fallback>
                <p:oleObj name="Equation" r:id="rId3" imgW="1498320" imgH="1790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10200" y="1380904"/>
                        <a:ext cx="2786850" cy="33300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0778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5A718B-2A3F-4C93-93AD-B7F2F789D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044094-5106-46D0-B75B-FFB1AB425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5718A-57FA-48D0-A368-9107C1457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B5E5786-6A68-4099-890D-619A53E3BB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1450302"/>
              </p:ext>
            </p:extLst>
          </p:nvPr>
        </p:nvGraphicFramePr>
        <p:xfrm>
          <a:off x="609600" y="304800"/>
          <a:ext cx="5829671" cy="231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39" name="Equation" r:id="rId3" imgW="3136680" imgH="1244520" progId="Equation.DSMT4">
                  <p:embed/>
                </p:oleObj>
              </mc:Choice>
              <mc:Fallback>
                <p:oleObj name="Equation" r:id="rId3" imgW="3136680" imgH="1244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304800"/>
                        <a:ext cx="5829671" cy="2312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3DF86F29-1529-4D08-A537-AD695E7F0D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0112" y="2617787"/>
            <a:ext cx="5386388" cy="3785747"/>
          </a:xfrm>
          <a:prstGeom prst="rect">
            <a:avLst/>
          </a:prstGeom>
        </p:spPr>
      </p:pic>
      <p:sp>
        <p:nvSpPr>
          <p:cNvPr id="7" name="Right Brace 6">
            <a:extLst>
              <a:ext uri="{FF2B5EF4-FFF2-40B4-BE49-F238E27FC236}">
                <a16:creationId xmlns:a16="http://schemas.microsoft.com/office/drawing/2014/main" id="{0E86B6E9-A84A-44BA-9CCD-74A232E66A06}"/>
              </a:ext>
            </a:extLst>
          </p:cNvPr>
          <p:cNvSpPr/>
          <p:nvPr/>
        </p:nvSpPr>
        <p:spPr>
          <a:xfrm rot="5400000">
            <a:off x="5581835" y="2287028"/>
            <a:ext cx="342529" cy="10668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1CC4824-1E9D-4178-A678-04CB87693D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1148032"/>
              </p:ext>
            </p:extLst>
          </p:nvPr>
        </p:nvGraphicFramePr>
        <p:xfrm>
          <a:off x="5575298" y="3124199"/>
          <a:ext cx="711201" cy="838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40" name="Equation" r:id="rId6" imgW="355320" imgH="419040" progId="Equation.DSMT4">
                  <p:embed/>
                </p:oleObj>
              </mc:Choice>
              <mc:Fallback>
                <p:oleObj name="Equation" r:id="rId6" imgW="3553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75298" y="3124199"/>
                        <a:ext cx="711201" cy="8382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7902E65-84B1-4FD5-8CDA-F6C46A96EC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7274988"/>
              </p:ext>
            </p:extLst>
          </p:nvPr>
        </p:nvGraphicFramePr>
        <p:xfrm>
          <a:off x="6029221" y="914400"/>
          <a:ext cx="183515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41" name="Equation" r:id="rId8" imgW="965160" imgH="419040" progId="Equation.DSMT4">
                  <p:embed/>
                </p:oleObj>
              </mc:Choice>
              <mc:Fallback>
                <p:oleObj name="Equation" r:id="rId8" imgW="965160" imgH="4190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7BE73D6-B662-48D6-A58C-CE294B0725C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29221" y="914400"/>
                        <a:ext cx="1835150" cy="79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B99BBA15-29AF-46B2-8541-3BAC7A748C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102830"/>
              </p:ext>
            </p:extLst>
          </p:nvPr>
        </p:nvGraphicFramePr>
        <p:xfrm>
          <a:off x="6029221" y="3932758"/>
          <a:ext cx="3055364" cy="1394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42" name="Equation" r:id="rId10" imgW="1168200" imgH="533160" progId="Equation.DSMT4">
                  <p:embed/>
                </p:oleObj>
              </mc:Choice>
              <mc:Fallback>
                <p:oleObj name="Equation" r:id="rId10" imgW="116820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029221" y="3932758"/>
                        <a:ext cx="3055364" cy="1394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392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E8BD59-712A-47F6-9ADC-82F917885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A87715-3039-486F-A67B-4847AE987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4D3CE1-DA55-4583-9144-C35212390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169557-75A2-4D84-854E-70F5EB423E8D}"/>
              </a:ext>
            </a:extLst>
          </p:cNvPr>
          <p:cNvSpPr txBox="1"/>
          <p:nvPr/>
        </p:nvSpPr>
        <p:spPr>
          <a:xfrm>
            <a:off x="457200" y="2286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Historical importance of the formula for Blackbody radiation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57D7D5-0458-4A4C-853D-320D893AB2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838200"/>
            <a:ext cx="2590800" cy="335508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CB31198-4DCF-41B8-90C1-9D65C72BC8E0}"/>
              </a:ext>
            </a:extLst>
          </p:cNvPr>
          <p:cNvSpPr txBox="1"/>
          <p:nvPr/>
        </p:nvSpPr>
        <p:spPr>
          <a:xfrm>
            <a:off x="3886200" y="9906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Max Planck  1858-1947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E28A11-7C2F-44A0-BD4F-0F0E34B08C05}"/>
              </a:ext>
            </a:extLst>
          </p:cNvPr>
          <p:cNvSpPr txBox="1"/>
          <p:nvPr/>
        </p:nvSpPr>
        <p:spPr>
          <a:xfrm>
            <a:off x="3915697" y="2091835"/>
            <a:ext cx="4800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blackbody means an idealized opaque (non-reflective) material which can absorb and emit electromagnetic radiation.  If the body has an equilibrium temperature T, the energy associated with the blackbody is &lt;U&gt;. 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BD0B8FB1-A68B-4C79-873F-90F896A2ED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7136674"/>
              </p:ext>
            </p:extLst>
          </p:nvPr>
        </p:nvGraphicFramePr>
        <p:xfrm>
          <a:off x="540785" y="4713393"/>
          <a:ext cx="3055364" cy="1394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9" name="Equation" r:id="rId4" imgW="1168200" imgH="533160" progId="Equation.DSMT4">
                  <p:embed/>
                </p:oleObj>
              </mc:Choice>
              <mc:Fallback>
                <p:oleObj name="Equation" r:id="rId4" imgW="1168200" imgH="53316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B99BBA15-29AF-46B2-8541-3BAC7A748C5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40785" y="4713393"/>
                        <a:ext cx="3055364" cy="1394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0561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22661B-E26A-4664-8B84-5078E28F8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CB3857-8A52-4AF4-B7B5-DD63BAAAB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F40B3B-F12D-432D-BEA7-C08850C39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360735-BE9D-4216-8836-A9CF71687696}"/>
              </a:ext>
            </a:extLst>
          </p:cNvPr>
          <p:cNvSpPr txBox="1"/>
          <p:nvPr/>
        </p:nvSpPr>
        <p:spPr>
          <a:xfrm>
            <a:off x="228600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Heat capacity and entropy associated with the </a:t>
            </a:r>
            <a:r>
              <a:rPr lang="en-US" sz="2400" dirty="0" err="1">
                <a:latin typeface="+mj-lt"/>
              </a:rPr>
              <a:t>equibrium</a:t>
            </a:r>
            <a:r>
              <a:rPr lang="en-US" sz="2400" dirty="0">
                <a:latin typeface="+mj-lt"/>
              </a:rPr>
              <a:t> blackbody radiation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A177544-41C9-475D-8477-F435BD110F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2518025"/>
              </p:ext>
            </p:extLst>
          </p:nvPr>
        </p:nvGraphicFramePr>
        <p:xfrm>
          <a:off x="238432" y="1524000"/>
          <a:ext cx="8335963" cy="405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2" name="Equation" r:id="rId3" imgW="3187440" imgH="1549080" progId="Equation.DSMT4">
                  <p:embed/>
                </p:oleObj>
              </mc:Choice>
              <mc:Fallback>
                <p:oleObj name="Equation" r:id="rId3" imgW="3187440" imgH="15490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BD0B8FB1-A68B-4C79-873F-90F896A2EDD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8432" y="1524000"/>
                        <a:ext cx="8335963" cy="4052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8042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63856F-AC3E-46F4-9141-0AC080737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471865-85E3-43C7-96BB-92F738729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E04556-5FD0-4FE3-8656-3289D261B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480B76-FDEB-458A-AD23-5E9B278C8D27}"/>
              </a:ext>
            </a:extLst>
          </p:cNvPr>
          <p:cNvSpPr txBox="1"/>
          <p:nvPr/>
        </p:nvSpPr>
        <p:spPr>
          <a:xfrm>
            <a:off x="457200" y="2286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Checking results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36EE6EA-5EE3-40F7-BB6D-3393F91326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116868"/>
              </p:ext>
            </p:extLst>
          </p:nvPr>
        </p:nvGraphicFramePr>
        <p:xfrm>
          <a:off x="962025" y="890588"/>
          <a:ext cx="7794625" cy="250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70" name="Equation" r:id="rId3" imgW="3708360" imgH="1193760" progId="Equation.DSMT4">
                  <p:embed/>
                </p:oleObj>
              </mc:Choice>
              <mc:Fallback>
                <p:oleObj name="Equation" r:id="rId3" imgW="3708360" imgH="11937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2041047-DEEB-4BCF-BD19-3D4594989C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62025" y="890588"/>
                        <a:ext cx="7794625" cy="2509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7DCD2A5-77E2-4DA4-9032-C2BDA40B94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647869"/>
              </p:ext>
            </p:extLst>
          </p:nvPr>
        </p:nvGraphicFramePr>
        <p:xfrm>
          <a:off x="838200" y="3600748"/>
          <a:ext cx="7152603" cy="2321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71" name="Equation" r:id="rId5" imgW="3365280" imgH="1091880" progId="Equation.DSMT4">
                  <p:embed/>
                </p:oleObj>
              </mc:Choice>
              <mc:Fallback>
                <p:oleObj name="Equation" r:id="rId5" imgW="3365280" imgH="1091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200" y="3600748"/>
                        <a:ext cx="7152603" cy="23212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6916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EEAF95-0E7D-4445-85A5-166D01578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63777A-D6B8-4C61-B449-2F47AB1AD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2B000-506A-4117-AA37-6F86AF91E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31D0A2-E102-48DA-AA76-F43E01F2CDCC}"/>
              </a:ext>
            </a:extLst>
          </p:cNvPr>
          <p:cNvSpPr txBox="1"/>
          <p:nvPr/>
        </p:nvSpPr>
        <p:spPr>
          <a:xfrm>
            <a:off x="457200" y="2286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modern evidence of blackbody radiation from the remnant radiation from the initiation of the universe measured by the cosmic background explorer satellite.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A160534-A6C2-4B52-A4E5-F2F27FA6D7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139697"/>
              </p:ext>
            </p:extLst>
          </p:nvPr>
        </p:nvGraphicFramePr>
        <p:xfrm>
          <a:off x="801323" y="1676400"/>
          <a:ext cx="7910058" cy="425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6" name="Equation" r:id="rId3" imgW="3632040" imgH="1955520" progId="Equation.DSMT4">
                  <p:embed/>
                </p:oleObj>
              </mc:Choice>
              <mc:Fallback>
                <p:oleObj name="Equation" r:id="rId3" imgW="3632040" imgH="1955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1323" y="1676400"/>
                        <a:ext cx="7910058" cy="4259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1542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E2E6FB1-CE2B-466A-94A6-BF60AB782E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159" y="0"/>
            <a:ext cx="7473681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81BD0E-6CCC-471B-B5D8-43A5696CA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4E7FBC-ADBF-4647-9DB4-BD0FD8BA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43D3DE-66E4-4CB6-A3D3-25CEC2A88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D95E7E-D932-40EC-A0C3-DB057F1D8A2B}"/>
              </a:ext>
            </a:extLst>
          </p:cNvPr>
          <p:cNvSpPr txBox="1"/>
          <p:nvPr/>
        </p:nvSpPr>
        <p:spPr>
          <a:xfrm>
            <a:off x="4572000" y="4572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Best fit T=2.735K</a:t>
            </a:r>
          </a:p>
        </p:txBody>
      </p:sp>
    </p:spTree>
    <p:extLst>
      <p:ext uri="{BB962C8B-B14F-4D97-AF65-F5344CB8AC3E}">
        <p14:creationId xmlns:p14="http://schemas.microsoft.com/office/powerpoint/2010/main" val="1966060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1D48D0-6B61-4A1C-BBED-3EF5D38C8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DFCD66-D4AE-4ED2-8B9E-CD6448039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E6FA0C-B4BE-435B-AA92-050A85E2A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A0ADF0-5B99-47AA-AAAC-D9C534A3A72D}"/>
              </a:ext>
            </a:extLst>
          </p:cNvPr>
          <p:cNvSpPr txBox="1"/>
          <p:nvPr/>
        </p:nvSpPr>
        <p:spPr>
          <a:xfrm>
            <a:off x="152400" y="136525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From NASA website -- </a:t>
            </a:r>
            <a:r>
              <a:rPr lang="en-US" sz="2400" dirty="0">
                <a:latin typeface="+mj-lt"/>
                <a:hlinkClick r:id="rId2"/>
              </a:rPr>
              <a:t>https://wmap.gsfc.nasa.gov/universe/bb_tests_cmb.html</a:t>
            </a:r>
            <a:endParaRPr lang="en-US" sz="2400" dirty="0">
              <a:latin typeface="+mj-lt"/>
            </a:endParaRPr>
          </a:p>
        </p:txBody>
      </p:sp>
      <p:pic>
        <p:nvPicPr>
          <p:cNvPr id="105474" name="Picture 2" descr="https://wmap.gsfc.nasa.gov/media/ContentMedia/990015b.jpg">
            <a:extLst>
              <a:ext uri="{FF2B5EF4-FFF2-40B4-BE49-F238E27FC236}">
                <a16:creationId xmlns:a16="http://schemas.microsoft.com/office/drawing/2014/main" id="{FA15D512-A6E7-4EB4-84A3-FD51EC77A8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172292"/>
            <a:ext cx="59055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571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67E7F7-6C50-4F7D-822F-31CC042E5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313197-B21C-4D1A-AB75-F0CDBBE32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4E087B-94B2-4780-AE99-39C1F7E3D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8E16A4-7DFB-42F1-A31D-0230AD9E06AC}"/>
              </a:ext>
            </a:extLst>
          </p:cNvPr>
          <p:cNvSpPr txBox="1"/>
          <p:nvPr/>
        </p:nvSpPr>
        <p:spPr>
          <a:xfrm>
            <a:off x="304800" y="3048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Next –</a:t>
            </a:r>
          </a:p>
          <a:p>
            <a:pPr lvl="1"/>
            <a:r>
              <a:rPr lang="en-US" sz="2400" dirty="0">
                <a:latin typeface="+mj-lt"/>
              </a:rPr>
              <a:t>What happens with Boson particles with a fixed number?</a:t>
            </a:r>
          </a:p>
          <a:p>
            <a:pPr lvl="1"/>
            <a:r>
              <a:rPr lang="en-US" sz="2400" dirty="0">
                <a:latin typeface="+mj-lt"/>
              </a:rPr>
              <a:t>What happens with Fermi particles with a fixed number?</a:t>
            </a:r>
          </a:p>
        </p:txBody>
      </p:sp>
    </p:spTree>
    <p:extLst>
      <p:ext uri="{BB962C8B-B14F-4D97-AF65-F5344CB8AC3E}">
        <p14:creationId xmlns:p14="http://schemas.microsoft.com/office/powerpoint/2010/main" val="3392911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4080827-1D03-4DC9-B96E-1BA50C5D32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2000"/>
            <a:ext cx="9144000" cy="2286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FC859EB-D31F-4DB3-B0F3-5C029A575D13}"/>
              </a:ext>
            </a:extLst>
          </p:cNvPr>
          <p:cNvSpPr/>
          <p:nvPr/>
        </p:nvSpPr>
        <p:spPr>
          <a:xfrm>
            <a:off x="76200" y="2503737"/>
            <a:ext cx="8991600" cy="533400"/>
          </a:xfrm>
          <a:prstGeom prst="rect">
            <a:avLst/>
          </a:prstGeom>
          <a:solidFill>
            <a:srgbClr val="DA32AA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F82E3-8190-4BCE-B2CD-5224AA9AC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76C047-264C-47A3-B938-4A71F94A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6655A1-58F3-473C-9924-F5CC7495C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493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74424-FE3A-4B4B-8CAD-E0C20794E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D1013A-4E4A-40D2-BC42-67FE23D43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95911C-1B8A-4194-8435-D46FFE622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F33D13-5ADE-4D75-93EB-E39AF75D8FD3}"/>
              </a:ext>
            </a:extLst>
          </p:cNvPr>
          <p:cNvSpPr txBox="1"/>
          <p:nvPr/>
        </p:nvSpPr>
        <p:spPr>
          <a:xfrm>
            <a:off x="82062" y="338078"/>
            <a:ext cx="86106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   To be answered on Friday --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From Kristen -- </a:t>
            </a:r>
            <a:r>
              <a:rPr lang="en-US" dirty="0"/>
              <a:t>1. Could you explain why in this case we keep the mu </a:t>
            </a:r>
            <a:r>
              <a:rPr lang="en-US" dirty="0" err="1"/>
              <a:t>dN</a:t>
            </a:r>
            <a:r>
              <a:rPr lang="en-US" dirty="0"/>
              <a:t> term (equation 7.3)?  2. Why must Z be an integer in the example given in the beginning of section 7.2?  3. Could you explain what the quantum volume represents?</a:t>
            </a:r>
          </a:p>
          <a:p>
            <a:endParaRPr lang="en-US" sz="2400" dirty="0"/>
          </a:p>
          <a:p>
            <a:r>
              <a:rPr lang="en-US" sz="2400" dirty="0"/>
              <a:t>From Rich -- </a:t>
            </a:r>
            <a:r>
              <a:rPr lang="en-US" dirty="0"/>
              <a:t>How do you calculate </a:t>
            </a:r>
            <a:r>
              <a:rPr lang="en-US" dirty="0" err="1"/>
              <a:t>Zint</a:t>
            </a:r>
            <a:r>
              <a:rPr lang="en-US" dirty="0"/>
              <a:t> for equation 7.10? Could you breakdown and better explain the (e-u)/</a:t>
            </a:r>
            <a:r>
              <a:rPr lang="en-US" dirty="0" err="1"/>
              <a:t>kT</a:t>
            </a:r>
            <a:r>
              <a:rPr lang="en-US" dirty="0"/>
              <a:t> phrase of the Fermi-Dirac and Bose-Einstein distributions?</a:t>
            </a:r>
          </a:p>
          <a:p>
            <a:endParaRPr lang="en-US" dirty="0"/>
          </a:p>
          <a:p>
            <a:r>
              <a:rPr lang="en-US" sz="2400" dirty="0"/>
              <a:t>From Chao –</a:t>
            </a:r>
          </a:p>
          <a:p>
            <a:endParaRPr lang="en-US" sz="2400" dirty="0"/>
          </a:p>
          <a:p>
            <a:r>
              <a:rPr lang="en-US" sz="2400" dirty="0"/>
              <a:t> </a:t>
            </a:r>
          </a:p>
          <a:p>
            <a:endParaRPr lang="en-US" sz="2400" dirty="0"/>
          </a:p>
          <a:p>
            <a:r>
              <a:rPr lang="en-US" sz="2400" dirty="0"/>
              <a:t>From Michael </a:t>
            </a:r>
            <a:r>
              <a:rPr lang="en-US" dirty="0"/>
              <a:t>-- How do we distinguish the Gibbs sum/grand partition function from other partition functions we have learned about thus far, and when would we use it exactly? </a:t>
            </a:r>
            <a:r>
              <a:rPr lang="en-US"/>
              <a:t>What exactly do the Fermi-Dirac and Bose-Einstein Distributions tell us?</a:t>
            </a:r>
            <a:endParaRPr lang="en-US" dirty="0"/>
          </a:p>
          <a:p>
            <a:br>
              <a:rPr lang="en-US" dirty="0"/>
            </a:br>
            <a:endParaRPr lang="en-US" dirty="0"/>
          </a:p>
        </p:txBody>
      </p:sp>
      <p:pic>
        <p:nvPicPr>
          <p:cNvPr id="93186" name="Picture 2" descr="屏幕快照 2021-03-31 下午8.02.41.png">
            <a:extLst>
              <a:ext uri="{FF2B5EF4-FFF2-40B4-BE49-F238E27FC236}">
                <a16:creationId xmlns:a16="http://schemas.microsoft.com/office/drawing/2014/main" id="{540532AC-7F23-4CC3-A897-112461F789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890" y="4038600"/>
            <a:ext cx="8011048" cy="919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0539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DEBE58-A492-477E-8FFF-D6C910DDE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41F099-E537-4291-B7FB-CEE3EE4BB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0CDC9C-9B5B-4DC4-80E2-B37E166B5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499196-62BE-4F37-B3EE-0FD3CE65A512}"/>
              </a:ext>
            </a:extLst>
          </p:cNvPr>
          <p:cNvSpPr txBox="1"/>
          <p:nvPr/>
        </p:nvSpPr>
        <p:spPr>
          <a:xfrm>
            <a:off x="304800" y="228600"/>
            <a:ext cx="815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From Parker -- </a:t>
            </a:r>
            <a:r>
              <a:rPr lang="en-US" dirty="0"/>
              <a:t>What is the meaning behind degenerate energy levels that are equivalent in quantum mechanics as they are linearly independent, but are counted separately in statistical mechanics?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41560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6F695B-E24D-4E33-95CE-5924008B9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FDA562-2FC4-40AA-BA21-17266A3D3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982A2E-57FC-41CF-8B7F-DE380F5A7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F4B446-5A1E-416D-AC2B-8A9D24502E62}"/>
              </a:ext>
            </a:extLst>
          </p:cNvPr>
          <p:cNvSpPr txBox="1"/>
          <p:nvPr/>
        </p:nvSpPr>
        <p:spPr>
          <a:xfrm>
            <a:off x="298627" y="1808225"/>
            <a:ext cx="86465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Bose particles have integer </a:t>
            </a:r>
            <a:r>
              <a:rPr lang="en-US" sz="2400" i="1" dirty="0">
                <a:latin typeface="+mj-lt"/>
              </a:rPr>
              <a:t>s.  </a:t>
            </a:r>
            <a:r>
              <a:rPr lang="en-US" sz="2400" dirty="0">
                <a:latin typeface="+mj-lt"/>
              </a:rPr>
              <a:t>It is observed that non interacting identical Bose particles are symmetrical under particle swapping – </a:t>
            </a:r>
            <a:r>
              <a:rPr lang="en-US" sz="2400" dirty="0">
                <a:latin typeface="Symbol" panose="05050102010706020507" pitchFamily="18" charset="2"/>
              </a:rPr>
              <a:t>Y</a:t>
            </a:r>
            <a:r>
              <a:rPr lang="en-US" sz="2400" dirty="0">
                <a:latin typeface="+mj-lt"/>
              </a:rPr>
              <a:t>(1,2)=</a:t>
            </a:r>
            <a:r>
              <a:rPr lang="en-US" sz="2400" dirty="0">
                <a:latin typeface="Symbol" panose="05050102010706020507" pitchFamily="18" charset="2"/>
              </a:rPr>
              <a:t>Y</a:t>
            </a:r>
            <a:r>
              <a:rPr lang="en-US" sz="2400" dirty="0">
                <a:latin typeface="+mj-lt"/>
              </a:rPr>
              <a:t>(2,1).    In terms of single particle states    </a:t>
            </a:r>
            <a:r>
              <a:rPr lang="en-US" sz="2400" i="1" dirty="0">
                <a:latin typeface="+mj-lt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B0BE93-8030-40DE-84B1-E9CF95FAEBCD}"/>
              </a:ext>
            </a:extLst>
          </p:cNvPr>
          <p:cNvSpPr txBox="1"/>
          <p:nvPr/>
        </p:nvSpPr>
        <p:spPr>
          <a:xfrm>
            <a:off x="298627" y="4126514"/>
            <a:ext cx="87397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Fermi particles have half integer </a:t>
            </a:r>
            <a:r>
              <a:rPr lang="en-US" sz="2400" i="1" dirty="0">
                <a:latin typeface="+mj-lt"/>
              </a:rPr>
              <a:t>s. </a:t>
            </a:r>
            <a:r>
              <a:rPr lang="en-US" sz="2400" dirty="0"/>
              <a:t>It is observed that non interacting identical Fermi particles are anti-symmetrical under particle swapping – </a:t>
            </a:r>
            <a:r>
              <a:rPr lang="en-US" sz="2400" dirty="0">
                <a:latin typeface="Symbol" panose="05050102010706020507" pitchFamily="18" charset="2"/>
              </a:rPr>
              <a:t>Y</a:t>
            </a:r>
            <a:r>
              <a:rPr lang="en-US" sz="2400" dirty="0"/>
              <a:t>(1,2)=-</a:t>
            </a:r>
            <a:r>
              <a:rPr lang="en-US" sz="2400" dirty="0">
                <a:latin typeface="Symbol" panose="05050102010706020507" pitchFamily="18" charset="2"/>
              </a:rPr>
              <a:t>Y</a:t>
            </a:r>
            <a:r>
              <a:rPr lang="en-US" sz="2400" dirty="0"/>
              <a:t>(2,1).    In terms of single particle states </a:t>
            </a:r>
            <a:endParaRPr lang="en-US" sz="2400" i="1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35899F-41AB-4D7A-8DD2-FDCA6524ADD4}"/>
              </a:ext>
            </a:extLst>
          </p:cNvPr>
          <p:cNvSpPr txBox="1"/>
          <p:nvPr/>
        </p:nvSpPr>
        <p:spPr>
          <a:xfrm>
            <a:off x="298627" y="769140"/>
            <a:ext cx="69701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Experimentally observed properties of Bose and Fermi particles --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A8FA9D8-14AF-4ED5-8363-3995F6D122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854900"/>
              </p:ext>
            </p:extLst>
          </p:nvPr>
        </p:nvGraphicFramePr>
        <p:xfrm>
          <a:off x="1447800" y="3164626"/>
          <a:ext cx="5956941" cy="943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14" name="Equation" r:id="rId3" imgW="2806560" imgH="444240" progId="Equation.DSMT4">
                  <p:embed/>
                </p:oleObj>
              </mc:Choice>
              <mc:Fallback>
                <p:oleObj name="Equation" r:id="rId3" imgW="280656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7800" y="3164626"/>
                        <a:ext cx="5956941" cy="9434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A98379C-9A75-4674-9444-42CF06B127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366195"/>
              </p:ext>
            </p:extLst>
          </p:nvPr>
        </p:nvGraphicFramePr>
        <p:xfrm>
          <a:off x="1524000" y="5373688"/>
          <a:ext cx="6289037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15" name="Equation" r:id="rId5" imgW="2844720" imgH="444240" progId="Equation.DSMT4">
                  <p:embed/>
                </p:oleObj>
              </mc:Choice>
              <mc:Fallback>
                <p:oleObj name="Equation" r:id="rId5" imgW="284472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0" y="5373688"/>
                        <a:ext cx="6289037" cy="982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F84FA28-B867-43AB-94EA-FF50DCB088DD}"/>
              </a:ext>
            </a:extLst>
          </p:cNvPr>
          <p:cNvSpPr txBox="1"/>
          <p:nvPr/>
        </p:nvSpPr>
        <p:spPr>
          <a:xfrm>
            <a:off x="152400" y="136525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results from Wednesday --</a:t>
            </a:r>
          </a:p>
        </p:txBody>
      </p:sp>
    </p:spTree>
    <p:extLst>
      <p:ext uri="{BB962C8B-B14F-4D97-AF65-F5344CB8AC3E}">
        <p14:creationId xmlns:p14="http://schemas.microsoft.com/office/powerpoint/2010/main" val="2744039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2C07C4-DE0F-4860-9BB2-638B263F5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D27AFE-D54E-4088-AF82-F8571C8CE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78C89F-8BD2-4E97-AF36-E749DE9A2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D2F8787-DDCF-4719-A4C3-300E29D94D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2779" y="304800"/>
          <a:ext cx="5951537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00" name="Equation" r:id="rId3" imgW="5951189" imgH="937177" progId="Equation.DSMT4">
                  <p:embed/>
                </p:oleObj>
              </mc:Choice>
              <mc:Fallback>
                <p:oleObj name="Equation" r:id="rId3" imgW="5951189" imgH="937177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4D2F8787-DDCF-4719-A4C3-300E29D94D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2779" y="304800"/>
                        <a:ext cx="5951537" cy="936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F91999E-3A8F-4FBA-AF50-BB0BEA70F8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0251" y="1293934"/>
          <a:ext cx="6084065" cy="946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01" name="Equation" r:id="rId5" imgW="6279129" imgH="975582" progId="Equation.DSMT4">
                  <p:embed/>
                </p:oleObj>
              </mc:Choice>
              <mc:Fallback>
                <p:oleObj name="Equation" r:id="rId5" imgW="6279129" imgH="975582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8F91999E-3A8F-4FBA-AF50-BB0BEA70F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0251" y="1293934"/>
                        <a:ext cx="6084065" cy="9460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DA9F3C1-6F0D-499C-8D43-36DC1475731B}"/>
              </a:ext>
            </a:extLst>
          </p:cNvPr>
          <p:cNvSpPr txBox="1"/>
          <p:nvPr/>
        </p:nvSpPr>
        <p:spPr>
          <a:xfrm>
            <a:off x="501974" y="2274838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Conclusions for properties of non interacting identical Bose particles  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 Many Bose particles may occupy the same quantum state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  <a:sym typeface="Wingdings" panose="05000000000000000000" pitchFamily="2" charset="2"/>
              </a:rPr>
              <a:t>Explains behavior of quanta of electromagnetic radiation (photons)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  <a:sym typeface="Wingdings" panose="05000000000000000000" pitchFamily="2" charset="2"/>
              </a:rPr>
              <a:t>Explains “Bose condensation”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B83734-7DFE-4AC5-B224-9D2F8363905D}"/>
              </a:ext>
            </a:extLst>
          </p:cNvPr>
          <p:cNvSpPr txBox="1"/>
          <p:nvPr/>
        </p:nvSpPr>
        <p:spPr>
          <a:xfrm>
            <a:off x="654374" y="4625876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Conclusions for properties of non interacting identical Fermi particles  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 A quantum state may accommodate 1 or 0 Fermi”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+mj-lt"/>
                <a:sym typeface="Wingdings" panose="05000000000000000000" pitchFamily="2" charset="2"/>
              </a:rPr>
              <a:t>Explains behavior of electrons in an ideal metal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59468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13CFDD-605D-4C9D-A2A3-78C4A859D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6AE349-5E0D-411C-81B7-8B1D79F66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89998A-CC62-44FF-BC77-C13731AB6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4EC23A-C15E-431C-A375-43C7866A2924}"/>
              </a:ext>
            </a:extLst>
          </p:cNvPr>
          <p:cNvSpPr txBox="1"/>
          <p:nvPr/>
        </p:nvSpPr>
        <p:spPr>
          <a:xfrm>
            <a:off x="228600" y="2286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the case of Bose particles.    In this lecture we will focus on photon particles from quantum electromagnetic rays. It is reasonable to assume that the photon particles are non-interacting.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36C551F-4CB3-47C2-BF4B-EEAF974E83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4779830"/>
              </p:ext>
            </p:extLst>
          </p:nvPr>
        </p:nvGraphicFramePr>
        <p:xfrm>
          <a:off x="395063" y="2313403"/>
          <a:ext cx="8353874" cy="3309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83" name="Equation" r:id="rId3" imgW="3974760" imgH="1574640" progId="Equation.DSMT4">
                  <p:embed/>
                </p:oleObj>
              </mc:Choice>
              <mc:Fallback>
                <p:oleObj name="Equation" r:id="rId3" imgW="3974760" imgH="1574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063" y="2313403"/>
                        <a:ext cx="8353874" cy="33095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565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B80F62-1D36-46D0-A72C-D38E1D339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B04E08-95EC-423C-B6A1-F4E2E8F34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51A25-EF3F-41AF-AE06-3B0DB034D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A0C2716-7465-47CC-8AF1-FC07E78D4C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1201802"/>
              </p:ext>
            </p:extLst>
          </p:nvPr>
        </p:nvGraphicFramePr>
        <p:xfrm>
          <a:off x="701675" y="217487"/>
          <a:ext cx="7740650" cy="613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08" name="Equation" r:id="rId3" imgW="3682800" imgH="2920680" progId="Equation.DSMT4">
                  <p:embed/>
                </p:oleObj>
              </mc:Choice>
              <mc:Fallback>
                <p:oleObj name="Equation" r:id="rId3" imgW="3682800" imgH="29206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36C551F-4CB3-47C2-BF4B-EEAF974E83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1675" y="217487"/>
                        <a:ext cx="7740650" cy="6138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5371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CF87DD-15F8-44A0-B56B-7CA1B793B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4/02/2021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4203B4-4C9D-44B0-86A7-25ED94D6D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055058-9B99-4DE4-B2CA-D486BFFEB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C5902F-FE07-4A93-A74D-C91F149855BC}"/>
              </a:ext>
            </a:extLst>
          </p:cNvPr>
          <p:cNvSpPr txBox="1"/>
          <p:nvPr/>
        </p:nvSpPr>
        <p:spPr>
          <a:xfrm>
            <a:off x="457200" y="304800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Partition function for ensemble of photons at equilibrium at temperature T and having characteristic energies  </a:t>
            </a:r>
            <a:r>
              <a:rPr lang="en-US" sz="2400" dirty="0" err="1">
                <a:latin typeface="Symbol" panose="05050102010706020507" pitchFamily="18" charset="2"/>
              </a:rPr>
              <a:t>e</a:t>
            </a:r>
            <a:r>
              <a:rPr lang="en-US" sz="2400" baseline="-25000" dirty="0" err="1">
                <a:latin typeface="+mj-lt"/>
              </a:rPr>
              <a:t>a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baseline="-25000" dirty="0"/>
              <a:t>b</a:t>
            </a:r>
            <a:r>
              <a:rPr lang="en-US" sz="2400" dirty="0"/>
              <a:t>, </a:t>
            </a:r>
            <a:r>
              <a:rPr lang="en-US" sz="2400" dirty="0" err="1">
                <a:latin typeface="Symbol" panose="05050102010706020507" pitchFamily="18" charset="2"/>
              </a:rPr>
              <a:t>e</a:t>
            </a:r>
            <a:r>
              <a:rPr lang="en-US" sz="2400" baseline="-25000" dirty="0" err="1"/>
              <a:t>c</a:t>
            </a:r>
            <a:r>
              <a:rPr lang="en-US" sz="2400" dirty="0"/>
              <a:t>, …..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2041047-DEEB-4BCF-BD19-3D4594989C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809109"/>
              </p:ext>
            </p:extLst>
          </p:nvPr>
        </p:nvGraphicFramePr>
        <p:xfrm>
          <a:off x="467139" y="1505129"/>
          <a:ext cx="8515350" cy="288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59" name="Equation" r:id="rId3" imgW="4051080" imgH="1371600" progId="Equation.DSMT4">
                  <p:embed/>
                </p:oleObj>
              </mc:Choice>
              <mc:Fallback>
                <p:oleObj name="Equation" r:id="rId3" imgW="4051080" imgH="13716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8A0C2716-7465-47CC-8AF1-FC07E78D4C6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139" y="1505129"/>
                        <a:ext cx="8515350" cy="288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7BE73D6-B662-48D6-A58C-CE294B0725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239283"/>
              </p:ext>
            </p:extLst>
          </p:nvPr>
        </p:nvGraphicFramePr>
        <p:xfrm>
          <a:off x="609600" y="4697187"/>
          <a:ext cx="6543261" cy="1641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60" name="Equation" r:id="rId5" imgW="3441600" imgH="863280" progId="Equation.DSMT4">
                  <p:embed/>
                </p:oleObj>
              </mc:Choice>
              <mc:Fallback>
                <p:oleObj name="Equation" r:id="rId5" imgW="344160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600" y="4697187"/>
                        <a:ext cx="6543261" cy="16418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058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25690</TotalTime>
  <Words>592</Words>
  <Application>Microsoft Office PowerPoint</Application>
  <PresentationFormat>On-screen Show (4:3)</PresentationFormat>
  <Paragraphs>103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Symbol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1590</cp:revision>
  <cp:lastPrinted>2021-01-31T04:39:24Z</cp:lastPrinted>
  <dcterms:created xsi:type="dcterms:W3CDTF">2012-01-10T18:32:24Z</dcterms:created>
  <dcterms:modified xsi:type="dcterms:W3CDTF">2021-04-02T18:46:01Z</dcterms:modified>
</cp:coreProperties>
</file>