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96" r:id="rId2"/>
    <p:sldId id="324" r:id="rId3"/>
    <p:sldId id="445" r:id="rId4"/>
    <p:sldId id="433" r:id="rId5"/>
    <p:sldId id="443" r:id="rId6"/>
    <p:sldId id="446" r:id="rId7"/>
    <p:sldId id="436" r:id="rId8"/>
    <p:sldId id="447" r:id="rId9"/>
    <p:sldId id="457" r:id="rId10"/>
    <p:sldId id="448" r:id="rId11"/>
    <p:sldId id="449" r:id="rId12"/>
    <p:sldId id="450" r:id="rId13"/>
    <p:sldId id="451" r:id="rId14"/>
    <p:sldId id="452" r:id="rId15"/>
    <p:sldId id="453" r:id="rId16"/>
    <p:sldId id="454" r:id="rId17"/>
    <p:sldId id="455" r:id="rId18"/>
    <p:sldId id="456" r:id="rId1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67" d="100"/>
          <a:sy n="67" d="100"/>
        </p:scale>
        <p:origin x="864" y="38"/>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0.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4/5/2021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4/5/2021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4/05/2021</a:t>
            </a:r>
            <a:endParaRPr lang="en-US" dirty="0"/>
          </a:p>
        </p:txBody>
      </p:sp>
      <p:sp>
        <p:nvSpPr>
          <p:cNvPr id="5" name="Footer Placeholder 4"/>
          <p:cNvSpPr>
            <a:spLocks noGrp="1"/>
          </p:cNvSpPr>
          <p:nvPr>
            <p:ph type="ftr" sz="quarter" idx="11"/>
          </p:nvPr>
        </p:nvSpPr>
        <p:spPr/>
        <p:txBody>
          <a:bodyPr/>
          <a:lstStyle/>
          <a:p>
            <a:r>
              <a:rPr lang="en-US"/>
              <a:t>PHY 341/641  Spring 2021 --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4/05/2021</a:t>
            </a:r>
            <a:endParaRPr lang="en-US" dirty="0"/>
          </a:p>
        </p:txBody>
      </p:sp>
      <p:sp>
        <p:nvSpPr>
          <p:cNvPr id="5" name="Footer Placeholder 4"/>
          <p:cNvSpPr>
            <a:spLocks noGrp="1"/>
          </p:cNvSpPr>
          <p:nvPr>
            <p:ph type="ftr" sz="quarter" idx="11"/>
          </p:nvPr>
        </p:nvSpPr>
        <p:spPr/>
        <p:txBody>
          <a:bodyPr/>
          <a:lstStyle/>
          <a:p>
            <a:r>
              <a:rPr lang="en-US"/>
              <a:t>PHY 341/641  Spring 2021 --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4/05/2021</a:t>
            </a:r>
            <a:endParaRPr lang="en-US" dirty="0"/>
          </a:p>
        </p:txBody>
      </p:sp>
      <p:sp>
        <p:nvSpPr>
          <p:cNvPr id="5" name="Footer Placeholder 4"/>
          <p:cNvSpPr>
            <a:spLocks noGrp="1"/>
          </p:cNvSpPr>
          <p:nvPr>
            <p:ph type="ftr" sz="quarter" idx="11"/>
          </p:nvPr>
        </p:nvSpPr>
        <p:spPr/>
        <p:txBody>
          <a:bodyPr/>
          <a:lstStyle/>
          <a:p>
            <a:r>
              <a:rPr lang="en-US"/>
              <a:t>PHY 341/641  Spring 2021 --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4/05/2021</a:t>
            </a:r>
            <a:endParaRPr lang="en-US" dirty="0"/>
          </a:p>
        </p:txBody>
      </p:sp>
      <p:sp>
        <p:nvSpPr>
          <p:cNvPr id="5" name="Footer Placeholder 4"/>
          <p:cNvSpPr>
            <a:spLocks noGrp="1"/>
          </p:cNvSpPr>
          <p:nvPr>
            <p:ph type="ftr" sz="quarter" idx="11"/>
          </p:nvPr>
        </p:nvSpPr>
        <p:spPr/>
        <p:txBody>
          <a:bodyPr/>
          <a:lstStyle/>
          <a:p>
            <a:r>
              <a:rPr lang="en-US"/>
              <a:t>PHY 341/641  Spring 2021 --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4/05/2021</a:t>
            </a:r>
            <a:endParaRPr lang="en-US" dirty="0"/>
          </a:p>
        </p:txBody>
      </p:sp>
      <p:sp>
        <p:nvSpPr>
          <p:cNvPr id="5" name="Footer Placeholder 4"/>
          <p:cNvSpPr>
            <a:spLocks noGrp="1"/>
          </p:cNvSpPr>
          <p:nvPr>
            <p:ph type="ftr" sz="quarter" idx="11"/>
          </p:nvPr>
        </p:nvSpPr>
        <p:spPr/>
        <p:txBody>
          <a:bodyPr/>
          <a:lstStyle/>
          <a:p>
            <a:r>
              <a:rPr lang="en-US"/>
              <a:t>PHY 341/641  Spring 2021 --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4/05/2021</a:t>
            </a:r>
            <a:endParaRPr lang="en-US" dirty="0"/>
          </a:p>
        </p:txBody>
      </p:sp>
      <p:sp>
        <p:nvSpPr>
          <p:cNvPr id="6" name="Footer Placeholder 5"/>
          <p:cNvSpPr>
            <a:spLocks noGrp="1"/>
          </p:cNvSpPr>
          <p:nvPr>
            <p:ph type="ftr" sz="quarter" idx="11"/>
          </p:nvPr>
        </p:nvSpPr>
        <p:spPr/>
        <p:txBody>
          <a:bodyPr/>
          <a:lstStyle/>
          <a:p>
            <a:r>
              <a:rPr lang="en-US"/>
              <a:t>PHY 341/641  Spring 2021 -- Lecture 27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4/05/2021</a:t>
            </a:r>
            <a:endParaRPr lang="en-US" dirty="0"/>
          </a:p>
        </p:txBody>
      </p:sp>
      <p:sp>
        <p:nvSpPr>
          <p:cNvPr id="8" name="Footer Placeholder 7"/>
          <p:cNvSpPr>
            <a:spLocks noGrp="1"/>
          </p:cNvSpPr>
          <p:nvPr>
            <p:ph type="ftr" sz="quarter" idx="11"/>
          </p:nvPr>
        </p:nvSpPr>
        <p:spPr/>
        <p:txBody>
          <a:bodyPr/>
          <a:lstStyle/>
          <a:p>
            <a:r>
              <a:rPr lang="en-US"/>
              <a:t>PHY 341/641  Spring 2021 -- Lecture 27</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4/05/2021</a:t>
            </a:r>
            <a:endParaRPr lang="en-US" dirty="0"/>
          </a:p>
        </p:txBody>
      </p:sp>
      <p:sp>
        <p:nvSpPr>
          <p:cNvPr id="4" name="Footer Placeholder 3"/>
          <p:cNvSpPr>
            <a:spLocks noGrp="1"/>
          </p:cNvSpPr>
          <p:nvPr>
            <p:ph type="ftr" sz="quarter" idx="11"/>
          </p:nvPr>
        </p:nvSpPr>
        <p:spPr/>
        <p:txBody>
          <a:bodyPr/>
          <a:lstStyle/>
          <a:p>
            <a:r>
              <a:rPr lang="en-US"/>
              <a:t>PHY 341/641  Spring 2021 -- Lecture 27</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4/05/2021</a:t>
            </a:r>
            <a:endParaRPr lang="en-US" dirty="0"/>
          </a:p>
        </p:txBody>
      </p:sp>
      <p:sp>
        <p:nvSpPr>
          <p:cNvPr id="3" name="Footer Placeholder 2"/>
          <p:cNvSpPr>
            <a:spLocks noGrp="1"/>
          </p:cNvSpPr>
          <p:nvPr>
            <p:ph type="ftr" sz="quarter" idx="11"/>
          </p:nvPr>
        </p:nvSpPr>
        <p:spPr/>
        <p:txBody>
          <a:bodyPr/>
          <a:lstStyle/>
          <a:p>
            <a:r>
              <a:rPr lang="en-US"/>
              <a:t>PHY 341/641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4/05/2021</a:t>
            </a:r>
            <a:endParaRPr lang="en-US" dirty="0"/>
          </a:p>
        </p:txBody>
      </p:sp>
      <p:sp>
        <p:nvSpPr>
          <p:cNvPr id="6" name="Footer Placeholder 5"/>
          <p:cNvSpPr>
            <a:spLocks noGrp="1"/>
          </p:cNvSpPr>
          <p:nvPr>
            <p:ph type="ftr" sz="quarter" idx="11"/>
          </p:nvPr>
        </p:nvSpPr>
        <p:spPr/>
        <p:txBody>
          <a:bodyPr/>
          <a:lstStyle/>
          <a:p>
            <a:r>
              <a:rPr lang="en-US"/>
              <a:t>PHY 341/641  Spring 2021 -- Lecture 27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4/05/2021</a:t>
            </a:r>
            <a:endParaRPr lang="en-US" dirty="0"/>
          </a:p>
        </p:txBody>
      </p:sp>
      <p:sp>
        <p:nvSpPr>
          <p:cNvPr id="6" name="Footer Placeholder 5"/>
          <p:cNvSpPr>
            <a:spLocks noGrp="1"/>
          </p:cNvSpPr>
          <p:nvPr>
            <p:ph type="ftr" sz="quarter" idx="11"/>
          </p:nvPr>
        </p:nvSpPr>
        <p:spPr/>
        <p:txBody>
          <a:bodyPr/>
          <a:lstStyle/>
          <a:p>
            <a:r>
              <a:rPr lang="en-US"/>
              <a:t>PHY 341/641  Spring 2021 -- Lecture 27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4/05/2021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27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3.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4.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15.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17.wmf"/><Relationship Id="rId5" Type="http://schemas.openxmlformats.org/officeDocument/2006/relationships/oleObject" Target="../embeddings/oleObject13.bin"/><Relationship Id="rId4" Type="http://schemas.openxmlformats.org/officeDocument/2006/relationships/image" Target="../media/image16.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19.wmf"/><Relationship Id="rId5" Type="http://schemas.openxmlformats.org/officeDocument/2006/relationships/oleObject" Target="../embeddings/oleObject15.bin"/><Relationship Id="rId4" Type="http://schemas.openxmlformats.org/officeDocument/2006/relationships/image" Target="../media/image18.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0.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2.wmf"/><Relationship Id="rId5" Type="http://schemas.openxmlformats.org/officeDocument/2006/relationships/oleObject" Target="../embeddings/oleObject18.bin"/><Relationship Id="rId4" Type="http://schemas.openxmlformats.org/officeDocument/2006/relationships/image" Target="../media/image21.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23.wmf"/><Relationship Id="rId5" Type="http://schemas.openxmlformats.org/officeDocument/2006/relationships/oleObject" Target="../embeddings/oleObject20.bin"/><Relationship Id="rId4" Type="http://schemas.openxmlformats.org/officeDocument/2006/relationships/image" Target="../media/image20.wmf"/></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2.bin"/><Relationship Id="rId5" Type="http://schemas.openxmlformats.org/officeDocument/2006/relationships/image" Target="../media/image24.wmf"/><Relationship Id="rId4" Type="http://schemas.openxmlformats.org/officeDocument/2006/relationships/oleObject" Target="../embeddings/oleObject21.bin"/></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3.bin"/><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8.bin"/><Relationship Id="rId5" Type="http://schemas.openxmlformats.org/officeDocument/2006/relationships/image" Target="../media/image12.png"/><Relationship Id="rId4"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158827"/>
            <a:ext cx="8763000" cy="6955750"/>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Discussion for Lecture 27:</a:t>
            </a:r>
          </a:p>
          <a:p>
            <a:pPr algn="ctr"/>
            <a:endParaRPr lang="en-US" sz="1000" b="1" dirty="0"/>
          </a:p>
          <a:p>
            <a:pPr algn="ctr"/>
            <a:r>
              <a:rPr lang="en-US" sz="2400" b="1" dirty="0"/>
              <a:t>Quantum effects in statistical mechanics </a:t>
            </a:r>
          </a:p>
          <a:p>
            <a:pPr algn="ctr"/>
            <a:endParaRPr lang="en-US" sz="2400" b="1" dirty="0"/>
          </a:p>
          <a:p>
            <a:pPr algn="ctr"/>
            <a:r>
              <a:rPr lang="en-US" sz="2400" b="1" dirty="0">
                <a:solidFill>
                  <a:schemeClr val="folHlink"/>
                </a:solidFill>
              </a:rPr>
              <a:t>Reading: Chapter 7   (mostly 7.3)</a:t>
            </a:r>
          </a:p>
          <a:p>
            <a:pPr lvl="3" indent="-457200">
              <a:spcBef>
                <a:spcPct val="50000"/>
              </a:spcBef>
              <a:buAutoNum type="arabicPeriod"/>
            </a:pPr>
            <a:r>
              <a:rPr lang="en-US" sz="2400" b="1" dirty="0">
                <a:solidFill>
                  <a:schemeClr val="folHlink"/>
                </a:solidFill>
              </a:rPr>
              <a:t>Recap of statistical mechanics for photons (blackbody radiation)</a:t>
            </a:r>
          </a:p>
          <a:p>
            <a:pPr lvl="3" indent="-457200">
              <a:spcBef>
                <a:spcPct val="50000"/>
              </a:spcBef>
              <a:buFontTx/>
              <a:buAutoNum type="arabicPeriod"/>
            </a:pPr>
            <a:r>
              <a:rPr lang="en-US" sz="2400" b="1" dirty="0">
                <a:solidFill>
                  <a:schemeClr val="folHlink"/>
                </a:solidFill>
              </a:rPr>
              <a:t>Statistical mechanics of Bose particles</a:t>
            </a:r>
          </a:p>
          <a:p>
            <a:pPr lvl="3" indent="-457200">
              <a:spcBef>
                <a:spcPct val="50000"/>
              </a:spcBef>
              <a:buFontTx/>
              <a:buAutoNum type="arabicPeriod"/>
            </a:pPr>
            <a:r>
              <a:rPr lang="en-US" sz="2400" b="1" dirty="0">
                <a:solidFill>
                  <a:schemeClr val="folHlink"/>
                </a:solidFill>
              </a:rPr>
              <a:t>Statistical mechanics of Fermi particles</a:t>
            </a:r>
          </a:p>
          <a:p>
            <a:pPr lvl="3" indent="-457200">
              <a:spcBef>
                <a:spcPct val="50000"/>
              </a:spcBef>
              <a:buAutoNum type="arabicPeriod"/>
            </a:pPr>
            <a:r>
              <a:rPr lang="en-US" sz="2400" b="1" dirty="0">
                <a:solidFill>
                  <a:schemeClr val="folHlink"/>
                </a:solidFill>
              </a:rPr>
              <a:t>Examples</a:t>
            </a:r>
          </a:p>
          <a:p>
            <a:pPr marL="914400" lvl="3">
              <a:spcBef>
                <a:spcPct val="50000"/>
              </a:spcBef>
            </a:pPr>
            <a:endParaRPr lang="en-US" sz="2400" b="1" dirty="0">
              <a:solidFill>
                <a:schemeClr val="folHlink"/>
              </a:solidFill>
            </a:endParaRPr>
          </a:p>
        </p:txBody>
      </p:sp>
      <p:sp>
        <p:nvSpPr>
          <p:cNvPr id="6" name="TextBox 5">
            <a:extLst>
              <a:ext uri="{FF2B5EF4-FFF2-40B4-BE49-F238E27FC236}">
                <a16:creationId xmlns:a16="http://schemas.microsoft.com/office/drawing/2014/main" id="{F4C5B91D-9561-4743-A1D2-EFA8BE515BFF}"/>
              </a:ext>
            </a:extLst>
          </p:cNvPr>
          <p:cNvSpPr txBox="1"/>
          <p:nvPr/>
        </p:nvSpPr>
        <p:spPr>
          <a:xfrm>
            <a:off x="7086600" y="1676400"/>
            <a:ext cx="2895600" cy="584775"/>
          </a:xfrm>
          <a:prstGeom prst="rect">
            <a:avLst/>
          </a:prstGeom>
          <a:noFill/>
        </p:spPr>
        <p:txBody>
          <a:bodyPr wrap="square" rtlCol="0">
            <a:spAutoFit/>
          </a:bodyPr>
          <a:lstStyle/>
          <a:p>
            <a:r>
              <a:rPr lang="en-US" sz="3200" dirty="0">
                <a:latin typeface="+mj-lt"/>
              </a:rPr>
              <a:t>Record!!!</a:t>
            </a:r>
          </a:p>
        </p:txBody>
      </p:sp>
      <p:sp>
        <p:nvSpPr>
          <p:cNvPr id="7" name="Date Placeholder 6">
            <a:extLst>
              <a:ext uri="{FF2B5EF4-FFF2-40B4-BE49-F238E27FC236}">
                <a16:creationId xmlns:a16="http://schemas.microsoft.com/office/drawing/2014/main" id="{A3739F48-A755-4781-AD71-E638F336882B}"/>
              </a:ext>
            </a:extLst>
          </p:cNvPr>
          <p:cNvSpPr>
            <a:spLocks noGrp="1"/>
          </p:cNvSpPr>
          <p:nvPr>
            <p:ph type="dt" sz="half" idx="10"/>
          </p:nvPr>
        </p:nvSpPr>
        <p:spPr/>
        <p:txBody>
          <a:bodyPr/>
          <a:lstStyle/>
          <a:p>
            <a:r>
              <a:rPr lang="en-US"/>
              <a:t>4/05/2021</a:t>
            </a:r>
            <a:endParaRPr lang="en-US" dirty="0"/>
          </a:p>
        </p:txBody>
      </p:sp>
      <p:sp>
        <p:nvSpPr>
          <p:cNvPr id="8" name="Footer Placeholder 7">
            <a:extLst>
              <a:ext uri="{FF2B5EF4-FFF2-40B4-BE49-F238E27FC236}">
                <a16:creationId xmlns:a16="http://schemas.microsoft.com/office/drawing/2014/main" id="{91A3637E-0198-4E3B-A4CF-044F238B43A4}"/>
              </a:ext>
            </a:extLst>
          </p:cNvPr>
          <p:cNvSpPr>
            <a:spLocks noGrp="1"/>
          </p:cNvSpPr>
          <p:nvPr>
            <p:ph type="ftr" sz="quarter" idx="11"/>
          </p:nvPr>
        </p:nvSpPr>
        <p:spPr/>
        <p:txBody>
          <a:bodyPr/>
          <a:lstStyle/>
          <a:p>
            <a:r>
              <a:rPr lang="en-US"/>
              <a:t>PHY 341/641  Spring 2021 -- Lecture 27</a:t>
            </a:r>
            <a:endParaRPr lang="en-US" dirty="0"/>
          </a:p>
        </p:txBody>
      </p:sp>
      <p:sp>
        <p:nvSpPr>
          <p:cNvPr id="9" name="Slide Number Placeholder 8">
            <a:extLst>
              <a:ext uri="{FF2B5EF4-FFF2-40B4-BE49-F238E27FC236}">
                <a16:creationId xmlns:a16="http://schemas.microsoft.com/office/drawing/2014/main" id="{C5070087-69D3-4805-A9DC-F5F23F55D957}"/>
              </a:ext>
            </a:extLst>
          </p:cNvPr>
          <p:cNvSpPr>
            <a:spLocks noGrp="1"/>
          </p:cNvSpPr>
          <p:nvPr>
            <p:ph type="sldNum" sz="quarter" idx="12"/>
          </p:nvPr>
        </p:nvSpPr>
        <p:spPr/>
        <p:txBody>
          <a:bodyPr/>
          <a:lstStyle/>
          <a:p>
            <a:fld id="{CE368B07-CEBF-4C80-90AF-53B34FA04CF3}" type="slidenum">
              <a:rPr lang="en-US" smtClean="0"/>
              <a:t>1</a:t>
            </a:fld>
            <a:endParaRPr lang="en-US" dirty="0"/>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8ABFA1-74BB-4EE2-9504-11344D821ACB}"/>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7EB9B742-81A2-4D78-BAE9-86D3A78E1803}"/>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AFCA173D-B858-4873-9B44-F4818C5A8026}"/>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CF09D22C-886F-4B8C-B544-53BFD1E8C4B9}"/>
              </a:ext>
            </a:extLst>
          </p:cNvPr>
          <p:cNvSpPr txBox="1"/>
          <p:nvPr/>
        </p:nvSpPr>
        <p:spPr>
          <a:xfrm>
            <a:off x="381000" y="152400"/>
            <a:ext cx="8610600" cy="1569660"/>
          </a:xfrm>
          <a:prstGeom prst="rect">
            <a:avLst/>
          </a:prstGeom>
          <a:noFill/>
        </p:spPr>
        <p:txBody>
          <a:bodyPr wrap="square" rtlCol="0">
            <a:spAutoFit/>
          </a:bodyPr>
          <a:lstStyle/>
          <a:p>
            <a:r>
              <a:rPr lang="en-US" sz="2400" dirty="0">
                <a:latin typeface="+mj-lt"/>
              </a:rPr>
              <a:t>The case of photon statistical analysis was simplified by the fact that any number of photons can contribute to the system. However, for particle systems, the number of particles need part of the analysis.</a:t>
            </a:r>
          </a:p>
        </p:txBody>
      </p:sp>
      <p:graphicFrame>
        <p:nvGraphicFramePr>
          <p:cNvPr id="6" name="Object 5">
            <a:extLst>
              <a:ext uri="{FF2B5EF4-FFF2-40B4-BE49-F238E27FC236}">
                <a16:creationId xmlns:a16="http://schemas.microsoft.com/office/drawing/2014/main" id="{4C05BCEB-8186-47CF-8251-E01376384100}"/>
              </a:ext>
            </a:extLst>
          </p:cNvPr>
          <p:cNvGraphicFramePr>
            <a:graphicFrameLocks noChangeAspect="1"/>
          </p:cNvGraphicFramePr>
          <p:nvPr>
            <p:extLst>
              <p:ext uri="{D42A27DB-BD31-4B8C-83A1-F6EECF244321}">
                <p14:modId xmlns:p14="http://schemas.microsoft.com/office/powerpoint/2010/main" val="1825295264"/>
              </p:ext>
            </p:extLst>
          </p:nvPr>
        </p:nvGraphicFramePr>
        <p:xfrm>
          <a:off x="499268" y="1981200"/>
          <a:ext cx="8374063" cy="3870325"/>
        </p:xfrm>
        <a:graphic>
          <a:graphicData uri="http://schemas.openxmlformats.org/presentationml/2006/ole">
            <mc:AlternateContent xmlns:mc="http://schemas.openxmlformats.org/markup-compatibility/2006">
              <mc:Choice xmlns:v="urn:schemas-microsoft-com:vml" Requires="v">
                <p:oleObj spid="_x0000_s107539" name="Equation" r:id="rId3" imgW="4012920" imgH="1854000" progId="Equation.DSMT4">
                  <p:embed/>
                </p:oleObj>
              </mc:Choice>
              <mc:Fallback>
                <p:oleObj name="Equation" r:id="rId3" imgW="4012920" imgH="1854000" progId="Equation.DSMT4">
                  <p:embed/>
                  <p:pic>
                    <p:nvPicPr>
                      <p:cNvPr id="0" name=""/>
                      <p:cNvPicPr/>
                      <p:nvPr/>
                    </p:nvPicPr>
                    <p:blipFill>
                      <a:blip r:embed="rId4"/>
                      <a:stretch>
                        <a:fillRect/>
                      </a:stretch>
                    </p:blipFill>
                    <p:spPr>
                      <a:xfrm>
                        <a:off x="499268" y="1981200"/>
                        <a:ext cx="8374063" cy="3870325"/>
                      </a:xfrm>
                      <a:prstGeom prst="rect">
                        <a:avLst/>
                      </a:prstGeom>
                    </p:spPr>
                  </p:pic>
                </p:oleObj>
              </mc:Fallback>
            </mc:AlternateContent>
          </a:graphicData>
        </a:graphic>
      </p:graphicFrame>
    </p:spTree>
    <p:extLst>
      <p:ext uri="{BB962C8B-B14F-4D97-AF65-F5344CB8AC3E}">
        <p14:creationId xmlns:p14="http://schemas.microsoft.com/office/powerpoint/2010/main" val="2829390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EE7BB3-D9D9-4ABD-A92B-67B8CE57E2E6}"/>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763BA3FF-D8E0-49B7-B9AC-8513DF853ED8}"/>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7FE8DFDB-49C3-42D6-8F9C-408FA6D80C36}"/>
              </a:ext>
            </a:extLst>
          </p:cNvPr>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a:extLst>
              <a:ext uri="{FF2B5EF4-FFF2-40B4-BE49-F238E27FC236}">
                <a16:creationId xmlns:a16="http://schemas.microsoft.com/office/drawing/2014/main" id="{6BCBD1B4-0EE9-4D6A-939D-DAD190DD3CB1}"/>
              </a:ext>
            </a:extLst>
          </p:cNvPr>
          <p:cNvGraphicFramePr>
            <a:graphicFrameLocks noChangeAspect="1"/>
          </p:cNvGraphicFramePr>
          <p:nvPr>
            <p:extLst>
              <p:ext uri="{D42A27DB-BD31-4B8C-83A1-F6EECF244321}">
                <p14:modId xmlns:p14="http://schemas.microsoft.com/office/powerpoint/2010/main" val="78519275"/>
              </p:ext>
            </p:extLst>
          </p:nvPr>
        </p:nvGraphicFramePr>
        <p:xfrm>
          <a:off x="312737" y="1481317"/>
          <a:ext cx="8709025" cy="3352800"/>
        </p:xfrm>
        <a:graphic>
          <a:graphicData uri="http://schemas.openxmlformats.org/presentationml/2006/ole">
            <mc:AlternateContent xmlns:mc="http://schemas.openxmlformats.org/markup-compatibility/2006">
              <mc:Choice xmlns:v="urn:schemas-microsoft-com:vml" Requires="v">
                <p:oleObj spid="_x0000_s108563" name="Equation" r:id="rId3" imgW="4483080" imgH="1726920" progId="Equation.DSMT4">
                  <p:embed/>
                </p:oleObj>
              </mc:Choice>
              <mc:Fallback>
                <p:oleObj name="Equation" r:id="rId3" imgW="4483080" imgH="1726920" progId="Equation.DSMT4">
                  <p:embed/>
                  <p:pic>
                    <p:nvPicPr>
                      <p:cNvPr id="0" name=""/>
                      <p:cNvPicPr/>
                      <p:nvPr/>
                    </p:nvPicPr>
                    <p:blipFill>
                      <a:blip r:embed="rId4"/>
                      <a:stretch>
                        <a:fillRect/>
                      </a:stretch>
                    </p:blipFill>
                    <p:spPr>
                      <a:xfrm>
                        <a:off x="312737" y="1481317"/>
                        <a:ext cx="8709025" cy="33528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AF989F03-8FB1-4138-8784-729722530377}"/>
              </a:ext>
            </a:extLst>
          </p:cNvPr>
          <p:cNvSpPr txBox="1"/>
          <p:nvPr/>
        </p:nvSpPr>
        <p:spPr>
          <a:xfrm>
            <a:off x="152400" y="136525"/>
            <a:ext cx="8382000" cy="1200329"/>
          </a:xfrm>
          <a:prstGeom prst="rect">
            <a:avLst/>
          </a:prstGeom>
          <a:noFill/>
        </p:spPr>
        <p:txBody>
          <a:bodyPr wrap="square" rtlCol="0">
            <a:spAutoFit/>
          </a:bodyPr>
          <a:lstStyle/>
          <a:p>
            <a:r>
              <a:rPr lang="en-US" sz="2400" dirty="0">
                <a:latin typeface="+mj-lt"/>
              </a:rPr>
              <a:t>Note that the following discussion follows the textbook</a:t>
            </a:r>
          </a:p>
          <a:p>
            <a:r>
              <a:rPr lang="en-US" sz="2400" dirty="0">
                <a:latin typeface="+mj-lt"/>
              </a:rPr>
              <a:t>F. </a:t>
            </a:r>
            <a:r>
              <a:rPr lang="en-US" sz="2400" dirty="0" err="1">
                <a:latin typeface="+mj-lt"/>
              </a:rPr>
              <a:t>Reif</a:t>
            </a:r>
            <a:r>
              <a:rPr lang="en-US" sz="2400" dirty="0">
                <a:latin typeface="+mj-lt"/>
              </a:rPr>
              <a:t>, “Fundamentals of Statistical and Thermal Physics” (1965)</a:t>
            </a:r>
          </a:p>
        </p:txBody>
      </p:sp>
      <p:sp>
        <p:nvSpPr>
          <p:cNvPr id="7" name="TextBox 6">
            <a:extLst>
              <a:ext uri="{FF2B5EF4-FFF2-40B4-BE49-F238E27FC236}">
                <a16:creationId xmlns:a16="http://schemas.microsoft.com/office/drawing/2014/main" id="{FBA2176E-3C8F-4885-9E26-B80638F6F6CB}"/>
              </a:ext>
            </a:extLst>
          </p:cNvPr>
          <p:cNvSpPr txBox="1"/>
          <p:nvPr/>
        </p:nvSpPr>
        <p:spPr>
          <a:xfrm>
            <a:off x="457200" y="5029200"/>
            <a:ext cx="8458200" cy="461665"/>
          </a:xfrm>
          <a:prstGeom prst="rect">
            <a:avLst/>
          </a:prstGeom>
          <a:noFill/>
        </p:spPr>
        <p:txBody>
          <a:bodyPr wrap="square" rtlCol="0">
            <a:spAutoFit/>
          </a:bodyPr>
          <a:lstStyle/>
          <a:p>
            <a:r>
              <a:rPr lang="en-US" sz="2400" dirty="0">
                <a:latin typeface="+mj-lt"/>
              </a:rPr>
              <a:t>Why is this a good idea?</a:t>
            </a:r>
          </a:p>
        </p:txBody>
      </p:sp>
    </p:spTree>
    <p:extLst>
      <p:ext uri="{BB962C8B-B14F-4D97-AF65-F5344CB8AC3E}">
        <p14:creationId xmlns:p14="http://schemas.microsoft.com/office/powerpoint/2010/main" val="3572205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39DB6-FF14-4AAB-A9C5-F0234E7A9A9F}"/>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7EC46AC7-0B27-4FAA-AC15-AA80AE1412EC}"/>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D2B01021-FA59-4458-A826-054DF50A6EEF}"/>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C498A593-871F-4F66-AAB5-AA02E4D36BA7}"/>
              </a:ext>
            </a:extLst>
          </p:cNvPr>
          <p:cNvSpPr txBox="1"/>
          <p:nvPr/>
        </p:nvSpPr>
        <p:spPr>
          <a:xfrm>
            <a:off x="228600" y="228600"/>
            <a:ext cx="8763000" cy="461665"/>
          </a:xfrm>
          <a:prstGeom prst="rect">
            <a:avLst/>
          </a:prstGeom>
          <a:noFill/>
        </p:spPr>
        <p:txBody>
          <a:bodyPr wrap="square" rtlCol="0">
            <a:spAutoFit/>
          </a:bodyPr>
          <a:lstStyle/>
          <a:p>
            <a:r>
              <a:rPr lang="en-US" sz="2400" dirty="0">
                <a:latin typeface="+mj-lt"/>
              </a:rPr>
              <a:t>Evaluating the Grand Partition Function for the Bose system</a:t>
            </a:r>
          </a:p>
        </p:txBody>
      </p:sp>
      <p:graphicFrame>
        <p:nvGraphicFramePr>
          <p:cNvPr id="6" name="Object 5">
            <a:extLst>
              <a:ext uri="{FF2B5EF4-FFF2-40B4-BE49-F238E27FC236}">
                <a16:creationId xmlns:a16="http://schemas.microsoft.com/office/drawing/2014/main" id="{3731E7B0-FDA4-4CF7-A9C1-3734BB1C01A8}"/>
              </a:ext>
            </a:extLst>
          </p:cNvPr>
          <p:cNvGraphicFramePr>
            <a:graphicFrameLocks noChangeAspect="1"/>
          </p:cNvGraphicFramePr>
          <p:nvPr>
            <p:extLst>
              <p:ext uri="{D42A27DB-BD31-4B8C-83A1-F6EECF244321}">
                <p14:modId xmlns:p14="http://schemas.microsoft.com/office/powerpoint/2010/main" val="3014086226"/>
              </p:ext>
            </p:extLst>
          </p:nvPr>
        </p:nvGraphicFramePr>
        <p:xfrm>
          <a:off x="533400" y="914400"/>
          <a:ext cx="7507287" cy="3476625"/>
        </p:xfrm>
        <a:graphic>
          <a:graphicData uri="http://schemas.openxmlformats.org/presentationml/2006/ole">
            <mc:AlternateContent xmlns:mc="http://schemas.openxmlformats.org/markup-compatibility/2006">
              <mc:Choice xmlns:v="urn:schemas-microsoft-com:vml" Requires="v">
                <p:oleObj spid="_x0000_s109589" name="Equation" r:id="rId3" imgW="3619440" imgH="1676160" progId="Equation.DSMT4">
                  <p:embed/>
                </p:oleObj>
              </mc:Choice>
              <mc:Fallback>
                <p:oleObj name="Equation" r:id="rId3" imgW="3619440" imgH="1676160" progId="Equation.DSMT4">
                  <p:embed/>
                  <p:pic>
                    <p:nvPicPr>
                      <p:cNvPr id="0" name=""/>
                      <p:cNvPicPr/>
                      <p:nvPr/>
                    </p:nvPicPr>
                    <p:blipFill>
                      <a:blip r:embed="rId4"/>
                      <a:stretch>
                        <a:fillRect/>
                      </a:stretch>
                    </p:blipFill>
                    <p:spPr>
                      <a:xfrm>
                        <a:off x="533400" y="914400"/>
                        <a:ext cx="7507287" cy="347662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E77681EC-18FD-482F-808E-E0CB17F8751C}"/>
              </a:ext>
            </a:extLst>
          </p:cNvPr>
          <p:cNvSpPr txBox="1"/>
          <p:nvPr/>
        </p:nvSpPr>
        <p:spPr>
          <a:xfrm>
            <a:off x="457200" y="4953000"/>
            <a:ext cx="7848600" cy="461665"/>
          </a:xfrm>
          <a:prstGeom prst="rect">
            <a:avLst/>
          </a:prstGeom>
          <a:noFill/>
        </p:spPr>
        <p:txBody>
          <a:bodyPr wrap="square" rtlCol="0">
            <a:spAutoFit/>
          </a:bodyPr>
          <a:lstStyle/>
          <a:p>
            <a:r>
              <a:rPr lang="en-US" sz="2400" dirty="0">
                <a:latin typeface="+mj-lt"/>
              </a:rPr>
              <a:t>Obviously,  </a:t>
            </a:r>
            <a:r>
              <a:rPr lang="en-US" sz="2400" dirty="0">
                <a:latin typeface="Symbol" panose="05050102010706020507" pitchFamily="18" charset="2"/>
              </a:rPr>
              <a:t>a</a:t>
            </a:r>
            <a:r>
              <a:rPr lang="en-US" sz="2400" dirty="0">
                <a:latin typeface="+mj-lt"/>
              </a:rPr>
              <a:t> must depend upon </a:t>
            </a:r>
            <a:r>
              <a:rPr lang="en-US" sz="2400" i="1" dirty="0">
                <a:latin typeface="+mj-lt"/>
              </a:rPr>
              <a:t>N</a:t>
            </a:r>
          </a:p>
        </p:txBody>
      </p:sp>
    </p:spTree>
    <p:extLst>
      <p:ext uri="{BB962C8B-B14F-4D97-AF65-F5344CB8AC3E}">
        <p14:creationId xmlns:p14="http://schemas.microsoft.com/office/powerpoint/2010/main" val="1106685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7190A4-BAE5-4F73-B24C-A470FA5D94A2}"/>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C08D7519-B878-4336-8B41-F29DBDA842C3}"/>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B1736C4D-9E8D-41C7-9B35-377331EF87D7}"/>
              </a:ext>
            </a:extLst>
          </p:cNvPr>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a:extLst>
              <a:ext uri="{FF2B5EF4-FFF2-40B4-BE49-F238E27FC236}">
                <a16:creationId xmlns:a16="http://schemas.microsoft.com/office/drawing/2014/main" id="{3C23B30B-0DD0-4073-8743-F578F1BA1B70}"/>
              </a:ext>
            </a:extLst>
          </p:cNvPr>
          <p:cNvGraphicFramePr>
            <a:graphicFrameLocks noChangeAspect="1"/>
          </p:cNvGraphicFramePr>
          <p:nvPr>
            <p:extLst>
              <p:ext uri="{D42A27DB-BD31-4B8C-83A1-F6EECF244321}">
                <p14:modId xmlns:p14="http://schemas.microsoft.com/office/powerpoint/2010/main" val="2751885831"/>
              </p:ext>
            </p:extLst>
          </p:nvPr>
        </p:nvGraphicFramePr>
        <p:xfrm>
          <a:off x="409575" y="136525"/>
          <a:ext cx="4362450" cy="3513137"/>
        </p:xfrm>
        <a:graphic>
          <a:graphicData uri="http://schemas.openxmlformats.org/presentationml/2006/ole">
            <mc:AlternateContent xmlns:mc="http://schemas.openxmlformats.org/markup-compatibility/2006">
              <mc:Choice xmlns:v="urn:schemas-microsoft-com:vml" Requires="v">
                <p:oleObj spid="_x0000_s110623" name="Equation" r:id="rId3" imgW="1955520" imgH="1574640" progId="Equation.DSMT4">
                  <p:embed/>
                </p:oleObj>
              </mc:Choice>
              <mc:Fallback>
                <p:oleObj name="Equation" r:id="rId3" imgW="1955520" imgH="1574640" progId="Equation.DSMT4">
                  <p:embed/>
                  <p:pic>
                    <p:nvPicPr>
                      <p:cNvPr id="0" name=""/>
                      <p:cNvPicPr/>
                      <p:nvPr/>
                    </p:nvPicPr>
                    <p:blipFill>
                      <a:blip r:embed="rId4"/>
                      <a:stretch>
                        <a:fillRect/>
                      </a:stretch>
                    </p:blipFill>
                    <p:spPr>
                      <a:xfrm>
                        <a:off x="409575" y="136525"/>
                        <a:ext cx="4362450" cy="3513137"/>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B3087C54-2C88-4235-AD4E-F58A9770E788}"/>
              </a:ext>
            </a:extLst>
          </p:cNvPr>
          <p:cNvGraphicFramePr>
            <a:graphicFrameLocks noChangeAspect="1"/>
          </p:cNvGraphicFramePr>
          <p:nvPr>
            <p:extLst>
              <p:ext uri="{D42A27DB-BD31-4B8C-83A1-F6EECF244321}">
                <p14:modId xmlns:p14="http://schemas.microsoft.com/office/powerpoint/2010/main" val="3305949569"/>
              </p:ext>
            </p:extLst>
          </p:nvPr>
        </p:nvGraphicFramePr>
        <p:xfrm>
          <a:off x="457200" y="3615372"/>
          <a:ext cx="6324600" cy="2877286"/>
        </p:xfrm>
        <a:graphic>
          <a:graphicData uri="http://schemas.openxmlformats.org/presentationml/2006/ole">
            <mc:AlternateContent xmlns:mc="http://schemas.openxmlformats.org/markup-compatibility/2006">
              <mc:Choice xmlns:v="urn:schemas-microsoft-com:vml" Requires="v">
                <p:oleObj spid="_x0000_s110624" name="Equation" r:id="rId5" imgW="2958840" imgH="1346040" progId="Equation.DSMT4">
                  <p:embed/>
                </p:oleObj>
              </mc:Choice>
              <mc:Fallback>
                <p:oleObj name="Equation" r:id="rId5" imgW="2958840" imgH="1346040" progId="Equation.DSMT4">
                  <p:embed/>
                  <p:pic>
                    <p:nvPicPr>
                      <p:cNvPr id="0" name=""/>
                      <p:cNvPicPr/>
                      <p:nvPr/>
                    </p:nvPicPr>
                    <p:blipFill>
                      <a:blip r:embed="rId6"/>
                      <a:stretch>
                        <a:fillRect/>
                      </a:stretch>
                    </p:blipFill>
                    <p:spPr>
                      <a:xfrm>
                        <a:off x="457200" y="3615372"/>
                        <a:ext cx="6324600" cy="2877286"/>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42F475C3-E0BD-4376-AD50-C590D6121BE9}"/>
              </a:ext>
            </a:extLst>
          </p:cNvPr>
          <p:cNvSpPr txBox="1"/>
          <p:nvPr/>
        </p:nvSpPr>
        <p:spPr>
          <a:xfrm>
            <a:off x="4224337" y="5860395"/>
            <a:ext cx="4657725" cy="461665"/>
          </a:xfrm>
          <a:prstGeom prst="rect">
            <a:avLst/>
          </a:prstGeom>
          <a:noFill/>
        </p:spPr>
        <p:txBody>
          <a:bodyPr wrap="square" rtlCol="0">
            <a:spAutoFit/>
          </a:bodyPr>
          <a:lstStyle/>
          <a:p>
            <a:r>
              <a:rPr lang="en-US" sz="2400" dirty="0">
                <a:solidFill>
                  <a:srgbClr val="FF0000"/>
                </a:solidFill>
                <a:latin typeface="+mj-lt"/>
                <a:sym typeface="Wingdings" panose="05000000000000000000" pitchFamily="2" charset="2"/>
              </a:rPr>
              <a:t>Recipe for determining </a:t>
            </a:r>
            <a:r>
              <a:rPr lang="en-US" sz="2400" dirty="0">
                <a:solidFill>
                  <a:srgbClr val="FF0000"/>
                </a:solidFill>
                <a:latin typeface="Symbol" panose="05050102010706020507" pitchFamily="18" charset="2"/>
                <a:sym typeface="Wingdings" panose="05000000000000000000" pitchFamily="2" charset="2"/>
              </a:rPr>
              <a:t>a</a:t>
            </a:r>
            <a:endParaRPr lang="en-US" sz="2400" dirty="0">
              <a:solidFill>
                <a:srgbClr val="FF0000"/>
              </a:solidFill>
              <a:latin typeface="Symbol" panose="05050102010706020507" pitchFamily="18" charset="2"/>
            </a:endParaRPr>
          </a:p>
        </p:txBody>
      </p:sp>
    </p:spTree>
    <p:extLst>
      <p:ext uri="{BB962C8B-B14F-4D97-AF65-F5344CB8AC3E}">
        <p14:creationId xmlns:p14="http://schemas.microsoft.com/office/powerpoint/2010/main" val="35902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EFC24A-CFEF-4217-8D13-D76E1E4C6B21}"/>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177E86C8-2AC4-4773-AD92-3C5F2426D5DA}"/>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4BDABC87-7DEC-4E08-9323-42EC963DE4D3}"/>
              </a:ext>
            </a:extLst>
          </p:cNvPr>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a:extLst>
              <a:ext uri="{FF2B5EF4-FFF2-40B4-BE49-F238E27FC236}">
                <a16:creationId xmlns:a16="http://schemas.microsoft.com/office/drawing/2014/main" id="{7C72CC4B-5299-4F73-9512-596E26C0ACCA}"/>
              </a:ext>
            </a:extLst>
          </p:cNvPr>
          <p:cNvGraphicFramePr>
            <a:graphicFrameLocks noChangeAspect="1"/>
          </p:cNvGraphicFramePr>
          <p:nvPr>
            <p:extLst>
              <p:ext uri="{D42A27DB-BD31-4B8C-83A1-F6EECF244321}">
                <p14:modId xmlns:p14="http://schemas.microsoft.com/office/powerpoint/2010/main" val="245255198"/>
              </p:ext>
            </p:extLst>
          </p:nvPr>
        </p:nvGraphicFramePr>
        <p:xfrm>
          <a:off x="152400" y="25491"/>
          <a:ext cx="6786563" cy="3148013"/>
        </p:xfrm>
        <a:graphic>
          <a:graphicData uri="http://schemas.openxmlformats.org/presentationml/2006/ole">
            <mc:AlternateContent xmlns:mc="http://schemas.openxmlformats.org/markup-compatibility/2006">
              <mc:Choice xmlns:v="urn:schemas-microsoft-com:vml" Requires="v">
                <p:oleObj spid="_x0000_s111647" name="Equation" r:id="rId3" imgW="3174840" imgH="1473120" progId="Equation.DSMT4">
                  <p:embed/>
                </p:oleObj>
              </mc:Choice>
              <mc:Fallback>
                <p:oleObj name="Equation" r:id="rId3" imgW="3174840" imgH="1473120" progId="Equation.DSMT4">
                  <p:embed/>
                  <p:pic>
                    <p:nvPicPr>
                      <p:cNvPr id="6" name="Object 5">
                        <a:extLst>
                          <a:ext uri="{FF2B5EF4-FFF2-40B4-BE49-F238E27FC236}">
                            <a16:creationId xmlns:a16="http://schemas.microsoft.com/office/drawing/2014/main" id="{B3087C54-2C88-4235-AD4E-F58A9770E788}"/>
                          </a:ext>
                        </a:extLst>
                      </p:cNvPr>
                      <p:cNvPicPr/>
                      <p:nvPr/>
                    </p:nvPicPr>
                    <p:blipFill>
                      <a:blip r:embed="rId4"/>
                      <a:stretch>
                        <a:fillRect/>
                      </a:stretch>
                    </p:blipFill>
                    <p:spPr>
                      <a:xfrm>
                        <a:off x="152400" y="25491"/>
                        <a:ext cx="6786563" cy="3148013"/>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31F9333F-53F4-4F84-BEFB-7F9ABC847B26}"/>
              </a:ext>
            </a:extLst>
          </p:cNvPr>
          <p:cNvGraphicFramePr>
            <a:graphicFrameLocks noChangeAspect="1"/>
          </p:cNvGraphicFramePr>
          <p:nvPr>
            <p:extLst>
              <p:ext uri="{D42A27DB-BD31-4B8C-83A1-F6EECF244321}">
                <p14:modId xmlns:p14="http://schemas.microsoft.com/office/powerpoint/2010/main" val="2848685289"/>
              </p:ext>
            </p:extLst>
          </p:nvPr>
        </p:nvGraphicFramePr>
        <p:xfrm>
          <a:off x="225425" y="3204844"/>
          <a:ext cx="6061075" cy="3322638"/>
        </p:xfrm>
        <a:graphic>
          <a:graphicData uri="http://schemas.openxmlformats.org/presentationml/2006/ole">
            <mc:AlternateContent xmlns:mc="http://schemas.openxmlformats.org/markup-compatibility/2006">
              <mc:Choice xmlns:v="urn:schemas-microsoft-com:vml" Requires="v">
                <p:oleObj spid="_x0000_s111648" name="Equation" r:id="rId5" imgW="2781000" imgH="1523880" progId="Equation.DSMT4">
                  <p:embed/>
                </p:oleObj>
              </mc:Choice>
              <mc:Fallback>
                <p:oleObj name="Equation" r:id="rId5" imgW="2781000" imgH="1523880" progId="Equation.DSMT4">
                  <p:embed/>
                  <p:pic>
                    <p:nvPicPr>
                      <p:cNvPr id="0" name=""/>
                      <p:cNvPicPr/>
                      <p:nvPr/>
                    </p:nvPicPr>
                    <p:blipFill>
                      <a:blip r:embed="rId6"/>
                      <a:stretch>
                        <a:fillRect/>
                      </a:stretch>
                    </p:blipFill>
                    <p:spPr>
                      <a:xfrm>
                        <a:off x="225425" y="3204844"/>
                        <a:ext cx="6061075" cy="3322638"/>
                      </a:xfrm>
                      <a:prstGeom prst="rect">
                        <a:avLst/>
                      </a:prstGeom>
                    </p:spPr>
                  </p:pic>
                </p:oleObj>
              </mc:Fallback>
            </mc:AlternateContent>
          </a:graphicData>
        </a:graphic>
      </p:graphicFrame>
    </p:spTree>
    <p:extLst>
      <p:ext uri="{BB962C8B-B14F-4D97-AF65-F5344CB8AC3E}">
        <p14:creationId xmlns:p14="http://schemas.microsoft.com/office/powerpoint/2010/main" val="4112153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77A906-0AC0-4C5B-B3B2-2E045EFC7A88}"/>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BC2CFD28-A3BE-4D00-8EB8-5B92D6887F10}"/>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D6B9FD0B-A692-4F0C-906B-E87D80CED811}"/>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34472D70-B765-4049-BDF5-784F56BD5AA1}"/>
              </a:ext>
            </a:extLst>
          </p:cNvPr>
          <p:cNvSpPr txBox="1"/>
          <p:nvPr/>
        </p:nvSpPr>
        <p:spPr>
          <a:xfrm>
            <a:off x="304800" y="228600"/>
            <a:ext cx="8382000" cy="461665"/>
          </a:xfrm>
          <a:prstGeom prst="rect">
            <a:avLst/>
          </a:prstGeom>
          <a:noFill/>
        </p:spPr>
        <p:txBody>
          <a:bodyPr wrap="square" rtlCol="0">
            <a:spAutoFit/>
          </a:bodyPr>
          <a:lstStyle/>
          <a:p>
            <a:r>
              <a:rPr lang="en-US" sz="2400" dirty="0">
                <a:latin typeface="+mj-lt"/>
              </a:rPr>
              <a:t>Summary of results for Bose particles</a:t>
            </a:r>
          </a:p>
        </p:txBody>
      </p:sp>
      <p:graphicFrame>
        <p:nvGraphicFramePr>
          <p:cNvPr id="6" name="Object 5">
            <a:extLst>
              <a:ext uri="{FF2B5EF4-FFF2-40B4-BE49-F238E27FC236}">
                <a16:creationId xmlns:a16="http://schemas.microsoft.com/office/drawing/2014/main" id="{E85BFC76-D451-4535-9108-22E696738E25}"/>
              </a:ext>
            </a:extLst>
          </p:cNvPr>
          <p:cNvGraphicFramePr>
            <a:graphicFrameLocks noChangeAspect="1"/>
          </p:cNvGraphicFramePr>
          <p:nvPr>
            <p:extLst>
              <p:ext uri="{D42A27DB-BD31-4B8C-83A1-F6EECF244321}">
                <p14:modId xmlns:p14="http://schemas.microsoft.com/office/powerpoint/2010/main" val="1954224062"/>
              </p:ext>
            </p:extLst>
          </p:nvPr>
        </p:nvGraphicFramePr>
        <p:xfrm>
          <a:off x="438150" y="838200"/>
          <a:ext cx="5189538" cy="1635125"/>
        </p:xfrm>
        <a:graphic>
          <a:graphicData uri="http://schemas.openxmlformats.org/presentationml/2006/ole">
            <mc:AlternateContent xmlns:mc="http://schemas.openxmlformats.org/markup-compatibility/2006">
              <mc:Choice xmlns:v="urn:schemas-microsoft-com:vml" Requires="v">
                <p:oleObj spid="_x0000_s112656" name="Equation" r:id="rId3" imgW="2501640" imgH="787320" progId="Equation.DSMT4">
                  <p:embed/>
                </p:oleObj>
              </mc:Choice>
              <mc:Fallback>
                <p:oleObj name="Equation" r:id="rId3" imgW="2501640" imgH="787320" progId="Equation.DSMT4">
                  <p:embed/>
                  <p:pic>
                    <p:nvPicPr>
                      <p:cNvPr id="6" name="Object 5">
                        <a:extLst>
                          <a:ext uri="{FF2B5EF4-FFF2-40B4-BE49-F238E27FC236}">
                            <a16:creationId xmlns:a16="http://schemas.microsoft.com/office/drawing/2014/main" id="{3731E7B0-FDA4-4CF7-A9C1-3734BB1C01A8}"/>
                          </a:ext>
                        </a:extLst>
                      </p:cNvPr>
                      <p:cNvPicPr/>
                      <p:nvPr/>
                    </p:nvPicPr>
                    <p:blipFill>
                      <a:blip r:embed="rId4"/>
                      <a:stretch>
                        <a:fillRect/>
                      </a:stretch>
                    </p:blipFill>
                    <p:spPr>
                      <a:xfrm>
                        <a:off x="438150" y="838200"/>
                        <a:ext cx="5189538" cy="163512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A4461986-6698-485E-8C41-971637595B29}"/>
              </a:ext>
            </a:extLst>
          </p:cNvPr>
          <p:cNvSpPr txBox="1"/>
          <p:nvPr/>
        </p:nvSpPr>
        <p:spPr>
          <a:xfrm>
            <a:off x="304800" y="2743200"/>
            <a:ext cx="7924800" cy="1200329"/>
          </a:xfrm>
          <a:prstGeom prst="rect">
            <a:avLst/>
          </a:prstGeom>
          <a:noFill/>
        </p:spPr>
        <p:txBody>
          <a:bodyPr wrap="square" rtlCol="0">
            <a:spAutoFit/>
          </a:bodyPr>
          <a:lstStyle/>
          <a:p>
            <a:r>
              <a:rPr lang="en-US" sz="2400" dirty="0">
                <a:latin typeface="+mj-lt"/>
              </a:rPr>
              <a:t>When the energy levels of our system are continuous, the summation over states </a:t>
            </a:r>
            <a:r>
              <a:rPr lang="en-US" sz="2400" i="1" dirty="0">
                <a:latin typeface="+mj-lt"/>
              </a:rPr>
              <a:t>s</a:t>
            </a:r>
            <a:r>
              <a:rPr lang="en-US" sz="2400" dirty="0">
                <a:latin typeface="+mj-lt"/>
              </a:rPr>
              <a:t> will change into the integral of energies </a:t>
            </a:r>
            <a:r>
              <a:rPr lang="en-US" sz="2400" dirty="0">
                <a:latin typeface="Symbol" panose="05050102010706020507" pitchFamily="18" charset="2"/>
              </a:rPr>
              <a:t>e</a:t>
            </a:r>
            <a:r>
              <a:rPr lang="en-US" sz="2400" dirty="0">
                <a:latin typeface="+mj-lt"/>
              </a:rPr>
              <a:t> with the density of states function g(</a:t>
            </a:r>
            <a:r>
              <a:rPr lang="en-US" sz="2400" dirty="0">
                <a:latin typeface="Symbol" panose="05050102010706020507" pitchFamily="18" charset="2"/>
              </a:rPr>
              <a:t>e</a:t>
            </a:r>
            <a:r>
              <a:rPr lang="en-US" sz="2400" dirty="0">
                <a:latin typeface="+mj-lt"/>
              </a:rPr>
              <a:t>).</a:t>
            </a:r>
          </a:p>
        </p:txBody>
      </p:sp>
    </p:spTree>
    <p:extLst>
      <p:ext uri="{BB962C8B-B14F-4D97-AF65-F5344CB8AC3E}">
        <p14:creationId xmlns:p14="http://schemas.microsoft.com/office/powerpoint/2010/main" val="4171920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F3640F-AD4F-4202-A2B9-1906F8D4F7FF}"/>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47B0B9B5-806C-4107-8EBF-7987836B213B}"/>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B53FD7C7-CAFD-45ED-9A65-27C42039700E}"/>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E9784945-C6C3-475B-BF65-DAE430FB9C70}"/>
              </a:ext>
            </a:extLst>
          </p:cNvPr>
          <p:cNvSpPr txBox="1"/>
          <p:nvPr/>
        </p:nvSpPr>
        <p:spPr>
          <a:xfrm>
            <a:off x="381000" y="228600"/>
            <a:ext cx="8077200" cy="830997"/>
          </a:xfrm>
          <a:prstGeom prst="rect">
            <a:avLst/>
          </a:prstGeom>
          <a:noFill/>
        </p:spPr>
        <p:txBody>
          <a:bodyPr wrap="square" rtlCol="0">
            <a:spAutoFit/>
          </a:bodyPr>
          <a:lstStyle/>
          <a:p>
            <a:r>
              <a:rPr lang="en-US" sz="2400" dirty="0">
                <a:latin typeface="+mj-lt"/>
              </a:rPr>
              <a:t>Statistical mechanics of Fermi particles, analyzed using a similar approach --</a:t>
            </a:r>
          </a:p>
        </p:txBody>
      </p:sp>
      <p:graphicFrame>
        <p:nvGraphicFramePr>
          <p:cNvPr id="6" name="Object 5">
            <a:extLst>
              <a:ext uri="{FF2B5EF4-FFF2-40B4-BE49-F238E27FC236}">
                <a16:creationId xmlns:a16="http://schemas.microsoft.com/office/drawing/2014/main" id="{03F6A8F5-85A4-48B9-8617-5B996655FDA9}"/>
              </a:ext>
            </a:extLst>
          </p:cNvPr>
          <p:cNvGraphicFramePr>
            <a:graphicFrameLocks noChangeAspect="1"/>
          </p:cNvGraphicFramePr>
          <p:nvPr>
            <p:extLst>
              <p:ext uri="{D42A27DB-BD31-4B8C-83A1-F6EECF244321}">
                <p14:modId xmlns:p14="http://schemas.microsoft.com/office/powerpoint/2010/main" val="2883596774"/>
              </p:ext>
            </p:extLst>
          </p:nvPr>
        </p:nvGraphicFramePr>
        <p:xfrm>
          <a:off x="613172" y="1040973"/>
          <a:ext cx="7917656" cy="2667000"/>
        </p:xfrm>
        <a:graphic>
          <a:graphicData uri="http://schemas.openxmlformats.org/presentationml/2006/ole">
            <mc:AlternateContent xmlns:mc="http://schemas.openxmlformats.org/markup-compatibility/2006">
              <mc:Choice xmlns:v="urn:schemas-microsoft-com:vml" Requires="v">
                <p:oleObj spid="_x0000_s113690" name="Equation" r:id="rId3" imgW="4825800" imgH="1625400" progId="Equation.DSMT4">
                  <p:embed/>
                </p:oleObj>
              </mc:Choice>
              <mc:Fallback>
                <p:oleObj name="Equation" r:id="rId3" imgW="4825800" imgH="1625400" progId="Equation.DSMT4">
                  <p:embed/>
                  <p:pic>
                    <p:nvPicPr>
                      <p:cNvPr id="0" name=""/>
                      <p:cNvPicPr/>
                      <p:nvPr/>
                    </p:nvPicPr>
                    <p:blipFill>
                      <a:blip r:embed="rId4"/>
                      <a:stretch>
                        <a:fillRect/>
                      </a:stretch>
                    </p:blipFill>
                    <p:spPr>
                      <a:xfrm>
                        <a:off x="613172" y="1040973"/>
                        <a:ext cx="7917656" cy="266700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34A9FA5A-3AD9-4240-8ED6-CAF6AE3ECB00}"/>
              </a:ext>
            </a:extLst>
          </p:cNvPr>
          <p:cNvSpPr txBox="1"/>
          <p:nvPr/>
        </p:nvSpPr>
        <p:spPr>
          <a:xfrm>
            <a:off x="529828" y="3707973"/>
            <a:ext cx="8001000" cy="461665"/>
          </a:xfrm>
          <a:prstGeom prst="rect">
            <a:avLst/>
          </a:prstGeom>
          <a:noFill/>
        </p:spPr>
        <p:txBody>
          <a:bodyPr wrap="square" rtlCol="0">
            <a:spAutoFit/>
          </a:bodyPr>
          <a:lstStyle/>
          <a:p>
            <a:r>
              <a:rPr lang="en-US" sz="2400" dirty="0">
                <a:latin typeface="+mj-lt"/>
              </a:rPr>
              <a:t>For Fermi particles     n</a:t>
            </a:r>
            <a:r>
              <a:rPr lang="en-US" sz="2400" baseline="-25000" dirty="0">
                <a:latin typeface="+mj-lt"/>
              </a:rPr>
              <a:t>s</a:t>
            </a:r>
            <a:r>
              <a:rPr lang="en-US" sz="2400" dirty="0">
                <a:latin typeface="+mj-lt"/>
              </a:rPr>
              <a:t>=0   or  n</a:t>
            </a:r>
            <a:r>
              <a:rPr lang="en-US" sz="2400" baseline="-25000" dirty="0">
                <a:latin typeface="+mj-lt"/>
              </a:rPr>
              <a:t>s</a:t>
            </a:r>
            <a:r>
              <a:rPr lang="en-US" sz="2400" dirty="0">
                <a:latin typeface="+mj-lt"/>
              </a:rPr>
              <a:t>=1 only</a:t>
            </a:r>
          </a:p>
        </p:txBody>
      </p:sp>
      <p:graphicFrame>
        <p:nvGraphicFramePr>
          <p:cNvPr id="8" name="Object 7">
            <a:extLst>
              <a:ext uri="{FF2B5EF4-FFF2-40B4-BE49-F238E27FC236}">
                <a16:creationId xmlns:a16="http://schemas.microsoft.com/office/drawing/2014/main" id="{28EC9D7B-A602-4EBB-932A-3AB7CFE39909}"/>
              </a:ext>
            </a:extLst>
          </p:cNvPr>
          <p:cNvGraphicFramePr>
            <a:graphicFrameLocks noChangeAspect="1"/>
          </p:cNvGraphicFramePr>
          <p:nvPr>
            <p:extLst>
              <p:ext uri="{D42A27DB-BD31-4B8C-83A1-F6EECF244321}">
                <p14:modId xmlns:p14="http://schemas.microsoft.com/office/powerpoint/2010/main" val="4238888574"/>
              </p:ext>
            </p:extLst>
          </p:nvPr>
        </p:nvGraphicFramePr>
        <p:xfrm>
          <a:off x="811213" y="4222750"/>
          <a:ext cx="5051425" cy="1730375"/>
        </p:xfrm>
        <a:graphic>
          <a:graphicData uri="http://schemas.openxmlformats.org/presentationml/2006/ole">
            <mc:AlternateContent xmlns:mc="http://schemas.openxmlformats.org/markup-compatibility/2006">
              <mc:Choice xmlns:v="urn:schemas-microsoft-com:vml" Requires="v">
                <p:oleObj spid="_x0000_s113691" name="Equation" r:id="rId5" imgW="2298600" imgH="787320" progId="Equation.DSMT4">
                  <p:embed/>
                </p:oleObj>
              </mc:Choice>
              <mc:Fallback>
                <p:oleObj name="Equation" r:id="rId5" imgW="2298600" imgH="787320" progId="Equation.DSMT4">
                  <p:embed/>
                  <p:pic>
                    <p:nvPicPr>
                      <p:cNvPr id="0" name=""/>
                      <p:cNvPicPr/>
                      <p:nvPr/>
                    </p:nvPicPr>
                    <p:blipFill>
                      <a:blip r:embed="rId6"/>
                      <a:stretch>
                        <a:fillRect/>
                      </a:stretch>
                    </p:blipFill>
                    <p:spPr>
                      <a:xfrm>
                        <a:off x="811213" y="4222750"/>
                        <a:ext cx="5051425" cy="1730375"/>
                      </a:xfrm>
                      <a:prstGeom prst="rect">
                        <a:avLst/>
                      </a:prstGeom>
                    </p:spPr>
                  </p:pic>
                </p:oleObj>
              </mc:Fallback>
            </mc:AlternateContent>
          </a:graphicData>
        </a:graphic>
      </p:graphicFrame>
    </p:spTree>
    <p:extLst>
      <p:ext uri="{BB962C8B-B14F-4D97-AF65-F5344CB8AC3E}">
        <p14:creationId xmlns:p14="http://schemas.microsoft.com/office/powerpoint/2010/main" val="280402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D96EA0-3F16-4C95-B52C-E4B855D3295D}"/>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07618C75-2814-4EC1-B77F-7FBC56D2565D}"/>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D497320D-25BE-4DFE-976A-CE6B83998B8B}"/>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457C57F4-A1BA-4C1E-9E91-0A8DC6967E5B}"/>
              </a:ext>
            </a:extLst>
          </p:cNvPr>
          <p:cNvSpPr txBox="1"/>
          <p:nvPr/>
        </p:nvSpPr>
        <p:spPr>
          <a:xfrm>
            <a:off x="304800" y="228600"/>
            <a:ext cx="8382000" cy="461665"/>
          </a:xfrm>
          <a:prstGeom prst="rect">
            <a:avLst/>
          </a:prstGeom>
          <a:noFill/>
        </p:spPr>
        <p:txBody>
          <a:bodyPr wrap="square" rtlCol="0">
            <a:spAutoFit/>
          </a:bodyPr>
          <a:lstStyle/>
          <a:p>
            <a:r>
              <a:rPr lang="en-US" sz="2400" dirty="0">
                <a:latin typeface="+mj-lt"/>
              </a:rPr>
              <a:t>Summary of results for Bose particles</a:t>
            </a:r>
          </a:p>
        </p:txBody>
      </p:sp>
      <p:graphicFrame>
        <p:nvGraphicFramePr>
          <p:cNvPr id="6" name="Object 5">
            <a:extLst>
              <a:ext uri="{FF2B5EF4-FFF2-40B4-BE49-F238E27FC236}">
                <a16:creationId xmlns:a16="http://schemas.microsoft.com/office/drawing/2014/main" id="{074895FA-8C8A-4F5F-A62E-B70C4924507C}"/>
              </a:ext>
            </a:extLst>
          </p:cNvPr>
          <p:cNvGraphicFramePr>
            <a:graphicFrameLocks noChangeAspect="1"/>
          </p:cNvGraphicFramePr>
          <p:nvPr>
            <p:extLst>
              <p:ext uri="{D42A27DB-BD31-4B8C-83A1-F6EECF244321}">
                <p14:modId xmlns:p14="http://schemas.microsoft.com/office/powerpoint/2010/main" val="3259978670"/>
              </p:ext>
            </p:extLst>
          </p:nvPr>
        </p:nvGraphicFramePr>
        <p:xfrm>
          <a:off x="438150" y="838200"/>
          <a:ext cx="5189538" cy="1635125"/>
        </p:xfrm>
        <a:graphic>
          <a:graphicData uri="http://schemas.openxmlformats.org/presentationml/2006/ole">
            <mc:AlternateContent xmlns:mc="http://schemas.openxmlformats.org/markup-compatibility/2006">
              <mc:Choice xmlns:v="urn:schemas-microsoft-com:vml" Requires="v">
                <p:oleObj spid="_x0000_s114710" name="Equation" r:id="rId3" imgW="2501640" imgH="787320" progId="Equation.DSMT4">
                  <p:embed/>
                </p:oleObj>
              </mc:Choice>
              <mc:Fallback>
                <p:oleObj name="Equation" r:id="rId3" imgW="2501640" imgH="787320" progId="Equation.DSMT4">
                  <p:embed/>
                  <p:pic>
                    <p:nvPicPr>
                      <p:cNvPr id="6" name="Object 5">
                        <a:extLst>
                          <a:ext uri="{FF2B5EF4-FFF2-40B4-BE49-F238E27FC236}">
                            <a16:creationId xmlns:a16="http://schemas.microsoft.com/office/drawing/2014/main" id="{E85BFC76-D451-4535-9108-22E696738E25}"/>
                          </a:ext>
                        </a:extLst>
                      </p:cNvPr>
                      <p:cNvPicPr/>
                      <p:nvPr/>
                    </p:nvPicPr>
                    <p:blipFill>
                      <a:blip r:embed="rId4"/>
                      <a:stretch>
                        <a:fillRect/>
                      </a:stretch>
                    </p:blipFill>
                    <p:spPr>
                      <a:xfrm>
                        <a:off x="438150" y="838200"/>
                        <a:ext cx="5189538" cy="1635125"/>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1084CAF0-7150-4C90-AD6B-0D8ECF3C6299}"/>
              </a:ext>
            </a:extLst>
          </p:cNvPr>
          <p:cNvSpPr txBox="1"/>
          <p:nvPr/>
        </p:nvSpPr>
        <p:spPr>
          <a:xfrm>
            <a:off x="457200" y="2738735"/>
            <a:ext cx="8382000" cy="461665"/>
          </a:xfrm>
          <a:prstGeom prst="rect">
            <a:avLst/>
          </a:prstGeom>
          <a:noFill/>
        </p:spPr>
        <p:txBody>
          <a:bodyPr wrap="square" rtlCol="0">
            <a:spAutoFit/>
          </a:bodyPr>
          <a:lstStyle/>
          <a:p>
            <a:r>
              <a:rPr lang="en-US" sz="2400" dirty="0">
                <a:latin typeface="+mj-lt"/>
              </a:rPr>
              <a:t>Summary of results for Fermi particles</a:t>
            </a:r>
          </a:p>
        </p:txBody>
      </p:sp>
      <p:graphicFrame>
        <p:nvGraphicFramePr>
          <p:cNvPr id="10" name="Object 9">
            <a:extLst>
              <a:ext uri="{FF2B5EF4-FFF2-40B4-BE49-F238E27FC236}">
                <a16:creationId xmlns:a16="http://schemas.microsoft.com/office/drawing/2014/main" id="{CEA59377-41E2-4D7A-B158-B3FD5EBF7413}"/>
              </a:ext>
            </a:extLst>
          </p:cNvPr>
          <p:cNvGraphicFramePr>
            <a:graphicFrameLocks noChangeAspect="1"/>
          </p:cNvGraphicFramePr>
          <p:nvPr>
            <p:extLst>
              <p:ext uri="{D42A27DB-BD31-4B8C-83A1-F6EECF244321}">
                <p14:modId xmlns:p14="http://schemas.microsoft.com/office/powerpoint/2010/main" val="2149828179"/>
              </p:ext>
            </p:extLst>
          </p:nvPr>
        </p:nvGraphicFramePr>
        <p:xfrm>
          <a:off x="582613" y="3192463"/>
          <a:ext cx="5051425" cy="1730375"/>
        </p:xfrm>
        <a:graphic>
          <a:graphicData uri="http://schemas.openxmlformats.org/presentationml/2006/ole">
            <mc:AlternateContent xmlns:mc="http://schemas.openxmlformats.org/markup-compatibility/2006">
              <mc:Choice xmlns:v="urn:schemas-microsoft-com:vml" Requires="v">
                <p:oleObj spid="_x0000_s114711" name="Equation" r:id="rId5" imgW="2298600" imgH="787320" progId="Equation.DSMT4">
                  <p:embed/>
                </p:oleObj>
              </mc:Choice>
              <mc:Fallback>
                <p:oleObj name="Equation" r:id="rId5" imgW="2298600" imgH="787320" progId="Equation.DSMT4">
                  <p:embed/>
                  <p:pic>
                    <p:nvPicPr>
                      <p:cNvPr id="8" name="Object 7">
                        <a:extLst>
                          <a:ext uri="{FF2B5EF4-FFF2-40B4-BE49-F238E27FC236}">
                            <a16:creationId xmlns:a16="http://schemas.microsoft.com/office/drawing/2014/main" id="{28EC9D7B-A602-4EBB-932A-3AB7CFE39909}"/>
                          </a:ext>
                        </a:extLst>
                      </p:cNvPr>
                      <p:cNvPicPr/>
                      <p:nvPr/>
                    </p:nvPicPr>
                    <p:blipFill>
                      <a:blip r:embed="rId6"/>
                      <a:stretch>
                        <a:fillRect/>
                      </a:stretch>
                    </p:blipFill>
                    <p:spPr>
                      <a:xfrm>
                        <a:off x="582613" y="3192463"/>
                        <a:ext cx="5051425" cy="1730375"/>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1470B7C9-E7CB-4BD2-B1DA-37380F2B2265}"/>
              </a:ext>
            </a:extLst>
          </p:cNvPr>
          <p:cNvSpPr txBox="1"/>
          <p:nvPr/>
        </p:nvSpPr>
        <p:spPr>
          <a:xfrm>
            <a:off x="457200" y="5144948"/>
            <a:ext cx="8096250" cy="830997"/>
          </a:xfrm>
          <a:prstGeom prst="rect">
            <a:avLst/>
          </a:prstGeom>
          <a:noFill/>
        </p:spPr>
        <p:txBody>
          <a:bodyPr wrap="square" rtlCol="0">
            <a:spAutoFit/>
          </a:bodyPr>
          <a:lstStyle/>
          <a:p>
            <a:r>
              <a:rPr lang="en-US" sz="2400" dirty="0">
                <a:latin typeface="+mj-lt"/>
              </a:rPr>
              <a:t>Do you think that Fermi and Bose particles behave the same at low temperatures?</a:t>
            </a:r>
          </a:p>
        </p:txBody>
      </p:sp>
    </p:spTree>
    <p:extLst>
      <p:ext uri="{BB962C8B-B14F-4D97-AF65-F5344CB8AC3E}">
        <p14:creationId xmlns:p14="http://schemas.microsoft.com/office/powerpoint/2010/main" val="100636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CC0571-418B-4745-88DA-BE661B9CE418}"/>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95D7E8E5-1D42-4D3C-AC71-E92002DA8CB5}"/>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8E2DA114-C84B-4711-A6F2-B8AEE7945B32}"/>
              </a:ext>
            </a:extLst>
          </p:cNvPr>
          <p:cNvSpPr>
            <a:spLocks noGrp="1"/>
          </p:cNvSpPr>
          <p:nvPr>
            <p:ph type="sldNum" sz="quarter" idx="12"/>
          </p:nvPr>
        </p:nvSpPr>
        <p:spPr/>
        <p:txBody>
          <a:bodyPr/>
          <a:lstStyle/>
          <a:p>
            <a:fld id="{CE368B07-CEBF-4C80-90AF-53B34FA04CF3}" type="slidenum">
              <a:rPr lang="en-US" smtClean="0"/>
              <a:t>18</a:t>
            </a:fld>
            <a:endParaRPr lang="en-US" dirty="0"/>
          </a:p>
        </p:txBody>
      </p:sp>
      <p:pic>
        <p:nvPicPr>
          <p:cNvPr id="5" name="Picture 4">
            <a:extLst>
              <a:ext uri="{FF2B5EF4-FFF2-40B4-BE49-F238E27FC236}">
                <a16:creationId xmlns:a16="http://schemas.microsoft.com/office/drawing/2014/main" id="{2B555E1C-C1EE-42E6-9981-0C991DDE7A77}"/>
              </a:ext>
            </a:extLst>
          </p:cNvPr>
          <p:cNvPicPr>
            <a:picLocks noChangeAspect="1"/>
          </p:cNvPicPr>
          <p:nvPr/>
        </p:nvPicPr>
        <p:blipFill>
          <a:blip r:embed="rId3"/>
          <a:stretch>
            <a:fillRect/>
          </a:stretch>
        </p:blipFill>
        <p:spPr>
          <a:xfrm>
            <a:off x="990600" y="1219200"/>
            <a:ext cx="4762500" cy="4762500"/>
          </a:xfrm>
          <a:prstGeom prst="rect">
            <a:avLst/>
          </a:prstGeom>
        </p:spPr>
      </p:pic>
      <p:graphicFrame>
        <p:nvGraphicFramePr>
          <p:cNvPr id="6" name="Object 5">
            <a:extLst>
              <a:ext uri="{FF2B5EF4-FFF2-40B4-BE49-F238E27FC236}">
                <a16:creationId xmlns:a16="http://schemas.microsoft.com/office/drawing/2014/main" id="{2C33C7D4-AC02-4591-A546-0195C4375566}"/>
              </a:ext>
            </a:extLst>
          </p:cNvPr>
          <p:cNvGraphicFramePr>
            <a:graphicFrameLocks noChangeAspect="1"/>
          </p:cNvGraphicFramePr>
          <p:nvPr>
            <p:extLst>
              <p:ext uri="{D42A27DB-BD31-4B8C-83A1-F6EECF244321}">
                <p14:modId xmlns:p14="http://schemas.microsoft.com/office/powerpoint/2010/main" val="1560694415"/>
              </p:ext>
            </p:extLst>
          </p:nvPr>
        </p:nvGraphicFramePr>
        <p:xfrm>
          <a:off x="1600200" y="206375"/>
          <a:ext cx="3738562" cy="1339850"/>
        </p:xfrm>
        <a:graphic>
          <a:graphicData uri="http://schemas.openxmlformats.org/presentationml/2006/ole">
            <mc:AlternateContent xmlns:mc="http://schemas.openxmlformats.org/markup-compatibility/2006">
              <mc:Choice xmlns:v="urn:schemas-microsoft-com:vml" Requires="v">
                <p:oleObj spid="_x0000_s115732" name="Equation" r:id="rId4" imgW="1701720" imgH="609480" progId="Equation.DSMT4">
                  <p:embed/>
                </p:oleObj>
              </mc:Choice>
              <mc:Fallback>
                <p:oleObj name="Equation" r:id="rId4" imgW="1701720" imgH="609480" progId="Equation.DSMT4">
                  <p:embed/>
                  <p:pic>
                    <p:nvPicPr>
                      <p:cNvPr id="10" name="Object 9">
                        <a:extLst>
                          <a:ext uri="{FF2B5EF4-FFF2-40B4-BE49-F238E27FC236}">
                            <a16:creationId xmlns:a16="http://schemas.microsoft.com/office/drawing/2014/main" id="{CEA59377-41E2-4D7A-B158-B3FD5EBF7413}"/>
                          </a:ext>
                        </a:extLst>
                      </p:cNvPr>
                      <p:cNvPicPr/>
                      <p:nvPr/>
                    </p:nvPicPr>
                    <p:blipFill>
                      <a:blip r:embed="rId5"/>
                      <a:stretch>
                        <a:fillRect/>
                      </a:stretch>
                    </p:blipFill>
                    <p:spPr>
                      <a:xfrm>
                        <a:off x="1600200" y="206375"/>
                        <a:ext cx="3738562" cy="133985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6A77CE99-EF13-4EA8-B3A6-FDFF117BD9E1}"/>
              </a:ext>
            </a:extLst>
          </p:cNvPr>
          <p:cNvGraphicFramePr>
            <a:graphicFrameLocks noChangeAspect="1"/>
          </p:cNvGraphicFramePr>
          <p:nvPr>
            <p:extLst>
              <p:ext uri="{D42A27DB-BD31-4B8C-83A1-F6EECF244321}">
                <p14:modId xmlns:p14="http://schemas.microsoft.com/office/powerpoint/2010/main" val="4230703116"/>
              </p:ext>
            </p:extLst>
          </p:nvPr>
        </p:nvGraphicFramePr>
        <p:xfrm>
          <a:off x="3581400" y="5634990"/>
          <a:ext cx="800100" cy="514350"/>
        </p:xfrm>
        <a:graphic>
          <a:graphicData uri="http://schemas.openxmlformats.org/presentationml/2006/ole">
            <mc:AlternateContent xmlns:mc="http://schemas.openxmlformats.org/markup-compatibility/2006">
              <mc:Choice xmlns:v="urn:schemas-microsoft-com:vml" Requires="v">
                <p:oleObj spid="_x0000_s115733" name="Equation" r:id="rId6" imgW="355320" imgH="228600" progId="Equation.DSMT4">
                  <p:embed/>
                </p:oleObj>
              </mc:Choice>
              <mc:Fallback>
                <p:oleObj name="Equation" r:id="rId6" imgW="355320" imgH="228600" progId="Equation.DSMT4">
                  <p:embed/>
                  <p:pic>
                    <p:nvPicPr>
                      <p:cNvPr id="0" name=""/>
                      <p:cNvPicPr/>
                      <p:nvPr/>
                    </p:nvPicPr>
                    <p:blipFill>
                      <a:blip r:embed="rId7"/>
                      <a:stretch>
                        <a:fillRect/>
                      </a:stretch>
                    </p:blipFill>
                    <p:spPr>
                      <a:xfrm>
                        <a:off x="3581400" y="5634990"/>
                        <a:ext cx="800100" cy="51435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89CDBEE3-A96B-4A6D-A556-7E08B54FCCB6}"/>
              </a:ext>
            </a:extLst>
          </p:cNvPr>
          <p:cNvSpPr txBox="1"/>
          <p:nvPr/>
        </p:nvSpPr>
        <p:spPr>
          <a:xfrm>
            <a:off x="3977640" y="3276600"/>
            <a:ext cx="4648200" cy="461665"/>
          </a:xfrm>
          <a:prstGeom prst="rect">
            <a:avLst/>
          </a:prstGeom>
          <a:noFill/>
        </p:spPr>
        <p:txBody>
          <a:bodyPr wrap="square" rtlCol="0">
            <a:spAutoFit/>
          </a:bodyPr>
          <a:lstStyle/>
          <a:p>
            <a:r>
              <a:rPr lang="en-US" sz="2400" dirty="0">
                <a:latin typeface="Symbol" panose="05050102010706020507" pitchFamily="18" charset="2"/>
              </a:rPr>
              <a:t>b</a:t>
            </a:r>
            <a:r>
              <a:rPr lang="en-US" sz="2400" dirty="0">
                <a:latin typeface="+mj-lt"/>
              </a:rPr>
              <a:t>=100</a:t>
            </a:r>
          </a:p>
        </p:txBody>
      </p:sp>
    </p:spTree>
    <p:extLst>
      <p:ext uri="{BB962C8B-B14F-4D97-AF65-F5344CB8AC3E}">
        <p14:creationId xmlns:p14="http://schemas.microsoft.com/office/powerpoint/2010/main" val="155296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E56B98E-B4BA-4CD2-ADE8-FB9C3DE3789C}"/>
              </a:ext>
            </a:extLst>
          </p:cNvPr>
          <p:cNvPicPr>
            <a:picLocks noChangeAspect="1"/>
          </p:cNvPicPr>
          <p:nvPr/>
        </p:nvPicPr>
        <p:blipFill>
          <a:blip r:embed="rId2"/>
          <a:stretch>
            <a:fillRect/>
          </a:stretch>
        </p:blipFill>
        <p:spPr>
          <a:xfrm>
            <a:off x="-53340" y="402124"/>
            <a:ext cx="9144000" cy="3026876"/>
          </a:xfrm>
          <a:prstGeom prst="rect">
            <a:avLst/>
          </a:prstGeom>
        </p:spPr>
      </p:pic>
      <p:sp>
        <p:nvSpPr>
          <p:cNvPr id="6" name="Rectangle 5">
            <a:extLst>
              <a:ext uri="{FF2B5EF4-FFF2-40B4-BE49-F238E27FC236}">
                <a16:creationId xmlns:a16="http://schemas.microsoft.com/office/drawing/2014/main" id="{9FC859EB-D31F-4DB3-B0F3-5C029A575D13}"/>
              </a:ext>
            </a:extLst>
          </p:cNvPr>
          <p:cNvSpPr/>
          <p:nvPr/>
        </p:nvSpPr>
        <p:spPr>
          <a:xfrm>
            <a:off x="53340" y="2362200"/>
            <a:ext cx="8991600" cy="391863"/>
          </a:xfrm>
          <a:prstGeom prst="rect">
            <a:avLst/>
          </a:prstGeom>
          <a:solidFill>
            <a:srgbClr val="DA32AA">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9FDF82E3-8190-4BCE-B2CD-5224AA9AC4AE}"/>
              </a:ext>
            </a:extLst>
          </p:cNvPr>
          <p:cNvSpPr>
            <a:spLocks noGrp="1"/>
          </p:cNvSpPr>
          <p:nvPr>
            <p:ph type="dt" sz="half" idx="10"/>
          </p:nvPr>
        </p:nvSpPr>
        <p:spPr/>
        <p:txBody>
          <a:bodyPr/>
          <a:lstStyle/>
          <a:p>
            <a:r>
              <a:rPr lang="en-US"/>
              <a:t>4/05/2021</a:t>
            </a:r>
            <a:endParaRPr lang="en-US" dirty="0"/>
          </a:p>
        </p:txBody>
      </p:sp>
      <p:sp>
        <p:nvSpPr>
          <p:cNvPr id="8" name="Footer Placeholder 7">
            <a:extLst>
              <a:ext uri="{FF2B5EF4-FFF2-40B4-BE49-F238E27FC236}">
                <a16:creationId xmlns:a16="http://schemas.microsoft.com/office/drawing/2014/main" id="{3076C047-264C-47A3-B938-4A71F94A6F8F}"/>
              </a:ext>
            </a:extLst>
          </p:cNvPr>
          <p:cNvSpPr>
            <a:spLocks noGrp="1"/>
          </p:cNvSpPr>
          <p:nvPr>
            <p:ph type="ftr" sz="quarter" idx="11"/>
          </p:nvPr>
        </p:nvSpPr>
        <p:spPr/>
        <p:txBody>
          <a:bodyPr/>
          <a:lstStyle/>
          <a:p>
            <a:r>
              <a:rPr lang="en-US"/>
              <a:t>PHY 341/641  Spring 2021 -- Lecture 27</a:t>
            </a:r>
            <a:endParaRPr lang="en-US" dirty="0"/>
          </a:p>
        </p:txBody>
      </p:sp>
      <p:sp>
        <p:nvSpPr>
          <p:cNvPr id="9" name="Slide Number Placeholder 8">
            <a:extLst>
              <a:ext uri="{FF2B5EF4-FFF2-40B4-BE49-F238E27FC236}">
                <a16:creationId xmlns:a16="http://schemas.microsoft.com/office/drawing/2014/main" id="{ED6655A1-58F3-473C-9924-F5CC7495CD19}"/>
              </a:ext>
            </a:extLst>
          </p:cNvPr>
          <p:cNvSpPr>
            <a:spLocks noGrp="1"/>
          </p:cNvSpPr>
          <p:nvPr>
            <p:ph type="sldNum" sz="quarter" idx="12"/>
          </p:nvPr>
        </p:nvSpPr>
        <p:spPr/>
        <p:txBody>
          <a:bodyPr/>
          <a:lstStyle/>
          <a:p>
            <a:fld id="{CE368B07-CEBF-4C80-90AF-53B34FA04CF3}" type="slidenum">
              <a:rPr lang="en-US" smtClean="0"/>
              <a:t>2</a:t>
            </a:fld>
            <a:endParaRPr lang="en-US" dirty="0"/>
          </a:p>
        </p:txBody>
      </p:sp>
      <p:pic>
        <p:nvPicPr>
          <p:cNvPr id="4" name="Picture 3">
            <a:extLst>
              <a:ext uri="{FF2B5EF4-FFF2-40B4-BE49-F238E27FC236}">
                <a16:creationId xmlns:a16="http://schemas.microsoft.com/office/drawing/2014/main" id="{E1D5E02F-6FC4-4B0F-8D87-86A7028C6AEF}"/>
              </a:ext>
            </a:extLst>
          </p:cNvPr>
          <p:cNvPicPr>
            <a:picLocks noChangeAspect="1"/>
          </p:cNvPicPr>
          <p:nvPr/>
        </p:nvPicPr>
        <p:blipFill>
          <a:blip r:embed="rId3"/>
          <a:stretch>
            <a:fillRect/>
          </a:stretch>
        </p:blipFill>
        <p:spPr>
          <a:xfrm>
            <a:off x="-38100" y="3626900"/>
            <a:ext cx="9144000" cy="2802306"/>
          </a:xfrm>
          <a:prstGeom prst="rect">
            <a:avLst/>
          </a:prstGeom>
        </p:spPr>
      </p:pic>
    </p:spTree>
    <p:extLst>
      <p:ext uri="{BB962C8B-B14F-4D97-AF65-F5344CB8AC3E}">
        <p14:creationId xmlns:p14="http://schemas.microsoft.com/office/powerpoint/2010/main" val="4238493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F65F60-A8CF-4D4E-B2DA-C5AE6FC1C3B0}"/>
              </a:ext>
            </a:extLst>
          </p:cNvPr>
          <p:cNvPicPr>
            <a:picLocks noChangeAspect="1"/>
          </p:cNvPicPr>
          <p:nvPr/>
        </p:nvPicPr>
        <p:blipFill>
          <a:blip r:embed="rId2"/>
          <a:stretch>
            <a:fillRect/>
          </a:stretch>
        </p:blipFill>
        <p:spPr>
          <a:xfrm>
            <a:off x="1086573" y="0"/>
            <a:ext cx="6970853" cy="6858000"/>
          </a:xfrm>
          <a:prstGeom prst="rect">
            <a:avLst/>
          </a:prstGeom>
        </p:spPr>
      </p:pic>
      <p:sp>
        <p:nvSpPr>
          <p:cNvPr id="2" name="Date Placeholder 1">
            <a:extLst>
              <a:ext uri="{FF2B5EF4-FFF2-40B4-BE49-F238E27FC236}">
                <a16:creationId xmlns:a16="http://schemas.microsoft.com/office/drawing/2014/main" id="{3704900A-93ED-497F-BC38-981D500F4C39}"/>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0E534209-1D59-4AA3-9C73-E072CD5ECE2E}"/>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252DBF2C-E8ED-4649-8E4E-5CAD71708DA4}"/>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6" name="TextBox 5">
            <a:extLst>
              <a:ext uri="{FF2B5EF4-FFF2-40B4-BE49-F238E27FC236}">
                <a16:creationId xmlns:a16="http://schemas.microsoft.com/office/drawing/2014/main" id="{90E22B84-96B6-4110-AFFA-A165030CCC2D}"/>
              </a:ext>
            </a:extLst>
          </p:cNvPr>
          <p:cNvSpPr txBox="1"/>
          <p:nvPr/>
        </p:nvSpPr>
        <p:spPr>
          <a:xfrm>
            <a:off x="6248400" y="0"/>
            <a:ext cx="1143000" cy="461665"/>
          </a:xfrm>
          <a:prstGeom prst="rect">
            <a:avLst/>
          </a:prstGeom>
          <a:noFill/>
        </p:spPr>
        <p:txBody>
          <a:bodyPr wrap="square" rtlCol="0">
            <a:spAutoFit/>
          </a:bodyPr>
          <a:lstStyle/>
          <a:p>
            <a:r>
              <a:rPr lang="en-US" sz="2400" b="1" dirty="0">
                <a:solidFill>
                  <a:srgbClr val="FF0000"/>
                </a:solidFill>
                <a:latin typeface="+mj-lt"/>
              </a:rPr>
              <a:t>4 PM</a:t>
            </a:r>
          </a:p>
        </p:txBody>
      </p:sp>
    </p:spTree>
    <p:extLst>
      <p:ext uri="{BB962C8B-B14F-4D97-AF65-F5344CB8AC3E}">
        <p14:creationId xmlns:p14="http://schemas.microsoft.com/office/powerpoint/2010/main" val="492463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13CFDD-605D-4C9D-A2A3-78C4A859D52C}"/>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836AE349-5E0D-411C-81B7-8B1D79F66018}"/>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8089998A-CC62-44FF-BC77-C13731AB60AE}"/>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754EC23A-C15E-431C-A375-43C7866A2924}"/>
              </a:ext>
            </a:extLst>
          </p:cNvPr>
          <p:cNvSpPr txBox="1"/>
          <p:nvPr/>
        </p:nvSpPr>
        <p:spPr>
          <a:xfrm>
            <a:off x="228600" y="228600"/>
            <a:ext cx="8763000" cy="830997"/>
          </a:xfrm>
          <a:prstGeom prst="rect">
            <a:avLst/>
          </a:prstGeom>
          <a:noFill/>
        </p:spPr>
        <p:txBody>
          <a:bodyPr wrap="square" rtlCol="0">
            <a:spAutoFit/>
          </a:bodyPr>
          <a:lstStyle/>
          <a:p>
            <a:r>
              <a:rPr lang="en-US" sz="2400" dirty="0">
                <a:latin typeface="+mj-lt"/>
              </a:rPr>
              <a:t>Review:   Blackbody radiation.    Photons are spin 1 particles which obey Bose statistics.</a:t>
            </a:r>
          </a:p>
        </p:txBody>
      </p:sp>
      <p:graphicFrame>
        <p:nvGraphicFramePr>
          <p:cNvPr id="6" name="Object 5">
            <a:extLst>
              <a:ext uri="{FF2B5EF4-FFF2-40B4-BE49-F238E27FC236}">
                <a16:creationId xmlns:a16="http://schemas.microsoft.com/office/drawing/2014/main" id="{036C551F-4CB3-47C2-BF4B-EEAF974E8398}"/>
              </a:ext>
            </a:extLst>
          </p:cNvPr>
          <p:cNvGraphicFramePr>
            <a:graphicFrameLocks noChangeAspect="1"/>
          </p:cNvGraphicFramePr>
          <p:nvPr>
            <p:extLst>
              <p:ext uri="{D42A27DB-BD31-4B8C-83A1-F6EECF244321}">
                <p14:modId xmlns:p14="http://schemas.microsoft.com/office/powerpoint/2010/main" val="1432129385"/>
              </p:ext>
            </p:extLst>
          </p:nvPr>
        </p:nvGraphicFramePr>
        <p:xfrm>
          <a:off x="395287" y="1311275"/>
          <a:ext cx="8353425" cy="5045075"/>
        </p:xfrm>
        <a:graphic>
          <a:graphicData uri="http://schemas.openxmlformats.org/presentationml/2006/ole">
            <mc:AlternateContent xmlns:mc="http://schemas.openxmlformats.org/markup-compatibility/2006">
              <mc:Choice xmlns:v="urn:schemas-microsoft-com:vml" Requires="v">
                <p:oleObj spid="_x0000_s96303" name="Equation" r:id="rId3" imgW="3974760" imgH="2400120" progId="Equation.DSMT4">
                  <p:embed/>
                </p:oleObj>
              </mc:Choice>
              <mc:Fallback>
                <p:oleObj name="Equation" r:id="rId3" imgW="3974760" imgH="2400120" progId="Equation.DSMT4">
                  <p:embed/>
                  <p:pic>
                    <p:nvPicPr>
                      <p:cNvPr id="0" name=""/>
                      <p:cNvPicPr/>
                      <p:nvPr/>
                    </p:nvPicPr>
                    <p:blipFill>
                      <a:blip r:embed="rId4"/>
                      <a:stretch>
                        <a:fillRect/>
                      </a:stretch>
                    </p:blipFill>
                    <p:spPr>
                      <a:xfrm>
                        <a:off x="395287" y="1311275"/>
                        <a:ext cx="8353425" cy="5045075"/>
                      </a:xfrm>
                      <a:prstGeom prst="rect">
                        <a:avLst/>
                      </a:prstGeom>
                    </p:spPr>
                  </p:pic>
                </p:oleObj>
              </mc:Fallback>
            </mc:AlternateContent>
          </a:graphicData>
        </a:graphic>
      </p:graphicFrame>
    </p:spTree>
    <p:extLst>
      <p:ext uri="{BB962C8B-B14F-4D97-AF65-F5344CB8AC3E}">
        <p14:creationId xmlns:p14="http://schemas.microsoft.com/office/powerpoint/2010/main" val="180565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63856F-AC3E-46F4-9141-0AC080737D00}"/>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3B471865-85E3-43C7-96BB-92F738729619}"/>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B4E04556-5FD0-4FE3-8656-3289D261BAFC}"/>
              </a:ext>
            </a:extLst>
          </p:cNvPr>
          <p:cNvSpPr>
            <a:spLocks noGrp="1"/>
          </p:cNvSpPr>
          <p:nvPr>
            <p:ph type="sldNum" sz="quarter" idx="12"/>
          </p:nvPr>
        </p:nvSpPr>
        <p:spPr/>
        <p:txBody>
          <a:bodyPr/>
          <a:lstStyle/>
          <a:p>
            <a:fld id="{CE368B07-CEBF-4C80-90AF-53B34FA04CF3}" type="slidenum">
              <a:rPr lang="en-US" smtClean="0"/>
              <a:t>5</a:t>
            </a:fld>
            <a:endParaRPr lang="en-US" dirty="0"/>
          </a:p>
        </p:txBody>
      </p:sp>
      <p:graphicFrame>
        <p:nvGraphicFramePr>
          <p:cNvPr id="6" name="Object 5">
            <a:extLst>
              <a:ext uri="{FF2B5EF4-FFF2-40B4-BE49-F238E27FC236}">
                <a16:creationId xmlns:a16="http://schemas.microsoft.com/office/drawing/2014/main" id="{B36EE6EA-5EE3-40F7-BB6D-3393F91326F4}"/>
              </a:ext>
            </a:extLst>
          </p:cNvPr>
          <p:cNvGraphicFramePr>
            <a:graphicFrameLocks noChangeAspect="1"/>
          </p:cNvGraphicFramePr>
          <p:nvPr>
            <p:extLst>
              <p:ext uri="{D42A27DB-BD31-4B8C-83A1-F6EECF244321}">
                <p14:modId xmlns:p14="http://schemas.microsoft.com/office/powerpoint/2010/main" val="2623577976"/>
              </p:ext>
            </p:extLst>
          </p:nvPr>
        </p:nvGraphicFramePr>
        <p:xfrm>
          <a:off x="517188" y="381000"/>
          <a:ext cx="7794625" cy="2509837"/>
        </p:xfrm>
        <a:graphic>
          <a:graphicData uri="http://schemas.openxmlformats.org/presentationml/2006/ole">
            <mc:AlternateContent xmlns:mc="http://schemas.openxmlformats.org/markup-compatibility/2006">
              <mc:Choice xmlns:v="urn:schemas-microsoft-com:vml" Requires="v">
                <p:oleObj spid="_x0000_s104508" name="Equation" r:id="rId3" imgW="3708360" imgH="1193760" progId="Equation.DSMT4">
                  <p:embed/>
                </p:oleObj>
              </mc:Choice>
              <mc:Fallback>
                <p:oleObj name="Equation" r:id="rId3" imgW="3708360" imgH="1193760" progId="Equation.DSMT4">
                  <p:embed/>
                  <p:pic>
                    <p:nvPicPr>
                      <p:cNvPr id="6" name="Object 5">
                        <a:extLst>
                          <a:ext uri="{FF2B5EF4-FFF2-40B4-BE49-F238E27FC236}">
                            <a16:creationId xmlns:a16="http://schemas.microsoft.com/office/drawing/2014/main" id="{02041047-DEEB-4BCF-BD19-3D4594989C53}"/>
                          </a:ext>
                        </a:extLst>
                      </p:cNvPr>
                      <p:cNvPicPr/>
                      <p:nvPr/>
                    </p:nvPicPr>
                    <p:blipFill>
                      <a:blip r:embed="rId4"/>
                      <a:stretch>
                        <a:fillRect/>
                      </a:stretch>
                    </p:blipFill>
                    <p:spPr>
                      <a:xfrm>
                        <a:off x="517188" y="381000"/>
                        <a:ext cx="7794625" cy="250983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B7DCD2A5-77E2-4DA4-9032-C2BDA40B9497}"/>
              </a:ext>
            </a:extLst>
          </p:cNvPr>
          <p:cNvGraphicFramePr>
            <a:graphicFrameLocks noChangeAspect="1"/>
          </p:cNvGraphicFramePr>
          <p:nvPr>
            <p:extLst>
              <p:ext uri="{D42A27DB-BD31-4B8C-83A1-F6EECF244321}">
                <p14:modId xmlns:p14="http://schemas.microsoft.com/office/powerpoint/2010/main" val="2804854086"/>
              </p:ext>
            </p:extLst>
          </p:nvPr>
        </p:nvGraphicFramePr>
        <p:xfrm>
          <a:off x="517188" y="2971800"/>
          <a:ext cx="8447088" cy="2806700"/>
        </p:xfrm>
        <a:graphic>
          <a:graphicData uri="http://schemas.openxmlformats.org/presentationml/2006/ole">
            <mc:AlternateContent xmlns:mc="http://schemas.openxmlformats.org/markup-compatibility/2006">
              <mc:Choice xmlns:v="urn:schemas-microsoft-com:vml" Requires="v">
                <p:oleObj spid="_x0000_s104509" name="Equation" r:id="rId5" imgW="3974760" imgH="1320480" progId="Equation.DSMT4">
                  <p:embed/>
                </p:oleObj>
              </mc:Choice>
              <mc:Fallback>
                <p:oleObj name="Equation" r:id="rId5" imgW="3974760" imgH="1320480" progId="Equation.DSMT4">
                  <p:embed/>
                  <p:pic>
                    <p:nvPicPr>
                      <p:cNvPr id="0" name=""/>
                      <p:cNvPicPr/>
                      <p:nvPr/>
                    </p:nvPicPr>
                    <p:blipFill>
                      <a:blip r:embed="rId6"/>
                      <a:stretch>
                        <a:fillRect/>
                      </a:stretch>
                    </p:blipFill>
                    <p:spPr>
                      <a:xfrm>
                        <a:off x="517188" y="2971800"/>
                        <a:ext cx="8447088" cy="2806700"/>
                      </a:xfrm>
                      <a:prstGeom prst="rect">
                        <a:avLst/>
                      </a:prstGeom>
                    </p:spPr>
                  </p:pic>
                </p:oleObj>
              </mc:Fallback>
            </mc:AlternateContent>
          </a:graphicData>
        </a:graphic>
      </p:graphicFrame>
    </p:spTree>
    <p:extLst>
      <p:ext uri="{BB962C8B-B14F-4D97-AF65-F5344CB8AC3E}">
        <p14:creationId xmlns:p14="http://schemas.microsoft.com/office/powerpoint/2010/main" val="2266916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1A2234-CC90-4332-B298-4746D666989B}"/>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EC52426B-858F-4587-AD93-5D3EBFA3404A}"/>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46BD2A3A-41EC-45EF-9958-21B57ED08809}"/>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7D19DDA2-B247-4984-B155-58288C5B70B6}"/>
              </a:ext>
            </a:extLst>
          </p:cNvPr>
          <p:cNvSpPr txBox="1"/>
          <p:nvPr/>
        </p:nvSpPr>
        <p:spPr>
          <a:xfrm>
            <a:off x="228600" y="228600"/>
            <a:ext cx="8534400" cy="461665"/>
          </a:xfrm>
          <a:prstGeom prst="rect">
            <a:avLst/>
          </a:prstGeom>
          <a:noFill/>
        </p:spPr>
        <p:txBody>
          <a:bodyPr wrap="square" rtlCol="0">
            <a:spAutoFit/>
          </a:bodyPr>
          <a:lstStyle/>
          <a:p>
            <a:r>
              <a:rPr lang="en-US" sz="2400" dirty="0">
                <a:latin typeface="+mj-lt"/>
              </a:rPr>
              <a:t>Bose statistics of blackbody radiation -- continued</a:t>
            </a:r>
          </a:p>
        </p:txBody>
      </p:sp>
      <p:graphicFrame>
        <p:nvGraphicFramePr>
          <p:cNvPr id="7" name="Object 6">
            <a:extLst>
              <a:ext uri="{FF2B5EF4-FFF2-40B4-BE49-F238E27FC236}">
                <a16:creationId xmlns:a16="http://schemas.microsoft.com/office/drawing/2014/main" id="{763390F3-01BD-40BC-AB29-6F9174791A44}"/>
              </a:ext>
            </a:extLst>
          </p:cNvPr>
          <p:cNvGraphicFramePr>
            <a:graphicFrameLocks noChangeAspect="1"/>
          </p:cNvGraphicFramePr>
          <p:nvPr>
            <p:extLst>
              <p:ext uri="{D42A27DB-BD31-4B8C-83A1-F6EECF244321}">
                <p14:modId xmlns:p14="http://schemas.microsoft.com/office/powerpoint/2010/main" val="1287112525"/>
              </p:ext>
            </p:extLst>
          </p:nvPr>
        </p:nvGraphicFramePr>
        <p:xfrm>
          <a:off x="609600" y="486102"/>
          <a:ext cx="6481762" cy="4911646"/>
        </p:xfrm>
        <a:graphic>
          <a:graphicData uri="http://schemas.openxmlformats.org/presentationml/2006/ole">
            <mc:AlternateContent xmlns:mc="http://schemas.openxmlformats.org/markup-compatibility/2006">
              <mc:Choice xmlns:v="urn:schemas-microsoft-com:vml" Requires="v">
                <p:oleObj spid="_x0000_s105491" name="Equation" r:id="rId3" imgW="2044440" imgH="1549080" progId="Equation.DSMT4">
                  <p:embed/>
                </p:oleObj>
              </mc:Choice>
              <mc:Fallback>
                <p:oleObj name="Equation" r:id="rId3" imgW="2044440" imgH="1549080" progId="Equation.DSMT4">
                  <p:embed/>
                  <p:pic>
                    <p:nvPicPr>
                      <p:cNvPr id="0" name=""/>
                      <p:cNvPicPr/>
                      <p:nvPr/>
                    </p:nvPicPr>
                    <p:blipFill>
                      <a:blip r:embed="rId4"/>
                      <a:stretch>
                        <a:fillRect/>
                      </a:stretch>
                    </p:blipFill>
                    <p:spPr>
                      <a:xfrm>
                        <a:off x="609600" y="486102"/>
                        <a:ext cx="6481762" cy="4911646"/>
                      </a:xfrm>
                      <a:prstGeom prst="rect">
                        <a:avLst/>
                      </a:prstGeom>
                    </p:spPr>
                  </p:pic>
                </p:oleObj>
              </mc:Fallback>
            </mc:AlternateContent>
          </a:graphicData>
        </a:graphic>
      </p:graphicFrame>
    </p:spTree>
    <p:extLst>
      <p:ext uri="{BB962C8B-B14F-4D97-AF65-F5344CB8AC3E}">
        <p14:creationId xmlns:p14="http://schemas.microsoft.com/office/powerpoint/2010/main" val="850558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9A0020-EC75-4510-8818-D2F81B171EBE}"/>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E70F5271-48BA-4A22-AF26-11059497045F}"/>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E6FA56A8-74CC-4DCF-95FF-1BA6290C1A34}"/>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Cube 4">
            <a:extLst>
              <a:ext uri="{FF2B5EF4-FFF2-40B4-BE49-F238E27FC236}">
                <a16:creationId xmlns:a16="http://schemas.microsoft.com/office/drawing/2014/main" id="{B255F687-1012-47EA-BB61-D7AA95D846C0}"/>
              </a:ext>
            </a:extLst>
          </p:cNvPr>
          <p:cNvSpPr/>
          <p:nvPr/>
        </p:nvSpPr>
        <p:spPr>
          <a:xfrm>
            <a:off x="480060" y="1458118"/>
            <a:ext cx="3276600" cy="3200400"/>
          </a:xfrm>
          <a:prstGeom prst="cube">
            <a:avLst/>
          </a:prstGeom>
          <a:pattFill prst="lgGrid">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E7AF726-9252-4327-8B41-99B55A0A51FF}"/>
              </a:ext>
            </a:extLst>
          </p:cNvPr>
          <p:cNvSpPr txBox="1"/>
          <p:nvPr/>
        </p:nvSpPr>
        <p:spPr>
          <a:xfrm>
            <a:off x="304800" y="7620"/>
            <a:ext cx="8382000" cy="1200329"/>
          </a:xfrm>
          <a:prstGeom prst="rect">
            <a:avLst/>
          </a:prstGeom>
          <a:noFill/>
        </p:spPr>
        <p:txBody>
          <a:bodyPr wrap="square" rtlCol="0">
            <a:spAutoFit/>
          </a:bodyPr>
          <a:lstStyle/>
          <a:p>
            <a:r>
              <a:rPr lang="en-US" sz="2400" dirty="0">
                <a:latin typeface="+mj-lt"/>
              </a:rPr>
              <a:t>Comment on density of states</a:t>
            </a:r>
          </a:p>
          <a:p>
            <a:endParaRPr lang="en-US" sz="2400" dirty="0">
              <a:latin typeface="+mj-lt"/>
            </a:endParaRPr>
          </a:p>
          <a:p>
            <a:r>
              <a:rPr lang="en-US" sz="2400" dirty="0">
                <a:latin typeface="+mj-lt"/>
              </a:rPr>
              <a:t>Electromagnetic modes within volume V=L</a:t>
            </a:r>
            <a:r>
              <a:rPr lang="en-US" sz="2400" baseline="30000" dirty="0">
                <a:latin typeface="+mj-lt"/>
              </a:rPr>
              <a:t>3</a:t>
            </a:r>
            <a:endParaRPr lang="en-US" sz="2400" dirty="0">
              <a:latin typeface="+mj-lt"/>
            </a:endParaRPr>
          </a:p>
        </p:txBody>
      </p:sp>
      <p:graphicFrame>
        <p:nvGraphicFramePr>
          <p:cNvPr id="7" name="Object 6">
            <a:extLst>
              <a:ext uri="{FF2B5EF4-FFF2-40B4-BE49-F238E27FC236}">
                <a16:creationId xmlns:a16="http://schemas.microsoft.com/office/drawing/2014/main" id="{1F5E08CB-A2E8-4075-95C3-08FF2E670EF1}"/>
              </a:ext>
            </a:extLst>
          </p:cNvPr>
          <p:cNvGraphicFramePr>
            <a:graphicFrameLocks noChangeAspect="1"/>
          </p:cNvGraphicFramePr>
          <p:nvPr>
            <p:extLst>
              <p:ext uri="{D42A27DB-BD31-4B8C-83A1-F6EECF244321}">
                <p14:modId xmlns:p14="http://schemas.microsoft.com/office/powerpoint/2010/main" val="2802673140"/>
              </p:ext>
            </p:extLst>
          </p:nvPr>
        </p:nvGraphicFramePr>
        <p:xfrm>
          <a:off x="4431030" y="1264576"/>
          <a:ext cx="2786850" cy="3330049"/>
        </p:xfrm>
        <a:graphic>
          <a:graphicData uri="http://schemas.openxmlformats.org/presentationml/2006/ole">
            <mc:AlternateContent xmlns:mc="http://schemas.openxmlformats.org/markup-compatibility/2006">
              <mc:Choice xmlns:v="urn:schemas-microsoft-com:vml" Requires="v">
                <p:oleObj spid="_x0000_s99376" name="Equation" r:id="rId3" imgW="1498320" imgH="1790640" progId="Equation.DSMT4">
                  <p:embed/>
                </p:oleObj>
              </mc:Choice>
              <mc:Fallback>
                <p:oleObj name="Equation" r:id="rId3" imgW="1498320" imgH="1790640" progId="Equation.DSMT4">
                  <p:embed/>
                  <p:pic>
                    <p:nvPicPr>
                      <p:cNvPr id="0" name=""/>
                      <p:cNvPicPr/>
                      <p:nvPr/>
                    </p:nvPicPr>
                    <p:blipFill>
                      <a:blip r:embed="rId4"/>
                      <a:stretch>
                        <a:fillRect/>
                      </a:stretch>
                    </p:blipFill>
                    <p:spPr>
                      <a:xfrm>
                        <a:off x="4431030" y="1264576"/>
                        <a:ext cx="2786850" cy="3330049"/>
                      </a:xfrm>
                      <a:prstGeom prst="rect">
                        <a:avLst/>
                      </a:prstGeom>
                    </p:spPr>
                  </p:pic>
                </p:oleObj>
              </mc:Fallback>
            </mc:AlternateContent>
          </a:graphicData>
        </a:graphic>
      </p:graphicFrame>
    </p:spTree>
    <p:extLst>
      <p:ext uri="{BB962C8B-B14F-4D97-AF65-F5344CB8AC3E}">
        <p14:creationId xmlns:p14="http://schemas.microsoft.com/office/powerpoint/2010/main" val="2500778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2030F6-636D-4C14-A0FA-70E933787740}"/>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89670776-5708-4C6D-B764-EE110D5C0868}"/>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0D548353-44B8-4191-A951-73F9DDA7205A}"/>
              </a:ext>
            </a:extLst>
          </p:cNvPr>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a:extLst>
              <a:ext uri="{FF2B5EF4-FFF2-40B4-BE49-F238E27FC236}">
                <a16:creationId xmlns:a16="http://schemas.microsoft.com/office/drawing/2014/main" id="{7E85A8CE-7810-45CE-A33A-FFEF954672F8}"/>
              </a:ext>
            </a:extLst>
          </p:cNvPr>
          <p:cNvGraphicFramePr>
            <a:graphicFrameLocks noChangeAspect="1"/>
          </p:cNvGraphicFramePr>
          <p:nvPr>
            <p:extLst>
              <p:ext uri="{D42A27DB-BD31-4B8C-83A1-F6EECF244321}">
                <p14:modId xmlns:p14="http://schemas.microsoft.com/office/powerpoint/2010/main" val="101982488"/>
              </p:ext>
            </p:extLst>
          </p:nvPr>
        </p:nvGraphicFramePr>
        <p:xfrm>
          <a:off x="2743200" y="1524000"/>
          <a:ext cx="6162261" cy="4724400"/>
        </p:xfrm>
        <a:graphic>
          <a:graphicData uri="http://schemas.openxmlformats.org/presentationml/2006/ole">
            <mc:AlternateContent xmlns:mc="http://schemas.openxmlformats.org/markup-compatibility/2006">
              <mc:Choice xmlns:v="urn:schemas-microsoft-com:vml" Requires="v">
                <p:oleObj spid="_x0000_s106515" name="Equation" r:id="rId3" imgW="3429000" imgH="2628720" progId="Equation.DSMT4">
                  <p:embed/>
                </p:oleObj>
              </mc:Choice>
              <mc:Fallback>
                <p:oleObj name="Equation" r:id="rId3" imgW="3429000" imgH="2628720" progId="Equation.DSMT4">
                  <p:embed/>
                  <p:pic>
                    <p:nvPicPr>
                      <p:cNvPr id="8" name="Object 7">
                        <a:extLst>
                          <a:ext uri="{FF2B5EF4-FFF2-40B4-BE49-F238E27FC236}">
                            <a16:creationId xmlns:a16="http://schemas.microsoft.com/office/drawing/2014/main" id="{A58CBB03-C00F-403E-9D55-F6741803A3CD}"/>
                          </a:ext>
                        </a:extLst>
                      </p:cNvPr>
                      <p:cNvPicPr/>
                      <p:nvPr/>
                    </p:nvPicPr>
                    <p:blipFill>
                      <a:blip r:embed="rId4"/>
                      <a:stretch>
                        <a:fillRect/>
                      </a:stretch>
                    </p:blipFill>
                    <p:spPr>
                      <a:xfrm>
                        <a:off x="2743200" y="1524000"/>
                        <a:ext cx="6162261" cy="4724400"/>
                      </a:xfrm>
                      <a:prstGeom prst="rect">
                        <a:avLst/>
                      </a:prstGeom>
                    </p:spPr>
                  </p:pic>
                </p:oleObj>
              </mc:Fallback>
            </mc:AlternateContent>
          </a:graphicData>
        </a:graphic>
      </p:graphicFrame>
      <p:sp>
        <p:nvSpPr>
          <p:cNvPr id="6" name="Cube 5">
            <a:extLst>
              <a:ext uri="{FF2B5EF4-FFF2-40B4-BE49-F238E27FC236}">
                <a16:creationId xmlns:a16="http://schemas.microsoft.com/office/drawing/2014/main" id="{D644AD4E-999A-48BA-9A14-A0A05FC14B8D}"/>
              </a:ext>
            </a:extLst>
          </p:cNvPr>
          <p:cNvSpPr/>
          <p:nvPr/>
        </p:nvSpPr>
        <p:spPr>
          <a:xfrm>
            <a:off x="304800" y="304800"/>
            <a:ext cx="2133600" cy="2220118"/>
          </a:xfrm>
          <a:prstGeom prst="cube">
            <a:avLst/>
          </a:prstGeom>
          <a:pattFill prst="lgGrid">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Brace 6">
            <a:extLst>
              <a:ext uri="{FF2B5EF4-FFF2-40B4-BE49-F238E27FC236}">
                <a16:creationId xmlns:a16="http://schemas.microsoft.com/office/drawing/2014/main" id="{2AA65F2D-4E66-423D-A818-D2F5FA4FE590}"/>
              </a:ext>
            </a:extLst>
          </p:cNvPr>
          <p:cNvSpPr/>
          <p:nvPr/>
        </p:nvSpPr>
        <p:spPr>
          <a:xfrm rot="5400000">
            <a:off x="843915" y="2182574"/>
            <a:ext cx="533400" cy="158877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6EAB66D4-61C1-4E99-B866-90F0D941CC2D}"/>
              </a:ext>
            </a:extLst>
          </p:cNvPr>
          <p:cNvSpPr txBox="1"/>
          <p:nvPr/>
        </p:nvSpPr>
        <p:spPr>
          <a:xfrm>
            <a:off x="765201" y="3103770"/>
            <a:ext cx="762000" cy="461665"/>
          </a:xfrm>
          <a:prstGeom prst="rect">
            <a:avLst/>
          </a:prstGeom>
          <a:noFill/>
        </p:spPr>
        <p:txBody>
          <a:bodyPr wrap="square" rtlCol="0">
            <a:spAutoFit/>
          </a:bodyPr>
          <a:lstStyle/>
          <a:p>
            <a:r>
              <a:rPr lang="en-US" sz="2400" b="1" i="1" dirty="0">
                <a:latin typeface="+mj-lt"/>
              </a:rPr>
              <a:t>L</a:t>
            </a:r>
          </a:p>
        </p:txBody>
      </p:sp>
      <p:sp>
        <p:nvSpPr>
          <p:cNvPr id="9" name="TextBox 8">
            <a:extLst>
              <a:ext uri="{FF2B5EF4-FFF2-40B4-BE49-F238E27FC236}">
                <a16:creationId xmlns:a16="http://schemas.microsoft.com/office/drawing/2014/main" id="{C173E9AB-5131-4930-B9C4-86B4F8C4CD69}"/>
              </a:ext>
            </a:extLst>
          </p:cNvPr>
          <p:cNvSpPr txBox="1"/>
          <p:nvPr/>
        </p:nvSpPr>
        <p:spPr>
          <a:xfrm>
            <a:off x="2590800" y="457200"/>
            <a:ext cx="1981200" cy="461665"/>
          </a:xfrm>
          <a:prstGeom prst="rect">
            <a:avLst/>
          </a:prstGeom>
          <a:noFill/>
        </p:spPr>
        <p:txBody>
          <a:bodyPr wrap="square" rtlCol="0">
            <a:spAutoFit/>
          </a:bodyPr>
          <a:lstStyle/>
          <a:p>
            <a:r>
              <a:rPr lang="en-US" sz="2400" b="1" i="1" dirty="0">
                <a:latin typeface="+mj-lt"/>
              </a:rPr>
              <a:t>L</a:t>
            </a:r>
            <a:r>
              <a:rPr lang="en-US" sz="2400" b="1" i="1" baseline="30000" dirty="0">
                <a:latin typeface="+mj-lt"/>
              </a:rPr>
              <a:t>3</a:t>
            </a:r>
            <a:r>
              <a:rPr lang="en-US" sz="2400" b="1" i="1" dirty="0">
                <a:latin typeface="+mj-lt"/>
              </a:rPr>
              <a:t>=V</a:t>
            </a:r>
          </a:p>
        </p:txBody>
      </p:sp>
      <p:sp>
        <p:nvSpPr>
          <p:cNvPr id="10" name="Oval 9">
            <a:extLst>
              <a:ext uri="{FF2B5EF4-FFF2-40B4-BE49-F238E27FC236}">
                <a16:creationId xmlns:a16="http://schemas.microsoft.com/office/drawing/2014/main" id="{F6AC9736-E584-4E19-A85B-90ECBE3A3123}"/>
              </a:ext>
            </a:extLst>
          </p:cNvPr>
          <p:cNvSpPr/>
          <p:nvPr/>
        </p:nvSpPr>
        <p:spPr>
          <a:xfrm>
            <a:off x="3390900" y="3394710"/>
            <a:ext cx="381000" cy="46166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7AEF45D-FF84-4706-91C6-DC90BA9AA3FB}"/>
              </a:ext>
            </a:extLst>
          </p:cNvPr>
          <p:cNvSpPr txBox="1"/>
          <p:nvPr/>
        </p:nvSpPr>
        <p:spPr>
          <a:xfrm>
            <a:off x="1524000" y="3747174"/>
            <a:ext cx="2247900" cy="461665"/>
          </a:xfrm>
          <a:prstGeom prst="rect">
            <a:avLst/>
          </a:prstGeom>
          <a:noFill/>
        </p:spPr>
        <p:txBody>
          <a:bodyPr wrap="square" rtlCol="0">
            <a:spAutoFit/>
          </a:bodyPr>
          <a:lstStyle/>
          <a:p>
            <a:r>
              <a:rPr lang="en-US" sz="2400" dirty="0">
                <a:solidFill>
                  <a:srgbClr val="FF0000"/>
                </a:solidFill>
                <a:latin typeface="+mj-lt"/>
              </a:rPr>
              <a:t>2 polarizations</a:t>
            </a:r>
          </a:p>
        </p:txBody>
      </p:sp>
    </p:spTree>
    <p:extLst>
      <p:ext uri="{BB962C8B-B14F-4D97-AF65-F5344CB8AC3E}">
        <p14:creationId xmlns:p14="http://schemas.microsoft.com/office/powerpoint/2010/main" val="1628675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A01A98-77E1-4B8C-AE5B-F253D3CAFCE6}"/>
              </a:ext>
            </a:extLst>
          </p:cNvPr>
          <p:cNvSpPr>
            <a:spLocks noGrp="1"/>
          </p:cNvSpPr>
          <p:nvPr>
            <p:ph type="dt" sz="half" idx="10"/>
          </p:nvPr>
        </p:nvSpPr>
        <p:spPr/>
        <p:txBody>
          <a:bodyPr/>
          <a:lstStyle/>
          <a:p>
            <a:r>
              <a:rPr lang="en-US"/>
              <a:t>4/05/2021</a:t>
            </a:r>
            <a:endParaRPr lang="en-US" dirty="0"/>
          </a:p>
        </p:txBody>
      </p:sp>
      <p:sp>
        <p:nvSpPr>
          <p:cNvPr id="3" name="Footer Placeholder 2">
            <a:extLst>
              <a:ext uri="{FF2B5EF4-FFF2-40B4-BE49-F238E27FC236}">
                <a16:creationId xmlns:a16="http://schemas.microsoft.com/office/drawing/2014/main" id="{41C19B62-C426-48C5-B09B-12356057BF58}"/>
              </a:ext>
            </a:extLst>
          </p:cNvPr>
          <p:cNvSpPr>
            <a:spLocks noGrp="1"/>
          </p:cNvSpPr>
          <p:nvPr>
            <p:ph type="ftr" sz="quarter" idx="11"/>
          </p:nvPr>
        </p:nvSpPr>
        <p:spPr/>
        <p:txBody>
          <a:bodyPr/>
          <a:lstStyle/>
          <a:p>
            <a:r>
              <a:rPr lang="en-US"/>
              <a:t>PHY 341/641  Spring 2021 -- Lecture 27</a:t>
            </a:r>
            <a:endParaRPr lang="en-US" dirty="0"/>
          </a:p>
        </p:txBody>
      </p:sp>
      <p:sp>
        <p:nvSpPr>
          <p:cNvPr id="4" name="Slide Number Placeholder 3">
            <a:extLst>
              <a:ext uri="{FF2B5EF4-FFF2-40B4-BE49-F238E27FC236}">
                <a16:creationId xmlns:a16="http://schemas.microsoft.com/office/drawing/2014/main" id="{B32B956C-C019-4755-97B7-60B13A259F8C}"/>
              </a:ext>
            </a:extLst>
          </p:cNvPr>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a:extLst>
              <a:ext uri="{FF2B5EF4-FFF2-40B4-BE49-F238E27FC236}">
                <a16:creationId xmlns:a16="http://schemas.microsoft.com/office/drawing/2014/main" id="{3BB5667B-4F6C-48E9-A696-C11F32E4F3E2}"/>
              </a:ext>
            </a:extLst>
          </p:cNvPr>
          <p:cNvGraphicFramePr>
            <a:graphicFrameLocks noChangeAspect="1"/>
          </p:cNvGraphicFramePr>
          <p:nvPr>
            <p:extLst>
              <p:ext uri="{D42A27DB-BD31-4B8C-83A1-F6EECF244321}">
                <p14:modId xmlns:p14="http://schemas.microsoft.com/office/powerpoint/2010/main" val="1671903891"/>
              </p:ext>
            </p:extLst>
          </p:nvPr>
        </p:nvGraphicFramePr>
        <p:xfrm>
          <a:off x="304800" y="3257550"/>
          <a:ext cx="8696323" cy="2147887"/>
        </p:xfrm>
        <a:graphic>
          <a:graphicData uri="http://schemas.openxmlformats.org/presentationml/2006/ole">
            <mc:AlternateContent xmlns:mc="http://schemas.openxmlformats.org/markup-compatibility/2006">
              <mc:Choice xmlns:v="urn:schemas-microsoft-com:vml" Requires="v">
                <p:oleObj spid="_x0000_s116746" name="Equation" r:id="rId3" imgW="4216320" imgH="1041120" progId="Equation.DSMT4">
                  <p:embed/>
                </p:oleObj>
              </mc:Choice>
              <mc:Fallback>
                <p:oleObj name="Equation" r:id="rId3" imgW="4216320" imgH="1041120" progId="Equation.DSMT4">
                  <p:embed/>
                  <p:pic>
                    <p:nvPicPr>
                      <p:cNvPr id="0" name=""/>
                      <p:cNvPicPr/>
                      <p:nvPr/>
                    </p:nvPicPr>
                    <p:blipFill>
                      <a:blip r:embed="rId4"/>
                      <a:stretch>
                        <a:fillRect/>
                      </a:stretch>
                    </p:blipFill>
                    <p:spPr>
                      <a:xfrm>
                        <a:off x="304800" y="3257550"/>
                        <a:ext cx="8696323" cy="2147887"/>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C3656BC4-2F81-4D98-90A4-FF558B524B14}"/>
              </a:ext>
            </a:extLst>
          </p:cNvPr>
          <p:cNvPicPr>
            <a:picLocks noChangeAspect="1"/>
          </p:cNvPicPr>
          <p:nvPr/>
        </p:nvPicPr>
        <p:blipFill>
          <a:blip r:embed="rId5"/>
          <a:stretch>
            <a:fillRect/>
          </a:stretch>
        </p:blipFill>
        <p:spPr>
          <a:xfrm>
            <a:off x="197168" y="304800"/>
            <a:ext cx="9144000" cy="2971800"/>
          </a:xfrm>
          <a:prstGeom prst="rect">
            <a:avLst/>
          </a:prstGeom>
        </p:spPr>
      </p:pic>
      <p:sp>
        <p:nvSpPr>
          <p:cNvPr id="7" name="TextBox 6">
            <a:extLst>
              <a:ext uri="{FF2B5EF4-FFF2-40B4-BE49-F238E27FC236}">
                <a16:creationId xmlns:a16="http://schemas.microsoft.com/office/drawing/2014/main" id="{624B8410-F422-4E1D-8B97-30A11D68B728}"/>
              </a:ext>
            </a:extLst>
          </p:cNvPr>
          <p:cNvSpPr txBox="1"/>
          <p:nvPr/>
        </p:nvSpPr>
        <p:spPr>
          <a:xfrm>
            <a:off x="3124200" y="1371600"/>
            <a:ext cx="914400" cy="461665"/>
          </a:xfrm>
          <a:prstGeom prst="rect">
            <a:avLst/>
          </a:prstGeom>
          <a:noFill/>
        </p:spPr>
        <p:txBody>
          <a:bodyPr wrap="square" rtlCol="0">
            <a:spAutoFit/>
          </a:bodyPr>
          <a:lstStyle/>
          <a:p>
            <a:r>
              <a:rPr lang="en-US" sz="2400" i="1" dirty="0">
                <a:latin typeface="+mj-lt"/>
              </a:rPr>
              <a:t>G(x)</a:t>
            </a:r>
          </a:p>
        </p:txBody>
      </p:sp>
      <p:sp>
        <p:nvSpPr>
          <p:cNvPr id="8" name="TextBox 7">
            <a:extLst>
              <a:ext uri="{FF2B5EF4-FFF2-40B4-BE49-F238E27FC236}">
                <a16:creationId xmlns:a16="http://schemas.microsoft.com/office/drawing/2014/main" id="{B8F47CE0-6779-4BE5-8A28-2C2D9482E344}"/>
              </a:ext>
            </a:extLst>
          </p:cNvPr>
          <p:cNvSpPr txBox="1"/>
          <p:nvPr/>
        </p:nvSpPr>
        <p:spPr>
          <a:xfrm>
            <a:off x="5105400" y="1524000"/>
            <a:ext cx="1066800" cy="461665"/>
          </a:xfrm>
          <a:prstGeom prst="rect">
            <a:avLst/>
          </a:prstGeom>
          <a:noFill/>
        </p:spPr>
        <p:txBody>
          <a:bodyPr wrap="square" rtlCol="0">
            <a:spAutoFit/>
          </a:bodyPr>
          <a:lstStyle/>
          <a:p>
            <a:r>
              <a:rPr lang="en-US" sz="2400" i="1" dirty="0">
                <a:latin typeface="Symbol" panose="05050102010706020507" pitchFamily="18" charset="2"/>
              </a:rPr>
              <a:t>d</a:t>
            </a:r>
            <a:r>
              <a:rPr lang="en-US" sz="2400" i="1" dirty="0">
                <a:latin typeface="+mj-lt"/>
              </a:rPr>
              <a:t>(a-x)</a:t>
            </a:r>
          </a:p>
        </p:txBody>
      </p:sp>
      <p:graphicFrame>
        <p:nvGraphicFramePr>
          <p:cNvPr id="9" name="Object 8">
            <a:extLst>
              <a:ext uri="{FF2B5EF4-FFF2-40B4-BE49-F238E27FC236}">
                <a16:creationId xmlns:a16="http://schemas.microsoft.com/office/drawing/2014/main" id="{E9E2A329-8A20-4BDC-88DB-188672C45E22}"/>
              </a:ext>
            </a:extLst>
          </p:cNvPr>
          <p:cNvGraphicFramePr>
            <a:graphicFrameLocks noChangeAspect="1"/>
          </p:cNvGraphicFramePr>
          <p:nvPr>
            <p:extLst>
              <p:ext uri="{D42A27DB-BD31-4B8C-83A1-F6EECF244321}">
                <p14:modId xmlns:p14="http://schemas.microsoft.com/office/powerpoint/2010/main" val="1603070898"/>
              </p:ext>
            </p:extLst>
          </p:nvPr>
        </p:nvGraphicFramePr>
        <p:xfrm>
          <a:off x="2264425" y="5424486"/>
          <a:ext cx="6115469" cy="1052514"/>
        </p:xfrm>
        <a:graphic>
          <a:graphicData uri="http://schemas.openxmlformats.org/presentationml/2006/ole">
            <mc:AlternateContent xmlns:mc="http://schemas.openxmlformats.org/markup-compatibility/2006">
              <mc:Choice xmlns:v="urn:schemas-microsoft-com:vml" Requires="v">
                <p:oleObj spid="_x0000_s116747" name="Equation" r:id="rId6" imgW="4279680" imgH="736560" progId="Equation.DSMT4">
                  <p:embed/>
                </p:oleObj>
              </mc:Choice>
              <mc:Fallback>
                <p:oleObj name="Equation" r:id="rId6" imgW="4279680" imgH="736560" progId="Equation.DSMT4">
                  <p:embed/>
                  <p:pic>
                    <p:nvPicPr>
                      <p:cNvPr id="0" name=""/>
                      <p:cNvPicPr/>
                      <p:nvPr/>
                    </p:nvPicPr>
                    <p:blipFill>
                      <a:blip r:embed="rId7"/>
                      <a:stretch>
                        <a:fillRect/>
                      </a:stretch>
                    </p:blipFill>
                    <p:spPr>
                      <a:xfrm>
                        <a:off x="2264425" y="5424486"/>
                        <a:ext cx="6115469" cy="1052514"/>
                      </a:xfrm>
                      <a:prstGeom prst="rect">
                        <a:avLst/>
                      </a:prstGeom>
                    </p:spPr>
                  </p:pic>
                </p:oleObj>
              </mc:Fallback>
            </mc:AlternateContent>
          </a:graphicData>
        </a:graphic>
      </p:graphicFrame>
    </p:spTree>
    <p:extLst>
      <p:ext uri="{BB962C8B-B14F-4D97-AF65-F5344CB8AC3E}">
        <p14:creationId xmlns:p14="http://schemas.microsoft.com/office/powerpoint/2010/main" val="2800377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26121</TotalTime>
  <Words>452</Words>
  <Application>Microsoft Office PowerPoint</Application>
  <PresentationFormat>On-screen Show (4:3)</PresentationFormat>
  <Paragraphs>94</Paragraphs>
  <Slides>18</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Calibri</vt:lpstr>
      <vt:lpstr>Symbol</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1628</cp:revision>
  <cp:lastPrinted>2021-01-31T04:39:24Z</cp:lastPrinted>
  <dcterms:created xsi:type="dcterms:W3CDTF">2012-01-10T18:32:24Z</dcterms:created>
  <dcterms:modified xsi:type="dcterms:W3CDTF">2021-04-05T16:56:17Z</dcterms:modified>
</cp:coreProperties>
</file>