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handoutMasterIdLst>
    <p:handoutMasterId r:id="rId21"/>
  </p:handoutMasterIdLst>
  <p:sldIdLst>
    <p:sldId id="296" r:id="rId2"/>
    <p:sldId id="324" r:id="rId3"/>
    <p:sldId id="445" r:id="rId4"/>
    <p:sldId id="433" r:id="rId5"/>
    <p:sldId id="443" r:id="rId6"/>
    <p:sldId id="446" r:id="rId7"/>
    <p:sldId id="436" r:id="rId8"/>
    <p:sldId id="447" r:id="rId9"/>
    <p:sldId id="457" r:id="rId10"/>
    <p:sldId id="448" r:id="rId11"/>
    <p:sldId id="449" r:id="rId12"/>
    <p:sldId id="450" r:id="rId13"/>
    <p:sldId id="451" r:id="rId14"/>
    <p:sldId id="452" r:id="rId15"/>
    <p:sldId id="453" r:id="rId16"/>
    <p:sldId id="454" r:id="rId17"/>
    <p:sldId id="455" r:id="rId18"/>
    <p:sldId id="456" r:id="rId19"/>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A32AA"/>
    <a:srgbClr val="00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06" autoAdjust="0"/>
    <p:restoredTop sz="94660"/>
  </p:normalViewPr>
  <p:slideViewPr>
    <p:cSldViewPr>
      <p:cViewPr varScale="1">
        <p:scale>
          <a:sx n="67" d="100"/>
          <a:sy n="67" d="100"/>
        </p:scale>
        <p:origin x="864" y="38"/>
      </p:cViewPr>
      <p:guideLst>
        <p:guide orient="horz" pos="2160"/>
        <p:guide pos="2880"/>
      </p:guideLst>
    </p:cSldViewPr>
  </p:slideViewPr>
  <p:notesTextViewPr>
    <p:cViewPr>
      <p:scale>
        <a:sx n="1" d="1"/>
        <a:sy n="1" d="1"/>
      </p:scale>
      <p:origin x="0" y="0"/>
    </p:cViewPr>
  </p:notesTextViewPr>
  <p:sorterViewPr>
    <p:cViewPr>
      <p:scale>
        <a:sx n="60" d="100"/>
        <a:sy n="6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10.vml.rels><?xml version="1.0" encoding="UTF-8" standalone="yes"?>
<Relationships xmlns="http://schemas.openxmlformats.org/package/2006/relationships"><Relationship Id="rId2" Type="http://schemas.openxmlformats.org/officeDocument/2006/relationships/image" Target="../media/image17.wmf"/><Relationship Id="rId1" Type="http://schemas.openxmlformats.org/officeDocument/2006/relationships/image" Target="../media/image16.wmf"/></Relationships>
</file>

<file path=ppt/drawings/_rels/vmlDrawing11.vml.rels><?xml version="1.0" encoding="UTF-8" standalone="yes"?>
<Relationships xmlns="http://schemas.openxmlformats.org/package/2006/relationships"><Relationship Id="rId2" Type="http://schemas.openxmlformats.org/officeDocument/2006/relationships/image" Target="../media/image19.wmf"/><Relationship Id="rId1" Type="http://schemas.openxmlformats.org/officeDocument/2006/relationships/image" Target="../media/image18.w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20.wmf"/></Relationships>
</file>

<file path=ppt/drawings/_rels/vmlDrawing13.vml.rels><?xml version="1.0" encoding="UTF-8" standalone="yes"?>
<Relationships xmlns="http://schemas.openxmlformats.org/package/2006/relationships"><Relationship Id="rId2" Type="http://schemas.openxmlformats.org/officeDocument/2006/relationships/image" Target="../media/image22.wmf"/><Relationship Id="rId1" Type="http://schemas.openxmlformats.org/officeDocument/2006/relationships/image" Target="../media/image21.wmf"/></Relationships>
</file>

<file path=ppt/drawings/_rels/vmlDrawing14.vml.rels><?xml version="1.0" encoding="UTF-8" standalone="yes"?>
<Relationships xmlns="http://schemas.openxmlformats.org/package/2006/relationships"><Relationship Id="rId2" Type="http://schemas.openxmlformats.org/officeDocument/2006/relationships/image" Target="../media/image23.wmf"/><Relationship Id="rId1" Type="http://schemas.openxmlformats.org/officeDocument/2006/relationships/image" Target="../media/image20.wmf"/></Relationships>
</file>

<file path=ppt/drawings/_rels/vmlDrawing15.vml.rels><?xml version="1.0" encoding="UTF-8" standalone="yes"?>
<Relationships xmlns="http://schemas.openxmlformats.org/package/2006/relationships"><Relationship Id="rId2" Type="http://schemas.openxmlformats.org/officeDocument/2006/relationships/image" Target="../media/image25.wmf"/><Relationship Id="rId1" Type="http://schemas.openxmlformats.org/officeDocument/2006/relationships/image" Target="../media/image24.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image" Target="../media/image5.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9.wmf"/></Relationships>
</file>

<file path=ppt/drawings/_rels/vmlDrawing6.v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image" Target="../media/image10.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3.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4.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5.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170238" cy="479425"/>
          </a:xfrm>
          <a:prstGeom prst="rect">
            <a:avLst/>
          </a:prstGeom>
        </p:spPr>
        <p:txBody>
          <a:bodyPr vert="horz" lIns="91427" tIns="45714" rIns="91427" bIns="45714" rtlCol="0"/>
          <a:lstStyle>
            <a:lvl1pPr algn="l">
              <a:defRPr sz="1200"/>
            </a:lvl1pPr>
          </a:lstStyle>
          <a:p>
            <a:endParaRPr lang="en-US"/>
          </a:p>
        </p:txBody>
      </p:sp>
      <p:sp>
        <p:nvSpPr>
          <p:cNvPr id="3" name="Date Placeholder 2"/>
          <p:cNvSpPr>
            <a:spLocks noGrp="1"/>
          </p:cNvSpPr>
          <p:nvPr>
            <p:ph type="dt" sz="quarter" idx="1"/>
          </p:nvPr>
        </p:nvSpPr>
        <p:spPr>
          <a:xfrm>
            <a:off x="4143375" y="1"/>
            <a:ext cx="3170238" cy="479425"/>
          </a:xfrm>
          <a:prstGeom prst="rect">
            <a:avLst/>
          </a:prstGeom>
        </p:spPr>
        <p:txBody>
          <a:bodyPr vert="horz" lIns="91427" tIns="45714" rIns="91427" bIns="45714" rtlCol="0"/>
          <a:lstStyle>
            <a:lvl1pPr algn="r">
              <a:defRPr sz="1200"/>
            </a:lvl1pPr>
          </a:lstStyle>
          <a:p>
            <a:fld id="{8194727C-8B30-4386-9703-61EF7B04C9A7}" type="datetimeFigureOut">
              <a:rPr lang="en-US" smtClean="0"/>
              <a:t>4/5/2021</a:t>
            </a:fld>
            <a:endParaRPr lang="en-US"/>
          </a:p>
        </p:txBody>
      </p:sp>
      <p:sp>
        <p:nvSpPr>
          <p:cNvPr id="4" name="Footer Placeholder 3"/>
          <p:cNvSpPr>
            <a:spLocks noGrp="1"/>
          </p:cNvSpPr>
          <p:nvPr>
            <p:ph type="ftr" sz="quarter" idx="2"/>
          </p:nvPr>
        </p:nvSpPr>
        <p:spPr>
          <a:xfrm>
            <a:off x="1" y="9120189"/>
            <a:ext cx="3170238" cy="479425"/>
          </a:xfrm>
          <a:prstGeom prst="rect">
            <a:avLst/>
          </a:prstGeom>
        </p:spPr>
        <p:txBody>
          <a:bodyPr vert="horz" lIns="91427" tIns="45714" rIns="91427" bIns="45714" rtlCol="0" anchor="b"/>
          <a:lstStyle>
            <a:lvl1pPr algn="l">
              <a:defRPr sz="1200"/>
            </a:lvl1pPr>
          </a:lstStyle>
          <a:p>
            <a:endParaRPr lang="en-US"/>
          </a:p>
        </p:txBody>
      </p:sp>
      <p:sp>
        <p:nvSpPr>
          <p:cNvPr id="5" name="Slide Number Placeholder 4"/>
          <p:cNvSpPr>
            <a:spLocks noGrp="1"/>
          </p:cNvSpPr>
          <p:nvPr>
            <p:ph type="sldNum" sz="quarter" idx="3"/>
          </p:nvPr>
        </p:nvSpPr>
        <p:spPr>
          <a:xfrm>
            <a:off x="4143375" y="9120189"/>
            <a:ext cx="3170238" cy="479425"/>
          </a:xfrm>
          <a:prstGeom prst="rect">
            <a:avLst/>
          </a:prstGeom>
        </p:spPr>
        <p:txBody>
          <a:bodyPr vert="horz" lIns="91427" tIns="45714" rIns="91427" bIns="45714" rtlCol="0" anchor="b"/>
          <a:lstStyle>
            <a:lvl1pPr algn="r">
              <a:defRPr sz="1200"/>
            </a:lvl1pPr>
          </a:lstStyle>
          <a:p>
            <a:fld id="{7E357BCF-F272-4C79-9BBA-DF21EFA30F88}" type="slidenum">
              <a:rPr lang="en-US" smtClean="0"/>
              <a:t>‹#›</a:t>
            </a:fld>
            <a:endParaRPr lang="en-US"/>
          </a:p>
        </p:txBody>
      </p:sp>
    </p:spTree>
    <p:extLst>
      <p:ext uri="{BB962C8B-B14F-4D97-AF65-F5344CB8AC3E}">
        <p14:creationId xmlns:p14="http://schemas.microsoft.com/office/powerpoint/2010/main" val="26765871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47" tIns="48324" rIns="96647" bIns="48324" rtlCol="0"/>
          <a:lstStyle>
            <a:lvl1pPr algn="l">
              <a:defRPr sz="1300"/>
            </a:lvl1pPr>
          </a:lstStyle>
          <a:p>
            <a:endParaRPr lang="en-US" dirty="0"/>
          </a:p>
        </p:txBody>
      </p:sp>
      <p:sp>
        <p:nvSpPr>
          <p:cNvPr id="3" name="Date Placeholder 2"/>
          <p:cNvSpPr>
            <a:spLocks noGrp="1"/>
          </p:cNvSpPr>
          <p:nvPr>
            <p:ph type="dt" idx="1"/>
          </p:nvPr>
        </p:nvSpPr>
        <p:spPr>
          <a:xfrm>
            <a:off x="4143587" y="0"/>
            <a:ext cx="3169920" cy="480060"/>
          </a:xfrm>
          <a:prstGeom prst="rect">
            <a:avLst/>
          </a:prstGeom>
        </p:spPr>
        <p:txBody>
          <a:bodyPr vert="horz" lIns="96647" tIns="48324" rIns="96647" bIns="48324" rtlCol="0"/>
          <a:lstStyle>
            <a:lvl1pPr algn="r">
              <a:defRPr sz="1300"/>
            </a:lvl1pPr>
          </a:lstStyle>
          <a:p>
            <a:fld id="{AC5D2E9F-93AF-4192-9362-BE5EFDABCE46}" type="datetimeFigureOut">
              <a:rPr lang="en-US" smtClean="0"/>
              <a:t>4/5/2021</a:t>
            </a:fld>
            <a:endParaRPr lang="en-US" dirty="0"/>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47" tIns="48324" rIns="96647" bIns="48324" rtlCol="0" anchor="ctr"/>
          <a:lstStyle/>
          <a:p>
            <a:endParaRPr lang="en-US" dirty="0"/>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47" tIns="48324" rIns="96647" bIns="4832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0060"/>
          </a:xfrm>
          <a:prstGeom prst="rect">
            <a:avLst/>
          </a:prstGeom>
        </p:spPr>
        <p:txBody>
          <a:bodyPr vert="horz" lIns="96647" tIns="48324" rIns="96647" bIns="48324" rtlCol="0" anchor="b"/>
          <a:lstStyle>
            <a:lvl1pPr algn="l">
              <a:defRPr sz="1300"/>
            </a:lvl1pPr>
          </a:lstStyle>
          <a:p>
            <a:endParaRPr lang="en-US" dirty="0"/>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47" tIns="48324" rIns="96647" bIns="48324" rtlCol="0" anchor="b"/>
          <a:lstStyle>
            <a:lvl1pPr algn="r">
              <a:defRPr sz="1300"/>
            </a:lvl1pPr>
          </a:lstStyle>
          <a:p>
            <a:fld id="{615B37F0-B5B5-4873-843A-F6B8A32A0D0F}" type="slidenum">
              <a:rPr lang="en-US" smtClean="0"/>
              <a:t>‹#›</a:t>
            </a:fld>
            <a:endParaRPr lang="en-US" dirty="0"/>
          </a:p>
        </p:txBody>
      </p:sp>
    </p:spTree>
    <p:extLst>
      <p:ext uri="{BB962C8B-B14F-4D97-AF65-F5344CB8AC3E}">
        <p14:creationId xmlns:p14="http://schemas.microsoft.com/office/powerpoint/2010/main" val="28721609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15B37F0-B5B5-4873-843A-F6B8A32A0D0F}" type="slidenum">
              <a:rPr lang="en-US" smtClean="0"/>
              <a:t>1</a:t>
            </a:fld>
            <a:endParaRPr lang="en-US" dirty="0"/>
          </a:p>
        </p:txBody>
      </p:sp>
    </p:spTree>
    <p:extLst>
      <p:ext uri="{BB962C8B-B14F-4D97-AF65-F5344CB8AC3E}">
        <p14:creationId xmlns:p14="http://schemas.microsoft.com/office/powerpoint/2010/main" val="18948426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r>
              <a:rPr lang="en-US"/>
              <a:t>4/05/2021</a:t>
            </a:r>
            <a:endParaRPr lang="en-US" dirty="0"/>
          </a:p>
        </p:txBody>
      </p:sp>
      <p:sp>
        <p:nvSpPr>
          <p:cNvPr id="5" name="Footer Placeholder 4"/>
          <p:cNvSpPr>
            <a:spLocks noGrp="1"/>
          </p:cNvSpPr>
          <p:nvPr>
            <p:ph type="ftr" sz="quarter" idx="11"/>
          </p:nvPr>
        </p:nvSpPr>
        <p:spPr/>
        <p:txBody>
          <a:bodyPr/>
          <a:lstStyle/>
          <a:p>
            <a:r>
              <a:rPr lang="en-US"/>
              <a:t>PHY 341/641  Spring 2021 -- Lecture 27</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8022542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4/05/2021</a:t>
            </a:r>
            <a:endParaRPr lang="en-US" dirty="0"/>
          </a:p>
        </p:txBody>
      </p:sp>
      <p:sp>
        <p:nvSpPr>
          <p:cNvPr id="5" name="Footer Placeholder 4"/>
          <p:cNvSpPr>
            <a:spLocks noGrp="1"/>
          </p:cNvSpPr>
          <p:nvPr>
            <p:ph type="ftr" sz="quarter" idx="11"/>
          </p:nvPr>
        </p:nvSpPr>
        <p:spPr/>
        <p:txBody>
          <a:bodyPr/>
          <a:lstStyle/>
          <a:p>
            <a:r>
              <a:rPr lang="en-US"/>
              <a:t>PHY 341/641  Spring 2021 -- Lecture 27</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40401551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4/05/2021</a:t>
            </a:r>
            <a:endParaRPr lang="en-US" dirty="0"/>
          </a:p>
        </p:txBody>
      </p:sp>
      <p:sp>
        <p:nvSpPr>
          <p:cNvPr id="5" name="Footer Placeholder 4"/>
          <p:cNvSpPr>
            <a:spLocks noGrp="1"/>
          </p:cNvSpPr>
          <p:nvPr>
            <p:ph type="ftr" sz="quarter" idx="11"/>
          </p:nvPr>
        </p:nvSpPr>
        <p:spPr/>
        <p:txBody>
          <a:bodyPr/>
          <a:lstStyle/>
          <a:p>
            <a:r>
              <a:rPr lang="en-US"/>
              <a:t>PHY 341/641  Spring 2021 -- Lecture 27</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8042887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4/05/2021</a:t>
            </a:r>
            <a:endParaRPr lang="en-US" dirty="0"/>
          </a:p>
        </p:txBody>
      </p:sp>
      <p:sp>
        <p:nvSpPr>
          <p:cNvPr id="5" name="Footer Placeholder 4"/>
          <p:cNvSpPr>
            <a:spLocks noGrp="1"/>
          </p:cNvSpPr>
          <p:nvPr>
            <p:ph type="ftr" sz="quarter" idx="11"/>
          </p:nvPr>
        </p:nvSpPr>
        <p:spPr/>
        <p:txBody>
          <a:bodyPr/>
          <a:lstStyle/>
          <a:p>
            <a:r>
              <a:rPr lang="en-US"/>
              <a:t>PHY 341/641  Spring 2021 -- Lecture 27</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3328557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a:t>4/05/2021</a:t>
            </a:r>
            <a:endParaRPr lang="en-US" dirty="0"/>
          </a:p>
        </p:txBody>
      </p:sp>
      <p:sp>
        <p:nvSpPr>
          <p:cNvPr id="5" name="Footer Placeholder 4"/>
          <p:cNvSpPr>
            <a:spLocks noGrp="1"/>
          </p:cNvSpPr>
          <p:nvPr>
            <p:ph type="ftr" sz="quarter" idx="11"/>
          </p:nvPr>
        </p:nvSpPr>
        <p:spPr/>
        <p:txBody>
          <a:bodyPr/>
          <a:lstStyle/>
          <a:p>
            <a:r>
              <a:rPr lang="en-US"/>
              <a:t>PHY 341/641  Spring 2021 -- Lecture 27</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3203837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r>
              <a:rPr lang="en-US"/>
              <a:t>4/05/2021</a:t>
            </a:r>
            <a:endParaRPr lang="en-US" dirty="0"/>
          </a:p>
        </p:txBody>
      </p:sp>
      <p:sp>
        <p:nvSpPr>
          <p:cNvPr id="6" name="Footer Placeholder 5"/>
          <p:cNvSpPr>
            <a:spLocks noGrp="1"/>
          </p:cNvSpPr>
          <p:nvPr>
            <p:ph type="ftr" sz="quarter" idx="11"/>
          </p:nvPr>
        </p:nvSpPr>
        <p:spPr/>
        <p:txBody>
          <a:bodyPr/>
          <a:lstStyle/>
          <a:p>
            <a:r>
              <a:rPr lang="en-US"/>
              <a:t>PHY 341/641  Spring 2021 -- Lecture 27</a:t>
            </a:r>
            <a:endParaRPr lang="en-US" dirty="0"/>
          </a:p>
        </p:txBody>
      </p:sp>
      <p:sp>
        <p:nvSpPr>
          <p:cNvPr id="7" name="Slide Number Placeholder 6"/>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273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r>
              <a:rPr lang="en-US"/>
              <a:t>4/05/2021</a:t>
            </a:r>
            <a:endParaRPr lang="en-US" dirty="0"/>
          </a:p>
        </p:txBody>
      </p:sp>
      <p:sp>
        <p:nvSpPr>
          <p:cNvPr id="8" name="Footer Placeholder 7"/>
          <p:cNvSpPr>
            <a:spLocks noGrp="1"/>
          </p:cNvSpPr>
          <p:nvPr>
            <p:ph type="ftr" sz="quarter" idx="11"/>
          </p:nvPr>
        </p:nvSpPr>
        <p:spPr/>
        <p:txBody>
          <a:bodyPr/>
          <a:lstStyle/>
          <a:p>
            <a:r>
              <a:rPr lang="en-US"/>
              <a:t>PHY 341/641  Spring 2021 -- Lecture 27</a:t>
            </a:r>
            <a:endParaRPr lang="en-US" dirty="0"/>
          </a:p>
        </p:txBody>
      </p:sp>
      <p:sp>
        <p:nvSpPr>
          <p:cNvPr id="9" name="Slide Number Placeholder 8"/>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20369225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r>
              <a:rPr lang="en-US"/>
              <a:t>4/05/2021</a:t>
            </a:r>
            <a:endParaRPr lang="en-US" dirty="0"/>
          </a:p>
        </p:txBody>
      </p:sp>
      <p:sp>
        <p:nvSpPr>
          <p:cNvPr id="4" name="Footer Placeholder 3"/>
          <p:cNvSpPr>
            <a:spLocks noGrp="1"/>
          </p:cNvSpPr>
          <p:nvPr>
            <p:ph type="ftr" sz="quarter" idx="11"/>
          </p:nvPr>
        </p:nvSpPr>
        <p:spPr/>
        <p:txBody>
          <a:bodyPr/>
          <a:lstStyle/>
          <a:p>
            <a:r>
              <a:rPr lang="en-US"/>
              <a:t>PHY 341/641  Spring 2021 -- Lecture 27</a:t>
            </a:r>
            <a:endParaRPr lang="en-US" dirty="0"/>
          </a:p>
        </p:txBody>
      </p:sp>
      <p:sp>
        <p:nvSpPr>
          <p:cNvPr id="5" name="Slide Number Placeholder 4"/>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6689163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4/05/2021</a:t>
            </a:r>
            <a:endParaRPr lang="en-US" dirty="0"/>
          </a:p>
        </p:txBody>
      </p:sp>
      <p:sp>
        <p:nvSpPr>
          <p:cNvPr id="3" name="Footer Placeholder 2"/>
          <p:cNvSpPr>
            <a:spLocks noGrp="1"/>
          </p:cNvSpPr>
          <p:nvPr>
            <p:ph type="ftr" sz="quarter" idx="11"/>
          </p:nvPr>
        </p:nvSpPr>
        <p:spPr/>
        <p:txBody>
          <a:bodyPr/>
          <a:lstStyle/>
          <a:p>
            <a:r>
              <a:rPr lang="en-US"/>
              <a:t>PHY 341/641  Spring 2021 -- Lecture 27</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0958655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4/05/2021</a:t>
            </a:r>
            <a:endParaRPr lang="en-US" dirty="0"/>
          </a:p>
        </p:txBody>
      </p:sp>
      <p:sp>
        <p:nvSpPr>
          <p:cNvPr id="6" name="Footer Placeholder 5"/>
          <p:cNvSpPr>
            <a:spLocks noGrp="1"/>
          </p:cNvSpPr>
          <p:nvPr>
            <p:ph type="ftr" sz="quarter" idx="11"/>
          </p:nvPr>
        </p:nvSpPr>
        <p:spPr/>
        <p:txBody>
          <a:bodyPr/>
          <a:lstStyle/>
          <a:p>
            <a:r>
              <a:rPr lang="en-US"/>
              <a:t>PHY 341/641  Spring 2021 -- Lecture 27</a:t>
            </a:r>
            <a:endParaRPr lang="en-US" dirty="0"/>
          </a:p>
        </p:txBody>
      </p:sp>
      <p:sp>
        <p:nvSpPr>
          <p:cNvPr id="7" name="Slide Number Placeholder 6"/>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4225024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4/05/2021</a:t>
            </a:r>
            <a:endParaRPr lang="en-US" dirty="0"/>
          </a:p>
        </p:txBody>
      </p:sp>
      <p:sp>
        <p:nvSpPr>
          <p:cNvPr id="6" name="Footer Placeholder 5"/>
          <p:cNvSpPr>
            <a:spLocks noGrp="1"/>
          </p:cNvSpPr>
          <p:nvPr>
            <p:ph type="ftr" sz="quarter" idx="11"/>
          </p:nvPr>
        </p:nvSpPr>
        <p:spPr/>
        <p:txBody>
          <a:bodyPr/>
          <a:lstStyle/>
          <a:p>
            <a:r>
              <a:rPr lang="en-US"/>
              <a:t>PHY 341/641  Spring 2021 -- Lecture 27</a:t>
            </a:r>
            <a:endParaRPr lang="en-US" dirty="0"/>
          </a:p>
        </p:txBody>
      </p:sp>
      <p:sp>
        <p:nvSpPr>
          <p:cNvPr id="7" name="Slide Number Placeholder 6"/>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6302447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4/05/2021</a:t>
            </a: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PHY 341/641  Spring 2021 -- Lecture 27</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368B07-CEBF-4C80-90AF-53B34FA04CF3}" type="slidenum">
              <a:rPr lang="en-US" smtClean="0"/>
              <a:t>‹#›</a:t>
            </a:fld>
            <a:endParaRPr lang="en-US" dirty="0"/>
          </a:p>
        </p:txBody>
      </p:sp>
    </p:spTree>
    <p:extLst>
      <p:ext uri="{BB962C8B-B14F-4D97-AF65-F5344CB8AC3E}">
        <p14:creationId xmlns:p14="http://schemas.microsoft.com/office/powerpoint/2010/main" val="27001727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Layout" Target="../slideLayouts/slideLayout7.xml"/><Relationship Id="rId1" Type="http://schemas.openxmlformats.org/officeDocument/2006/relationships/vmlDrawing" Target="../drawings/vmlDrawing7.vml"/><Relationship Id="rId4" Type="http://schemas.openxmlformats.org/officeDocument/2006/relationships/image" Target="../media/image13.wmf"/></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10.bin"/><Relationship Id="rId2" Type="http://schemas.openxmlformats.org/officeDocument/2006/relationships/slideLayout" Target="../slideLayouts/slideLayout7.xml"/><Relationship Id="rId1" Type="http://schemas.openxmlformats.org/officeDocument/2006/relationships/vmlDrawing" Target="../drawings/vmlDrawing8.vml"/><Relationship Id="rId4" Type="http://schemas.openxmlformats.org/officeDocument/2006/relationships/image" Target="../media/image14.wmf"/></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11.bin"/><Relationship Id="rId2" Type="http://schemas.openxmlformats.org/officeDocument/2006/relationships/slideLayout" Target="../slideLayouts/slideLayout7.xml"/><Relationship Id="rId1" Type="http://schemas.openxmlformats.org/officeDocument/2006/relationships/vmlDrawing" Target="../drawings/vmlDrawing9.vml"/><Relationship Id="rId4" Type="http://schemas.openxmlformats.org/officeDocument/2006/relationships/image" Target="../media/image15.wmf"/></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12.bin"/><Relationship Id="rId2" Type="http://schemas.openxmlformats.org/officeDocument/2006/relationships/slideLayout" Target="../slideLayouts/slideLayout7.xml"/><Relationship Id="rId1" Type="http://schemas.openxmlformats.org/officeDocument/2006/relationships/vmlDrawing" Target="../drawings/vmlDrawing10.vml"/><Relationship Id="rId6" Type="http://schemas.openxmlformats.org/officeDocument/2006/relationships/image" Target="../media/image17.wmf"/><Relationship Id="rId5" Type="http://schemas.openxmlformats.org/officeDocument/2006/relationships/oleObject" Target="../embeddings/oleObject13.bin"/><Relationship Id="rId4" Type="http://schemas.openxmlformats.org/officeDocument/2006/relationships/image" Target="../media/image16.wmf"/></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14.bin"/><Relationship Id="rId2" Type="http://schemas.openxmlformats.org/officeDocument/2006/relationships/slideLayout" Target="../slideLayouts/slideLayout7.xml"/><Relationship Id="rId1" Type="http://schemas.openxmlformats.org/officeDocument/2006/relationships/vmlDrawing" Target="../drawings/vmlDrawing11.vml"/><Relationship Id="rId6" Type="http://schemas.openxmlformats.org/officeDocument/2006/relationships/image" Target="../media/image19.wmf"/><Relationship Id="rId5" Type="http://schemas.openxmlformats.org/officeDocument/2006/relationships/oleObject" Target="../embeddings/oleObject15.bin"/><Relationship Id="rId4" Type="http://schemas.openxmlformats.org/officeDocument/2006/relationships/image" Target="../media/image18.wmf"/></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16.bin"/><Relationship Id="rId2" Type="http://schemas.openxmlformats.org/officeDocument/2006/relationships/slideLayout" Target="../slideLayouts/slideLayout7.xml"/><Relationship Id="rId1" Type="http://schemas.openxmlformats.org/officeDocument/2006/relationships/vmlDrawing" Target="../drawings/vmlDrawing12.vml"/><Relationship Id="rId4" Type="http://schemas.openxmlformats.org/officeDocument/2006/relationships/image" Target="../media/image20.wmf"/></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17.bin"/><Relationship Id="rId2" Type="http://schemas.openxmlformats.org/officeDocument/2006/relationships/slideLayout" Target="../slideLayouts/slideLayout7.xml"/><Relationship Id="rId1" Type="http://schemas.openxmlformats.org/officeDocument/2006/relationships/vmlDrawing" Target="../drawings/vmlDrawing13.vml"/><Relationship Id="rId6" Type="http://schemas.openxmlformats.org/officeDocument/2006/relationships/image" Target="../media/image22.wmf"/><Relationship Id="rId5" Type="http://schemas.openxmlformats.org/officeDocument/2006/relationships/oleObject" Target="../embeddings/oleObject18.bin"/><Relationship Id="rId4" Type="http://schemas.openxmlformats.org/officeDocument/2006/relationships/image" Target="../media/image21.wmf"/></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19.bin"/><Relationship Id="rId2" Type="http://schemas.openxmlformats.org/officeDocument/2006/relationships/slideLayout" Target="../slideLayouts/slideLayout7.xml"/><Relationship Id="rId1" Type="http://schemas.openxmlformats.org/officeDocument/2006/relationships/vmlDrawing" Target="../drawings/vmlDrawing14.vml"/><Relationship Id="rId6" Type="http://schemas.openxmlformats.org/officeDocument/2006/relationships/image" Target="../media/image23.wmf"/><Relationship Id="rId5" Type="http://schemas.openxmlformats.org/officeDocument/2006/relationships/oleObject" Target="../embeddings/oleObject20.bin"/><Relationship Id="rId4" Type="http://schemas.openxmlformats.org/officeDocument/2006/relationships/image" Target="../media/image20.wmf"/></Relationships>
</file>

<file path=ppt/slides/_rels/slide18.xml.rels><?xml version="1.0" encoding="UTF-8" standalone="yes"?>
<Relationships xmlns="http://schemas.openxmlformats.org/package/2006/relationships"><Relationship Id="rId3" Type="http://schemas.openxmlformats.org/officeDocument/2006/relationships/image" Target="../media/image26.png"/><Relationship Id="rId7" Type="http://schemas.openxmlformats.org/officeDocument/2006/relationships/image" Target="../media/image25.wmf"/><Relationship Id="rId2" Type="http://schemas.openxmlformats.org/officeDocument/2006/relationships/slideLayout" Target="../slideLayouts/slideLayout7.xml"/><Relationship Id="rId1" Type="http://schemas.openxmlformats.org/officeDocument/2006/relationships/vmlDrawing" Target="../drawings/vmlDrawing15.vml"/><Relationship Id="rId6" Type="http://schemas.openxmlformats.org/officeDocument/2006/relationships/oleObject" Target="../embeddings/oleObject22.bin"/><Relationship Id="rId5" Type="http://schemas.openxmlformats.org/officeDocument/2006/relationships/image" Target="../media/image24.wmf"/><Relationship Id="rId4" Type="http://schemas.openxmlformats.org/officeDocument/2006/relationships/oleObject" Target="../embeddings/oleObject21.bin"/></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image" Target="../media/image4.wmf"/></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7.xml"/><Relationship Id="rId1" Type="http://schemas.openxmlformats.org/officeDocument/2006/relationships/vmlDrawing" Target="../drawings/vmlDrawing2.vml"/><Relationship Id="rId6" Type="http://schemas.openxmlformats.org/officeDocument/2006/relationships/image" Target="../media/image6.wmf"/><Relationship Id="rId5" Type="http://schemas.openxmlformats.org/officeDocument/2006/relationships/oleObject" Target="../embeddings/oleObject3.bin"/><Relationship Id="rId4" Type="http://schemas.openxmlformats.org/officeDocument/2006/relationships/image" Target="../media/image5.wmf"/></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7.xml"/><Relationship Id="rId1" Type="http://schemas.openxmlformats.org/officeDocument/2006/relationships/vmlDrawing" Target="../drawings/vmlDrawing3.vml"/><Relationship Id="rId4" Type="http://schemas.openxmlformats.org/officeDocument/2006/relationships/image" Target="../media/image7.wmf"/></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7.xml"/><Relationship Id="rId1" Type="http://schemas.openxmlformats.org/officeDocument/2006/relationships/vmlDrawing" Target="../drawings/vmlDrawing4.vml"/><Relationship Id="rId4" Type="http://schemas.openxmlformats.org/officeDocument/2006/relationships/image" Target="../media/image8.wmf"/></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7.xml"/><Relationship Id="rId1" Type="http://schemas.openxmlformats.org/officeDocument/2006/relationships/vmlDrawing" Target="../drawings/vmlDrawing5.vml"/><Relationship Id="rId4" Type="http://schemas.openxmlformats.org/officeDocument/2006/relationships/image" Target="../media/image9.wmf"/></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7.bin"/><Relationship Id="rId7" Type="http://schemas.openxmlformats.org/officeDocument/2006/relationships/image" Target="../media/image11.wmf"/><Relationship Id="rId2" Type="http://schemas.openxmlformats.org/officeDocument/2006/relationships/slideLayout" Target="../slideLayouts/slideLayout7.xml"/><Relationship Id="rId1" Type="http://schemas.openxmlformats.org/officeDocument/2006/relationships/vmlDrawing" Target="../drawings/vmlDrawing6.vml"/><Relationship Id="rId6" Type="http://schemas.openxmlformats.org/officeDocument/2006/relationships/oleObject" Target="../embeddings/oleObject8.bin"/><Relationship Id="rId5" Type="http://schemas.openxmlformats.org/officeDocument/2006/relationships/image" Target="../media/image12.png"/><Relationship Id="rId4" Type="http://schemas.openxmlformats.org/officeDocument/2006/relationships/image" Target="../media/image10.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76200" y="158827"/>
            <a:ext cx="8763000" cy="6955750"/>
          </a:xfrm>
          <a:prstGeom prst="rect">
            <a:avLst/>
          </a:prstGeom>
          <a:noFill/>
        </p:spPr>
        <p:txBody>
          <a:bodyPr wrap="square" rtlCol="0">
            <a:spAutoFit/>
          </a:bodyPr>
          <a:lstStyle/>
          <a:p>
            <a:pPr algn="ctr"/>
            <a:r>
              <a:rPr lang="en-US" sz="3200" b="1" dirty="0"/>
              <a:t>PHY 341/641 Thermodynamics and Statistical Mechanics</a:t>
            </a:r>
          </a:p>
          <a:p>
            <a:pPr algn="ctr"/>
            <a:r>
              <a:rPr lang="en-US" sz="3200" b="1" dirty="0"/>
              <a:t>MWF:  Online at 12 PM &amp; FTF at 2 PM</a:t>
            </a:r>
          </a:p>
          <a:p>
            <a:pPr algn="ctr"/>
            <a:endParaRPr lang="en-US" sz="3200" b="1" dirty="0"/>
          </a:p>
          <a:p>
            <a:pPr algn="ctr"/>
            <a:r>
              <a:rPr lang="en-US" sz="3200" b="1" dirty="0"/>
              <a:t>Discussion for Lecture 27:</a:t>
            </a:r>
          </a:p>
          <a:p>
            <a:pPr algn="ctr"/>
            <a:endParaRPr lang="en-US" sz="1000" b="1" dirty="0"/>
          </a:p>
          <a:p>
            <a:pPr algn="ctr"/>
            <a:r>
              <a:rPr lang="en-US" sz="2400" b="1" dirty="0"/>
              <a:t>Quantum effects in statistical mechanics </a:t>
            </a:r>
          </a:p>
          <a:p>
            <a:pPr algn="ctr"/>
            <a:endParaRPr lang="en-US" sz="2400" b="1" dirty="0"/>
          </a:p>
          <a:p>
            <a:pPr algn="ctr"/>
            <a:r>
              <a:rPr lang="en-US" sz="2400" b="1" dirty="0">
                <a:solidFill>
                  <a:schemeClr val="folHlink"/>
                </a:solidFill>
              </a:rPr>
              <a:t>Reading: Chapter 7   (mostly 7.3)</a:t>
            </a:r>
          </a:p>
          <a:p>
            <a:pPr lvl="3" indent="-457200">
              <a:spcBef>
                <a:spcPct val="50000"/>
              </a:spcBef>
              <a:buAutoNum type="arabicPeriod"/>
            </a:pPr>
            <a:r>
              <a:rPr lang="en-US" sz="2400" b="1" dirty="0">
                <a:solidFill>
                  <a:schemeClr val="folHlink"/>
                </a:solidFill>
              </a:rPr>
              <a:t>Recap of statistical mechanics for photons (blackbody radiation)</a:t>
            </a:r>
          </a:p>
          <a:p>
            <a:pPr lvl="3" indent="-457200">
              <a:spcBef>
                <a:spcPct val="50000"/>
              </a:spcBef>
              <a:buFontTx/>
              <a:buAutoNum type="arabicPeriod"/>
            </a:pPr>
            <a:r>
              <a:rPr lang="en-US" sz="2400" b="1" dirty="0">
                <a:solidFill>
                  <a:schemeClr val="folHlink"/>
                </a:solidFill>
              </a:rPr>
              <a:t>Statistical mechanics of Bose particles</a:t>
            </a:r>
          </a:p>
          <a:p>
            <a:pPr lvl="3" indent="-457200">
              <a:spcBef>
                <a:spcPct val="50000"/>
              </a:spcBef>
              <a:buFontTx/>
              <a:buAutoNum type="arabicPeriod"/>
            </a:pPr>
            <a:r>
              <a:rPr lang="en-US" sz="2400" b="1" dirty="0">
                <a:solidFill>
                  <a:schemeClr val="folHlink"/>
                </a:solidFill>
              </a:rPr>
              <a:t>Statistical mechanics of Fermi particles</a:t>
            </a:r>
          </a:p>
          <a:p>
            <a:pPr lvl="3" indent="-457200">
              <a:spcBef>
                <a:spcPct val="50000"/>
              </a:spcBef>
              <a:buAutoNum type="arabicPeriod"/>
            </a:pPr>
            <a:r>
              <a:rPr lang="en-US" sz="2400" b="1" dirty="0">
                <a:solidFill>
                  <a:schemeClr val="folHlink"/>
                </a:solidFill>
              </a:rPr>
              <a:t>Examples</a:t>
            </a:r>
          </a:p>
          <a:p>
            <a:pPr marL="914400" lvl="3">
              <a:spcBef>
                <a:spcPct val="50000"/>
              </a:spcBef>
            </a:pPr>
            <a:endParaRPr lang="en-US" sz="2400" b="1" dirty="0">
              <a:solidFill>
                <a:schemeClr val="folHlink"/>
              </a:solidFill>
            </a:endParaRPr>
          </a:p>
        </p:txBody>
      </p:sp>
      <p:sp>
        <p:nvSpPr>
          <p:cNvPr id="6" name="TextBox 5">
            <a:extLst>
              <a:ext uri="{FF2B5EF4-FFF2-40B4-BE49-F238E27FC236}">
                <a16:creationId xmlns:a16="http://schemas.microsoft.com/office/drawing/2014/main" id="{F4C5B91D-9561-4743-A1D2-EFA8BE515BFF}"/>
              </a:ext>
            </a:extLst>
          </p:cNvPr>
          <p:cNvSpPr txBox="1"/>
          <p:nvPr/>
        </p:nvSpPr>
        <p:spPr>
          <a:xfrm>
            <a:off x="7086600" y="1676400"/>
            <a:ext cx="2895600" cy="584775"/>
          </a:xfrm>
          <a:prstGeom prst="rect">
            <a:avLst/>
          </a:prstGeom>
          <a:noFill/>
        </p:spPr>
        <p:txBody>
          <a:bodyPr wrap="square" rtlCol="0">
            <a:spAutoFit/>
          </a:bodyPr>
          <a:lstStyle/>
          <a:p>
            <a:r>
              <a:rPr lang="en-US" sz="3200" dirty="0">
                <a:latin typeface="+mj-lt"/>
              </a:rPr>
              <a:t>Record!!!</a:t>
            </a:r>
          </a:p>
        </p:txBody>
      </p:sp>
      <p:sp>
        <p:nvSpPr>
          <p:cNvPr id="7" name="Date Placeholder 6">
            <a:extLst>
              <a:ext uri="{FF2B5EF4-FFF2-40B4-BE49-F238E27FC236}">
                <a16:creationId xmlns:a16="http://schemas.microsoft.com/office/drawing/2014/main" id="{A3739F48-A755-4781-AD71-E638F336882B}"/>
              </a:ext>
            </a:extLst>
          </p:cNvPr>
          <p:cNvSpPr>
            <a:spLocks noGrp="1"/>
          </p:cNvSpPr>
          <p:nvPr>
            <p:ph type="dt" sz="half" idx="10"/>
          </p:nvPr>
        </p:nvSpPr>
        <p:spPr/>
        <p:txBody>
          <a:bodyPr/>
          <a:lstStyle/>
          <a:p>
            <a:r>
              <a:rPr lang="en-US"/>
              <a:t>4/05/2021</a:t>
            </a:r>
            <a:endParaRPr lang="en-US" dirty="0"/>
          </a:p>
        </p:txBody>
      </p:sp>
      <p:sp>
        <p:nvSpPr>
          <p:cNvPr id="8" name="Footer Placeholder 7">
            <a:extLst>
              <a:ext uri="{FF2B5EF4-FFF2-40B4-BE49-F238E27FC236}">
                <a16:creationId xmlns:a16="http://schemas.microsoft.com/office/drawing/2014/main" id="{91A3637E-0198-4E3B-A4CF-044F238B43A4}"/>
              </a:ext>
            </a:extLst>
          </p:cNvPr>
          <p:cNvSpPr>
            <a:spLocks noGrp="1"/>
          </p:cNvSpPr>
          <p:nvPr>
            <p:ph type="ftr" sz="quarter" idx="11"/>
          </p:nvPr>
        </p:nvSpPr>
        <p:spPr/>
        <p:txBody>
          <a:bodyPr/>
          <a:lstStyle/>
          <a:p>
            <a:r>
              <a:rPr lang="en-US"/>
              <a:t>PHY 341/641  Spring 2021 -- Lecture 27</a:t>
            </a:r>
            <a:endParaRPr lang="en-US" dirty="0"/>
          </a:p>
        </p:txBody>
      </p:sp>
      <p:sp>
        <p:nvSpPr>
          <p:cNvPr id="9" name="Slide Number Placeholder 8">
            <a:extLst>
              <a:ext uri="{FF2B5EF4-FFF2-40B4-BE49-F238E27FC236}">
                <a16:creationId xmlns:a16="http://schemas.microsoft.com/office/drawing/2014/main" id="{C5070087-69D3-4805-A9DC-F5F23F55D957}"/>
              </a:ext>
            </a:extLst>
          </p:cNvPr>
          <p:cNvSpPr>
            <a:spLocks noGrp="1"/>
          </p:cNvSpPr>
          <p:nvPr>
            <p:ph type="sldNum" sz="quarter" idx="12"/>
          </p:nvPr>
        </p:nvSpPr>
        <p:spPr/>
        <p:txBody>
          <a:bodyPr/>
          <a:lstStyle/>
          <a:p>
            <a:fld id="{CE368B07-CEBF-4C80-90AF-53B34FA04CF3}" type="slidenum">
              <a:rPr lang="en-US" smtClean="0"/>
              <a:t>1</a:t>
            </a:fld>
            <a:endParaRPr lang="en-US" dirty="0"/>
          </a:p>
        </p:txBody>
      </p:sp>
    </p:spTree>
    <p:extLst>
      <p:ext uri="{BB962C8B-B14F-4D97-AF65-F5344CB8AC3E}">
        <p14:creationId xmlns:p14="http://schemas.microsoft.com/office/powerpoint/2010/main" val="37998740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B8ABFA1-74BB-4EE2-9504-11344D821ACB}"/>
              </a:ext>
            </a:extLst>
          </p:cNvPr>
          <p:cNvSpPr>
            <a:spLocks noGrp="1"/>
          </p:cNvSpPr>
          <p:nvPr>
            <p:ph type="dt" sz="half" idx="10"/>
          </p:nvPr>
        </p:nvSpPr>
        <p:spPr/>
        <p:txBody>
          <a:bodyPr/>
          <a:lstStyle/>
          <a:p>
            <a:r>
              <a:rPr lang="en-US"/>
              <a:t>4/05/2021</a:t>
            </a:r>
            <a:endParaRPr lang="en-US" dirty="0"/>
          </a:p>
        </p:txBody>
      </p:sp>
      <p:sp>
        <p:nvSpPr>
          <p:cNvPr id="3" name="Footer Placeholder 2">
            <a:extLst>
              <a:ext uri="{FF2B5EF4-FFF2-40B4-BE49-F238E27FC236}">
                <a16:creationId xmlns:a16="http://schemas.microsoft.com/office/drawing/2014/main" id="{7EB9B742-81A2-4D78-BAE9-86D3A78E1803}"/>
              </a:ext>
            </a:extLst>
          </p:cNvPr>
          <p:cNvSpPr>
            <a:spLocks noGrp="1"/>
          </p:cNvSpPr>
          <p:nvPr>
            <p:ph type="ftr" sz="quarter" idx="11"/>
          </p:nvPr>
        </p:nvSpPr>
        <p:spPr/>
        <p:txBody>
          <a:bodyPr/>
          <a:lstStyle/>
          <a:p>
            <a:r>
              <a:rPr lang="en-US"/>
              <a:t>PHY 341/641  Spring 2021 -- Lecture 27</a:t>
            </a:r>
            <a:endParaRPr lang="en-US" dirty="0"/>
          </a:p>
        </p:txBody>
      </p:sp>
      <p:sp>
        <p:nvSpPr>
          <p:cNvPr id="4" name="Slide Number Placeholder 3">
            <a:extLst>
              <a:ext uri="{FF2B5EF4-FFF2-40B4-BE49-F238E27FC236}">
                <a16:creationId xmlns:a16="http://schemas.microsoft.com/office/drawing/2014/main" id="{AFCA173D-B858-4873-9B44-F4818C5A8026}"/>
              </a:ext>
            </a:extLst>
          </p:cNvPr>
          <p:cNvSpPr>
            <a:spLocks noGrp="1"/>
          </p:cNvSpPr>
          <p:nvPr>
            <p:ph type="sldNum" sz="quarter" idx="12"/>
          </p:nvPr>
        </p:nvSpPr>
        <p:spPr/>
        <p:txBody>
          <a:bodyPr/>
          <a:lstStyle/>
          <a:p>
            <a:fld id="{CE368B07-CEBF-4C80-90AF-53B34FA04CF3}" type="slidenum">
              <a:rPr lang="en-US" smtClean="0"/>
              <a:t>10</a:t>
            </a:fld>
            <a:endParaRPr lang="en-US" dirty="0"/>
          </a:p>
        </p:txBody>
      </p:sp>
      <p:sp>
        <p:nvSpPr>
          <p:cNvPr id="5" name="TextBox 4">
            <a:extLst>
              <a:ext uri="{FF2B5EF4-FFF2-40B4-BE49-F238E27FC236}">
                <a16:creationId xmlns:a16="http://schemas.microsoft.com/office/drawing/2014/main" id="{CF09D22C-886F-4B8C-B544-53BFD1E8C4B9}"/>
              </a:ext>
            </a:extLst>
          </p:cNvPr>
          <p:cNvSpPr txBox="1"/>
          <p:nvPr/>
        </p:nvSpPr>
        <p:spPr>
          <a:xfrm>
            <a:off x="381000" y="152400"/>
            <a:ext cx="8610600" cy="1569660"/>
          </a:xfrm>
          <a:prstGeom prst="rect">
            <a:avLst/>
          </a:prstGeom>
          <a:noFill/>
        </p:spPr>
        <p:txBody>
          <a:bodyPr wrap="square" rtlCol="0">
            <a:spAutoFit/>
          </a:bodyPr>
          <a:lstStyle/>
          <a:p>
            <a:r>
              <a:rPr lang="en-US" sz="2400" dirty="0">
                <a:latin typeface="+mj-lt"/>
              </a:rPr>
              <a:t>The case of photon statistical analysis was simplified by the fact that any number of photons can contribute to the system. However, for particle systems, the number of particles need part of the analysis.</a:t>
            </a:r>
          </a:p>
        </p:txBody>
      </p:sp>
      <p:graphicFrame>
        <p:nvGraphicFramePr>
          <p:cNvPr id="6" name="Object 5">
            <a:extLst>
              <a:ext uri="{FF2B5EF4-FFF2-40B4-BE49-F238E27FC236}">
                <a16:creationId xmlns:a16="http://schemas.microsoft.com/office/drawing/2014/main" id="{4C05BCEB-8186-47CF-8251-E01376384100}"/>
              </a:ext>
            </a:extLst>
          </p:cNvPr>
          <p:cNvGraphicFramePr>
            <a:graphicFrameLocks noChangeAspect="1"/>
          </p:cNvGraphicFramePr>
          <p:nvPr>
            <p:extLst>
              <p:ext uri="{D42A27DB-BD31-4B8C-83A1-F6EECF244321}">
                <p14:modId xmlns:p14="http://schemas.microsoft.com/office/powerpoint/2010/main" val="1825295264"/>
              </p:ext>
            </p:extLst>
          </p:nvPr>
        </p:nvGraphicFramePr>
        <p:xfrm>
          <a:off x="499268" y="1981200"/>
          <a:ext cx="8374063" cy="3870325"/>
        </p:xfrm>
        <a:graphic>
          <a:graphicData uri="http://schemas.openxmlformats.org/presentationml/2006/ole">
            <mc:AlternateContent xmlns:mc="http://schemas.openxmlformats.org/markup-compatibility/2006">
              <mc:Choice xmlns:v="urn:schemas-microsoft-com:vml" Requires="v">
                <p:oleObj spid="_x0000_s107539" name="Equation" r:id="rId3" imgW="4012920" imgH="1854000" progId="Equation.DSMT4">
                  <p:embed/>
                </p:oleObj>
              </mc:Choice>
              <mc:Fallback>
                <p:oleObj name="Equation" r:id="rId3" imgW="4012920" imgH="1854000" progId="Equation.DSMT4">
                  <p:embed/>
                  <p:pic>
                    <p:nvPicPr>
                      <p:cNvPr id="0" name=""/>
                      <p:cNvPicPr/>
                      <p:nvPr/>
                    </p:nvPicPr>
                    <p:blipFill>
                      <a:blip r:embed="rId4"/>
                      <a:stretch>
                        <a:fillRect/>
                      </a:stretch>
                    </p:blipFill>
                    <p:spPr>
                      <a:xfrm>
                        <a:off x="499268" y="1981200"/>
                        <a:ext cx="8374063" cy="3870325"/>
                      </a:xfrm>
                      <a:prstGeom prst="rect">
                        <a:avLst/>
                      </a:prstGeom>
                    </p:spPr>
                  </p:pic>
                </p:oleObj>
              </mc:Fallback>
            </mc:AlternateContent>
          </a:graphicData>
        </a:graphic>
      </p:graphicFrame>
    </p:spTree>
    <p:extLst>
      <p:ext uri="{BB962C8B-B14F-4D97-AF65-F5344CB8AC3E}">
        <p14:creationId xmlns:p14="http://schemas.microsoft.com/office/powerpoint/2010/main" val="28293903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DEE7BB3-D9D9-4ABD-A92B-67B8CE57E2E6}"/>
              </a:ext>
            </a:extLst>
          </p:cNvPr>
          <p:cNvSpPr>
            <a:spLocks noGrp="1"/>
          </p:cNvSpPr>
          <p:nvPr>
            <p:ph type="dt" sz="half" idx="10"/>
          </p:nvPr>
        </p:nvSpPr>
        <p:spPr/>
        <p:txBody>
          <a:bodyPr/>
          <a:lstStyle/>
          <a:p>
            <a:r>
              <a:rPr lang="en-US"/>
              <a:t>4/05/2021</a:t>
            </a:r>
            <a:endParaRPr lang="en-US" dirty="0"/>
          </a:p>
        </p:txBody>
      </p:sp>
      <p:sp>
        <p:nvSpPr>
          <p:cNvPr id="3" name="Footer Placeholder 2">
            <a:extLst>
              <a:ext uri="{FF2B5EF4-FFF2-40B4-BE49-F238E27FC236}">
                <a16:creationId xmlns:a16="http://schemas.microsoft.com/office/drawing/2014/main" id="{763BA3FF-D8E0-49B7-B9AC-8513DF853ED8}"/>
              </a:ext>
            </a:extLst>
          </p:cNvPr>
          <p:cNvSpPr>
            <a:spLocks noGrp="1"/>
          </p:cNvSpPr>
          <p:nvPr>
            <p:ph type="ftr" sz="quarter" idx="11"/>
          </p:nvPr>
        </p:nvSpPr>
        <p:spPr/>
        <p:txBody>
          <a:bodyPr/>
          <a:lstStyle/>
          <a:p>
            <a:r>
              <a:rPr lang="en-US"/>
              <a:t>PHY 341/641  Spring 2021 -- Lecture 27</a:t>
            </a:r>
            <a:endParaRPr lang="en-US" dirty="0"/>
          </a:p>
        </p:txBody>
      </p:sp>
      <p:sp>
        <p:nvSpPr>
          <p:cNvPr id="4" name="Slide Number Placeholder 3">
            <a:extLst>
              <a:ext uri="{FF2B5EF4-FFF2-40B4-BE49-F238E27FC236}">
                <a16:creationId xmlns:a16="http://schemas.microsoft.com/office/drawing/2014/main" id="{7FE8DFDB-49C3-42D6-8F9C-408FA6D80C36}"/>
              </a:ext>
            </a:extLst>
          </p:cNvPr>
          <p:cNvSpPr>
            <a:spLocks noGrp="1"/>
          </p:cNvSpPr>
          <p:nvPr>
            <p:ph type="sldNum" sz="quarter" idx="12"/>
          </p:nvPr>
        </p:nvSpPr>
        <p:spPr/>
        <p:txBody>
          <a:bodyPr/>
          <a:lstStyle/>
          <a:p>
            <a:fld id="{CE368B07-CEBF-4C80-90AF-53B34FA04CF3}" type="slidenum">
              <a:rPr lang="en-US" smtClean="0"/>
              <a:t>11</a:t>
            </a:fld>
            <a:endParaRPr lang="en-US" dirty="0"/>
          </a:p>
        </p:txBody>
      </p:sp>
      <p:graphicFrame>
        <p:nvGraphicFramePr>
          <p:cNvPr id="5" name="Object 4">
            <a:extLst>
              <a:ext uri="{FF2B5EF4-FFF2-40B4-BE49-F238E27FC236}">
                <a16:creationId xmlns:a16="http://schemas.microsoft.com/office/drawing/2014/main" id="{6BCBD1B4-0EE9-4D6A-939D-DAD190DD3CB1}"/>
              </a:ext>
            </a:extLst>
          </p:cNvPr>
          <p:cNvGraphicFramePr>
            <a:graphicFrameLocks noChangeAspect="1"/>
          </p:cNvGraphicFramePr>
          <p:nvPr>
            <p:extLst>
              <p:ext uri="{D42A27DB-BD31-4B8C-83A1-F6EECF244321}">
                <p14:modId xmlns:p14="http://schemas.microsoft.com/office/powerpoint/2010/main" val="78519275"/>
              </p:ext>
            </p:extLst>
          </p:nvPr>
        </p:nvGraphicFramePr>
        <p:xfrm>
          <a:off x="312737" y="1481317"/>
          <a:ext cx="8709025" cy="3352800"/>
        </p:xfrm>
        <a:graphic>
          <a:graphicData uri="http://schemas.openxmlformats.org/presentationml/2006/ole">
            <mc:AlternateContent xmlns:mc="http://schemas.openxmlformats.org/markup-compatibility/2006">
              <mc:Choice xmlns:v="urn:schemas-microsoft-com:vml" Requires="v">
                <p:oleObj spid="_x0000_s108563" name="Equation" r:id="rId3" imgW="4483080" imgH="1726920" progId="Equation.DSMT4">
                  <p:embed/>
                </p:oleObj>
              </mc:Choice>
              <mc:Fallback>
                <p:oleObj name="Equation" r:id="rId3" imgW="4483080" imgH="1726920" progId="Equation.DSMT4">
                  <p:embed/>
                  <p:pic>
                    <p:nvPicPr>
                      <p:cNvPr id="0" name=""/>
                      <p:cNvPicPr/>
                      <p:nvPr/>
                    </p:nvPicPr>
                    <p:blipFill>
                      <a:blip r:embed="rId4"/>
                      <a:stretch>
                        <a:fillRect/>
                      </a:stretch>
                    </p:blipFill>
                    <p:spPr>
                      <a:xfrm>
                        <a:off x="312737" y="1481317"/>
                        <a:ext cx="8709025" cy="3352800"/>
                      </a:xfrm>
                      <a:prstGeom prst="rect">
                        <a:avLst/>
                      </a:prstGeom>
                    </p:spPr>
                  </p:pic>
                </p:oleObj>
              </mc:Fallback>
            </mc:AlternateContent>
          </a:graphicData>
        </a:graphic>
      </p:graphicFrame>
      <p:sp>
        <p:nvSpPr>
          <p:cNvPr id="6" name="TextBox 5">
            <a:extLst>
              <a:ext uri="{FF2B5EF4-FFF2-40B4-BE49-F238E27FC236}">
                <a16:creationId xmlns:a16="http://schemas.microsoft.com/office/drawing/2014/main" id="{AF989F03-8FB1-4138-8784-729722530377}"/>
              </a:ext>
            </a:extLst>
          </p:cNvPr>
          <p:cNvSpPr txBox="1"/>
          <p:nvPr/>
        </p:nvSpPr>
        <p:spPr>
          <a:xfrm>
            <a:off x="152400" y="136525"/>
            <a:ext cx="8382000" cy="1200329"/>
          </a:xfrm>
          <a:prstGeom prst="rect">
            <a:avLst/>
          </a:prstGeom>
          <a:noFill/>
        </p:spPr>
        <p:txBody>
          <a:bodyPr wrap="square" rtlCol="0">
            <a:spAutoFit/>
          </a:bodyPr>
          <a:lstStyle/>
          <a:p>
            <a:r>
              <a:rPr lang="en-US" sz="2400" dirty="0">
                <a:latin typeface="+mj-lt"/>
              </a:rPr>
              <a:t>Note that the following discussion follows the textbook</a:t>
            </a:r>
          </a:p>
          <a:p>
            <a:r>
              <a:rPr lang="en-US" sz="2400" dirty="0">
                <a:latin typeface="+mj-lt"/>
              </a:rPr>
              <a:t>F. </a:t>
            </a:r>
            <a:r>
              <a:rPr lang="en-US" sz="2400" dirty="0" err="1">
                <a:latin typeface="+mj-lt"/>
              </a:rPr>
              <a:t>Reif</a:t>
            </a:r>
            <a:r>
              <a:rPr lang="en-US" sz="2400" dirty="0">
                <a:latin typeface="+mj-lt"/>
              </a:rPr>
              <a:t>, “Fundamentals of Statistical and Thermal Physics” (1965)</a:t>
            </a:r>
          </a:p>
        </p:txBody>
      </p:sp>
      <p:sp>
        <p:nvSpPr>
          <p:cNvPr id="7" name="TextBox 6">
            <a:extLst>
              <a:ext uri="{FF2B5EF4-FFF2-40B4-BE49-F238E27FC236}">
                <a16:creationId xmlns:a16="http://schemas.microsoft.com/office/drawing/2014/main" id="{FBA2176E-3C8F-4885-9E26-B80638F6F6CB}"/>
              </a:ext>
            </a:extLst>
          </p:cNvPr>
          <p:cNvSpPr txBox="1"/>
          <p:nvPr/>
        </p:nvSpPr>
        <p:spPr>
          <a:xfrm>
            <a:off x="457200" y="5029200"/>
            <a:ext cx="8458200" cy="461665"/>
          </a:xfrm>
          <a:prstGeom prst="rect">
            <a:avLst/>
          </a:prstGeom>
          <a:noFill/>
        </p:spPr>
        <p:txBody>
          <a:bodyPr wrap="square" rtlCol="0">
            <a:spAutoFit/>
          </a:bodyPr>
          <a:lstStyle/>
          <a:p>
            <a:r>
              <a:rPr lang="en-US" sz="2400" dirty="0">
                <a:latin typeface="+mj-lt"/>
              </a:rPr>
              <a:t>Why is this a good idea?</a:t>
            </a:r>
          </a:p>
        </p:txBody>
      </p:sp>
    </p:spTree>
    <p:extLst>
      <p:ext uri="{BB962C8B-B14F-4D97-AF65-F5344CB8AC3E}">
        <p14:creationId xmlns:p14="http://schemas.microsoft.com/office/powerpoint/2010/main" val="35722051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9639DB6-FF14-4AAB-A9C5-F0234E7A9A9F}"/>
              </a:ext>
            </a:extLst>
          </p:cNvPr>
          <p:cNvSpPr>
            <a:spLocks noGrp="1"/>
          </p:cNvSpPr>
          <p:nvPr>
            <p:ph type="dt" sz="half" idx="10"/>
          </p:nvPr>
        </p:nvSpPr>
        <p:spPr/>
        <p:txBody>
          <a:bodyPr/>
          <a:lstStyle/>
          <a:p>
            <a:r>
              <a:rPr lang="en-US"/>
              <a:t>4/05/2021</a:t>
            </a:r>
            <a:endParaRPr lang="en-US" dirty="0"/>
          </a:p>
        </p:txBody>
      </p:sp>
      <p:sp>
        <p:nvSpPr>
          <p:cNvPr id="3" name="Footer Placeholder 2">
            <a:extLst>
              <a:ext uri="{FF2B5EF4-FFF2-40B4-BE49-F238E27FC236}">
                <a16:creationId xmlns:a16="http://schemas.microsoft.com/office/drawing/2014/main" id="{7EC46AC7-0B27-4FAA-AC15-AA80AE1412EC}"/>
              </a:ext>
            </a:extLst>
          </p:cNvPr>
          <p:cNvSpPr>
            <a:spLocks noGrp="1"/>
          </p:cNvSpPr>
          <p:nvPr>
            <p:ph type="ftr" sz="quarter" idx="11"/>
          </p:nvPr>
        </p:nvSpPr>
        <p:spPr/>
        <p:txBody>
          <a:bodyPr/>
          <a:lstStyle/>
          <a:p>
            <a:r>
              <a:rPr lang="en-US"/>
              <a:t>PHY 341/641  Spring 2021 -- Lecture 27</a:t>
            </a:r>
            <a:endParaRPr lang="en-US" dirty="0"/>
          </a:p>
        </p:txBody>
      </p:sp>
      <p:sp>
        <p:nvSpPr>
          <p:cNvPr id="4" name="Slide Number Placeholder 3">
            <a:extLst>
              <a:ext uri="{FF2B5EF4-FFF2-40B4-BE49-F238E27FC236}">
                <a16:creationId xmlns:a16="http://schemas.microsoft.com/office/drawing/2014/main" id="{D2B01021-FA59-4458-A826-054DF50A6EEF}"/>
              </a:ext>
            </a:extLst>
          </p:cNvPr>
          <p:cNvSpPr>
            <a:spLocks noGrp="1"/>
          </p:cNvSpPr>
          <p:nvPr>
            <p:ph type="sldNum" sz="quarter" idx="12"/>
          </p:nvPr>
        </p:nvSpPr>
        <p:spPr/>
        <p:txBody>
          <a:bodyPr/>
          <a:lstStyle/>
          <a:p>
            <a:fld id="{CE368B07-CEBF-4C80-90AF-53B34FA04CF3}" type="slidenum">
              <a:rPr lang="en-US" smtClean="0"/>
              <a:t>12</a:t>
            </a:fld>
            <a:endParaRPr lang="en-US" dirty="0"/>
          </a:p>
        </p:txBody>
      </p:sp>
      <p:sp>
        <p:nvSpPr>
          <p:cNvPr id="5" name="TextBox 4">
            <a:extLst>
              <a:ext uri="{FF2B5EF4-FFF2-40B4-BE49-F238E27FC236}">
                <a16:creationId xmlns:a16="http://schemas.microsoft.com/office/drawing/2014/main" id="{C498A593-871F-4F66-AAB5-AA02E4D36BA7}"/>
              </a:ext>
            </a:extLst>
          </p:cNvPr>
          <p:cNvSpPr txBox="1"/>
          <p:nvPr/>
        </p:nvSpPr>
        <p:spPr>
          <a:xfrm>
            <a:off x="228600" y="228600"/>
            <a:ext cx="8763000" cy="461665"/>
          </a:xfrm>
          <a:prstGeom prst="rect">
            <a:avLst/>
          </a:prstGeom>
          <a:noFill/>
        </p:spPr>
        <p:txBody>
          <a:bodyPr wrap="square" rtlCol="0">
            <a:spAutoFit/>
          </a:bodyPr>
          <a:lstStyle/>
          <a:p>
            <a:r>
              <a:rPr lang="en-US" sz="2400" dirty="0">
                <a:latin typeface="+mj-lt"/>
              </a:rPr>
              <a:t>Evaluating the Grand Partition Function for the Bose system</a:t>
            </a:r>
          </a:p>
        </p:txBody>
      </p:sp>
      <p:graphicFrame>
        <p:nvGraphicFramePr>
          <p:cNvPr id="6" name="Object 5">
            <a:extLst>
              <a:ext uri="{FF2B5EF4-FFF2-40B4-BE49-F238E27FC236}">
                <a16:creationId xmlns:a16="http://schemas.microsoft.com/office/drawing/2014/main" id="{3731E7B0-FDA4-4CF7-A9C1-3734BB1C01A8}"/>
              </a:ext>
            </a:extLst>
          </p:cNvPr>
          <p:cNvGraphicFramePr>
            <a:graphicFrameLocks noChangeAspect="1"/>
          </p:cNvGraphicFramePr>
          <p:nvPr>
            <p:extLst>
              <p:ext uri="{D42A27DB-BD31-4B8C-83A1-F6EECF244321}">
                <p14:modId xmlns:p14="http://schemas.microsoft.com/office/powerpoint/2010/main" val="3014086226"/>
              </p:ext>
            </p:extLst>
          </p:nvPr>
        </p:nvGraphicFramePr>
        <p:xfrm>
          <a:off x="533400" y="914400"/>
          <a:ext cx="7507287" cy="3476625"/>
        </p:xfrm>
        <a:graphic>
          <a:graphicData uri="http://schemas.openxmlformats.org/presentationml/2006/ole">
            <mc:AlternateContent xmlns:mc="http://schemas.openxmlformats.org/markup-compatibility/2006">
              <mc:Choice xmlns:v="urn:schemas-microsoft-com:vml" Requires="v">
                <p:oleObj spid="_x0000_s109589" name="Equation" r:id="rId3" imgW="3619440" imgH="1676160" progId="Equation.DSMT4">
                  <p:embed/>
                </p:oleObj>
              </mc:Choice>
              <mc:Fallback>
                <p:oleObj name="Equation" r:id="rId3" imgW="3619440" imgH="1676160" progId="Equation.DSMT4">
                  <p:embed/>
                  <p:pic>
                    <p:nvPicPr>
                      <p:cNvPr id="0" name=""/>
                      <p:cNvPicPr/>
                      <p:nvPr/>
                    </p:nvPicPr>
                    <p:blipFill>
                      <a:blip r:embed="rId4"/>
                      <a:stretch>
                        <a:fillRect/>
                      </a:stretch>
                    </p:blipFill>
                    <p:spPr>
                      <a:xfrm>
                        <a:off x="533400" y="914400"/>
                        <a:ext cx="7507287" cy="3476625"/>
                      </a:xfrm>
                      <a:prstGeom prst="rect">
                        <a:avLst/>
                      </a:prstGeom>
                    </p:spPr>
                  </p:pic>
                </p:oleObj>
              </mc:Fallback>
            </mc:AlternateContent>
          </a:graphicData>
        </a:graphic>
      </p:graphicFrame>
      <p:sp>
        <p:nvSpPr>
          <p:cNvPr id="7" name="TextBox 6">
            <a:extLst>
              <a:ext uri="{FF2B5EF4-FFF2-40B4-BE49-F238E27FC236}">
                <a16:creationId xmlns:a16="http://schemas.microsoft.com/office/drawing/2014/main" id="{E77681EC-18FD-482F-808E-E0CB17F8751C}"/>
              </a:ext>
            </a:extLst>
          </p:cNvPr>
          <p:cNvSpPr txBox="1"/>
          <p:nvPr/>
        </p:nvSpPr>
        <p:spPr>
          <a:xfrm>
            <a:off x="457200" y="4953000"/>
            <a:ext cx="7848600" cy="461665"/>
          </a:xfrm>
          <a:prstGeom prst="rect">
            <a:avLst/>
          </a:prstGeom>
          <a:noFill/>
        </p:spPr>
        <p:txBody>
          <a:bodyPr wrap="square" rtlCol="0">
            <a:spAutoFit/>
          </a:bodyPr>
          <a:lstStyle/>
          <a:p>
            <a:r>
              <a:rPr lang="en-US" sz="2400" dirty="0">
                <a:latin typeface="+mj-lt"/>
              </a:rPr>
              <a:t>Obviously,  </a:t>
            </a:r>
            <a:r>
              <a:rPr lang="en-US" sz="2400" dirty="0">
                <a:latin typeface="Symbol" panose="05050102010706020507" pitchFamily="18" charset="2"/>
              </a:rPr>
              <a:t>a</a:t>
            </a:r>
            <a:r>
              <a:rPr lang="en-US" sz="2400" dirty="0">
                <a:latin typeface="+mj-lt"/>
              </a:rPr>
              <a:t> must depend upon </a:t>
            </a:r>
            <a:r>
              <a:rPr lang="en-US" sz="2400" i="1" dirty="0">
                <a:latin typeface="+mj-lt"/>
              </a:rPr>
              <a:t>N</a:t>
            </a:r>
          </a:p>
        </p:txBody>
      </p:sp>
    </p:spTree>
    <p:extLst>
      <p:ext uri="{BB962C8B-B14F-4D97-AF65-F5344CB8AC3E}">
        <p14:creationId xmlns:p14="http://schemas.microsoft.com/office/powerpoint/2010/main" val="11066851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17190A4-BAE5-4F73-B24C-A470FA5D94A2}"/>
              </a:ext>
            </a:extLst>
          </p:cNvPr>
          <p:cNvSpPr>
            <a:spLocks noGrp="1"/>
          </p:cNvSpPr>
          <p:nvPr>
            <p:ph type="dt" sz="half" idx="10"/>
          </p:nvPr>
        </p:nvSpPr>
        <p:spPr/>
        <p:txBody>
          <a:bodyPr/>
          <a:lstStyle/>
          <a:p>
            <a:r>
              <a:rPr lang="en-US"/>
              <a:t>4/05/2021</a:t>
            </a:r>
            <a:endParaRPr lang="en-US" dirty="0"/>
          </a:p>
        </p:txBody>
      </p:sp>
      <p:sp>
        <p:nvSpPr>
          <p:cNvPr id="3" name="Footer Placeholder 2">
            <a:extLst>
              <a:ext uri="{FF2B5EF4-FFF2-40B4-BE49-F238E27FC236}">
                <a16:creationId xmlns:a16="http://schemas.microsoft.com/office/drawing/2014/main" id="{C08D7519-B878-4336-8B41-F29DBDA842C3}"/>
              </a:ext>
            </a:extLst>
          </p:cNvPr>
          <p:cNvSpPr>
            <a:spLocks noGrp="1"/>
          </p:cNvSpPr>
          <p:nvPr>
            <p:ph type="ftr" sz="quarter" idx="11"/>
          </p:nvPr>
        </p:nvSpPr>
        <p:spPr/>
        <p:txBody>
          <a:bodyPr/>
          <a:lstStyle/>
          <a:p>
            <a:r>
              <a:rPr lang="en-US"/>
              <a:t>PHY 341/641  Spring 2021 -- Lecture 27</a:t>
            </a:r>
            <a:endParaRPr lang="en-US" dirty="0"/>
          </a:p>
        </p:txBody>
      </p:sp>
      <p:sp>
        <p:nvSpPr>
          <p:cNvPr id="4" name="Slide Number Placeholder 3">
            <a:extLst>
              <a:ext uri="{FF2B5EF4-FFF2-40B4-BE49-F238E27FC236}">
                <a16:creationId xmlns:a16="http://schemas.microsoft.com/office/drawing/2014/main" id="{B1736C4D-9E8D-41C7-9B35-377331EF87D7}"/>
              </a:ext>
            </a:extLst>
          </p:cNvPr>
          <p:cNvSpPr>
            <a:spLocks noGrp="1"/>
          </p:cNvSpPr>
          <p:nvPr>
            <p:ph type="sldNum" sz="quarter" idx="12"/>
          </p:nvPr>
        </p:nvSpPr>
        <p:spPr/>
        <p:txBody>
          <a:bodyPr/>
          <a:lstStyle/>
          <a:p>
            <a:fld id="{CE368B07-CEBF-4C80-90AF-53B34FA04CF3}" type="slidenum">
              <a:rPr lang="en-US" smtClean="0"/>
              <a:t>13</a:t>
            </a:fld>
            <a:endParaRPr lang="en-US" dirty="0"/>
          </a:p>
        </p:txBody>
      </p:sp>
      <p:graphicFrame>
        <p:nvGraphicFramePr>
          <p:cNvPr id="5" name="Object 4">
            <a:extLst>
              <a:ext uri="{FF2B5EF4-FFF2-40B4-BE49-F238E27FC236}">
                <a16:creationId xmlns:a16="http://schemas.microsoft.com/office/drawing/2014/main" id="{3C23B30B-0DD0-4073-8743-F578F1BA1B70}"/>
              </a:ext>
            </a:extLst>
          </p:cNvPr>
          <p:cNvGraphicFramePr>
            <a:graphicFrameLocks noChangeAspect="1"/>
          </p:cNvGraphicFramePr>
          <p:nvPr>
            <p:extLst>
              <p:ext uri="{D42A27DB-BD31-4B8C-83A1-F6EECF244321}">
                <p14:modId xmlns:p14="http://schemas.microsoft.com/office/powerpoint/2010/main" val="2751885831"/>
              </p:ext>
            </p:extLst>
          </p:nvPr>
        </p:nvGraphicFramePr>
        <p:xfrm>
          <a:off x="409575" y="136525"/>
          <a:ext cx="4362450" cy="3513137"/>
        </p:xfrm>
        <a:graphic>
          <a:graphicData uri="http://schemas.openxmlformats.org/presentationml/2006/ole">
            <mc:AlternateContent xmlns:mc="http://schemas.openxmlformats.org/markup-compatibility/2006">
              <mc:Choice xmlns:v="urn:schemas-microsoft-com:vml" Requires="v">
                <p:oleObj spid="_x0000_s110623" name="Equation" r:id="rId3" imgW="1955520" imgH="1574640" progId="Equation.DSMT4">
                  <p:embed/>
                </p:oleObj>
              </mc:Choice>
              <mc:Fallback>
                <p:oleObj name="Equation" r:id="rId3" imgW="1955520" imgH="1574640" progId="Equation.DSMT4">
                  <p:embed/>
                  <p:pic>
                    <p:nvPicPr>
                      <p:cNvPr id="0" name=""/>
                      <p:cNvPicPr/>
                      <p:nvPr/>
                    </p:nvPicPr>
                    <p:blipFill>
                      <a:blip r:embed="rId4"/>
                      <a:stretch>
                        <a:fillRect/>
                      </a:stretch>
                    </p:blipFill>
                    <p:spPr>
                      <a:xfrm>
                        <a:off x="409575" y="136525"/>
                        <a:ext cx="4362450" cy="3513137"/>
                      </a:xfrm>
                      <a:prstGeom prst="rect">
                        <a:avLst/>
                      </a:prstGeom>
                    </p:spPr>
                  </p:pic>
                </p:oleObj>
              </mc:Fallback>
            </mc:AlternateContent>
          </a:graphicData>
        </a:graphic>
      </p:graphicFrame>
      <p:graphicFrame>
        <p:nvGraphicFramePr>
          <p:cNvPr id="6" name="Object 5">
            <a:extLst>
              <a:ext uri="{FF2B5EF4-FFF2-40B4-BE49-F238E27FC236}">
                <a16:creationId xmlns:a16="http://schemas.microsoft.com/office/drawing/2014/main" id="{B3087C54-2C88-4235-AD4E-F58A9770E788}"/>
              </a:ext>
            </a:extLst>
          </p:cNvPr>
          <p:cNvGraphicFramePr>
            <a:graphicFrameLocks noChangeAspect="1"/>
          </p:cNvGraphicFramePr>
          <p:nvPr>
            <p:extLst>
              <p:ext uri="{D42A27DB-BD31-4B8C-83A1-F6EECF244321}">
                <p14:modId xmlns:p14="http://schemas.microsoft.com/office/powerpoint/2010/main" val="3305949569"/>
              </p:ext>
            </p:extLst>
          </p:nvPr>
        </p:nvGraphicFramePr>
        <p:xfrm>
          <a:off x="457200" y="3615372"/>
          <a:ext cx="6324600" cy="2877286"/>
        </p:xfrm>
        <a:graphic>
          <a:graphicData uri="http://schemas.openxmlformats.org/presentationml/2006/ole">
            <mc:AlternateContent xmlns:mc="http://schemas.openxmlformats.org/markup-compatibility/2006">
              <mc:Choice xmlns:v="urn:schemas-microsoft-com:vml" Requires="v">
                <p:oleObj spid="_x0000_s110624" name="Equation" r:id="rId5" imgW="2958840" imgH="1346040" progId="Equation.DSMT4">
                  <p:embed/>
                </p:oleObj>
              </mc:Choice>
              <mc:Fallback>
                <p:oleObj name="Equation" r:id="rId5" imgW="2958840" imgH="1346040" progId="Equation.DSMT4">
                  <p:embed/>
                  <p:pic>
                    <p:nvPicPr>
                      <p:cNvPr id="0" name=""/>
                      <p:cNvPicPr/>
                      <p:nvPr/>
                    </p:nvPicPr>
                    <p:blipFill>
                      <a:blip r:embed="rId6"/>
                      <a:stretch>
                        <a:fillRect/>
                      </a:stretch>
                    </p:blipFill>
                    <p:spPr>
                      <a:xfrm>
                        <a:off x="457200" y="3615372"/>
                        <a:ext cx="6324600" cy="2877286"/>
                      </a:xfrm>
                      <a:prstGeom prst="rect">
                        <a:avLst/>
                      </a:prstGeom>
                    </p:spPr>
                  </p:pic>
                </p:oleObj>
              </mc:Fallback>
            </mc:AlternateContent>
          </a:graphicData>
        </a:graphic>
      </p:graphicFrame>
      <p:sp>
        <p:nvSpPr>
          <p:cNvPr id="8" name="TextBox 7">
            <a:extLst>
              <a:ext uri="{FF2B5EF4-FFF2-40B4-BE49-F238E27FC236}">
                <a16:creationId xmlns:a16="http://schemas.microsoft.com/office/drawing/2014/main" id="{42F475C3-E0BD-4376-AD50-C590D6121BE9}"/>
              </a:ext>
            </a:extLst>
          </p:cNvPr>
          <p:cNvSpPr txBox="1"/>
          <p:nvPr/>
        </p:nvSpPr>
        <p:spPr>
          <a:xfrm>
            <a:off x="4224337" y="5860395"/>
            <a:ext cx="4657725" cy="461665"/>
          </a:xfrm>
          <a:prstGeom prst="rect">
            <a:avLst/>
          </a:prstGeom>
          <a:noFill/>
        </p:spPr>
        <p:txBody>
          <a:bodyPr wrap="square" rtlCol="0">
            <a:spAutoFit/>
          </a:bodyPr>
          <a:lstStyle/>
          <a:p>
            <a:r>
              <a:rPr lang="en-US" sz="2400" dirty="0">
                <a:solidFill>
                  <a:srgbClr val="FF0000"/>
                </a:solidFill>
                <a:latin typeface="+mj-lt"/>
                <a:sym typeface="Wingdings" panose="05000000000000000000" pitchFamily="2" charset="2"/>
              </a:rPr>
              <a:t>Recipe for determining </a:t>
            </a:r>
            <a:r>
              <a:rPr lang="en-US" sz="2400" dirty="0">
                <a:solidFill>
                  <a:srgbClr val="FF0000"/>
                </a:solidFill>
                <a:latin typeface="Symbol" panose="05050102010706020507" pitchFamily="18" charset="2"/>
                <a:sym typeface="Wingdings" panose="05000000000000000000" pitchFamily="2" charset="2"/>
              </a:rPr>
              <a:t>a</a:t>
            </a:r>
            <a:endParaRPr lang="en-US" sz="2400" dirty="0">
              <a:solidFill>
                <a:srgbClr val="FF0000"/>
              </a:solidFill>
              <a:latin typeface="Symbol" panose="05050102010706020507" pitchFamily="18" charset="2"/>
            </a:endParaRPr>
          </a:p>
        </p:txBody>
      </p:sp>
    </p:spTree>
    <p:extLst>
      <p:ext uri="{BB962C8B-B14F-4D97-AF65-F5344CB8AC3E}">
        <p14:creationId xmlns:p14="http://schemas.microsoft.com/office/powerpoint/2010/main" val="359023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4EFC24A-CFEF-4217-8D13-D76E1E4C6B21}"/>
              </a:ext>
            </a:extLst>
          </p:cNvPr>
          <p:cNvSpPr>
            <a:spLocks noGrp="1"/>
          </p:cNvSpPr>
          <p:nvPr>
            <p:ph type="dt" sz="half" idx="10"/>
          </p:nvPr>
        </p:nvSpPr>
        <p:spPr/>
        <p:txBody>
          <a:bodyPr/>
          <a:lstStyle/>
          <a:p>
            <a:r>
              <a:rPr lang="en-US"/>
              <a:t>4/05/2021</a:t>
            </a:r>
            <a:endParaRPr lang="en-US" dirty="0"/>
          </a:p>
        </p:txBody>
      </p:sp>
      <p:sp>
        <p:nvSpPr>
          <p:cNvPr id="3" name="Footer Placeholder 2">
            <a:extLst>
              <a:ext uri="{FF2B5EF4-FFF2-40B4-BE49-F238E27FC236}">
                <a16:creationId xmlns:a16="http://schemas.microsoft.com/office/drawing/2014/main" id="{177E86C8-2AC4-4773-AD92-3C5F2426D5DA}"/>
              </a:ext>
            </a:extLst>
          </p:cNvPr>
          <p:cNvSpPr>
            <a:spLocks noGrp="1"/>
          </p:cNvSpPr>
          <p:nvPr>
            <p:ph type="ftr" sz="quarter" idx="11"/>
          </p:nvPr>
        </p:nvSpPr>
        <p:spPr/>
        <p:txBody>
          <a:bodyPr/>
          <a:lstStyle/>
          <a:p>
            <a:r>
              <a:rPr lang="en-US"/>
              <a:t>PHY 341/641  Spring 2021 -- Lecture 27</a:t>
            </a:r>
            <a:endParaRPr lang="en-US" dirty="0"/>
          </a:p>
        </p:txBody>
      </p:sp>
      <p:sp>
        <p:nvSpPr>
          <p:cNvPr id="4" name="Slide Number Placeholder 3">
            <a:extLst>
              <a:ext uri="{FF2B5EF4-FFF2-40B4-BE49-F238E27FC236}">
                <a16:creationId xmlns:a16="http://schemas.microsoft.com/office/drawing/2014/main" id="{4BDABC87-7DEC-4E08-9323-42EC963DE4D3}"/>
              </a:ext>
            </a:extLst>
          </p:cNvPr>
          <p:cNvSpPr>
            <a:spLocks noGrp="1"/>
          </p:cNvSpPr>
          <p:nvPr>
            <p:ph type="sldNum" sz="quarter" idx="12"/>
          </p:nvPr>
        </p:nvSpPr>
        <p:spPr/>
        <p:txBody>
          <a:bodyPr/>
          <a:lstStyle/>
          <a:p>
            <a:fld id="{CE368B07-CEBF-4C80-90AF-53B34FA04CF3}" type="slidenum">
              <a:rPr lang="en-US" smtClean="0"/>
              <a:t>14</a:t>
            </a:fld>
            <a:endParaRPr lang="en-US" dirty="0"/>
          </a:p>
        </p:txBody>
      </p:sp>
      <p:graphicFrame>
        <p:nvGraphicFramePr>
          <p:cNvPr id="5" name="Object 4">
            <a:extLst>
              <a:ext uri="{FF2B5EF4-FFF2-40B4-BE49-F238E27FC236}">
                <a16:creationId xmlns:a16="http://schemas.microsoft.com/office/drawing/2014/main" id="{7C72CC4B-5299-4F73-9512-596E26C0ACCA}"/>
              </a:ext>
            </a:extLst>
          </p:cNvPr>
          <p:cNvGraphicFramePr>
            <a:graphicFrameLocks noChangeAspect="1"/>
          </p:cNvGraphicFramePr>
          <p:nvPr>
            <p:extLst>
              <p:ext uri="{D42A27DB-BD31-4B8C-83A1-F6EECF244321}">
                <p14:modId xmlns:p14="http://schemas.microsoft.com/office/powerpoint/2010/main" val="245255198"/>
              </p:ext>
            </p:extLst>
          </p:nvPr>
        </p:nvGraphicFramePr>
        <p:xfrm>
          <a:off x="152400" y="25491"/>
          <a:ext cx="6786563" cy="3148013"/>
        </p:xfrm>
        <a:graphic>
          <a:graphicData uri="http://schemas.openxmlformats.org/presentationml/2006/ole">
            <mc:AlternateContent xmlns:mc="http://schemas.openxmlformats.org/markup-compatibility/2006">
              <mc:Choice xmlns:v="urn:schemas-microsoft-com:vml" Requires="v">
                <p:oleObj spid="_x0000_s111647" name="Equation" r:id="rId3" imgW="3174840" imgH="1473120" progId="Equation.DSMT4">
                  <p:embed/>
                </p:oleObj>
              </mc:Choice>
              <mc:Fallback>
                <p:oleObj name="Equation" r:id="rId3" imgW="3174840" imgH="1473120" progId="Equation.DSMT4">
                  <p:embed/>
                  <p:pic>
                    <p:nvPicPr>
                      <p:cNvPr id="6" name="Object 5">
                        <a:extLst>
                          <a:ext uri="{FF2B5EF4-FFF2-40B4-BE49-F238E27FC236}">
                            <a16:creationId xmlns:a16="http://schemas.microsoft.com/office/drawing/2014/main" id="{B3087C54-2C88-4235-AD4E-F58A9770E788}"/>
                          </a:ext>
                        </a:extLst>
                      </p:cNvPr>
                      <p:cNvPicPr/>
                      <p:nvPr/>
                    </p:nvPicPr>
                    <p:blipFill>
                      <a:blip r:embed="rId4"/>
                      <a:stretch>
                        <a:fillRect/>
                      </a:stretch>
                    </p:blipFill>
                    <p:spPr>
                      <a:xfrm>
                        <a:off x="152400" y="25491"/>
                        <a:ext cx="6786563" cy="3148013"/>
                      </a:xfrm>
                      <a:prstGeom prst="rect">
                        <a:avLst/>
                      </a:prstGeom>
                    </p:spPr>
                  </p:pic>
                </p:oleObj>
              </mc:Fallback>
            </mc:AlternateContent>
          </a:graphicData>
        </a:graphic>
      </p:graphicFrame>
      <p:graphicFrame>
        <p:nvGraphicFramePr>
          <p:cNvPr id="6" name="Object 5">
            <a:extLst>
              <a:ext uri="{FF2B5EF4-FFF2-40B4-BE49-F238E27FC236}">
                <a16:creationId xmlns:a16="http://schemas.microsoft.com/office/drawing/2014/main" id="{31F9333F-53F4-4F84-BEFB-7F9ABC847B26}"/>
              </a:ext>
            </a:extLst>
          </p:cNvPr>
          <p:cNvGraphicFramePr>
            <a:graphicFrameLocks noChangeAspect="1"/>
          </p:cNvGraphicFramePr>
          <p:nvPr>
            <p:extLst>
              <p:ext uri="{D42A27DB-BD31-4B8C-83A1-F6EECF244321}">
                <p14:modId xmlns:p14="http://schemas.microsoft.com/office/powerpoint/2010/main" val="2848685289"/>
              </p:ext>
            </p:extLst>
          </p:nvPr>
        </p:nvGraphicFramePr>
        <p:xfrm>
          <a:off x="225425" y="3204844"/>
          <a:ext cx="6061075" cy="3322638"/>
        </p:xfrm>
        <a:graphic>
          <a:graphicData uri="http://schemas.openxmlformats.org/presentationml/2006/ole">
            <mc:AlternateContent xmlns:mc="http://schemas.openxmlformats.org/markup-compatibility/2006">
              <mc:Choice xmlns:v="urn:schemas-microsoft-com:vml" Requires="v">
                <p:oleObj spid="_x0000_s111648" name="Equation" r:id="rId5" imgW="2781000" imgH="1523880" progId="Equation.DSMT4">
                  <p:embed/>
                </p:oleObj>
              </mc:Choice>
              <mc:Fallback>
                <p:oleObj name="Equation" r:id="rId5" imgW="2781000" imgH="1523880" progId="Equation.DSMT4">
                  <p:embed/>
                  <p:pic>
                    <p:nvPicPr>
                      <p:cNvPr id="0" name=""/>
                      <p:cNvPicPr/>
                      <p:nvPr/>
                    </p:nvPicPr>
                    <p:blipFill>
                      <a:blip r:embed="rId6"/>
                      <a:stretch>
                        <a:fillRect/>
                      </a:stretch>
                    </p:blipFill>
                    <p:spPr>
                      <a:xfrm>
                        <a:off x="225425" y="3204844"/>
                        <a:ext cx="6061075" cy="3322638"/>
                      </a:xfrm>
                      <a:prstGeom prst="rect">
                        <a:avLst/>
                      </a:prstGeom>
                    </p:spPr>
                  </p:pic>
                </p:oleObj>
              </mc:Fallback>
            </mc:AlternateContent>
          </a:graphicData>
        </a:graphic>
      </p:graphicFrame>
    </p:spTree>
    <p:extLst>
      <p:ext uri="{BB962C8B-B14F-4D97-AF65-F5344CB8AC3E}">
        <p14:creationId xmlns:p14="http://schemas.microsoft.com/office/powerpoint/2010/main" val="41121532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277A906-0AC0-4C5B-B3B2-2E045EFC7A88}"/>
              </a:ext>
            </a:extLst>
          </p:cNvPr>
          <p:cNvSpPr>
            <a:spLocks noGrp="1"/>
          </p:cNvSpPr>
          <p:nvPr>
            <p:ph type="dt" sz="half" idx="10"/>
          </p:nvPr>
        </p:nvSpPr>
        <p:spPr/>
        <p:txBody>
          <a:bodyPr/>
          <a:lstStyle/>
          <a:p>
            <a:r>
              <a:rPr lang="en-US"/>
              <a:t>4/05/2021</a:t>
            </a:r>
            <a:endParaRPr lang="en-US" dirty="0"/>
          </a:p>
        </p:txBody>
      </p:sp>
      <p:sp>
        <p:nvSpPr>
          <p:cNvPr id="3" name="Footer Placeholder 2">
            <a:extLst>
              <a:ext uri="{FF2B5EF4-FFF2-40B4-BE49-F238E27FC236}">
                <a16:creationId xmlns:a16="http://schemas.microsoft.com/office/drawing/2014/main" id="{BC2CFD28-A3BE-4D00-8EB8-5B92D6887F10}"/>
              </a:ext>
            </a:extLst>
          </p:cNvPr>
          <p:cNvSpPr>
            <a:spLocks noGrp="1"/>
          </p:cNvSpPr>
          <p:nvPr>
            <p:ph type="ftr" sz="quarter" idx="11"/>
          </p:nvPr>
        </p:nvSpPr>
        <p:spPr/>
        <p:txBody>
          <a:bodyPr/>
          <a:lstStyle/>
          <a:p>
            <a:r>
              <a:rPr lang="en-US"/>
              <a:t>PHY 341/641  Spring 2021 -- Lecture 27</a:t>
            </a:r>
            <a:endParaRPr lang="en-US" dirty="0"/>
          </a:p>
        </p:txBody>
      </p:sp>
      <p:sp>
        <p:nvSpPr>
          <p:cNvPr id="4" name="Slide Number Placeholder 3">
            <a:extLst>
              <a:ext uri="{FF2B5EF4-FFF2-40B4-BE49-F238E27FC236}">
                <a16:creationId xmlns:a16="http://schemas.microsoft.com/office/drawing/2014/main" id="{D6B9FD0B-A692-4F0C-906B-E87D80CED811}"/>
              </a:ext>
            </a:extLst>
          </p:cNvPr>
          <p:cNvSpPr>
            <a:spLocks noGrp="1"/>
          </p:cNvSpPr>
          <p:nvPr>
            <p:ph type="sldNum" sz="quarter" idx="12"/>
          </p:nvPr>
        </p:nvSpPr>
        <p:spPr/>
        <p:txBody>
          <a:bodyPr/>
          <a:lstStyle/>
          <a:p>
            <a:fld id="{CE368B07-CEBF-4C80-90AF-53B34FA04CF3}" type="slidenum">
              <a:rPr lang="en-US" smtClean="0"/>
              <a:t>15</a:t>
            </a:fld>
            <a:endParaRPr lang="en-US" dirty="0"/>
          </a:p>
        </p:txBody>
      </p:sp>
      <p:sp>
        <p:nvSpPr>
          <p:cNvPr id="5" name="TextBox 4">
            <a:extLst>
              <a:ext uri="{FF2B5EF4-FFF2-40B4-BE49-F238E27FC236}">
                <a16:creationId xmlns:a16="http://schemas.microsoft.com/office/drawing/2014/main" id="{34472D70-B765-4049-BDF5-784F56BD5AA1}"/>
              </a:ext>
            </a:extLst>
          </p:cNvPr>
          <p:cNvSpPr txBox="1"/>
          <p:nvPr/>
        </p:nvSpPr>
        <p:spPr>
          <a:xfrm>
            <a:off x="304800" y="228600"/>
            <a:ext cx="8382000" cy="461665"/>
          </a:xfrm>
          <a:prstGeom prst="rect">
            <a:avLst/>
          </a:prstGeom>
          <a:noFill/>
        </p:spPr>
        <p:txBody>
          <a:bodyPr wrap="square" rtlCol="0">
            <a:spAutoFit/>
          </a:bodyPr>
          <a:lstStyle/>
          <a:p>
            <a:r>
              <a:rPr lang="en-US" sz="2400" dirty="0">
                <a:latin typeface="+mj-lt"/>
              </a:rPr>
              <a:t>Summary of results for Bose particles</a:t>
            </a:r>
          </a:p>
        </p:txBody>
      </p:sp>
      <p:graphicFrame>
        <p:nvGraphicFramePr>
          <p:cNvPr id="6" name="Object 5">
            <a:extLst>
              <a:ext uri="{FF2B5EF4-FFF2-40B4-BE49-F238E27FC236}">
                <a16:creationId xmlns:a16="http://schemas.microsoft.com/office/drawing/2014/main" id="{E85BFC76-D451-4535-9108-22E696738E25}"/>
              </a:ext>
            </a:extLst>
          </p:cNvPr>
          <p:cNvGraphicFramePr>
            <a:graphicFrameLocks noChangeAspect="1"/>
          </p:cNvGraphicFramePr>
          <p:nvPr>
            <p:extLst>
              <p:ext uri="{D42A27DB-BD31-4B8C-83A1-F6EECF244321}">
                <p14:modId xmlns:p14="http://schemas.microsoft.com/office/powerpoint/2010/main" val="1954224062"/>
              </p:ext>
            </p:extLst>
          </p:nvPr>
        </p:nvGraphicFramePr>
        <p:xfrm>
          <a:off x="438150" y="838200"/>
          <a:ext cx="5189538" cy="1635125"/>
        </p:xfrm>
        <a:graphic>
          <a:graphicData uri="http://schemas.openxmlformats.org/presentationml/2006/ole">
            <mc:AlternateContent xmlns:mc="http://schemas.openxmlformats.org/markup-compatibility/2006">
              <mc:Choice xmlns:v="urn:schemas-microsoft-com:vml" Requires="v">
                <p:oleObj spid="_x0000_s112656" name="Equation" r:id="rId3" imgW="2501640" imgH="787320" progId="Equation.DSMT4">
                  <p:embed/>
                </p:oleObj>
              </mc:Choice>
              <mc:Fallback>
                <p:oleObj name="Equation" r:id="rId3" imgW="2501640" imgH="787320" progId="Equation.DSMT4">
                  <p:embed/>
                  <p:pic>
                    <p:nvPicPr>
                      <p:cNvPr id="6" name="Object 5">
                        <a:extLst>
                          <a:ext uri="{FF2B5EF4-FFF2-40B4-BE49-F238E27FC236}">
                            <a16:creationId xmlns:a16="http://schemas.microsoft.com/office/drawing/2014/main" id="{3731E7B0-FDA4-4CF7-A9C1-3734BB1C01A8}"/>
                          </a:ext>
                        </a:extLst>
                      </p:cNvPr>
                      <p:cNvPicPr/>
                      <p:nvPr/>
                    </p:nvPicPr>
                    <p:blipFill>
                      <a:blip r:embed="rId4"/>
                      <a:stretch>
                        <a:fillRect/>
                      </a:stretch>
                    </p:blipFill>
                    <p:spPr>
                      <a:xfrm>
                        <a:off x="438150" y="838200"/>
                        <a:ext cx="5189538" cy="1635125"/>
                      </a:xfrm>
                      <a:prstGeom prst="rect">
                        <a:avLst/>
                      </a:prstGeom>
                    </p:spPr>
                  </p:pic>
                </p:oleObj>
              </mc:Fallback>
            </mc:AlternateContent>
          </a:graphicData>
        </a:graphic>
      </p:graphicFrame>
      <p:sp>
        <p:nvSpPr>
          <p:cNvPr id="7" name="TextBox 6">
            <a:extLst>
              <a:ext uri="{FF2B5EF4-FFF2-40B4-BE49-F238E27FC236}">
                <a16:creationId xmlns:a16="http://schemas.microsoft.com/office/drawing/2014/main" id="{A4461986-6698-485E-8C41-971637595B29}"/>
              </a:ext>
            </a:extLst>
          </p:cNvPr>
          <p:cNvSpPr txBox="1"/>
          <p:nvPr/>
        </p:nvSpPr>
        <p:spPr>
          <a:xfrm>
            <a:off x="304800" y="2743200"/>
            <a:ext cx="7924800" cy="1200329"/>
          </a:xfrm>
          <a:prstGeom prst="rect">
            <a:avLst/>
          </a:prstGeom>
          <a:noFill/>
        </p:spPr>
        <p:txBody>
          <a:bodyPr wrap="square" rtlCol="0">
            <a:spAutoFit/>
          </a:bodyPr>
          <a:lstStyle/>
          <a:p>
            <a:r>
              <a:rPr lang="en-US" sz="2400" dirty="0">
                <a:latin typeface="+mj-lt"/>
              </a:rPr>
              <a:t>When the energy levels of our system are continuous, the summation over states </a:t>
            </a:r>
            <a:r>
              <a:rPr lang="en-US" sz="2400" i="1" dirty="0">
                <a:latin typeface="+mj-lt"/>
              </a:rPr>
              <a:t>s</a:t>
            </a:r>
            <a:r>
              <a:rPr lang="en-US" sz="2400" dirty="0">
                <a:latin typeface="+mj-lt"/>
              </a:rPr>
              <a:t> will change into the integral of energies </a:t>
            </a:r>
            <a:r>
              <a:rPr lang="en-US" sz="2400" dirty="0">
                <a:latin typeface="Symbol" panose="05050102010706020507" pitchFamily="18" charset="2"/>
              </a:rPr>
              <a:t>e</a:t>
            </a:r>
            <a:r>
              <a:rPr lang="en-US" sz="2400" dirty="0">
                <a:latin typeface="+mj-lt"/>
              </a:rPr>
              <a:t> with the density of states function g(</a:t>
            </a:r>
            <a:r>
              <a:rPr lang="en-US" sz="2400" dirty="0">
                <a:latin typeface="Symbol" panose="05050102010706020507" pitchFamily="18" charset="2"/>
              </a:rPr>
              <a:t>e</a:t>
            </a:r>
            <a:r>
              <a:rPr lang="en-US" sz="2400" dirty="0">
                <a:latin typeface="+mj-lt"/>
              </a:rPr>
              <a:t>).</a:t>
            </a:r>
          </a:p>
        </p:txBody>
      </p:sp>
    </p:spTree>
    <p:extLst>
      <p:ext uri="{BB962C8B-B14F-4D97-AF65-F5344CB8AC3E}">
        <p14:creationId xmlns:p14="http://schemas.microsoft.com/office/powerpoint/2010/main" val="417192025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3F3640F-AD4F-4202-A2B9-1906F8D4F7FF}"/>
              </a:ext>
            </a:extLst>
          </p:cNvPr>
          <p:cNvSpPr>
            <a:spLocks noGrp="1"/>
          </p:cNvSpPr>
          <p:nvPr>
            <p:ph type="dt" sz="half" idx="10"/>
          </p:nvPr>
        </p:nvSpPr>
        <p:spPr/>
        <p:txBody>
          <a:bodyPr/>
          <a:lstStyle/>
          <a:p>
            <a:r>
              <a:rPr lang="en-US"/>
              <a:t>4/05/2021</a:t>
            </a:r>
            <a:endParaRPr lang="en-US" dirty="0"/>
          </a:p>
        </p:txBody>
      </p:sp>
      <p:sp>
        <p:nvSpPr>
          <p:cNvPr id="3" name="Footer Placeholder 2">
            <a:extLst>
              <a:ext uri="{FF2B5EF4-FFF2-40B4-BE49-F238E27FC236}">
                <a16:creationId xmlns:a16="http://schemas.microsoft.com/office/drawing/2014/main" id="{47B0B9B5-806C-4107-8EBF-7987836B213B}"/>
              </a:ext>
            </a:extLst>
          </p:cNvPr>
          <p:cNvSpPr>
            <a:spLocks noGrp="1"/>
          </p:cNvSpPr>
          <p:nvPr>
            <p:ph type="ftr" sz="quarter" idx="11"/>
          </p:nvPr>
        </p:nvSpPr>
        <p:spPr/>
        <p:txBody>
          <a:bodyPr/>
          <a:lstStyle/>
          <a:p>
            <a:r>
              <a:rPr lang="en-US"/>
              <a:t>PHY 341/641  Spring 2021 -- Lecture 27</a:t>
            </a:r>
            <a:endParaRPr lang="en-US" dirty="0"/>
          </a:p>
        </p:txBody>
      </p:sp>
      <p:sp>
        <p:nvSpPr>
          <p:cNvPr id="4" name="Slide Number Placeholder 3">
            <a:extLst>
              <a:ext uri="{FF2B5EF4-FFF2-40B4-BE49-F238E27FC236}">
                <a16:creationId xmlns:a16="http://schemas.microsoft.com/office/drawing/2014/main" id="{B53FD7C7-CAFD-45ED-9A65-27C42039700E}"/>
              </a:ext>
            </a:extLst>
          </p:cNvPr>
          <p:cNvSpPr>
            <a:spLocks noGrp="1"/>
          </p:cNvSpPr>
          <p:nvPr>
            <p:ph type="sldNum" sz="quarter" idx="12"/>
          </p:nvPr>
        </p:nvSpPr>
        <p:spPr/>
        <p:txBody>
          <a:bodyPr/>
          <a:lstStyle/>
          <a:p>
            <a:fld id="{CE368B07-CEBF-4C80-90AF-53B34FA04CF3}" type="slidenum">
              <a:rPr lang="en-US" smtClean="0"/>
              <a:t>16</a:t>
            </a:fld>
            <a:endParaRPr lang="en-US" dirty="0"/>
          </a:p>
        </p:txBody>
      </p:sp>
      <p:sp>
        <p:nvSpPr>
          <p:cNvPr id="5" name="TextBox 4">
            <a:extLst>
              <a:ext uri="{FF2B5EF4-FFF2-40B4-BE49-F238E27FC236}">
                <a16:creationId xmlns:a16="http://schemas.microsoft.com/office/drawing/2014/main" id="{E9784945-C6C3-475B-BF65-DAE430FB9C70}"/>
              </a:ext>
            </a:extLst>
          </p:cNvPr>
          <p:cNvSpPr txBox="1"/>
          <p:nvPr/>
        </p:nvSpPr>
        <p:spPr>
          <a:xfrm>
            <a:off x="381000" y="228600"/>
            <a:ext cx="8077200" cy="830997"/>
          </a:xfrm>
          <a:prstGeom prst="rect">
            <a:avLst/>
          </a:prstGeom>
          <a:noFill/>
        </p:spPr>
        <p:txBody>
          <a:bodyPr wrap="square" rtlCol="0">
            <a:spAutoFit/>
          </a:bodyPr>
          <a:lstStyle/>
          <a:p>
            <a:r>
              <a:rPr lang="en-US" sz="2400" dirty="0">
                <a:latin typeface="+mj-lt"/>
              </a:rPr>
              <a:t>Statistical mechanics of Fermi particles, analyzed using a similar approach --</a:t>
            </a:r>
          </a:p>
        </p:txBody>
      </p:sp>
      <p:graphicFrame>
        <p:nvGraphicFramePr>
          <p:cNvPr id="6" name="Object 5">
            <a:extLst>
              <a:ext uri="{FF2B5EF4-FFF2-40B4-BE49-F238E27FC236}">
                <a16:creationId xmlns:a16="http://schemas.microsoft.com/office/drawing/2014/main" id="{03F6A8F5-85A4-48B9-8617-5B996655FDA9}"/>
              </a:ext>
            </a:extLst>
          </p:cNvPr>
          <p:cNvGraphicFramePr>
            <a:graphicFrameLocks noChangeAspect="1"/>
          </p:cNvGraphicFramePr>
          <p:nvPr>
            <p:extLst>
              <p:ext uri="{D42A27DB-BD31-4B8C-83A1-F6EECF244321}">
                <p14:modId xmlns:p14="http://schemas.microsoft.com/office/powerpoint/2010/main" val="2883596774"/>
              </p:ext>
            </p:extLst>
          </p:nvPr>
        </p:nvGraphicFramePr>
        <p:xfrm>
          <a:off x="613172" y="1040973"/>
          <a:ext cx="7917656" cy="2667000"/>
        </p:xfrm>
        <a:graphic>
          <a:graphicData uri="http://schemas.openxmlformats.org/presentationml/2006/ole">
            <mc:AlternateContent xmlns:mc="http://schemas.openxmlformats.org/markup-compatibility/2006">
              <mc:Choice xmlns:v="urn:schemas-microsoft-com:vml" Requires="v">
                <p:oleObj spid="_x0000_s113690" name="Equation" r:id="rId3" imgW="4825800" imgH="1625400" progId="Equation.DSMT4">
                  <p:embed/>
                </p:oleObj>
              </mc:Choice>
              <mc:Fallback>
                <p:oleObj name="Equation" r:id="rId3" imgW="4825800" imgH="1625400" progId="Equation.DSMT4">
                  <p:embed/>
                  <p:pic>
                    <p:nvPicPr>
                      <p:cNvPr id="0" name=""/>
                      <p:cNvPicPr/>
                      <p:nvPr/>
                    </p:nvPicPr>
                    <p:blipFill>
                      <a:blip r:embed="rId4"/>
                      <a:stretch>
                        <a:fillRect/>
                      </a:stretch>
                    </p:blipFill>
                    <p:spPr>
                      <a:xfrm>
                        <a:off x="613172" y="1040973"/>
                        <a:ext cx="7917656" cy="2667000"/>
                      </a:xfrm>
                      <a:prstGeom prst="rect">
                        <a:avLst/>
                      </a:prstGeom>
                    </p:spPr>
                  </p:pic>
                </p:oleObj>
              </mc:Fallback>
            </mc:AlternateContent>
          </a:graphicData>
        </a:graphic>
      </p:graphicFrame>
      <p:sp>
        <p:nvSpPr>
          <p:cNvPr id="7" name="TextBox 6">
            <a:extLst>
              <a:ext uri="{FF2B5EF4-FFF2-40B4-BE49-F238E27FC236}">
                <a16:creationId xmlns:a16="http://schemas.microsoft.com/office/drawing/2014/main" id="{34A9FA5A-3AD9-4240-8ED6-CAF6AE3ECB00}"/>
              </a:ext>
            </a:extLst>
          </p:cNvPr>
          <p:cNvSpPr txBox="1"/>
          <p:nvPr/>
        </p:nvSpPr>
        <p:spPr>
          <a:xfrm>
            <a:off x="529828" y="3707973"/>
            <a:ext cx="8001000" cy="461665"/>
          </a:xfrm>
          <a:prstGeom prst="rect">
            <a:avLst/>
          </a:prstGeom>
          <a:noFill/>
        </p:spPr>
        <p:txBody>
          <a:bodyPr wrap="square" rtlCol="0">
            <a:spAutoFit/>
          </a:bodyPr>
          <a:lstStyle/>
          <a:p>
            <a:r>
              <a:rPr lang="en-US" sz="2400" dirty="0">
                <a:latin typeface="+mj-lt"/>
              </a:rPr>
              <a:t>For Fermi particles     n</a:t>
            </a:r>
            <a:r>
              <a:rPr lang="en-US" sz="2400" baseline="-25000" dirty="0">
                <a:latin typeface="+mj-lt"/>
              </a:rPr>
              <a:t>s</a:t>
            </a:r>
            <a:r>
              <a:rPr lang="en-US" sz="2400" dirty="0">
                <a:latin typeface="+mj-lt"/>
              </a:rPr>
              <a:t>=0   or  n</a:t>
            </a:r>
            <a:r>
              <a:rPr lang="en-US" sz="2400" baseline="-25000" dirty="0">
                <a:latin typeface="+mj-lt"/>
              </a:rPr>
              <a:t>s</a:t>
            </a:r>
            <a:r>
              <a:rPr lang="en-US" sz="2400" dirty="0">
                <a:latin typeface="+mj-lt"/>
              </a:rPr>
              <a:t>=1 only</a:t>
            </a:r>
          </a:p>
        </p:txBody>
      </p:sp>
      <p:graphicFrame>
        <p:nvGraphicFramePr>
          <p:cNvPr id="8" name="Object 7">
            <a:extLst>
              <a:ext uri="{FF2B5EF4-FFF2-40B4-BE49-F238E27FC236}">
                <a16:creationId xmlns:a16="http://schemas.microsoft.com/office/drawing/2014/main" id="{28EC9D7B-A602-4EBB-932A-3AB7CFE39909}"/>
              </a:ext>
            </a:extLst>
          </p:cNvPr>
          <p:cNvGraphicFramePr>
            <a:graphicFrameLocks noChangeAspect="1"/>
          </p:cNvGraphicFramePr>
          <p:nvPr>
            <p:extLst>
              <p:ext uri="{D42A27DB-BD31-4B8C-83A1-F6EECF244321}">
                <p14:modId xmlns:p14="http://schemas.microsoft.com/office/powerpoint/2010/main" val="4238888574"/>
              </p:ext>
            </p:extLst>
          </p:nvPr>
        </p:nvGraphicFramePr>
        <p:xfrm>
          <a:off x="811213" y="4222750"/>
          <a:ext cx="5051425" cy="1730375"/>
        </p:xfrm>
        <a:graphic>
          <a:graphicData uri="http://schemas.openxmlformats.org/presentationml/2006/ole">
            <mc:AlternateContent xmlns:mc="http://schemas.openxmlformats.org/markup-compatibility/2006">
              <mc:Choice xmlns:v="urn:schemas-microsoft-com:vml" Requires="v">
                <p:oleObj spid="_x0000_s113691" name="Equation" r:id="rId5" imgW="2298600" imgH="787320" progId="Equation.DSMT4">
                  <p:embed/>
                </p:oleObj>
              </mc:Choice>
              <mc:Fallback>
                <p:oleObj name="Equation" r:id="rId5" imgW="2298600" imgH="787320" progId="Equation.DSMT4">
                  <p:embed/>
                  <p:pic>
                    <p:nvPicPr>
                      <p:cNvPr id="0" name=""/>
                      <p:cNvPicPr/>
                      <p:nvPr/>
                    </p:nvPicPr>
                    <p:blipFill>
                      <a:blip r:embed="rId6"/>
                      <a:stretch>
                        <a:fillRect/>
                      </a:stretch>
                    </p:blipFill>
                    <p:spPr>
                      <a:xfrm>
                        <a:off x="811213" y="4222750"/>
                        <a:ext cx="5051425" cy="1730375"/>
                      </a:xfrm>
                      <a:prstGeom prst="rect">
                        <a:avLst/>
                      </a:prstGeom>
                    </p:spPr>
                  </p:pic>
                </p:oleObj>
              </mc:Fallback>
            </mc:AlternateContent>
          </a:graphicData>
        </a:graphic>
      </p:graphicFrame>
    </p:spTree>
    <p:extLst>
      <p:ext uri="{BB962C8B-B14F-4D97-AF65-F5344CB8AC3E}">
        <p14:creationId xmlns:p14="http://schemas.microsoft.com/office/powerpoint/2010/main" val="28040291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BD96EA0-3F16-4C95-B52C-E4B855D3295D}"/>
              </a:ext>
            </a:extLst>
          </p:cNvPr>
          <p:cNvSpPr>
            <a:spLocks noGrp="1"/>
          </p:cNvSpPr>
          <p:nvPr>
            <p:ph type="dt" sz="half" idx="10"/>
          </p:nvPr>
        </p:nvSpPr>
        <p:spPr/>
        <p:txBody>
          <a:bodyPr/>
          <a:lstStyle/>
          <a:p>
            <a:r>
              <a:rPr lang="en-US"/>
              <a:t>4/05/2021</a:t>
            </a:r>
            <a:endParaRPr lang="en-US" dirty="0"/>
          </a:p>
        </p:txBody>
      </p:sp>
      <p:sp>
        <p:nvSpPr>
          <p:cNvPr id="3" name="Footer Placeholder 2">
            <a:extLst>
              <a:ext uri="{FF2B5EF4-FFF2-40B4-BE49-F238E27FC236}">
                <a16:creationId xmlns:a16="http://schemas.microsoft.com/office/drawing/2014/main" id="{07618C75-2814-4EC1-B77F-7FBC56D2565D}"/>
              </a:ext>
            </a:extLst>
          </p:cNvPr>
          <p:cNvSpPr>
            <a:spLocks noGrp="1"/>
          </p:cNvSpPr>
          <p:nvPr>
            <p:ph type="ftr" sz="quarter" idx="11"/>
          </p:nvPr>
        </p:nvSpPr>
        <p:spPr/>
        <p:txBody>
          <a:bodyPr/>
          <a:lstStyle/>
          <a:p>
            <a:r>
              <a:rPr lang="en-US"/>
              <a:t>PHY 341/641  Spring 2021 -- Lecture 27</a:t>
            </a:r>
            <a:endParaRPr lang="en-US" dirty="0"/>
          </a:p>
        </p:txBody>
      </p:sp>
      <p:sp>
        <p:nvSpPr>
          <p:cNvPr id="4" name="Slide Number Placeholder 3">
            <a:extLst>
              <a:ext uri="{FF2B5EF4-FFF2-40B4-BE49-F238E27FC236}">
                <a16:creationId xmlns:a16="http://schemas.microsoft.com/office/drawing/2014/main" id="{D497320D-25BE-4DFE-976A-CE6B83998B8B}"/>
              </a:ext>
            </a:extLst>
          </p:cNvPr>
          <p:cNvSpPr>
            <a:spLocks noGrp="1"/>
          </p:cNvSpPr>
          <p:nvPr>
            <p:ph type="sldNum" sz="quarter" idx="12"/>
          </p:nvPr>
        </p:nvSpPr>
        <p:spPr/>
        <p:txBody>
          <a:bodyPr/>
          <a:lstStyle/>
          <a:p>
            <a:fld id="{CE368B07-CEBF-4C80-90AF-53B34FA04CF3}" type="slidenum">
              <a:rPr lang="en-US" smtClean="0"/>
              <a:t>17</a:t>
            </a:fld>
            <a:endParaRPr lang="en-US" dirty="0"/>
          </a:p>
        </p:txBody>
      </p:sp>
      <p:sp>
        <p:nvSpPr>
          <p:cNvPr id="5" name="TextBox 4">
            <a:extLst>
              <a:ext uri="{FF2B5EF4-FFF2-40B4-BE49-F238E27FC236}">
                <a16:creationId xmlns:a16="http://schemas.microsoft.com/office/drawing/2014/main" id="{457C57F4-A1BA-4C1E-9E91-0A8DC6967E5B}"/>
              </a:ext>
            </a:extLst>
          </p:cNvPr>
          <p:cNvSpPr txBox="1"/>
          <p:nvPr/>
        </p:nvSpPr>
        <p:spPr>
          <a:xfrm>
            <a:off x="304800" y="228600"/>
            <a:ext cx="8382000" cy="461665"/>
          </a:xfrm>
          <a:prstGeom prst="rect">
            <a:avLst/>
          </a:prstGeom>
          <a:noFill/>
        </p:spPr>
        <p:txBody>
          <a:bodyPr wrap="square" rtlCol="0">
            <a:spAutoFit/>
          </a:bodyPr>
          <a:lstStyle/>
          <a:p>
            <a:r>
              <a:rPr lang="en-US" sz="2400" dirty="0">
                <a:latin typeface="+mj-lt"/>
              </a:rPr>
              <a:t>Summary of results for Bose particles</a:t>
            </a:r>
          </a:p>
        </p:txBody>
      </p:sp>
      <p:graphicFrame>
        <p:nvGraphicFramePr>
          <p:cNvPr id="6" name="Object 5">
            <a:extLst>
              <a:ext uri="{FF2B5EF4-FFF2-40B4-BE49-F238E27FC236}">
                <a16:creationId xmlns:a16="http://schemas.microsoft.com/office/drawing/2014/main" id="{074895FA-8C8A-4F5F-A62E-B70C4924507C}"/>
              </a:ext>
            </a:extLst>
          </p:cNvPr>
          <p:cNvGraphicFramePr>
            <a:graphicFrameLocks noChangeAspect="1"/>
          </p:cNvGraphicFramePr>
          <p:nvPr>
            <p:extLst>
              <p:ext uri="{D42A27DB-BD31-4B8C-83A1-F6EECF244321}">
                <p14:modId xmlns:p14="http://schemas.microsoft.com/office/powerpoint/2010/main" val="3259978670"/>
              </p:ext>
            </p:extLst>
          </p:nvPr>
        </p:nvGraphicFramePr>
        <p:xfrm>
          <a:off x="438150" y="838200"/>
          <a:ext cx="5189538" cy="1635125"/>
        </p:xfrm>
        <a:graphic>
          <a:graphicData uri="http://schemas.openxmlformats.org/presentationml/2006/ole">
            <mc:AlternateContent xmlns:mc="http://schemas.openxmlformats.org/markup-compatibility/2006">
              <mc:Choice xmlns:v="urn:schemas-microsoft-com:vml" Requires="v">
                <p:oleObj spid="_x0000_s114710" name="Equation" r:id="rId3" imgW="2501640" imgH="787320" progId="Equation.DSMT4">
                  <p:embed/>
                </p:oleObj>
              </mc:Choice>
              <mc:Fallback>
                <p:oleObj name="Equation" r:id="rId3" imgW="2501640" imgH="787320" progId="Equation.DSMT4">
                  <p:embed/>
                  <p:pic>
                    <p:nvPicPr>
                      <p:cNvPr id="6" name="Object 5">
                        <a:extLst>
                          <a:ext uri="{FF2B5EF4-FFF2-40B4-BE49-F238E27FC236}">
                            <a16:creationId xmlns:a16="http://schemas.microsoft.com/office/drawing/2014/main" id="{E85BFC76-D451-4535-9108-22E696738E25}"/>
                          </a:ext>
                        </a:extLst>
                      </p:cNvPr>
                      <p:cNvPicPr/>
                      <p:nvPr/>
                    </p:nvPicPr>
                    <p:blipFill>
                      <a:blip r:embed="rId4"/>
                      <a:stretch>
                        <a:fillRect/>
                      </a:stretch>
                    </p:blipFill>
                    <p:spPr>
                      <a:xfrm>
                        <a:off x="438150" y="838200"/>
                        <a:ext cx="5189538" cy="1635125"/>
                      </a:xfrm>
                      <a:prstGeom prst="rect">
                        <a:avLst/>
                      </a:prstGeom>
                    </p:spPr>
                  </p:pic>
                </p:oleObj>
              </mc:Fallback>
            </mc:AlternateContent>
          </a:graphicData>
        </a:graphic>
      </p:graphicFrame>
      <p:sp>
        <p:nvSpPr>
          <p:cNvPr id="9" name="TextBox 8">
            <a:extLst>
              <a:ext uri="{FF2B5EF4-FFF2-40B4-BE49-F238E27FC236}">
                <a16:creationId xmlns:a16="http://schemas.microsoft.com/office/drawing/2014/main" id="{1084CAF0-7150-4C90-AD6B-0D8ECF3C6299}"/>
              </a:ext>
            </a:extLst>
          </p:cNvPr>
          <p:cNvSpPr txBox="1"/>
          <p:nvPr/>
        </p:nvSpPr>
        <p:spPr>
          <a:xfrm>
            <a:off x="457200" y="2738735"/>
            <a:ext cx="8382000" cy="461665"/>
          </a:xfrm>
          <a:prstGeom prst="rect">
            <a:avLst/>
          </a:prstGeom>
          <a:noFill/>
        </p:spPr>
        <p:txBody>
          <a:bodyPr wrap="square" rtlCol="0">
            <a:spAutoFit/>
          </a:bodyPr>
          <a:lstStyle/>
          <a:p>
            <a:r>
              <a:rPr lang="en-US" sz="2400" dirty="0">
                <a:latin typeface="+mj-lt"/>
              </a:rPr>
              <a:t>Summary of results for Fermi particles</a:t>
            </a:r>
          </a:p>
        </p:txBody>
      </p:sp>
      <p:graphicFrame>
        <p:nvGraphicFramePr>
          <p:cNvPr id="10" name="Object 9">
            <a:extLst>
              <a:ext uri="{FF2B5EF4-FFF2-40B4-BE49-F238E27FC236}">
                <a16:creationId xmlns:a16="http://schemas.microsoft.com/office/drawing/2014/main" id="{CEA59377-41E2-4D7A-B158-B3FD5EBF7413}"/>
              </a:ext>
            </a:extLst>
          </p:cNvPr>
          <p:cNvGraphicFramePr>
            <a:graphicFrameLocks noChangeAspect="1"/>
          </p:cNvGraphicFramePr>
          <p:nvPr>
            <p:extLst>
              <p:ext uri="{D42A27DB-BD31-4B8C-83A1-F6EECF244321}">
                <p14:modId xmlns:p14="http://schemas.microsoft.com/office/powerpoint/2010/main" val="2149828179"/>
              </p:ext>
            </p:extLst>
          </p:nvPr>
        </p:nvGraphicFramePr>
        <p:xfrm>
          <a:off x="582613" y="3192463"/>
          <a:ext cx="5051425" cy="1730375"/>
        </p:xfrm>
        <a:graphic>
          <a:graphicData uri="http://schemas.openxmlformats.org/presentationml/2006/ole">
            <mc:AlternateContent xmlns:mc="http://schemas.openxmlformats.org/markup-compatibility/2006">
              <mc:Choice xmlns:v="urn:schemas-microsoft-com:vml" Requires="v">
                <p:oleObj spid="_x0000_s114711" name="Equation" r:id="rId5" imgW="2298600" imgH="787320" progId="Equation.DSMT4">
                  <p:embed/>
                </p:oleObj>
              </mc:Choice>
              <mc:Fallback>
                <p:oleObj name="Equation" r:id="rId5" imgW="2298600" imgH="787320" progId="Equation.DSMT4">
                  <p:embed/>
                  <p:pic>
                    <p:nvPicPr>
                      <p:cNvPr id="8" name="Object 7">
                        <a:extLst>
                          <a:ext uri="{FF2B5EF4-FFF2-40B4-BE49-F238E27FC236}">
                            <a16:creationId xmlns:a16="http://schemas.microsoft.com/office/drawing/2014/main" id="{28EC9D7B-A602-4EBB-932A-3AB7CFE39909}"/>
                          </a:ext>
                        </a:extLst>
                      </p:cNvPr>
                      <p:cNvPicPr/>
                      <p:nvPr/>
                    </p:nvPicPr>
                    <p:blipFill>
                      <a:blip r:embed="rId6"/>
                      <a:stretch>
                        <a:fillRect/>
                      </a:stretch>
                    </p:blipFill>
                    <p:spPr>
                      <a:xfrm>
                        <a:off x="582613" y="3192463"/>
                        <a:ext cx="5051425" cy="1730375"/>
                      </a:xfrm>
                      <a:prstGeom prst="rect">
                        <a:avLst/>
                      </a:prstGeom>
                    </p:spPr>
                  </p:pic>
                </p:oleObj>
              </mc:Fallback>
            </mc:AlternateContent>
          </a:graphicData>
        </a:graphic>
      </p:graphicFrame>
      <p:sp>
        <p:nvSpPr>
          <p:cNvPr id="11" name="TextBox 10">
            <a:extLst>
              <a:ext uri="{FF2B5EF4-FFF2-40B4-BE49-F238E27FC236}">
                <a16:creationId xmlns:a16="http://schemas.microsoft.com/office/drawing/2014/main" id="{1470B7C9-E7CB-4BD2-B1DA-37380F2B2265}"/>
              </a:ext>
            </a:extLst>
          </p:cNvPr>
          <p:cNvSpPr txBox="1"/>
          <p:nvPr/>
        </p:nvSpPr>
        <p:spPr>
          <a:xfrm>
            <a:off x="457200" y="5144948"/>
            <a:ext cx="8096250" cy="830997"/>
          </a:xfrm>
          <a:prstGeom prst="rect">
            <a:avLst/>
          </a:prstGeom>
          <a:noFill/>
        </p:spPr>
        <p:txBody>
          <a:bodyPr wrap="square" rtlCol="0">
            <a:spAutoFit/>
          </a:bodyPr>
          <a:lstStyle/>
          <a:p>
            <a:r>
              <a:rPr lang="en-US" sz="2400" dirty="0">
                <a:latin typeface="+mj-lt"/>
              </a:rPr>
              <a:t>Do you think that Fermi and Bose particles behave the same at low temperatures?</a:t>
            </a:r>
          </a:p>
        </p:txBody>
      </p:sp>
    </p:spTree>
    <p:extLst>
      <p:ext uri="{BB962C8B-B14F-4D97-AF65-F5344CB8AC3E}">
        <p14:creationId xmlns:p14="http://schemas.microsoft.com/office/powerpoint/2010/main" val="10063678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DCC0571-418B-4745-88DA-BE661B9CE418}"/>
              </a:ext>
            </a:extLst>
          </p:cNvPr>
          <p:cNvSpPr>
            <a:spLocks noGrp="1"/>
          </p:cNvSpPr>
          <p:nvPr>
            <p:ph type="dt" sz="half" idx="10"/>
          </p:nvPr>
        </p:nvSpPr>
        <p:spPr/>
        <p:txBody>
          <a:bodyPr/>
          <a:lstStyle/>
          <a:p>
            <a:r>
              <a:rPr lang="en-US"/>
              <a:t>4/05/2021</a:t>
            </a:r>
            <a:endParaRPr lang="en-US" dirty="0"/>
          </a:p>
        </p:txBody>
      </p:sp>
      <p:sp>
        <p:nvSpPr>
          <p:cNvPr id="3" name="Footer Placeholder 2">
            <a:extLst>
              <a:ext uri="{FF2B5EF4-FFF2-40B4-BE49-F238E27FC236}">
                <a16:creationId xmlns:a16="http://schemas.microsoft.com/office/drawing/2014/main" id="{95D7E8E5-1D42-4D3C-AC71-E92002DA8CB5}"/>
              </a:ext>
            </a:extLst>
          </p:cNvPr>
          <p:cNvSpPr>
            <a:spLocks noGrp="1"/>
          </p:cNvSpPr>
          <p:nvPr>
            <p:ph type="ftr" sz="quarter" idx="11"/>
          </p:nvPr>
        </p:nvSpPr>
        <p:spPr/>
        <p:txBody>
          <a:bodyPr/>
          <a:lstStyle/>
          <a:p>
            <a:r>
              <a:rPr lang="en-US"/>
              <a:t>PHY 341/641  Spring 2021 -- Lecture 27</a:t>
            </a:r>
            <a:endParaRPr lang="en-US" dirty="0"/>
          </a:p>
        </p:txBody>
      </p:sp>
      <p:sp>
        <p:nvSpPr>
          <p:cNvPr id="4" name="Slide Number Placeholder 3">
            <a:extLst>
              <a:ext uri="{FF2B5EF4-FFF2-40B4-BE49-F238E27FC236}">
                <a16:creationId xmlns:a16="http://schemas.microsoft.com/office/drawing/2014/main" id="{8E2DA114-C84B-4711-A6F2-B8AEE7945B32}"/>
              </a:ext>
            </a:extLst>
          </p:cNvPr>
          <p:cNvSpPr>
            <a:spLocks noGrp="1"/>
          </p:cNvSpPr>
          <p:nvPr>
            <p:ph type="sldNum" sz="quarter" idx="12"/>
          </p:nvPr>
        </p:nvSpPr>
        <p:spPr/>
        <p:txBody>
          <a:bodyPr/>
          <a:lstStyle/>
          <a:p>
            <a:fld id="{CE368B07-CEBF-4C80-90AF-53B34FA04CF3}" type="slidenum">
              <a:rPr lang="en-US" smtClean="0"/>
              <a:t>18</a:t>
            </a:fld>
            <a:endParaRPr lang="en-US" dirty="0"/>
          </a:p>
        </p:txBody>
      </p:sp>
      <p:pic>
        <p:nvPicPr>
          <p:cNvPr id="5" name="Picture 4">
            <a:extLst>
              <a:ext uri="{FF2B5EF4-FFF2-40B4-BE49-F238E27FC236}">
                <a16:creationId xmlns:a16="http://schemas.microsoft.com/office/drawing/2014/main" id="{2B555E1C-C1EE-42E6-9981-0C991DDE7A77}"/>
              </a:ext>
            </a:extLst>
          </p:cNvPr>
          <p:cNvPicPr>
            <a:picLocks noChangeAspect="1"/>
          </p:cNvPicPr>
          <p:nvPr/>
        </p:nvPicPr>
        <p:blipFill>
          <a:blip r:embed="rId3"/>
          <a:stretch>
            <a:fillRect/>
          </a:stretch>
        </p:blipFill>
        <p:spPr>
          <a:xfrm>
            <a:off x="990600" y="1219200"/>
            <a:ext cx="4762500" cy="4762500"/>
          </a:xfrm>
          <a:prstGeom prst="rect">
            <a:avLst/>
          </a:prstGeom>
        </p:spPr>
      </p:pic>
      <p:graphicFrame>
        <p:nvGraphicFramePr>
          <p:cNvPr id="6" name="Object 5">
            <a:extLst>
              <a:ext uri="{FF2B5EF4-FFF2-40B4-BE49-F238E27FC236}">
                <a16:creationId xmlns:a16="http://schemas.microsoft.com/office/drawing/2014/main" id="{2C33C7D4-AC02-4591-A546-0195C4375566}"/>
              </a:ext>
            </a:extLst>
          </p:cNvPr>
          <p:cNvGraphicFramePr>
            <a:graphicFrameLocks noChangeAspect="1"/>
          </p:cNvGraphicFramePr>
          <p:nvPr>
            <p:extLst>
              <p:ext uri="{D42A27DB-BD31-4B8C-83A1-F6EECF244321}">
                <p14:modId xmlns:p14="http://schemas.microsoft.com/office/powerpoint/2010/main" val="1560694415"/>
              </p:ext>
            </p:extLst>
          </p:nvPr>
        </p:nvGraphicFramePr>
        <p:xfrm>
          <a:off x="1600200" y="206375"/>
          <a:ext cx="3738562" cy="1339850"/>
        </p:xfrm>
        <a:graphic>
          <a:graphicData uri="http://schemas.openxmlformats.org/presentationml/2006/ole">
            <mc:AlternateContent xmlns:mc="http://schemas.openxmlformats.org/markup-compatibility/2006">
              <mc:Choice xmlns:v="urn:schemas-microsoft-com:vml" Requires="v">
                <p:oleObj spid="_x0000_s115732" name="Equation" r:id="rId4" imgW="1701720" imgH="609480" progId="Equation.DSMT4">
                  <p:embed/>
                </p:oleObj>
              </mc:Choice>
              <mc:Fallback>
                <p:oleObj name="Equation" r:id="rId4" imgW="1701720" imgH="609480" progId="Equation.DSMT4">
                  <p:embed/>
                  <p:pic>
                    <p:nvPicPr>
                      <p:cNvPr id="10" name="Object 9">
                        <a:extLst>
                          <a:ext uri="{FF2B5EF4-FFF2-40B4-BE49-F238E27FC236}">
                            <a16:creationId xmlns:a16="http://schemas.microsoft.com/office/drawing/2014/main" id="{CEA59377-41E2-4D7A-B158-B3FD5EBF7413}"/>
                          </a:ext>
                        </a:extLst>
                      </p:cNvPr>
                      <p:cNvPicPr/>
                      <p:nvPr/>
                    </p:nvPicPr>
                    <p:blipFill>
                      <a:blip r:embed="rId5"/>
                      <a:stretch>
                        <a:fillRect/>
                      </a:stretch>
                    </p:blipFill>
                    <p:spPr>
                      <a:xfrm>
                        <a:off x="1600200" y="206375"/>
                        <a:ext cx="3738562" cy="1339850"/>
                      </a:xfrm>
                      <a:prstGeom prst="rect">
                        <a:avLst/>
                      </a:prstGeom>
                    </p:spPr>
                  </p:pic>
                </p:oleObj>
              </mc:Fallback>
            </mc:AlternateContent>
          </a:graphicData>
        </a:graphic>
      </p:graphicFrame>
      <p:graphicFrame>
        <p:nvGraphicFramePr>
          <p:cNvPr id="7" name="Object 6">
            <a:extLst>
              <a:ext uri="{FF2B5EF4-FFF2-40B4-BE49-F238E27FC236}">
                <a16:creationId xmlns:a16="http://schemas.microsoft.com/office/drawing/2014/main" id="{6A77CE99-EF13-4EA8-B3A6-FDFF117BD9E1}"/>
              </a:ext>
            </a:extLst>
          </p:cNvPr>
          <p:cNvGraphicFramePr>
            <a:graphicFrameLocks noChangeAspect="1"/>
          </p:cNvGraphicFramePr>
          <p:nvPr>
            <p:extLst>
              <p:ext uri="{D42A27DB-BD31-4B8C-83A1-F6EECF244321}">
                <p14:modId xmlns:p14="http://schemas.microsoft.com/office/powerpoint/2010/main" val="4230703116"/>
              </p:ext>
            </p:extLst>
          </p:nvPr>
        </p:nvGraphicFramePr>
        <p:xfrm>
          <a:off x="3581400" y="5634990"/>
          <a:ext cx="800100" cy="514350"/>
        </p:xfrm>
        <a:graphic>
          <a:graphicData uri="http://schemas.openxmlformats.org/presentationml/2006/ole">
            <mc:AlternateContent xmlns:mc="http://schemas.openxmlformats.org/markup-compatibility/2006">
              <mc:Choice xmlns:v="urn:schemas-microsoft-com:vml" Requires="v">
                <p:oleObj spid="_x0000_s115733" name="Equation" r:id="rId6" imgW="355320" imgH="228600" progId="Equation.DSMT4">
                  <p:embed/>
                </p:oleObj>
              </mc:Choice>
              <mc:Fallback>
                <p:oleObj name="Equation" r:id="rId6" imgW="355320" imgH="228600" progId="Equation.DSMT4">
                  <p:embed/>
                  <p:pic>
                    <p:nvPicPr>
                      <p:cNvPr id="0" name=""/>
                      <p:cNvPicPr/>
                      <p:nvPr/>
                    </p:nvPicPr>
                    <p:blipFill>
                      <a:blip r:embed="rId7"/>
                      <a:stretch>
                        <a:fillRect/>
                      </a:stretch>
                    </p:blipFill>
                    <p:spPr>
                      <a:xfrm>
                        <a:off x="3581400" y="5634990"/>
                        <a:ext cx="800100" cy="514350"/>
                      </a:xfrm>
                      <a:prstGeom prst="rect">
                        <a:avLst/>
                      </a:prstGeom>
                    </p:spPr>
                  </p:pic>
                </p:oleObj>
              </mc:Fallback>
            </mc:AlternateContent>
          </a:graphicData>
        </a:graphic>
      </p:graphicFrame>
      <p:sp>
        <p:nvSpPr>
          <p:cNvPr id="8" name="TextBox 7">
            <a:extLst>
              <a:ext uri="{FF2B5EF4-FFF2-40B4-BE49-F238E27FC236}">
                <a16:creationId xmlns:a16="http://schemas.microsoft.com/office/drawing/2014/main" id="{89CDBEE3-A96B-4A6D-A556-7E08B54FCCB6}"/>
              </a:ext>
            </a:extLst>
          </p:cNvPr>
          <p:cNvSpPr txBox="1"/>
          <p:nvPr/>
        </p:nvSpPr>
        <p:spPr>
          <a:xfrm>
            <a:off x="3977640" y="3276600"/>
            <a:ext cx="4648200" cy="461665"/>
          </a:xfrm>
          <a:prstGeom prst="rect">
            <a:avLst/>
          </a:prstGeom>
          <a:noFill/>
        </p:spPr>
        <p:txBody>
          <a:bodyPr wrap="square" rtlCol="0">
            <a:spAutoFit/>
          </a:bodyPr>
          <a:lstStyle/>
          <a:p>
            <a:r>
              <a:rPr lang="en-US" sz="2400" dirty="0">
                <a:latin typeface="Symbol" panose="05050102010706020507" pitchFamily="18" charset="2"/>
              </a:rPr>
              <a:t>b</a:t>
            </a:r>
            <a:r>
              <a:rPr lang="en-US" sz="2400" dirty="0">
                <a:latin typeface="+mj-lt"/>
              </a:rPr>
              <a:t>=100</a:t>
            </a:r>
          </a:p>
        </p:txBody>
      </p:sp>
    </p:spTree>
    <p:extLst>
      <p:ext uri="{BB962C8B-B14F-4D97-AF65-F5344CB8AC3E}">
        <p14:creationId xmlns:p14="http://schemas.microsoft.com/office/powerpoint/2010/main" val="1552961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AE56B98E-B4BA-4CD2-ADE8-FB9C3DE3789C}"/>
              </a:ext>
            </a:extLst>
          </p:cNvPr>
          <p:cNvPicPr>
            <a:picLocks noChangeAspect="1"/>
          </p:cNvPicPr>
          <p:nvPr/>
        </p:nvPicPr>
        <p:blipFill>
          <a:blip r:embed="rId2"/>
          <a:stretch>
            <a:fillRect/>
          </a:stretch>
        </p:blipFill>
        <p:spPr>
          <a:xfrm>
            <a:off x="-53340" y="402124"/>
            <a:ext cx="9144000" cy="3026876"/>
          </a:xfrm>
          <a:prstGeom prst="rect">
            <a:avLst/>
          </a:prstGeom>
        </p:spPr>
      </p:pic>
      <p:sp>
        <p:nvSpPr>
          <p:cNvPr id="6" name="Rectangle 5">
            <a:extLst>
              <a:ext uri="{FF2B5EF4-FFF2-40B4-BE49-F238E27FC236}">
                <a16:creationId xmlns:a16="http://schemas.microsoft.com/office/drawing/2014/main" id="{9FC859EB-D31F-4DB3-B0F3-5C029A575D13}"/>
              </a:ext>
            </a:extLst>
          </p:cNvPr>
          <p:cNvSpPr/>
          <p:nvPr/>
        </p:nvSpPr>
        <p:spPr>
          <a:xfrm>
            <a:off x="53340" y="2362200"/>
            <a:ext cx="8991600" cy="391863"/>
          </a:xfrm>
          <a:prstGeom prst="rect">
            <a:avLst/>
          </a:prstGeom>
          <a:solidFill>
            <a:srgbClr val="DA32AA">
              <a:alpha val="43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a:extLst>
              <a:ext uri="{FF2B5EF4-FFF2-40B4-BE49-F238E27FC236}">
                <a16:creationId xmlns:a16="http://schemas.microsoft.com/office/drawing/2014/main" id="{9FDF82E3-8190-4BCE-B2CD-5224AA9AC4AE}"/>
              </a:ext>
            </a:extLst>
          </p:cNvPr>
          <p:cNvSpPr>
            <a:spLocks noGrp="1"/>
          </p:cNvSpPr>
          <p:nvPr>
            <p:ph type="dt" sz="half" idx="10"/>
          </p:nvPr>
        </p:nvSpPr>
        <p:spPr/>
        <p:txBody>
          <a:bodyPr/>
          <a:lstStyle/>
          <a:p>
            <a:r>
              <a:rPr lang="en-US"/>
              <a:t>4/05/2021</a:t>
            </a:r>
            <a:endParaRPr lang="en-US" dirty="0"/>
          </a:p>
        </p:txBody>
      </p:sp>
      <p:sp>
        <p:nvSpPr>
          <p:cNvPr id="8" name="Footer Placeholder 7">
            <a:extLst>
              <a:ext uri="{FF2B5EF4-FFF2-40B4-BE49-F238E27FC236}">
                <a16:creationId xmlns:a16="http://schemas.microsoft.com/office/drawing/2014/main" id="{3076C047-264C-47A3-B938-4A71F94A6F8F}"/>
              </a:ext>
            </a:extLst>
          </p:cNvPr>
          <p:cNvSpPr>
            <a:spLocks noGrp="1"/>
          </p:cNvSpPr>
          <p:nvPr>
            <p:ph type="ftr" sz="quarter" idx="11"/>
          </p:nvPr>
        </p:nvSpPr>
        <p:spPr/>
        <p:txBody>
          <a:bodyPr/>
          <a:lstStyle/>
          <a:p>
            <a:r>
              <a:rPr lang="en-US"/>
              <a:t>PHY 341/641  Spring 2021 -- Lecture 27</a:t>
            </a:r>
            <a:endParaRPr lang="en-US" dirty="0"/>
          </a:p>
        </p:txBody>
      </p:sp>
      <p:sp>
        <p:nvSpPr>
          <p:cNvPr id="9" name="Slide Number Placeholder 8">
            <a:extLst>
              <a:ext uri="{FF2B5EF4-FFF2-40B4-BE49-F238E27FC236}">
                <a16:creationId xmlns:a16="http://schemas.microsoft.com/office/drawing/2014/main" id="{ED6655A1-58F3-473C-9924-F5CC7495CD19}"/>
              </a:ext>
            </a:extLst>
          </p:cNvPr>
          <p:cNvSpPr>
            <a:spLocks noGrp="1"/>
          </p:cNvSpPr>
          <p:nvPr>
            <p:ph type="sldNum" sz="quarter" idx="12"/>
          </p:nvPr>
        </p:nvSpPr>
        <p:spPr/>
        <p:txBody>
          <a:bodyPr/>
          <a:lstStyle/>
          <a:p>
            <a:fld id="{CE368B07-CEBF-4C80-90AF-53B34FA04CF3}" type="slidenum">
              <a:rPr lang="en-US" smtClean="0"/>
              <a:t>2</a:t>
            </a:fld>
            <a:endParaRPr lang="en-US" dirty="0"/>
          </a:p>
        </p:txBody>
      </p:sp>
      <p:pic>
        <p:nvPicPr>
          <p:cNvPr id="4" name="Picture 3">
            <a:extLst>
              <a:ext uri="{FF2B5EF4-FFF2-40B4-BE49-F238E27FC236}">
                <a16:creationId xmlns:a16="http://schemas.microsoft.com/office/drawing/2014/main" id="{E1D5E02F-6FC4-4B0F-8D87-86A7028C6AEF}"/>
              </a:ext>
            </a:extLst>
          </p:cNvPr>
          <p:cNvPicPr>
            <a:picLocks noChangeAspect="1"/>
          </p:cNvPicPr>
          <p:nvPr/>
        </p:nvPicPr>
        <p:blipFill>
          <a:blip r:embed="rId3"/>
          <a:stretch>
            <a:fillRect/>
          </a:stretch>
        </p:blipFill>
        <p:spPr>
          <a:xfrm>
            <a:off x="-38100" y="3626900"/>
            <a:ext cx="9144000" cy="2802306"/>
          </a:xfrm>
          <a:prstGeom prst="rect">
            <a:avLst/>
          </a:prstGeom>
        </p:spPr>
      </p:pic>
    </p:spTree>
    <p:extLst>
      <p:ext uri="{BB962C8B-B14F-4D97-AF65-F5344CB8AC3E}">
        <p14:creationId xmlns:p14="http://schemas.microsoft.com/office/powerpoint/2010/main" val="42384933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A1F65F60-A8CF-4D4E-B2DA-C5AE6FC1C3B0}"/>
              </a:ext>
            </a:extLst>
          </p:cNvPr>
          <p:cNvPicPr>
            <a:picLocks noChangeAspect="1"/>
          </p:cNvPicPr>
          <p:nvPr/>
        </p:nvPicPr>
        <p:blipFill>
          <a:blip r:embed="rId2"/>
          <a:stretch>
            <a:fillRect/>
          </a:stretch>
        </p:blipFill>
        <p:spPr>
          <a:xfrm>
            <a:off x="1086573" y="0"/>
            <a:ext cx="6970853" cy="6858000"/>
          </a:xfrm>
          <a:prstGeom prst="rect">
            <a:avLst/>
          </a:prstGeom>
        </p:spPr>
      </p:pic>
      <p:sp>
        <p:nvSpPr>
          <p:cNvPr id="2" name="Date Placeholder 1">
            <a:extLst>
              <a:ext uri="{FF2B5EF4-FFF2-40B4-BE49-F238E27FC236}">
                <a16:creationId xmlns:a16="http://schemas.microsoft.com/office/drawing/2014/main" id="{3704900A-93ED-497F-BC38-981D500F4C39}"/>
              </a:ext>
            </a:extLst>
          </p:cNvPr>
          <p:cNvSpPr>
            <a:spLocks noGrp="1"/>
          </p:cNvSpPr>
          <p:nvPr>
            <p:ph type="dt" sz="half" idx="10"/>
          </p:nvPr>
        </p:nvSpPr>
        <p:spPr/>
        <p:txBody>
          <a:bodyPr/>
          <a:lstStyle/>
          <a:p>
            <a:r>
              <a:rPr lang="en-US"/>
              <a:t>4/05/2021</a:t>
            </a:r>
            <a:endParaRPr lang="en-US" dirty="0"/>
          </a:p>
        </p:txBody>
      </p:sp>
      <p:sp>
        <p:nvSpPr>
          <p:cNvPr id="3" name="Footer Placeholder 2">
            <a:extLst>
              <a:ext uri="{FF2B5EF4-FFF2-40B4-BE49-F238E27FC236}">
                <a16:creationId xmlns:a16="http://schemas.microsoft.com/office/drawing/2014/main" id="{0E534209-1D59-4AA3-9C73-E072CD5ECE2E}"/>
              </a:ext>
            </a:extLst>
          </p:cNvPr>
          <p:cNvSpPr>
            <a:spLocks noGrp="1"/>
          </p:cNvSpPr>
          <p:nvPr>
            <p:ph type="ftr" sz="quarter" idx="11"/>
          </p:nvPr>
        </p:nvSpPr>
        <p:spPr/>
        <p:txBody>
          <a:bodyPr/>
          <a:lstStyle/>
          <a:p>
            <a:r>
              <a:rPr lang="en-US"/>
              <a:t>PHY 341/641  Spring 2021 -- Lecture 27</a:t>
            </a:r>
            <a:endParaRPr lang="en-US" dirty="0"/>
          </a:p>
        </p:txBody>
      </p:sp>
      <p:sp>
        <p:nvSpPr>
          <p:cNvPr id="4" name="Slide Number Placeholder 3">
            <a:extLst>
              <a:ext uri="{FF2B5EF4-FFF2-40B4-BE49-F238E27FC236}">
                <a16:creationId xmlns:a16="http://schemas.microsoft.com/office/drawing/2014/main" id="{252DBF2C-E8ED-4649-8E4E-5CAD71708DA4}"/>
              </a:ext>
            </a:extLst>
          </p:cNvPr>
          <p:cNvSpPr>
            <a:spLocks noGrp="1"/>
          </p:cNvSpPr>
          <p:nvPr>
            <p:ph type="sldNum" sz="quarter" idx="12"/>
          </p:nvPr>
        </p:nvSpPr>
        <p:spPr/>
        <p:txBody>
          <a:bodyPr/>
          <a:lstStyle/>
          <a:p>
            <a:fld id="{CE368B07-CEBF-4C80-90AF-53B34FA04CF3}" type="slidenum">
              <a:rPr lang="en-US" smtClean="0"/>
              <a:t>3</a:t>
            </a:fld>
            <a:endParaRPr lang="en-US" dirty="0"/>
          </a:p>
        </p:txBody>
      </p:sp>
      <p:sp>
        <p:nvSpPr>
          <p:cNvPr id="6" name="TextBox 5">
            <a:extLst>
              <a:ext uri="{FF2B5EF4-FFF2-40B4-BE49-F238E27FC236}">
                <a16:creationId xmlns:a16="http://schemas.microsoft.com/office/drawing/2014/main" id="{90E22B84-96B6-4110-AFFA-A165030CCC2D}"/>
              </a:ext>
            </a:extLst>
          </p:cNvPr>
          <p:cNvSpPr txBox="1"/>
          <p:nvPr/>
        </p:nvSpPr>
        <p:spPr>
          <a:xfrm>
            <a:off x="6248400" y="0"/>
            <a:ext cx="1143000" cy="461665"/>
          </a:xfrm>
          <a:prstGeom prst="rect">
            <a:avLst/>
          </a:prstGeom>
          <a:noFill/>
        </p:spPr>
        <p:txBody>
          <a:bodyPr wrap="square" rtlCol="0">
            <a:spAutoFit/>
          </a:bodyPr>
          <a:lstStyle/>
          <a:p>
            <a:r>
              <a:rPr lang="en-US" sz="2400" b="1" dirty="0">
                <a:solidFill>
                  <a:srgbClr val="FF0000"/>
                </a:solidFill>
                <a:latin typeface="+mj-lt"/>
              </a:rPr>
              <a:t>4 PM</a:t>
            </a:r>
          </a:p>
        </p:txBody>
      </p:sp>
    </p:spTree>
    <p:extLst>
      <p:ext uri="{BB962C8B-B14F-4D97-AF65-F5344CB8AC3E}">
        <p14:creationId xmlns:p14="http://schemas.microsoft.com/office/powerpoint/2010/main" val="4924637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313CFDD-605D-4C9D-A2A3-78C4A859D52C}"/>
              </a:ext>
            </a:extLst>
          </p:cNvPr>
          <p:cNvSpPr>
            <a:spLocks noGrp="1"/>
          </p:cNvSpPr>
          <p:nvPr>
            <p:ph type="dt" sz="half" idx="10"/>
          </p:nvPr>
        </p:nvSpPr>
        <p:spPr/>
        <p:txBody>
          <a:bodyPr/>
          <a:lstStyle/>
          <a:p>
            <a:r>
              <a:rPr lang="en-US"/>
              <a:t>4/05/2021</a:t>
            </a:r>
            <a:endParaRPr lang="en-US" dirty="0"/>
          </a:p>
        </p:txBody>
      </p:sp>
      <p:sp>
        <p:nvSpPr>
          <p:cNvPr id="3" name="Footer Placeholder 2">
            <a:extLst>
              <a:ext uri="{FF2B5EF4-FFF2-40B4-BE49-F238E27FC236}">
                <a16:creationId xmlns:a16="http://schemas.microsoft.com/office/drawing/2014/main" id="{836AE349-5E0D-411C-81B7-8B1D79F66018}"/>
              </a:ext>
            </a:extLst>
          </p:cNvPr>
          <p:cNvSpPr>
            <a:spLocks noGrp="1"/>
          </p:cNvSpPr>
          <p:nvPr>
            <p:ph type="ftr" sz="quarter" idx="11"/>
          </p:nvPr>
        </p:nvSpPr>
        <p:spPr/>
        <p:txBody>
          <a:bodyPr/>
          <a:lstStyle/>
          <a:p>
            <a:r>
              <a:rPr lang="en-US"/>
              <a:t>PHY 341/641  Spring 2021 -- Lecture 27</a:t>
            </a:r>
            <a:endParaRPr lang="en-US" dirty="0"/>
          </a:p>
        </p:txBody>
      </p:sp>
      <p:sp>
        <p:nvSpPr>
          <p:cNvPr id="4" name="Slide Number Placeholder 3">
            <a:extLst>
              <a:ext uri="{FF2B5EF4-FFF2-40B4-BE49-F238E27FC236}">
                <a16:creationId xmlns:a16="http://schemas.microsoft.com/office/drawing/2014/main" id="{8089998A-CC62-44FF-BC77-C13731AB60AE}"/>
              </a:ext>
            </a:extLst>
          </p:cNvPr>
          <p:cNvSpPr>
            <a:spLocks noGrp="1"/>
          </p:cNvSpPr>
          <p:nvPr>
            <p:ph type="sldNum" sz="quarter" idx="12"/>
          </p:nvPr>
        </p:nvSpPr>
        <p:spPr/>
        <p:txBody>
          <a:bodyPr/>
          <a:lstStyle/>
          <a:p>
            <a:fld id="{CE368B07-CEBF-4C80-90AF-53B34FA04CF3}" type="slidenum">
              <a:rPr lang="en-US" smtClean="0"/>
              <a:t>4</a:t>
            </a:fld>
            <a:endParaRPr lang="en-US" dirty="0"/>
          </a:p>
        </p:txBody>
      </p:sp>
      <p:sp>
        <p:nvSpPr>
          <p:cNvPr id="5" name="TextBox 4">
            <a:extLst>
              <a:ext uri="{FF2B5EF4-FFF2-40B4-BE49-F238E27FC236}">
                <a16:creationId xmlns:a16="http://schemas.microsoft.com/office/drawing/2014/main" id="{754EC23A-C15E-431C-A375-43C7866A2924}"/>
              </a:ext>
            </a:extLst>
          </p:cNvPr>
          <p:cNvSpPr txBox="1"/>
          <p:nvPr/>
        </p:nvSpPr>
        <p:spPr>
          <a:xfrm>
            <a:off x="228600" y="228600"/>
            <a:ext cx="8763000" cy="830997"/>
          </a:xfrm>
          <a:prstGeom prst="rect">
            <a:avLst/>
          </a:prstGeom>
          <a:noFill/>
        </p:spPr>
        <p:txBody>
          <a:bodyPr wrap="square" rtlCol="0">
            <a:spAutoFit/>
          </a:bodyPr>
          <a:lstStyle/>
          <a:p>
            <a:r>
              <a:rPr lang="en-US" sz="2400" dirty="0">
                <a:latin typeface="+mj-lt"/>
              </a:rPr>
              <a:t>Review:   Blackbody radiation.    Photons are spin 1 particles which obey Bose statistics.</a:t>
            </a:r>
          </a:p>
        </p:txBody>
      </p:sp>
      <p:graphicFrame>
        <p:nvGraphicFramePr>
          <p:cNvPr id="6" name="Object 5">
            <a:extLst>
              <a:ext uri="{FF2B5EF4-FFF2-40B4-BE49-F238E27FC236}">
                <a16:creationId xmlns:a16="http://schemas.microsoft.com/office/drawing/2014/main" id="{036C551F-4CB3-47C2-BF4B-EEAF974E8398}"/>
              </a:ext>
            </a:extLst>
          </p:cNvPr>
          <p:cNvGraphicFramePr>
            <a:graphicFrameLocks noChangeAspect="1"/>
          </p:cNvGraphicFramePr>
          <p:nvPr>
            <p:extLst>
              <p:ext uri="{D42A27DB-BD31-4B8C-83A1-F6EECF244321}">
                <p14:modId xmlns:p14="http://schemas.microsoft.com/office/powerpoint/2010/main" val="1432129385"/>
              </p:ext>
            </p:extLst>
          </p:nvPr>
        </p:nvGraphicFramePr>
        <p:xfrm>
          <a:off x="395287" y="1311275"/>
          <a:ext cx="8353425" cy="5045075"/>
        </p:xfrm>
        <a:graphic>
          <a:graphicData uri="http://schemas.openxmlformats.org/presentationml/2006/ole">
            <mc:AlternateContent xmlns:mc="http://schemas.openxmlformats.org/markup-compatibility/2006">
              <mc:Choice xmlns:v="urn:schemas-microsoft-com:vml" Requires="v">
                <p:oleObj spid="_x0000_s96303" name="Equation" r:id="rId3" imgW="3974760" imgH="2400120" progId="Equation.DSMT4">
                  <p:embed/>
                </p:oleObj>
              </mc:Choice>
              <mc:Fallback>
                <p:oleObj name="Equation" r:id="rId3" imgW="3974760" imgH="2400120" progId="Equation.DSMT4">
                  <p:embed/>
                  <p:pic>
                    <p:nvPicPr>
                      <p:cNvPr id="0" name=""/>
                      <p:cNvPicPr/>
                      <p:nvPr/>
                    </p:nvPicPr>
                    <p:blipFill>
                      <a:blip r:embed="rId4"/>
                      <a:stretch>
                        <a:fillRect/>
                      </a:stretch>
                    </p:blipFill>
                    <p:spPr>
                      <a:xfrm>
                        <a:off x="395287" y="1311275"/>
                        <a:ext cx="8353425" cy="5045075"/>
                      </a:xfrm>
                      <a:prstGeom prst="rect">
                        <a:avLst/>
                      </a:prstGeom>
                    </p:spPr>
                  </p:pic>
                </p:oleObj>
              </mc:Fallback>
            </mc:AlternateContent>
          </a:graphicData>
        </a:graphic>
      </p:graphicFrame>
    </p:spTree>
    <p:extLst>
      <p:ext uri="{BB962C8B-B14F-4D97-AF65-F5344CB8AC3E}">
        <p14:creationId xmlns:p14="http://schemas.microsoft.com/office/powerpoint/2010/main" val="1805650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963856F-AC3E-46F4-9141-0AC080737D00}"/>
              </a:ext>
            </a:extLst>
          </p:cNvPr>
          <p:cNvSpPr>
            <a:spLocks noGrp="1"/>
          </p:cNvSpPr>
          <p:nvPr>
            <p:ph type="dt" sz="half" idx="10"/>
          </p:nvPr>
        </p:nvSpPr>
        <p:spPr/>
        <p:txBody>
          <a:bodyPr/>
          <a:lstStyle/>
          <a:p>
            <a:r>
              <a:rPr lang="en-US"/>
              <a:t>4/05/2021</a:t>
            </a:r>
            <a:endParaRPr lang="en-US" dirty="0"/>
          </a:p>
        </p:txBody>
      </p:sp>
      <p:sp>
        <p:nvSpPr>
          <p:cNvPr id="3" name="Footer Placeholder 2">
            <a:extLst>
              <a:ext uri="{FF2B5EF4-FFF2-40B4-BE49-F238E27FC236}">
                <a16:creationId xmlns:a16="http://schemas.microsoft.com/office/drawing/2014/main" id="{3B471865-85E3-43C7-96BB-92F738729619}"/>
              </a:ext>
            </a:extLst>
          </p:cNvPr>
          <p:cNvSpPr>
            <a:spLocks noGrp="1"/>
          </p:cNvSpPr>
          <p:nvPr>
            <p:ph type="ftr" sz="quarter" idx="11"/>
          </p:nvPr>
        </p:nvSpPr>
        <p:spPr/>
        <p:txBody>
          <a:bodyPr/>
          <a:lstStyle/>
          <a:p>
            <a:r>
              <a:rPr lang="en-US"/>
              <a:t>PHY 341/641  Spring 2021 -- Lecture 27</a:t>
            </a:r>
            <a:endParaRPr lang="en-US" dirty="0"/>
          </a:p>
        </p:txBody>
      </p:sp>
      <p:sp>
        <p:nvSpPr>
          <p:cNvPr id="4" name="Slide Number Placeholder 3">
            <a:extLst>
              <a:ext uri="{FF2B5EF4-FFF2-40B4-BE49-F238E27FC236}">
                <a16:creationId xmlns:a16="http://schemas.microsoft.com/office/drawing/2014/main" id="{B4E04556-5FD0-4FE3-8656-3289D261BAFC}"/>
              </a:ext>
            </a:extLst>
          </p:cNvPr>
          <p:cNvSpPr>
            <a:spLocks noGrp="1"/>
          </p:cNvSpPr>
          <p:nvPr>
            <p:ph type="sldNum" sz="quarter" idx="12"/>
          </p:nvPr>
        </p:nvSpPr>
        <p:spPr/>
        <p:txBody>
          <a:bodyPr/>
          <a:lstStyle/>
          <a:p>
            <a:fld id="{CE368B07-CEBF-4C80-90AF-53B34FA04CF3}" type="slidenum">
              <a:rPr lang="en-US" smtClean="0"/>
              <a:t>5</a:t>
            </a:fld>
            <a:endParaRPr lang="en-US" dirty="0"/>
          </a:p>
        </p:txBody>
      </p:sp>
      <p:graphicFrame>
        <p:nvGraphicFramePr>
          <p:cNvPr id="6" name="Object 5">
            <a:extLst>
              <a:ext uri="{FF2B5EF4-FFF2-40B4-BE49-F238E27FC236}">
                <a16:creationId xmlns:a16="http://schemas.microsoft.com/office/drawing/2014/main" id="{B36EE6EA-5EE3-40F7-BB6D-3393F91326F4}"/>
              </a:ext>
            </a:extLst>
          </p:cNvPr>
          <p:cNvGraphicFramePr>
            <a:graphicFrameLocks noChangeAspect="1"/>
          </p:cNvGraphicFramePr>
          <p:nvPr>
            <p:extLst>
              <p:ext uri="{D42A27DB-BD31-4B8C-83A1-F6EECF244321}">
                <p14:modId xmlns:p14="http://schemas.microsoft.com/office/powerpoint/2010/main" val="2623577976"/>
              </p:ext>
            </p:extLst>
          </p:nvPr>
        </p:nvGraphicFramePr>
        <p:xfrm>
          <a:off x="517188" y="381000"/>
          <a:ext cx="7794625" cy="2509837"/>
        </p:xfrm>
        <a:graphic>
          <a:graphicData uri="http://schemas.openxmlformats.org/presentationml/2006/ole">
            <mc:AlternateContent xmlns:mc="http://schemas.openxmlformats.org/markup-compatibility/2006">
              <mc:Choice xmlns:v="urn:schemas-microsoft-com:vml" Requires="v">
                <p:oleObj spid="_x0000_s104508" name="Equation" r:id="rId3" imgW="3708360" imgH="1193760" progId="Equation.DSMT4">
                  <p:embed/>
                </p:oleObj>
              </mc:Choice>
              <mc:Fallback>
                <p:oleObj name="Equation" r:id="rId3" imgW="3708360" imgH="1193760" progId="Equation.DSMT4">
                  <p:embed/>
                  <p:pic>
                    <p:nvPicPr>
                      <p:cNvPr id="6" name="Object 5">
                        <a:extLst>
                          <a:ext uri="{FF2B5EF4-FFF2-40B4-BE49-F238E27FC236}">
                            <a16:creationId xmlns:a16="http://schemas.microsoft.com/office/drawing/2014/main" id="{02041047-DEEB-4BCF-BD19-3D4594989C53}"/>
                          </a:ext>
                        </a:extLst>
                      </p:cNvPr>
                      <p:cNvPicPr/>
                      <p:nvPr/>
                    </p:nvPicPr>
                    <p:blipFill>
                      <a:blip r:embed="rId4"/>
                      <a:stretch>
                        <a:fillRect/>
                      </a:stretch>
                    </p:blipFill>
                    <p:spPr>
                      <a:xfrm>
                        <a:off x="517188" y="381000"/>
                        <a:ext cx="7794625" cy="2509837"/>
                      </a:xfrm>
                      <a:prstGeom prst="rect">
                        <a:avLst/>
                      </a:prstGeom>
                    </p:spPr>
                  </p:pic>
                </p:oleObj>
              </mc:Fallback>
            </mc:AlternateContent>
          </a:graphicData>
        </a:graphic>
      </p:graphicFrame>
      <p:graphicFrame>
        <p:nvGraphicFramePr>
          <p:cNvPr id="7" name="Object 6">
            <a:extLst>
              <a:ext uri="{FF2B5EF4-FFF2-40B4-BE49-F238E27FC236}">
                <a16:creationId xmlns:a16="http://schemas.microsoft.com/office/drawing/2014/main" id="{B7DCD2A5-77E2-4DA4-9032-C2BDA40B9497}"/>
              </a:ext>
            </a:extLst>
          </p:cNvPr>
          <p:cNvGraphicFramePr>
            <a:graphicFrameLocks noChangeAspect="1"/>
          </p:cNvGraphicFramePr>
          <p:nvPr>
            <p:extLst>
              <p:ext uri="{D42A27DB-BD31-4B8C-83A1-F6EECF244321}">
                <p14:modId xmlns:p14="http://schemas.microsoft.com/office/powerpoint/2010/main" val="2804854086"/>
              </p:ext>
            </p:extLst>
          </p:nvPr>
        </p:nvGraphicFramePr>
        <p:xfrm>
          <a:off x="517188" y="2971800"/>
          <a:ext cx="8447088" cy="2806700"/>
        </p:xfrm>
        <a:graphic>
          <a:graphicData uri="http://schemas.openxmlformats.org/presentationml/2006/ole">
            <mc:AlternateContent xmlns:mc="http://schemas.openxmlformats.org/markup-compatibility/2006">
              <mc:Choice xmlns:v="urn:schemas-microsoft-com:vml" Requires="v">
                <p:oleObj spid="_x0000_s104509" name="Equation" r:id="rId5" imgW="3974760" imgH="1320480" progId="Equation.DSMT4">
                  <p:embed/>
                </p:oleObj>
              </mc:Choice>
              <mc:Fallback>
                <p:oleObj name="Equation" r:id="rId5" imgW="3974760" imgH="1320480" progId="Equation.DSMT4">
                  <p:embed/>
                  <p:pic>
                    <p:nvPicPr>
                      <p:cNvPr id="0" name=""/>
                      <p:cNvPicPr/>
                      <p:nvPr/>
                    </p:nvPicPr>
                    <p:blipFill>
                      <a:blip r:embed="rId6"/>
                      <a:stretch>
                        <a:fillRect/>
                      </a:stretch>
                    </p:blipFill>
                    <p:spPr>
                      <a:xfrm>
                        <a:off x="517188" y="2971800"/>
                        <a:ext cx="8447088" cy="2806700"/>
                      </a:xfrm>
                      <a:prstGeom prst="rect">
                        <a:avLst/>
                      </a:prstGeom>
                    </p:spPr>
                  </p:pic>
                </p:oleObj>
              </mc:Fallback>
            </mc:AlternateContent>
          </a:graphicData>
        </a:graphic>
      </p:graphicFrame>
    </p:spTree>
    <p:extLst>
      <p:ext uri="{BB962C8B-B14F-4D97-AF65-F5344CB8AC3E}">
        <p14:creationId xmlns:p14="http://schemas.microsoft.com/office/powerpoint/2010/main" val="22669169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F1A2234-CC90-4332-B298-4746D666989B}"/>
              </a:ext>
            </a:extLst>
          </p:cNvPr>
          <p:cNvSpPr>
            <a:spLocks noGrp="1"/>
          </p:cNvSpPr>
          <p:nvPr>
            <p:ph type="dt" sz="half" idx="10"/>
          </p:nvPr>
        </p:nvSpPr>
        <p:spPr/>
        <p:txBody>
          <a:bodyPr/>
          <a:lstStyle/>
          <a:p>
            <a:r>
              <a:rPr lang="en-US"/>
              <a:t>4/05/2021</a:t>
            </a:r>
            <a:endParaRPr lang="en-US" dirty="0"/>
          </a:p>
        </p:txBody>
      </p:sp>
      <p:sp>
        <p:nvSpPr>
          <p:cNvPr id="3" name="Footer Placeholder 2">
            <a:extLst>
              <a:ext uri="{FF2B5EF4-FFF2-40B4-BE49-F238E27FC236}">
                <a16:creationId xmlns:a16="http://schemas.microsoft.com/office/drawing/2014/main" id="{EC52426B-858F-4587-AD93-5D3EBFA3404A}"/>
              </a:ext>
            </a:extLst>
          </p:cNvPr>
          <p:cNvSpPr>
            <a:spLocks noGrp="1"/>
          </p:cNvSpPr>
          <p:nvPr>
            <p:ph type="ftr" sz="quarter" idx="11"/>
          </p:nvPr>
        </p:nvSpPr>
        <p:spPr/>
        <p:txBody>
          <a:bodyPr/>
          <a:lstStyle/>
          <a:p>
            <a:r>
              <a:rPr lang="en-US"/>
              <a:t>PHY 341/641  Spring 2021 -- Lecture 27</a:t>
            </a:r>
            <a:endParaRPr lang="en-US" dirty="0"/>
          </a:p>
        </p:txBody>
      </p:sp>
      <p:sp>
        <p:nvSpPr>
          <p:cNvPr id="4" name="Slide Number Placeholder 3">
            <a:extLst>
              <a:ext uri="{FF2B5EF4-FFF2-40B4-BE49-F238E27FC236}">
                <a16:creationId xmlns:a16="http://schemas.microsoft.com/office/drawing/2014/main" id="{46BD2A3A-41EC-45EF-9958-21B57ED08809}"/>
              </a:ext>
            </a:extLst>
          </p:cNvPr>
          <p:cNvSpPr>
            <a:spLocks noGrp="1"/>
          </p:cNvSpPr>
          <p:nvPr>
            <p:ph type="sldNum" sz="quarter" idx="12"/>
          </p:nvPr>
        </p:nvSpPr>
        <p:spPr/>
        <p:txBody>
          <a:bodyPr/>
          <a:lstStyle/>
          <a:p>
            <a:fld id="{CE368B07-CEBF-4C80-90AF-53B34FA04CF3}" type="slidenum">
              <a:rPr lang="en-US" smtClean="0"/>
              <a:t>6</a:t>
            </a:fld>
            <a:endParaRPr lang="en-US" dirty="0"/>
          </a:p>
        </p:txBody>
      </p:sp>
      <p:sp>
        <p:nvSpPr>
          <p:cNvPr id="5" name="TextBox 4">
            <a:extLst>
              <a:ext uri="{FF2B5EF4-FFF2-40B4-BE49-F238E27FC236}">
                <a16:creationId xmlns:a16="http://schemas.microsoft.com/office/drawing/2014/main" id="{7D19DDA2-B247-4984-B155-58288C5B70B6}"/>
              </a:ext>
            </a:extLst>
          </p:cNvPr>
          <p:cNvSpPr txBox="1"/>
          <p:nvPr/>
        </p:nvSpPr>
        <p:spPr>
          <a:xfrm>
            <a:off x="228600" y="228600"/>
            <a:ext cx="8534400" cy="461665"/>
          </a:xfrm>
          <a:prstGeom prst="rect">
            <a:avLst/>
          </a:prstGeom>
          <a:noFill/>
        </p:spPr>
        <p:txBody>
          <a:bodyPr wrap="square" rtlCol="0">
            <a:spAutoFit/>
          </a:bodyPr>
          <a:lstStyle/>
          <a:p>
            <a:r>
              <a:rPr lang="en-US" sz="2400" dirty="0">
                <a:latin typeface="+mj-lt"/>
              </a:rPr>
              <a:t>Bose statistics of blackbody radiation -- continued</a:t>
            </a:r>
          </a:p>
        </p:txBody>
      </p:sp>
      <p:graphicFrame>
        <p:nvGraphicFramePr>
          <p:cNvPr id="7" name="Object 6">
            <a:extLst>
              <a:ext uri="{FF2B5EF4-FFF2-40B4-BE49-F238E27FC236}">
                <a16:creationId xmlns:a16="http://schemas.microsoft.com/office/drawing/2014/main" id="{763390F3-01BD-40BC-AB29-6F9174791A44}"/>
              </a:ext>
            </a:extLst>
          </p:cNvPr>
          <p:cNvGraphicFramePr>
            <a:graphicFrameLocks noChangeAspect="1"/>
          </p:cNvGraphicFramePr>
          <p:nvPr>
            <p:extLst>
              <p:ext uri="{D42A27DB-BD31-4B8C-83A1-F6EECF244321}">
                <p14:modId xmlns:p14="http://schemas.microsoft.com/office/powerpoint/2010/main" val="1287112525"/>
              </p:ext>
            </p:extLst>
          </p:nvPr>
        </p:nvGraphicFramePr>
        <p:xfrm>
          <a:off x="609600" y="486102"/>
          <a:ext cx="6481762" cy="4911646"/>
        </p:xfrm>
        <a:graphic>
          <a:graphicData uri="http://schemas.openxmlformats.org/presentationml/2006/ole">
            <mc:AlternateContent xmlns:mc="http://schemas.openxmlformats.org/markup-compatibility/2006">
              <mc:Choice xmlns:v="urn:schemas-microsoft-com:vml" Requires="v">
                <p:oleObj spid="_x0000_s105491" name="Equation" r:id="rId3" imgW="2044440" imgH="1549080" progId="Equation.DSMT4">
                  <p:embed/>
                </p:oleObj>
              </mc:Choice>
              <mc:Fallback>
                <p:oleObj name="Equation" r:id="rId3" imgW="2044440" imgH="1549080" progId="Equation.DSMT4">
                  <p:embed/>
                  <p:pic>
                    <p:nvPicPr>
                      <p:cNvPr id="0" name=""/>
                      <p:cNvPicPr/>
                      <p:nvPr/>
                    </p:nvPicPr>
                    <p:blipFill>
                      <a:blip r:embed="rId4"/>
                      <a:stretch>
                        <a:fillRect/>
                      </a:stretch>
                    </p:blipFill>
                    <p:spPr>
                      <a:xfrm>
                        <a:off x="609600" y="486102"/>
                        <a:ext cx="6481762" cy="4911646"/>
                      </a:xfrm>
                      <a:prstGeom prst="rect">
                        <a:avLst/>
                      </a:prstGeom>
                    </p:spPr>
                  </p:pic>
                </p:oleObj>
              </mc:Fallback>
            </mc:AlternateContent>
          </a:graphicData>
        </a:graphic>
      </p:graphicFrame>
    </p:spTree>
    <p:extLst>
      <p:ext uri="{BB962C8B-B14F-4D97-AF65-F5344CB8AC3E}">
        <p14:creationId xmlns:p14="http://schemas.microsoft.com/office/powerpoint/2010/main" val="8505589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69A0020-EC75-4510-8818-D2F81B171EBE}"/>
              </a:ext>
            </a:extLst>
          </p:cNvPr>
          <p:cNvSpPr>
            <a:spLocks noGrp="1"/>
          </p:cNvSpPr>
          <p:nvPr>
            <p:ph type="dt" sz="half" idx="10"/>
          </p:nvPr>
        </p:nvSpPr>
        <p:spPr/>
        <p:txBody>
          <a:bodyPr/>
          <a:lstStyle/>
          <a:p>
            <a:r>
              <a:rPr lang="en-US"/>
              <a:t>4/05/2021</a:t>
            </a:r>
            <a:endParaRPr lang="en-US" dirty="0"/>
          </a:p>
        </p:txBody>
      </p:sp>
      <p:sp>
        <p:nvSpPr>
          <p:cNvPr id="3" name="Footer Placeholder 2">
            <a:extLst>
              <a:ext uri="{FF2B5EF4-FFF2-40B4-BE49-F238E27FC236}">
                <a16:creationId xmlns:a16="http://schemas.microsoft.com/office/drawing/2014/main" id="{E70F5271-48BA-4A22-AF26-11059497045F}"/>
              </a:ext>
            </a:extLst>
          </p:cNvPr>
          <p:cNvSpPr>
            <a:spLocks noGrp="1"/>
          </p:cNvSpPr>
          <p:nvPr>
            <p:ph type="ftr" sz="quarter" idx="11"/>
          </p:nvPr>
        </p:nvSpPr>
        <p:spPr/>
        <p:txBody>
          <a:bodyPr/>
          <a:lstStyle/>
          <a:p>
            <a:r>
              <a:rPr lang="en-US"/>
              <a:t>PHY 341/641  Spring 2021 -- Lecture 27</a:t>
            </a:r>
            <a:endParaRPr lang="en-US" dirty="0"/>
          </a:p>
        </p:txBody>
      </p:sp>
      <p:sp>
        <p:nvSpPr>
          <p:cNvPr id="4" name="Slide Number Placeholder 3">
            <a:extLst>
              <a:ext uri="{FF2B5EF4-FFF2-40B4-BE49-F238E27FC236}">
                <a16:creationId xmlns:a16="http://schemas.microsoft.com/office/drawing/2014/main" id="{E6FA56A8-74CC-4DCF-95FF-1BA6290C1A34}"/>
              </a:ext>
            </a:extLst>
          </p:cNvPr>
          <p:cNvSpPr>
            <a:spLocks noGrp="1"/>
          </p:cNvSpPr>
          <p:nvPr>
            <p:ph type="sldNum" sz="quarter" idx="12"/>
          </p:nvPr>
        </p:nvSpPr>
        <p:spPr/>
        <p:txBody>
          <a:bodyPr/>
          <a:lstStyle/>
          <a:p>
            <a:fld id="{CE368B07-CEBF-4C80-90AF-53B34FA04CF3}" type="slidenum">
              <a:rPr lang="en-US" smtClean="0"/>
              <a:t>7</a:t>
            </a:fld>
            <a:endParaRPr lang="en-US" dirty="0"/>
          </a:p>
        </p:txBody>
      </p:sp>
      <p:sp>
        <p:nvSpPr>
          <p:cNvPr id="5" name="Cube 4">
            <a:extLst>
              <a:ext uri="{FF2B5EF4-FFF2-40B4-BE49-F238E27FC236}">
                <a16:creationId xmlns:a16="http://schemas.microsoft.com/office/drawing/2014/main" id="{B255F687-1012-47EA-BB61-D7AA95D846C0}"/>
              </a:ext>
            </a:extLst>
          </p:cNvPr>
          <p:cNvSpPr/>
          <p:nvPr/>
        </p:nvSpPr>
        <p:spPr>
          <a:xfrm>
            <a:off x="480060" y="1458118"/>
            <a:ext cx="3276600" cy="3200400"/>
          </a:xfrm>
          <a:prstGeom prst="cube">
            <a:avLst/>
          </a:prstGeom>
          <a:pattFill prst="lgGrid">
            <a:fgClr>
              <a:schemeClr val="accent1"/>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1E7AF726-9252-4327-8B41-99B55A0A51FF}"/>
              </a:ext>
            </a:extLst>
          </p:cNvPr>
          <p:cNvSpPr txBox="1"/>
          <p:nvPr/>
        </p:nvSpPr>
        <p:spPr>
          <a:xfrm>
            <a:off x="304800" y="7620"/>
            <a:ext cx="8382000" cy="1200329"/>
          </a:xfrm>
          <a:prstGeom prst="rect">
            <a:avLst/>
          </a:prstGeom>
          <a:noFill/>
        </p:spPr>
        <p:txBody>
          <a:bodyPr wrap="square" rtlCol="0">
            <a:spAutoFit/>
          </a:bodyPr>
          <a:lstStyle/>
          <a:p>
            <a:r>
              <a:rPr lang="en-US" sz="2400" dirty="0">
                <a:latin typeface="+mj-lt"/>
              </a:rPr>
              <a:t>Comment on density of states</a:t>
            </a:r>
          </a:p>
          <a:p>
            <a:endParaRPr lang="en-US" sz="2400" dirty="0">
              <a:latin typeface="+mj-lt"/>
            </a:endParaRPr>
          </a:p>
          <a:p>
            <a:r>
              <a:rPr lang="en-US" sz="2400" dirty="0">
                <a:latin typeface="+mj-lt"/>
              </a:rPr>
              <a:t>Electromagnetic modes within volume V=L</a:t>
            </a:r>
            <a:r>
              <a:rPr lang="en-US" sz="2400" baseline="30000" dirty="0">
                <a:latin typeface="+mj-lt"/>
              </a:rPr>
              <a:t>3</a:t>
            </a:r>
            <a:endParaRPr lang="en-US" sz="2400" dirty="0">
              <a:latin typeface="+mj-lt"/>
            </a:endParaRPr>
          </a:p>
        </p:txBody>
      </p:sp>
      <p:graphicFrame>
        <p:nvGraphicFramePr>
          <p:cNvPr id="7" name="Object 6">
            <a:extLst>
              <a:ext uri="{FF2B5EF4-FFF2-40B4-BE49-F238E27FC236}">
                <a16:creationId xmlns:a16="http://schemas.microsoft.com/office/drawing/2014/main" id="{1F5E08CB-A2E8-4075-95C3-08FF2E670EF1}"/>
              </a:ext>
            </a:extLst>
          </p:cNvPr>
          <p:cNvGraphicFramePr>
            <a:graphicFrameLocks noChangeAspect="1"/>
          </p:cNvGraphicFramePr>
          <p:nvPr>
            <p:extLst>
              <p:ext uri="{D42A27DB-BD31-4B8C-83A1-F6EECF244321}">
                <p14:modId xmlns:p14="http://schemas.microsoft.com/office/powerpoint/2010/main" val="2802673140"/>
              </p:ext>
            </p:extLst>
          </p:nvPr>
        </p:nvGraphicFramePr>
        <p:xfrm>
          <a:off x="4431030" y="1264576"/>
          <a:ext cx="2786850" cy="3330049"/>
        </p:xfrm>
        <a:graphic>
          <a:graphicData uri="http://schemas.openxmlformats.org/presentationml/2006/ole">
            <mc:AlternateContent xmlns:mc="http://schemas.openxmlformats.org/markup-compatibility/2006">
              <mc:Choice xmlns:v="urn:schemas-microsoft-com:vml" Requires="v">
                <p:oleObj spid="_x0000_s99376" name="Equation" r:id="rId3" imgW="1498320" imgH="1790640" progId="Equation.DSMT4">
                  <p:embed/>
                </p:oleObj>
              </mc:Choice>
              <mc:Fallback>
                <p:oleObj name="Equation" r:id="rId3" imgW="1498320" imgH="1790640" progId="Equation.DSMT4">
                  <p:embed/>
                  <p:pic>
                    <p:nvPicPr>
                      <p:cNvPr id="0" name=""/>
                      <p:cNvPicPr/>
                      <p:nvPr/>
                    </p:nvPicPr>
                    <p:blipFill>
                      <a:blip r:embed="rId4"/>
                      <a:stretch>
                        <a:fillRect/>
                      </a:stretch>
                    </p:blipFill>
                    <p:spPr>
                      <a:xfrm>
                        <a:off x="4431030" y="1264576"/>
                        <a:ext cx="2786850" cy="3330049"/>
                      </a:xfrm>
                      <a:prstGeom prst="rect">
                        <a:avLst/>
                      </a:prstGeom>
                    </p:spPr>
                  </p:pic>
                </p:oleObj>
              </mc:Fallback>
            </mc:AlternateContent>
          </a:graphicData>
        </a:graphic>
      </p:graphicFrame>
    </p:spTree>
    <p:extLst>
      <p:ext uri="{BB962C8B-B14F-4D97-AF65-F5344CB8AC3E}">
        <p14:creationId xmlns:p14="http://schemas.microsoft.com/office/powerpoint/2010/main" val="25007785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12030F6-636D-4C14-A0FA-70E933787740}"/>
              </a:ext>
            </a:extLst>
          </p:cNvPr>
          <p:cNvSpPr>
            <a:spLocks noGrp="1"/>
          </p:cNvSpPr>
          <p:nvPr>
            <p:ph type="dt" sz="half" idx="10"/>
          </p:nvPr>
        </p:nvSpPr>
        <p:spPr/>
        <p:txBody>
          <a:bodyPr/>
          <a:lstStyle/>
          <a:p>
            <a:r>
              <a:rPr lang="en-US"/>
              <a:t>4/05/2021</a:t>
            </a:r>
            <a:endParaRPr lang="en-US" dirty="0"/>
          </a:p>
        </p:txBody>
      </p:sp>
      <p:sp>
        <p:nvSpPr>
          <p:cNvPr id="3" name="Footer Placeholder 2">
            <a:extLst>
              <a:ext uri="{FF2B5EF4-FFF2-40B4-BE49-F238E27FC236}">
                <a16:creationId xmlns:a16="http://schemas.microsoft.com/office/drawing/2014/main" id="{89670776-5708-4C6D-B764-EE110D5C0868}"/>
              </a:ext>
            </a:extLst>
          </p:cNvPr>
          <p:cNvSpPr>
            <a:spLocks noGrp="1"/>
          </p:cNvSpPr>
          <p:nvPr>
            <p:ph type="ftr" sz="quarter" idx="11"/>
          </p:nvPr>
        </p:nvSpPr>
        <p:spPr/>
        <p:txBody>
          <a:bodyPr/>
          <a:lstStyle/>
          <a:p>
            <a:r>
              <a:rPr lang="en-US"/>
              <a:t>PHY 341/641  Spring 2021 -- Lecture 27</a:t>
            </a:r>
            <a:endParaRPr lang="en-US" dirty="0"/>
          </a:p>
        </p:txBody>
      </p:sp>
      <p:sp>
        <p:nvSpPr>
          <p:cNvPr id="4" name="Slide Number Placeholder 3">
            <a:extLst>
              <a:ext uri="{FF2B5EF4-FFF2-40B4-BE49-F238E27FC236}">
                <a16:creationId xmlns:a16="http://schemas.microsoft.com/office/drawing/2014/main" id="{0D548353-44B8-4191-A951-73F9DDA7205A}"/>
              </a:ext>
            </a:extLst>
          </p:cNvPr>
          <p:cNvSpPr>
            <a:spLocks noGrp="1"/>
          </p:cNvSpPr>
          <p:nvPr>
            <p:ph type="sldNum" sz="quarter" idx="12"/>
          </p:nvPr>
        </p:nvSpPr>
        <p:spPr/>
        <p:txBody>
          <a:bodyPr/>
          <a:lstStyle/>
          <a:p>
            <a:fld id="{CE368B07-CEBF-4C80-90AF-53B34FA04CF3}" type="slidenum">
              <a:rPr lang="en-US" smtClean="0"/>
              <a:t>8</a:t>
            </a:fld>
            <a:endParaRPr lang="en-US" dirty="0"/>
          </a:p>
        </p:txBody>
      </p:sp>
      <p:graphicFrame>
        <p:nvGraphicFramePr>
          <p:cNvPr id="5" name="Object 4">
            <a:extLst>
              <a:ext uri="{FF2B5EF4-FFF2-40B4-BE49-F238E27FC236}">
                <a16:creationId xmlns:a16="http://schemas.microsoft.com/office/drawing/2014/main" id="{7E85A8CE-7810-45CE-A33A-FFEF954672F8}"/>
              </a:ext>
            </a:extLst>
          </p:cNvPr>
          <p:cNvGraphicFramePr>
            <a:graphicFrameLocks noChangeAspect="1"/>
          </p:cNvGraphicFramePr>
          <p:nvPr>
            <p:extLst>
              <p:ext uri="{D42A27DB-BD31-4B8C-83A1-F6EECF244321}">
                <p14:modId xmlns:p14="http://schemas.microsoft.com/office/powerpoint/2010/main" val="101982488"/>
              </p:ext>
            </p:extLst>
          </p:nvPr>
        </p:nvGraphicFramePr>
        <p:xfrm>
          <a:off x="2743200" y="1524000"/>
          <a:ext cx="6162261" cy="4724400"/>
        </p:xfrm>
        <a:graphic>
          <a:graphicData uri="http://schemas.openxmlformats.org/presentationml/2006/ole">
            <mc:AlternateContent xmlns:mc="http://schemas.openxmlformats.org/markup-compatibility/2006">
              <mc:Choice xmlns:v="urn:schemas-microsoft-com:vml" Requires="v">
                <p:oleObj spid="_x0000_s106515" name="Equation" r:id="rId3" imgW="3429000" imgH="2628720" progId="Equation.DSMT4">
                  <p:embed/>
                </p:oleObj>
              </mc:Choice>
              <mc:Fallback>
                <p:oleObj name="Equation" r:id="rId3" imgW="3429000" imgH="2628720" progId="Equation.DSMT4">
                  <p:embed/>
                  <p:pic>
                    <p:nvPicPr>
                      <p:cNvPr id="8" name="Object 7">
                        <a:extLst>
                          <a:ext uri="{FF2B5EF4-FFF2-40B4-BE49-F238E27FC236}">
                            <a16:creationId xmlns:a16="http://schemas.microsoft.com/office/drawing/2014/main" id="{A58CBB03-C00F-403E-9D55-F6741803A3CD}"/>
                          </a:ext>
                        </a:extLst>
                      </p:cNvPr>
                      <p:cNvPicPr/>
                      <p:nvPr/>
                    </p:nvPicPr>
                    <p:blipFill>
                      <a:blip r:embed="rId4"/>
                      <a:stretch>
                        <a:fillRect/>
                      </a:stretch>
                    </p:blipFill>
                    <p:spPr>
                      <a:xfrm>
                        <a:off x="2743200" y="1524000"/>
                        <a:ext cx="6162261" cy="4724400"/>
                      </a:xfrm>
                      <a:prstGeom prst="rect">
                        <a:avLst/>
                      </a:prstGeom>
                    </p:spPr>
                  </p:pic>
                </p:oleObj>
              </mc:Fallback>
            </mc:AlternateContent>
          </a:graphicData>
        </a:graphic>
      </p:graphicFrame>
      <p:sp>
        <p:nvSpPr>
          <p:cNvPr id="6" name="Cube 5">
            <a:extLst>
              <a:ext uri="{FF2B5EF4-FFF2-40B4-BE49-F238E27FC236}">
                <a16:creationId xmlns:a16="http://schemas.microsoft.com/office/drawing/2014/main" id="{D644AD4E-999A-48BA-9A14-A0A05FC14B8D}"/>
              </a:ext>
            </a:extLst>
          </p:cNvPr>
          <p:cNvSpPr/>
          <p:nvPr/>
        </p:nvSpPr>
        <p:spPr>
          <a:xfrm>
            <a:off x="304800" y="304800"/>
            <a:ext cx="2133600" cy="2220118"/>
          </a:xfrm>
          <a:prstGeom prst="cube">
            <a:avLst/>
          </a:prstGeom>
          <a:pattFill prst="lgGrid">
            <a:fgClr>
              <a:schemeClr val="accent1"/>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Brace 6">
            <a:extLst>
              <a:ext uri="{FF2B5EF4-FFF2-40B4-BE49-F238E27FC236}">
                <a16:creationId xmlns:a16="http://schemas.microsoft.com/office/drawing/2014/main" id="{2AA65F2D-4E66-423D-A818-D2F5FA4FE590}"/>
              </a:ext>
            </a:extLst>
          </p:cNvPr>
          <p:cNvSpPr/>
          <p:nvPr/>
        </p:nvSpPr>
        <p:spPr>
          <a:xfrm rot="5400000">
            <a:off x="843915" y="2182574"/>
            <a:ext cx="533400" cy="1588770"/>
          </a:xfrm>
          <a:prstGeom prst="rightBrace">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 name="TextBox 7">
            <a:extLst>
              <a:ext uri="{FF2B5EF4-FFF2-40B4-BE49-F238E27FC236}">
                <a16:creationId xmlns:a16="http://schemas.microsoft.com/office/drawing/2014/main" id="{6EAB66D4-61C1-4E99-B866-90F0D941CC2D}"/>
              </a:ext>
            </a:extLst>
          </p:cNvPr>
          <p:cNvSpPr txBox="1"/>
          <p:nvPr/>
        </p:nvSpPr>
        <p:spPr>
          <a:xfrm>
            <a:off x="765201" y="3103770"/>
            <a:ext cx="762000" cy="461665"/>
          </a:xfrm>
          <a:prstGeom prst="rect">
            <a:avLst/>
          </a:prstGeom>
          <a:noFill/>
        </p:spPr>
        <p:txBody>
          <a:bodyPr wrap="square" rtlCol="0">
            <a:spAutoFit/>
          </a:bodyPr>
          <a:lstStyle/>
          <a:p>
            <a:r>
              <a:rPr lang="en-US" sz="2400" b="1" i="1" dirty="0">
                <a:latin typeface="+mj-lt"/>
              </a:rPr>
              <a:t>L</a:t>
            </a:r>
          </a:p>
        </p:txBody>
      </p:sp>
      <p:sp>
        <p:nvSpPr>
          <p:cNvPr id="9" name="TextBox 8">
            <a:extLst>
              <a:ext uri="{FF2B5EF4-FFF2-40B4-BE49-F238E27FC236}">
                <a16:creationId xmlns:a16="http://schemas.microsoft.com/office/drawing/2014/main" id="{C173E9AB-5131-4930-B9C4-86B4F8C4CD69}"/>
              </a:ext>
            </a:extLst>
          </p:cNvPr>
          <p:cNvSpPr txBox="1"/>
          <p:nvPr/>
        </p:nvSpPr>
        <p:spPr>
          <a:xfrm>
            <a:off x="2590800" y="457200"/>
            <a:ext cx="1981200" cy="461665"/>
          </a:xfrm>
          <a:prstGeom prst="rect">
            <a:avLst/>
          </a:prstGeom>
          <a:noFill/>
        </p:spPr>
        <p:txBody>
          <a:bodyPr wrap="square" rtlCol="0">
            <a:spAutoFit/>
          </a:bodyPr>
          <a:lstStyle/>
          <a:p>
            <a:r>
              <a:rPr lang="en-US" sz="2400" b="1" i="1" dirty="0">
                <a:latin typeface="+mj-lt"/>
              </a:rPr>
              <a:t>L</a:t>
            </a:r>
            <a:r>
              <a:rPr lang="en-US" sz="2400" b="1" i="1" baseline="30000" dirty="0">
                <a:latin typeface="+mj-lt"/>
              </a:rPr>
              <a:t>3</a:t>
            </a:r>
            <a:r>
              <a:rPr lang="en-US" sz="2400" b="1" i="1" dirty="0">
                <a:latin typeface="+mj-lt"/>
              </a:rPr>
              <a:t>=V</a:t>
            </a:r>
          </a:p>
        </p:txBody>
      </p:sp>
      <p:sp>
        <p:nvSpPr>
          <p:cNvPr id="10" name="Oval 9">
            <a:extLst>
              <a:ext uri="{FF2B5EF4-FFF2-40B4-BE49-F238E27FC236}">
                <a16:creationId xmlns:a16="http://schemas.microsoft.com/office/drawing/2014/main" id="{F6AC9736-E584-4E19-A85B-90ECBE3A3123}"/>
              </a:ext>
            </a:extLst>
          </p:cNvPr>
          <p:cNvSpPr/>
          <p:nvPr/>
        </p:nvSpPr>
        <p:spPr>
          <a:xfrm>
            <a:off x="3390900" y="3394710"/>
            <a:ext cx="381000" cy="461665"/>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a:extLst>
              <a:ext uri="{FF2B5EF4-FFF2-40B4-BE49-F238E27FC236}">
                <a16:creationId xmlns:a16="http://schemas.microsoft.com/office/drawing/2014/main" id="{17AEF45D-FF84-4706-91C6-DC90BA9AA3FB}"/>
              </a:ext>
            </a:extLst>
          </p:cNvPr>
          <p:cNvSpPr txBox="1"/>
          <p:nvPr/>
        </p:nvSpPr>
        <p:spPr>
          <a:xfrm>
            <a:off x="1524000" y="3747174"/>
            <a:ext cx="2247900" cy="461665"/>
          </a:xfrm>
          <a:prstGeom prst="rect">
            <a:avLst/>
          </a:prstGeom>
          <a:noFill/>
        </p:spPr>
        <p:txBody>
          <a:bodyPr wrap="square" rtlCol="0">
            <a:spAutoFit/>
          </a:bodyPr>
          <a:lstStyle/>
          <a:p>
            <a:r>
              <a:rPr lang="en-US" sz="2400" dirty="0">
                <a:solidFill>
                  <a:srgbClr val="FF0000"/>
                </a:solidFill>
                <a:latin typeface="+mj-lt"/>
              </a:rPr>
              <a:t>2 polarizations</a:t>
            </a:r>
          </a:p>
        </p:txBody>
      </p:sp>
    </p:spTree>
    <p:extLst>
      <p:ext uri="{BB962C8B-B14F-4D97-AF65-F5344CB8AC3E}">
        <p14:creationId xmlns:p14="http://schemas.microsoft.com/office/powerpoint/2010/main" val="16286756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AA01A98-77E1-4B8C-AE5B-F253D3CAFCE6}"/>
              </a:ext>
            </a:extLst>
          </p:cNvPr>
          <p:cNvSpPr>
            <a:spLocks noGrp="1"/>
          </p:cNvSpPr>
          <p:nvPr>
            <p:ph type="dt" sz="half" idx="10"/>
          </p:nvPr>
        </p:nvSpPr>
        <p:spPr/>
        <p:txBody>
          <a:bodyPr/>
          <a:lstStyle/>
          <a:p>
            <a:r>
              <a:rPr lang="en-US"/>
              <a:t>4/05/2021</a:t>
            </a:r>
            <a:endParaRPr lang="en-US" dirty="0"/>
          </a:p>
        </p:txBody>
      </p:sp>
      <p:sp>
        <p:nvSpPr>
          <p:cNvPr id="3" name="Footer Placeholder 2">
            <a:extLst>
              <a:ext uri="{FF2B5EF4-FFF2-40B4-BE49-F238E27FC236}">
                <a16:creationId xmlns:a16="http://schemas.microsoft.com/office/drawing/2014/main" id="{41C19B62-C426-48C5-B09B-12356057BF58}"/>
              </a:ext>
            </a:extLst>
          </p:cNvPr>
          <p:cNvSpPr>
            <a:spLocks noGrp="1"/>
          </p:cNvSpPr>
          <p:nvPr>
            <p:ph type="ftr" sz="quarter" idx="11"/>
          </p:nvPr>
        </p:nvSpPr>
        <p:spPr/>
        <p:txBody>
          <a:bodyPr/>
          <a:lstStyle/>
          <a:p>
            <a:r>
              <a:rPr lang="en-US"/>
              <a:t>PHY 341/641  Spring 2021 -- Lecture 27</a:t>
            </a:r>
            <a:endParaRPr lang="en-US" dirty="0"/>
          </a:p>
        </p:txBody>
      </p:sp>
      <p:sp>
        <p:nvSpPr>
          <p:cNvPr id="4" name="Slide Number Placeholder 3">
            <a:extLst>
              <a:ext uri="{FF2B5EF4-FFF2-40B4-BE49-F238E27FC236}">
                <a16:creationId xmlns:a16="http://schemas.microsoft.com/office/drawing/2014/main" id="{B32B956C-C019-4755-97B7-60B13A259F8C}"/>
              </a:ext>
            </a:extLst>
          </p:cNvPr>
          <p:cNvSpPr>
            <a:spLocks noGrp="1"/>
          </p:cNvSpPr>
          <p:nvPr>
            <p:ph type="sldNum" sz="quarter" idx="12"/>
          </p:nvPr>
        </p:nvSpPr>
        <p:spPr/>
        <p:txBody>
          <a:bodyPr/>
          <a:lstStyle/>
          <a:p>
            <a:fld id="{CE368B07-CEBF-4C80-90AF-53B34FA04CF3}" type="slidenum">
              <a:rPr lang="en-US" smtClean="0"/>
              <a:t>9</a:t>
            </a:fld>
            <a:endParaRPr lang="en-US" dirty="0"/>
          </a:p>
        </p:txBody>
      </p:sp>
      <p:graphicFrame>
        <p:nvGraphicFramePr>
          <p:cNvPr id="5" name="Object 4">
            <a:extLst>
              <a:ext uri="{FF2B5EF4-FFF2-40B4-BE49-F238E27FC236}">
                <a16:creationId xmlns:a16="http://schemas.microsoft.com/office/drawing/2014/main" id="{3BB5667B-4F6C-48E9-A696-C11F32E4F3E2}"/>
              </a:ext>
            </a:extLst>
          </p:cNvPr>
          <p:cNvGraphicFramePr>
            <a:graphicFrameLocks noChangeAspect="1"/>
          </p:cNvGraphicFramePr>
          <p:nvPr>
            <p:extLst>
              <p:ext uri="{D42A27DB-BD31-4B8C-83A1-F6EECF244321}">
                <p14:modId xmlns:p14="http://schemas.microsoft.com/office/powerpoint/2010/main" val="1671903891"/>
              </p:ext>
            </p:extLst>
          </p:nvPr>
        </p:nvGraphicFramePr>
        <p:xfrm>
          <a:off x="304800" y="3257550"/>
          <a:ext cx="8696323" cy="2147887"/>
        </p:xfrm>
        <a:graphic>
          <a:graphicData uri="http://schemas.openxmlformats.org/presentationml/2006/ole">
            <mc:AlternateContent xmlns:mc="http://schemas.openxmlformats.org/markup-compatibility/2006">
              <mc:Choice xmlns:v="urn:schemas-microsoft-com:vml" Requires="v">
                <p:oleObj spid="_x0000_s116746" name="Equation" r:id="rId3" imgW="4216320" imgH="1041120" progId="Equation.DSMT4">
                  <p:embed/>
                </p:oleObj>
              </mc:Choice>
              <mc:Fallback>
                <p:oleObj name="Equation" r:id="rId3" imgW="4216320" imgH="1041120" progId="Equation.DSMT4">
                  <p:embed/>
                  <p:pic>
                    <p:nvPicPr>
                      <p:cNvPr id="0" name=""/>
                      <p:cNvPicPr/>
                      <p:nvPr/>
                    </p:nvPicPr>
                    <p:blipFill>
                      <a:blip r:embed="rId4"/>
                      <a:stretch>
                        <a:fillRect/>
                      </a:stretch>
                    </p:blipFill>
                    <p:spPr>
                      <a:xfrm>
                        <a:off x="304800" y="3257550"/>
                        <a:ext cx="8696323" cy="2147887"/>
                      </a:xfrm>
                      <a:prstGeom prst="rect">
                        <a:avLst/>
                      </a:prstGeom>
                    </p:spPr>
                  </p:pic>
                </p:oleObj>
              </mc:Fallback>
            </mc:AlternateContent>
          </a:graphicData>
        </a:graphic>
      </p:graphicFrame>
      <p:pic>
        <p:nvPicPr>
          <p:cNvPr id="6" name="Picture 5">
            <a:extLst>
              <a:ext uri="{FF2B5EF4-FFF2-40B4-BE49-F238E27FC236}">
                <a16:creationId xmlns:a16="http://schemas.microsoft.com/office/drawing/2014/main" id="{C3656BC4-2F81-4D98-90A4-FF558B524B14}"/>
              </a:ext>
            </a:extLst>
          </p:cNvPr>
          <p:cNvPicPr>
            <a:picLocks noChangeAspect="1"/>
          </p:cNvPicPr>
          <p:nvPr/>
        </p:nvPicPr>
        <p:blipFill>
          <a:blip r:embed="rId5"/>
          <a:stretch>
            <a:fillRect/>
          </a:stretch>
        </p:blipFill>
        <p:spPr>
          <a:xfrm>
            <a:off x="197168" y="304800"/>
            <a:ext cx="9144000" cy="2971800"/>
          </a:xfrm>
          <a:prstGeom prst="rect">
            <a:avLst/>
          </a:prstGeom>
        </p:spPr>
      </p:pic>
      <p:sp>
        <p:nvSpPr>
          <p:cNvPr id="7" name="TextBox 6">
            <a:extLst>
              <a:ext uri="{FF2B5EF4-FFF2-40B4-BE49-F238E27FC236}">
                <a16:creationId xmlns:a16="http://schemas.microsoft.com/office/drawing/2014/main" id="{624B8410-F422-4E1D-8B97-30A11D68B728}"/>
              </a:ext>
            </a:extLst>
          </p:cNvPr>
          <p:cNvSpPr txBox="1"/>
          <p:nvPr/>
        </p:nvSpPr>
        <p:spPr>
          <a:xfrm>
            <a:off x="3124200" y="1371600"/>
            <a:ext cx="914400" cy="461665"/>
          </a:xfrm>
          <a:prstGeom prst="rect">
            <a:avLst/>
          </a:prstGeom>
          <a:noFill/>
        </p:spPr>
        <p:txBody>
          <a:bodyPr wrap="square" rtlCol="0">
            <a:spAutoFit/>
          </a:bodyPr>
          <a:lstStyle/>
          <a:p>
            <a:r>
              <a:rPr lang="en-US" sz="2400" i="1" dirty="0">
                <a:latin typeface="+mj-lt"/>
              </a:rPr>
              <a:t>G(x)</a:t>
            </a:r>
          </a:p>
        </p:txBody>
      </p:sp>
      <p:sp>
        <p:nvSpPr>
          <p:cNvPr id="8" name="TextBox 7">
            <a:extLst>
              <a:ext uri="{FF2B5EF4-FFF2-40B4-BE49-F238E27FC236}">
                <a16:creationId xmlns:a16="http://schemas.microsoft.com/office/drawing/2014/main" id="{B8F47CE0-6779-4BE5-8A28-2C2D9482E344}"/>
              </a:ext>
            </a:extLst>
          </p:cNvPr>
          <p:cNvSpPr txBox="1"/>
          <p:nvPr/>
        </p:nvSpPr>
        <p:spPr>
          <a:xfrm>
            <a:off x="5105400" y="1524000"/>
            <a:ext cx="1066800" cy="461665"/>
          </a:xfrm>
          <a:prstGeom prst="rect">
            <a:avLst/>
          </a:prstGeom>
          <a:noFill/>
        </p:spPr>
        <p:txBody>
          <a:bodyPr wrap="square" rtlCol="0">
            <a:spAutoFit/>
          </a:bodyPr>
          <a:lstStyle/>
          <a:p>
            <a:r>
              <a:rPr lang="en-US" sz="2400" i="1" dirty="0">
                <a:latin typeface="Symbol" panose="05050102010706020507" pitchFamily="18" charset="2"/>
              </a:rPr>
              <a:t>d</a:t>
            </a:r>
            <a:r>
              <a:rPr lang="en-US" sz="2400" i="1" dirty="0">
                <a:latin typeface="+mj-lt"/>
              </a:rPr>
              <a:t>(a-x)</a:t>
            </a:r>
          </a:p>
        </p:txBody>
      </p:sp>
      <p:graphicFrame>
        <p:nvGraphicFramePr>
          <p:cNvPr id="9" name="Object 8">
            <a:extLst>
              <a:ext uri="{FF2B5EF4-FFF2-40B4-BE49-F238E27FC236}">
                <a16:creationId xmlns:a16="http://schemas.microsoft.com/office/drawing/2014/main" id="{E9E2A329-8A20-4BDC-88DB-188672C45E22}"/>
              </a:ext>
            </a:extLst>
          </p:cNvPr>
          <p:cNvGraphicFramePr>
            <a:graphicFrameLocks noChangeAspect="1"/>
          </p:cNvGraphicFramePr>
          <p:nvPr>
            <p:extLst>
              <p:ext uri="{D42A27DB-BD31-4B8C-83A1-F6EECF244321}">
                <p14:modId xmlns:p14="http://schemas.microsoft.com/office/powerpoint/2010/main" val="1603070898"/>
              </p:ext>
            </p:extLst>
          </p:nvPr>
        </p:nvGraphicFramePr>
        <p:xfrm>
          <a:off x="2264425" y="5424486"/>
          <a:ext cx="6115469" cy="1052514"/>
        </p:xfrm>
        <a:graphic>
          <a:graphicData uri="http://schemas.openxmlformats.org/presentationml/2006/ole">
            <mc:AlternateContent xmlns:mc="http://schemas.openxmlformats.org/markup-compatibility/2006">
              <mc:Choice xmlns:v="urn:schemas-microsoft-com:vml" Requires="v">
                <p:oleObj spid="_x0000_s116747" name="Equation" r:id="rId6" imgW="4279680" imgH="736560" progId="Equation.DSMT4">
                  <p:embed/>
                </p:oleObj>
              </mc:Choice>
              <mc:Fallback>
                <p:oleObj name="Equation" r:id="rId6" imgW="4279680" imgH="736560" progId="Equation.DSMT4">
                  <p:embed/>
                  <p:pic>
                    <p:nvPicPr>
                      <p:cNvPr id="0" name=""/>
                      <p:cNvPicPr/>
                      <p:nvPr/>
                    </p:nvPicPr>
                    <p:blipFill>
                      <a:blip r:embed="rId7"/>
                      <a:stretch>
                        <a:fillRect/>
                      </a:stretch>
                    </p:blipFill>
                    <p:spPr>
                      <a:xfrm>
                        <a:off x="2264425" y="5424486"/>
                        <a:ext cx="6115469" cy="1052514"/>
                      </a:xfrm>
                      <a:prstGeom prst="rect">
                        <a:avLst/>
                      </a:prstGeom>
                    </p:spPr>
                  </p:pic>
                </p:oleObj>
              </mc:Fallback>
            </mc:AlternateContent>
          </a:graphicData>
        </a:graphic>
      </p:graphicFrame>
    </p:spTree>
    <p:extLst>
      <p:ext uri="{BB962C8B-B14F-4D97-AF65-F5344CB8AC3E}">
        <p14:creationId xmlns:p14="http://schemas.microsoft.com/office/powerpoint/2010/main" val="28003774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lnDef>
      <a:spPr>
        <a:ln w="25400">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defRPr sz="2400" dirty="0" smtClean="0">
            <a:latin typeface="+mj-lt"/>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26121</TotalTime>
  <Words>452</Words>
  <Application>Microsoft Office PowerPoint</Application>
  <PresentationFormat>On-screen Show (4:3)</PresentationFormat>
  <Paragraphs>94</Paragraphs>
  <Slides>18</Slides>
  <Notes>1</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18</vt:i4>
      </vt:variant>
    </vt:vector>
  </HeadingPairs>
  <TitlesOfParts>
    <vt:vector size="23" baseType="lpstr">
      <vt:lpstr>Arial</vt:lpstr>
      <vt:lpstr>Calibri</vt:lpstr>
      <vt:lpstr>Symbol</vt:lpstr>
      <vt:lpstr>Office Theme</vt:lpstr>
      <vt:lpstr>Equation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WFU2011</dc:creator>
  <cp:lastModifiedBy>Holzwarth, Natalie</cp:lastModifiedBy>
  <cp:revision>1628</cp:revision>
  <cp:lastPrinted>2021-01-31T04:39:24Z</cp:lastPrinted>
  <dcterms:created xsi:type="dcterms:W3CDTF">2012-01-10T18:32:24Z</dcterms:created>
  <dcterms:modified xsi:type="dcterms:W3CDTF">2021-04-05T16:56:17Z</dcterms:modified>
</cp:coreProperties>
</file>