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6" r:id="rId2"/>
    <p:sldId id="324" r:id="rId3"/>
    <p:sldId id="466" r:id="rId4"/>
    <p:sldId id="457" r:id="rId5"/>
    <p:sldId id="455" r:id="rId6"/>
    <p:sldId id="456" r:id="rId7"/>
    <p:sldId id="458" r:id="rId8"/>
    <p:sldId id="459" r:id="rId9"/>
    <p:sldId id="460" r:id="rId10"/>
    <p:sldId id="461" r:id="rId11"/>
    <p:sldId id="462" r:id="rId12"/>
    <p:sldId id="463" r:id="rId13"/>
    <p:sldId id="464" r:id="rId14"/>
    <p:sldId id="465" r:id="rId15"/>
    <p:sldId id="467" r:id="rId16"/>
    <p:sldId id="468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5" d="100"/>
          <a:sy n="75" d="100"/>
        </p:scale>
        <p:origin x="5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158827"/>
            <a:ext cx="8763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28: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400" b="1" dirty="0"/>
              <a:t>Quantum effects in statistical mechanics 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>
                <a:solidFill>
                  <a:schemeClr val="folHlink"/>
                </a:solidFill>
              </a:rPr>
              <a:t>Reading: Chapter 7   (mostly 7.3&amp;4)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Summary of results concerning statistical mechanics of Fermi and Bose particles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Examples of Fermi systems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Examples of Bose systems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7086600" y="1676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89D3DB-D2E4-458A-92BD-AB6AED3FB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55850A-B6A1-47B0-8C42-381351FE5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CFF199-81F9-4633-A204-F7BE0166E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6EEF66-8ABD-472C-83B0-6ECF5E6DF081}"/>
              </a:ext>
            </a:extLst>
          </p:cNvPr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Determination of chemical potential for T=0: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DA92849-5553-44DE-85C1-CBD4BC14D2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674796"/>
              </p:ext>
            </p:extLst>
          </p:nvPr>
        </p:nvGraphicFramePr>
        <p:xfrm>
          <a:off x="712514" y="838200"/>
          <a:ext cx="745638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54" name="Equation" r:id="rId3" imgW="3492360" imgH="2070000" progId="Equation.DSMT4">
                  <p:embed/>
                </p:oleObj>
              </mc:Choice>
              <mc:Fallback>
                <p:oleObj name="Equation" r:id="rId3" imgW="3492360" imgH="2070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2514" y="838200"/>
                        <a:ext cx="7456380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8098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8A3AAE-3E0B-4CF1-BF22-A76619701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E3B318-4410-4561-8F16-C4AC72847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FB839-570F-440E-BC6F-475EAF9E3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670BC-F626-4322-BE8E-95F312974923}"/>
              </a:ext>
            </a:extLst>
          </p:cNvPr>
          <p:cNvSpPr txBox="1"/>
          <p:nvPr/>
        </p:nvSpPr>
        <p:spPr>
          <a:xfrm>
            <a:off x="457200" y="152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can we do with the Grand Partition function?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33F85B-B9A1-4B57-8D08-48A5A4F12632}"/>
              </a:ext>
            </a:extLst>
          </p:cNvPr>
          <p:cNvSpPr txBox="1"/>
          <p:nvPr/>
        </p:nvSpPr>
        <p:spPr>
          <a:xfrm>
            <a:off x="434898" y="808166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thermodynamic energies that we have studied so far: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275B9A7-6194-4595-BCBA-877259CB66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932919"/>
              </p:ext>
            </p:extLst>
          </p:nvPr>
        </p:nvGraphicFramePr>
        <p:xfrm>
          <a:off x="434898" y="1825625"/>
          <a:ext cx="8502635" cy="198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2" name="Equation" r:id="rId3" imgW="3809880" imgH="888840" progId="Equation.DSMT4">
                  <p:embed/>
                </p:oleObj>
              </mc:Choice>
              <mc:Fallback>
                <p:oleObj name="Equation" r:id="rId3" imgW="3809880" imgH="8888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56BB6C2-A99C-4DB9-BCB1-11B52A0DA4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4898" y="1825625"/>
                        <a:ext cx="8502635" cy="198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5DCC9F2-EF0C-4DB1-86F4-13557E9AFD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622410"/>
              </p:ext>
            </p:extLst>
          </p:nvPr>
        </p:nvGraphicFramePr>
        <p:xfrm>
          <a:off x="457200" y="3835853"/>
          <a:ext cx="8546409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3" name="Equation" r:id="rId5" imgW="3835080" imgH="1117440" progId="Equation.DSMT4">
                  <p:embed/>
                </p:oleObj>
              </mc:Choice>
              <mc:Fallback>
                <p:oleObj name="Equation" r:id="rId5" imgW="383508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3835853"/>
                        <a:ext cx="8546409" cy="2492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449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80A7D-13E3-4163-975C-2D6FFB6E5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093D94-18B2-4E81-967E-78892A932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CB677-4ED1-438F-ACFE-18E4B1981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B8451BA-D048-433B-A624-ACB82EC130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280390"/>
              </p:ext>
            </p:extLst>
          </p:nvPr>
        </p:nvGraphicFramePr>
        <p:xfrm>
          <a:off x="457200" y="2533877"/>
          <a:ext cx="7564438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3" name="Equation" r:id="rId3" imgW="3466800" imgH="1638000" progId="Equation.DSMT4">
                  <p:embed/>
                </p:oleObj>
              </mc:Choice>
              <mc:Fallback>
                <p:oleObj name="Equation" r:id="rId3" imgW="3466800" imgH="16380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6A12A71D-383A-4BE9-8056-4121DDF9B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2533877"/>
                        <a:ext cx="7564438" cy="357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DA93EDB-C08F-4292-928F-286CAB4DBC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550005"/>
              </p:ext>
            </p:extLst>
          </p:nvPr>
        </p:nvGraphicFramePr>
        <p:xfrm>
          <a:off x="457200" y="165554"/>
          <a:ext cx="8270575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4" name="Equation" r:id="rId5" imgW="3670200" imgH="939600" progId="Equation.DSMT4">
                  <p:embed/>
                </p:oleObj>
              </mc:Choice>
              <mc:Fallback>
                <p:oleObj name="Equation" r:id="rId5" imgW="367020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165554"/>
                        <a:ext cx="8270575" cy="211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989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381472-A04B-4B83-853B-D3B179189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027AC5-5D74-4DC6-8BBE-B64DE026C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90A5F-FCC2-4A1F-85AD-484A6C0DC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F24510F-A31A-42C2-ACB5-2C22AF1EEC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599088"/>
              </p:ext>
            </p:extLst>
          </p:nvPr>
        </p:nvGraphicFramePr>
        <p:xfrm>
          <a:off x="489857" y="627062"/>
          <a:ext cx="7456488" cy="5603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3" name="Equation" r:id="rId3" imgW="3771720" imgH="2831760" progId="Equation.DSMT4">
                  <p:embed/>
                </p:oleObj>
              </mc:Choice>
              <mc:Fallback>
                <p:oleObj name="Equation" r:id="rId3" imgW="3771720" imgH="283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9857" y="627062"/>
                        <a:ext cx="7456488" cy="56038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0532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141B9D-8314-4E44-9E9D-16E0B61F8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FF3A2F-70ED-40D8-A1D9-02EEC102B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835725-2F86-4F11-84FD-31DD92083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166544-F7B9-4DF9-994B-C37D8B14CBC7}"/>
              </a:ext>
            </a:extLst>
          </p:cNvPr>
          <p:cNvSpPr txBox="1"/>
          <p:nvPr/>
        </p:nvSpPr>
        <p:spPr>
          <a:xfrm>
            <a:off x="228600" y="228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 for an ideal Fermi gas of s=1/2 particles in three dimensions evaluated in the limit that T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0 K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BAC7EB6-F7D0-4BFC-B825-58421037AF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391043"/>
              </p:ext>
            </p:extLst>
          </p:nvPr>
        </p:nvGraphicFramePr>
        <p:xfrm>
          <a:off x="381000" y="1219200"/>
          <a:ext cx="5264150" cy="2883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60" name="Equation" r:id="rId3" imgW="3060360" imgH="1676160" progId="Equation.DSMT4">
                  <p:embed/>
                </p:oleObj>
              </mc:Choice>
              <mc:Fallback>
                <p:oleObj name="Equation" r:id="rId3" imgW="3060360" imgH="1676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1219200"/>
                        <a:ext cx="5264150" cy="28832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E47B2D7-0B96-4FC6-AFFD-386259CF88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704017"/>
              </p:ext>
            </p:extLst>
          </p:nvPr>
        </p:nvGraphicFramePr>
        <p:xfrm>
          <a:off x="5334000" y="3094124"/>
          <a:ext cx="3505200" cy="2016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61" name="Equation" r:id="rId5" imgW="1854000" imgH="1066680" progId="Equation.DSMT4">
                  <p:embed/>
                </p:oleObj>
              </mc:Choice>
              <mc:Fallback>
                <p:oleObj name="Equation" r:id="rId5" imgW="185400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0" y="3094124"/>
                        <a:ext cx="3505200" cy="2016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86BBCEC-C5F7-4939-A993-E0B11570D8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443366"/>
              </p:ext>
            </p:extLst>
          </p:nvPr>
        </p:nvGraphicFramePr>
        <p:xfrm>
          <a:off x="685800" y="4800600"/>
          <a:ext cx="7085936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62" name="Equation" r:id="rId7" imgW="4279680" imgH="939600" progId="Equation.DSMT4">
                  <p:embed/>
                </p:oleObj>
              </mc:Choice>
              <mc:Fallback>
                <p:oleObj name="Equation" r:id="rId7" imgW="427968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5800" y="4800600"/>
                        <a:ext cx="7085936" cy="1555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9500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1C6B31-D8A2-4926-8D81-0C6252A4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125E90-A32C-446D-B3EF-764C940F7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D55AB-46F2-42F0-A094-350AA711F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EDB9F2-D5D1-4052-B70B-84C18D3D1F95}"/>
              </a:ext>
            </a:extLst>
          </p:cNvPr>
          <p:cNvSpPr txBox="1"/>
          <p:nvPr/>
        </p:nvSpPr>
        <p:spPr>
          <a:xfrm>
            <a:off x="3048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Evaluating these functions for </a:t>
            </a:r>
            <a:r>
              <a:rPr lang="en-US" sz="2400" i="1" dirty="0">
                <a:latin typeface="+mj-lt"/>
              </a:rPr>
              <a:t>T&gt;0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4048D97-2162-48B0-988D-6C6B5CF9AC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669878"/>
              </p:ext>
            </p:extLst>
          </p:nvPr>
        </p:nvGraphicFramePr>
        <p:xfrm>
          <a:off x="457200" y="892436"/>
          <a:ext cx="6960378" cy="260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7" name="Equation" r:id="rId3" imgW="3327120" imgH="1244520" progId="Equation.DSMT4">
                  <p:embed/>
                </p:oleObj>
              </mc:Choice>
              <mc:Fallback>
                <p:oleObj name="Equation" r:id="rId3" imgW="332712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892436"/>
                        <a:ext cx="6960378" cy="260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ABF140A-9C0E-40C8-B2A7-4C548968A6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619064"/>
              </p:ext>
            </p:extLst>
          </p:nvPr>
        </p:nvGraphicFramePr>
        <p:xfrm>
          <a:off x="797910" y="3810000"/>
          <a:ext cx="6907076" cy="2155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8" name="Equation" r:id="rId5" imgW="3784320" imgH="1180800" progId="Equation.DSMT4">
                  <p:embed/>
                </p:oleObj>
              </mc:Choice>
              <mc:Fallback>
                <p:oleObj name="Equation" r:id="rId5" imgW="3784320" imgH="1180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97910" y="3810000"/>
                        <a:ext cx="6907076" cy="21555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1656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87BB87-0BE0-4F39-B409-599E9BA9B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75D5D5-B68C-41A1-BCB9-07F700F7A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62812B-A8F2-4A0C-8E25-268B5983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ECFAE6D-4742-4F7A-A9C4-6C9AA618F2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222349"/>
              </p:ext>
            </p:extLst>
          </p:nvPr>
        </p:nvGraphicFramePr>
        <p:xfrm>
          <a:off x="457200" y="369929"/>
          <a:ext cx="7451888" cy="1056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8" name="Equation" r:id="rId3" imgW="3314520" imgH="469800" progId="Equation.DSMT4">
                  <p:embed/>
                </p:oleObj>
              </mc:Choice>
              <mc:Fallback>
                <p:oleObj name="Equation" r:id="rId3" imgW="33145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69929"/>
                        <a:ext cx="7451888" cy="1056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BD3340E-4EC8-48C5-8387-898A59BDC3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322786"/>
              </p:ext>
            </p:extLst>
          </p:nvPr>
        </p:nvGraphicFramePr>
        <p:xfrm>
          <a:off x="428633" y="1776413"/>
          <a:ext cx="7171047" cy="165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9" name="Equation" r:id="rId5" imgW="3085920" imgH="711000" progId="Equation.DSMT4">
                  <p:embed/>
                </p:oleObj>
              </mc:Choice>
              <mc:Fallback>
                <p:oleObj name="Equation" r:id="rId5" imgW="308592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8633" y="1776413"/>
                        <a:ext cx="7171047" cy="1652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4E45476-BF76-4D6E-A531-9890171869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693183"/>
              </p:ext>
            </p:extLst>
          </p:nvPr>
        </p:nvGraphicFramePr>
        <p:xfrm>
          <a:off x="457200" y="3578141"/>
          <a:ext cx="7329293" cy="207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0" name="Equation" r:id="rId7" imgW="3314520" imgH="939600" progId="Equation.DSMT4">
                  <p:embed/>
                </p:oleObj>
              </mc:Choice>
              <mc:Fallback>
                <p:oleObj name="Equation" r:id="rId7" imgW="331452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" y="3578141"/>
                        <a:ext cx="7329293" cy="2078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1F28CFA-433C-4247-9801-4EC986A53F02}"/>
              </a:ext>
            </a:extLst>
          </p:cNvPr>
          <p:cNvSpPr txBox="1"/>
          <p:nvPr/>
        </p:nvSpPr>
        <p:spPr>
          <a:xfrm>
            <a:off x="428633" y="5608144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approach is useful at high temperatures; for low temperatures, further considerations are needed.</a:t>
            </a:r>
          </a:p>
        </p:txBody>
      </p:sp>
    </p:spTree>
    <p:extLst>
      <p:ext uri="{BB962C8B-B14F-4D97-AF65-F5344CB8AC3E}">
        <p14:creationId xmlns:p14="http://schemas.microsoft.com/office/powerpoint/2010/main" val="616263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8F3F779-2AB1-481E-80FD-07C1AC99A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93" y="428794"/>
            <a:ext cx="9018964" cy="272503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23736" y="2736562"/>
            <a:ext cx="8991600" cy="391863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1C3F21-8D44-45B8-800B-49C7A317E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7" y="3729576"/>
            <a:ext cx="9144000" cy="254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7AE301-2B68-4509-A675-993E4B509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328831-879B-4597-A8D8-E320C5B4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879B3-1D1A-43D6-BC92-8EBF14583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48D863-84D1-4A1D-BA83-2EF2F5637A3A}"/>
              </a:ext>
            </a:extLst>
          </p:cNvPr>
          <p:cNvSpPr txBox="1"/>
          <p:nvPr/>
        </p:nvSpPr>
        <p:spPr>
          <a:xfrm>
            <a:off x="228600" y="228600"/>
            <a:ext cx="8458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Accumulated questions –</a:t>
            </a:r>
          </a:p>
          <a:p>
            <a:r>
              <a:rPr lang="en-US" sz="2400" dirty="0">
                <a:latin typeface="+mj-lt"/>
              </a:rPr>
              <a:t>From Skye -- </a:t>
            </a:r>
            <a:r>
              <a:rPr lang="en-US" dirty="0"/>
              <a:t>So when we are doing the </a:t>
            </a:r>
            <a:r>
              <a:rPr lang="en-US" dirty="0" err="1"/>
              <a:t>taylor</a:t>
            </a:r>
            <a:r>
              <a:rPr lang="en-US" dirty="0"/>
              <a:t> expansion, would the term inside the block have a negative sign? Since the derivative f'(x) = -5b(n)^4</a:t>
            </a:r>
          </a:p>
          <a:p>
            <a:r>
              <a:rPr lang="en-US" sz="2400" dirty="0">
                <a:latin typeface="+mj-lt"/>
              </a:rPr>
              <a:t>Comment – You are correct.    There is a minus sign error in the Lecture notes:</a:t>
            </a:r>
          </a:p>
          <a:p>
            <a:r>
              <a:rPr lang="en-US" sz="2400" dirty="0">
                <a:latin typeface="+mj-lt"/>
              </a:rPr>
              <a:t>   Original: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    Corrected: 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5663923-E756-49E1-8346-73827B4011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399422"/>
              </p:ext>
            </p:extLst>
          </p:nvPr>
        </p:nvGraphicFramePr>
        <p:xfrm>
          <a:off x="1752600" y="2080259"/>
          <a:ext cx="6111875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2" name="Equation" r:id="rId3" imgW="6111427" imgH="1043912" progId="Equation.DSMT4">
                  <p:embed/>
                </p:oleObj>
              </mc:Choice>
              <mc:Fallback>
                <p:oleObj name="Equation" r:id="rId3" imgW="6111427" imgH="104391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2080259"/>
                        <a:ext cx="6111875" cy="104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88BFC51-5C53-414B-BDB9-7E1B77B923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434245"/>
              </p:ext>
            </p:extLst>
          </p:nvPr>
        </p:nvGraphicFramePr>
        <p:xfrm>
          <a:off x="2286000" y="3210880"/>
          <a:ext cx="6069335" cy="1044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3" name="Equation" r:id="rId5" imgW="4279680" imgH="736560" progId="Equation.DSMT4">
                  <p:embed/>
                </p:oleObj>
              </mc:Choice>
              <mc:Fallback>
                <p:oleObj name="Equation" r:id="rId5" imgW="427968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86000" y="3210880"/>
                        <a:ext cx="6069335" cy="1044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082E99F-573D-4645-A94C-866FD611563B}"/>
              </a:ext>
            </a:extLst>
          </p:cNvPr>
          <p:cNvSpPr txBox="1"/>
          <p:nvPr/>
        </p:nvSpPr>
        <p:spPr>
          <a:xfrm>
            <a:off x="457200" y="4648200"/>
            <a:ext cx="8458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From Kristen -- </a:t>
            </a:r>
            <a:r>
              <a:rPr lang="en-US" sz="2400" dirty="0"/>
              <a:t>1</a:t>
            </a:r>
            <a:r>
              <a:rPr lang="en-US" dirty="0"/>
              <a:t>. I don't quite understand the purpose of the triplet of positive integers (n) if you could elaborate on that I would appreciate it. </a:t>
            </a:r>
          </a:p>
          <a:p>
            <a:r>
              <a:rPr lang="en-US" dirty="0"/>
              <a:t>2. How is it that we can simply approximate the temperature T, to be zero? </a:t>
            </a:r>
          </a:p>
          <a:p>
            <a:r>
              <a:rPr lang="en-US" dirty="0"/>
              <a:t>3. Could you elaborate on what the </a:t>
            </a:r>
            <a:r>
              <a:rPr lang="en-US" dirty="0" err="1"/>
              <a:t>Sommerfield</a:t>
            </a:r>
            <a:r>
              <a:rPr lang="en-US" dirty="0"/>
              <a:t> expansion actually </a:t>
            </a:r>
            <a:r>
              <a:rPr lang="en-US"/>
              <a:t>does?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03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FCBBCA-81BC-4B6D-AE3C-95013B9F5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7F2BB2-5A93-4E95-AF33-82C06F5F5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B49E6-2DD6-4B0B-AD41-48115E30C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D765B2-E5A8-4BB6-A0C0-0089884C57E5}"/>
              </a:ext>
            </a:extLst>
          </p:cNvPr>
          <p:cNvSpPr txBox="1"/>
          <p:nvPr/>
        </p:nvSpPr>
        <p:spPr>
          <a:xfrm>
            <a:off x="1524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results from last time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0B19D31-4115-4283-93C6-B3D577391F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777562"/>
              </p:ext>
            </p:extLst>
          </p:nvPr>
        </p:nvGraphicFramePr>
        <p:xfrm>
          <a:off x="613172" y="634800"/>
          <a:ext cx="8173294" cy="3199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02" name="Equation" r:id="rId3" imgW="4152600" imgH="1625400" progId="Equation.DSMT4">
                  <p:embed/>
                </p:oleObj>
              </mc:Choice>
              <mc:Fallback>
                <p:oleObj name="Equation" r:id="rId3" imgW="4152600" imgH="16254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3F6A8F5-85A4-48B9-8617-5B996655FD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3172" y="634800"/>
                        <a:ext cx="8173294" cy="31992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983BB51-E427-4B86-A7D7-39A288BF145F}"/>
              </a:ext>
            </a:extLst>
          </p:cNvPr>
          <p:cNvSpPr txBox="1"/>
          <p:nvPr/>
        </p:nvSpPr>
        <p:spPr>
          <a:xfrm>
            <a:off x="529828" y="3707973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Fermi particles     n</a:t>
            </a:r>
            <a:r>
              <a:rPr lang="en-US" sz="2400" baseline="-25000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=0   or  n</a:t>
            </a:r>
            <a:r>
              <a:rPr lang="en-US" sz="2400" baseline="-25000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=1 only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515EB1C-AFBA-4C3D-AFB9-17F6E86908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771604"/>
              </p:ext>
            </p:extLst>
          </p:nvPr>
        </p:nvGraphicFramePr>
        <p:xfrm>
          <a:off x="811213" y="4222750"/>
          <a:ext cx="5051425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03" name="Equation" r:id="rId5" imgW="2298600" imgH="787320" progId="Equation.DSMT4">
                  <p:embed/>
                </p:oleObj>
              </mc:Choice>
              <mc:Fallback>
                <p:oleObj name="Equation" r:id="rId5" imgW="2298600" imgH="7873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8EC9D7B-A602-4EBB-932A-3AB7CFE399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1213" y="4222750"/>
                        <a:ext cx="5051425" cy="173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9877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96EA0-3F16-4C95-B52C-E4B855D32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618C75-2814-4EC1-B77F-7FBC56D25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97320D-25BE-4DFE-976A-CE6B83998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7C57F4-A1BA-4C1E-9E91-0A8DC6967E5B}"/>
              </a:ext>
            </a:extLst>
          </p:cNvPr>
          <p:cNvSpPr txBox="1"/>
          <p:nvPr/>
        </p:nvSpPr>
        <p:spPr>
          <a:xfrm>
            <a:off x="304800" y="2286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Bose particles, the summation over n</a:t>
            </a:r>
            <a:r>
              <a:rPr lang="en-US" sz="2400" baseline="-25000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 is a geometric sum</a:t>
            </a:r>
          </a:p>
          <a:p>
            <a:r>
              <a:rPr lang="en-US" sz="2400" dirty="0">
                <a:latin typeface="+mj-lt"/>
              </a:rPr>
              <a:t>resulting the analytic form: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74895FA-8C8A-4F5F-A62E-B70C492450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888922"/>
              </p:ext>
            </p:extLst>
          </p:nvPr>
        </p:nvGraphicFramePr>
        <p:xfrm>
          <a:off x="529431" y="1548265"/>
          <a:ext cx="5189538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64" name="Equation" r:id="rId3" imgW="2501640" imgH="787320" progId="Equation.DSMT4">
                  <p:embed/>
                </p:oleObj>
              </mc:Choice>
              <mc:Fallback>
                <p:oleObj name="Equation" r:id="rId3" imgW="2501640" imgH="7873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85BFC76-D451-4535-9108-22E696738E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9431" y="1548265"/>
                        <a:ext cx="5189538" cy="163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084CAF0-7150-4C90-AD6B-0D8ECF3C6299}"/>
              </a:ext>
            </a:extLst>
          </p:cNvPr>
          <p:cNvSpPr txBox="1"/>
          <p:nvPr/>
        </p:nvSpPr>
        <p:spPr>
          <a:xfrm>
            <a:off x="457200" y="398809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 for Fermi particles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EA59377-41E2-4D7A-B158-B3FD5EBF74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015373"/>
              </p:ext>
            </p:extLst>
          </p:nvPr>
        </p:nvGraphicFramePr>
        <p:xfrm>
          <a:off x="582613" y="4441825"/>
          <a:ext cx="5051425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65" name="Equation" r:id="rId5" imgW="2298600" imgH="787320" progId="Equation.DSMT4">
                  <p:embed/>
                </p:oleObj>
              </mc:Choice>
              <mc:Fallback>
                <p:oleObj name="Equation" r:id="rId5" imgW="2298600" imgH="7873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8EC9D7B-A602-4EBB-932A-3AB7CFE399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2613" y="4441825"/>
                        <a:ext cx="5051425" cy="173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636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6FC686E-F1CC-4A9A-B38A-815046E1A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7" y="1598011"/>
            <a:ext cx="9144000" cy="4036979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CC0571-418B-4745-88DA-BE661B9C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D7E8E5-1D42-4D3C-AC71-E92002DA8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DA114-C84B-4711-A6F2-B8AEE7945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C33C7D4-AC02-4591-A546-0195C43755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694415"/>
              </p:ext>
            </p:extLst>
          </p:nvPr>
        </p:nvGraphicFramePr>
        <p:xfrm>
          <a:off x="1600200" y="206375"/>
          <a:ext cx="3738562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84" name="Equation" r:id="rId4" imgW="1701720" imgH="609480" progId="Equation.DSMT4">
                  <p:embed/>
                </p:oleObj>
              </mc:Choice>
              <mc:Fallback>
                <p:oleObj name="Equation" r:id="rId4" imgW="1701720" imgH="609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CEA59377-41E2-4D7A-B158-B3FD5EBF74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0200" y="206375"/>
                        <a:ext cx="3738562" cy="1339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A77CE99-EF13-4EA8-B3A6-FDFF117BD9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845176"/>
              </p:ext>
            </p:extLst>
          </p:nvPr>
        </p:nvGraphicFramePr>
        <p:xfrm>
          <a:off x="7641771" y="4992126"/>
          <a:ext cx="519112" cy="849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85" name="Equation" r:id="rId6" imgW="139680" imgH="228600" progId="Equation.DSMT4">
                  <p:embed/>
                </p:oleObj>
              </mc:Choice>
              <mc:Fallback>
                <p:oleObj name="Equation" r:id="rId6" imgW="139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41771" y="4992126"/>
                        <a:ext cx="519112" cy="8494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9CDBEE3-A96B-4A6D-A556-7E08B54FCCB6}"/>
              </a:ext>
            </a:extLst>
          </p:cNvPr>
          <p:cNvSpPr txBox="1"/>
          <p:nvPr/>
        </p:nvSpPr>
        <p:spPr>
          <a:xfrm>
            <a:off x="6019800" y="2591685"/>
            <a:ext cx="464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anose="05050102010706020507" pitchFamily="18" charset="2"/>
              </a:rPr>
              <a:t>b</a:t>
            </a:r>
            <a:r>
              <a:rPr lang="en-US" sz="2400" b="1" dirty="0"/>
              <a:t>=1000</a:t>
            </a:r>
          </a:p>
          <a:p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=50</a:t>
            </a:r>
          </a:p>
          <a:p>
            <a:r>
              <a:rPr lang="en-US" sz="2400" b="1" dirty="0">
                <a:solidFill>
                  <a:srgbClr val="0066FF"/>
                </a:solidFill>
                <a:latin typeface="Symbol" panose="05050102010706020507" pitchFamily="18" charset="2"/>
              </a:rPr>
              <a:t>b</a:t>
            </a:r>
            <a:r>
              <a:rPr lang="en-US" sz="2400" b="1" dirty="0">
                <a:solidFill>
                  <a:srgbClr val="0066FF"/>
                </a:solidFill>
              </a:rPr>
              <a:t>=10</a:t>
            </a:r>
          </a:p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en-US" sz="2400" b="1" dirty="0">
                <a:solidFill>
                  <a:srgbClr val="FF0000"/>
                </a:solidFill>
              </a:rPr>
              <a:t>=2</a:t>
            </a:r>
          </a:p>
          <a:p>
            <a:endParaRPr lang="en-US" sz="2400" dirty="0">
              <a:latin typeface="Symbol" panose="05050102010706020507" pitchFamily="18" charset="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F89D7A-90AE-4B60-A9AE-D109E9227FFE}"/>
              </a:ext>
            </a:extLst>
          </p:cNvPr>
          <p:cNvSpPr txBox="1"/>
          <p:nvPr/>
        </p:nvSpPr>
        <p:spPr>
          <a:xfrm>
            <a:off x="4648200" y="5514286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anose="05050102010706020507" pitchFamily="18" charset="2"/>
              </a:rPr>
              <a:t>m</a:t>
            </a:r>
            <a:r>
              <a:rPr lang="en-US" sz="2400" b="1" dirty="0"/>
              <a:t>=1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296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25B63C-E14C-40B8-B040-4281107BB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C39B1F-83D9-474D-A456-67BB945D9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94CE8-C55D-46D2-A335-8B4F3165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2A82D8-5336-43D6-9BEC-503A513B0D1E}"/>
              </a:ext>
            </a:extLst>
          </p:cNvPr>
          <p:cNvSpPr txBox="1"/>
          <p:nvPr/>
        </p:nvSpPr>
        <p:spPr>
          <a:xfrm>
            <a:off x="228600" y="152400"/>
            <a:ext cx="8763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Evaluation for an ideal gas of Fermi particles</a:t>
            </a:r>
          </a:p>
          <a:p>
            <a:pPr lvl="1"/>
            <a:r>
              <a:rPr lang="en-US" sz="2400" dirty="0">
                <a:latin typeface="+mj-lt"/>
              </a:rPr>
              <a:t>Recall that Fermi particles have intrinsic  half integer spin.  For example, electrons have spin s=1/2, so that each spatial state can be occupied by 0 or 1 spin up electrons and  by 0 or 1 spin down electrons.    Generally, the spin</a:t>
            </a:r>
          </a:p>
          <a:p>
            <a:pPr lvl="1"/>
            <a:r>
              <a:rPr lang="en-US" sz="2400" dirty="0">
                <a:latin typeface="+mj-lt"/>
              </a:rPr>
              <a:t>degeneracy factor is given by (2s+1).    To evaluate the</a:t>
            </a:r>
          </a:p>
          <a:p>
            <a:pPr lvl="1"/>
            <a:r>
              <a:rPr lang="en-US" sz="2400" dirty="0">
                <a:latin typeface="+mj-lt"/>
              </a:rPr>
              <a:t>spatial states, for an ideal quantum gas, we can use</a:t>
            </a:r>
          </a:p>
          <a:p>
            <a:pPr lvl="1"/>
            <a:r>
              <a:rPr lang="en-US" sz="2400" dirty="0">
                <a:latin typeface="+mj-lt"/>
              </a:rPr>
              <a:t>the cube of length L similar to the photon analysis.</a:t>
            </a:r>
          </a:p>
        </p:txBody>
      </p:sp>
    </p:spTree>
    <p:extLst>
      <p:ext uri="{BB962C8B-B14F-4D97-AF65-F5344CB8AC3E}">
        <p14:creationId xmlns:p14="http://schemas.microsoft.com/office/powerpoint/2010/main" val="1863026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40C12D-92C5-4F18-9344-20748C9CE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93DBF5-BDA8-4184-8CB0-6E956FC5A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B8B44-6318-460D-B256-EF7B9DAD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7DFDD0A-04E7-478A-9C4F-6F8BEFB80F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716382"/>
              </p:ext>
            </p:extLst>
          </p:nvPr>
        </p:nvGraphicFramePr>
        <p:xfrm>
          <a:off x="2584450" y="1400175"/>
          <a:ext cx="6480175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13" name="Equation" r:id="rId3" imgW="3606480" imgH="2768400" progId="Equation.DSMT4">
                  <p:embed/>
                </p:oleObj>
              </mc:Choice>
              <mc:Fallback>
                <p:oleObj name="Equation" r:id="rId3" imgW="3606480" imgH="27684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E85A8CE-7810-45CE-A33A-FFEF954672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4450" y="1400175"/>
                        <a:ext cx="6480175" cy="497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ube 6">
            <a:extLst>
              <a:ext uri="{FF2B5EF4-FFF2-40B4-BE49-F238E27FC236}">
                <a16:creationId xmlns:a16="http://schemas.microsoft.com/office/drawing/2014/main" id="{51E308B2-14A1-4476-B05C-6FB73C34DFEA}"/>
              </a:ext>
            </a:extLst>
          </p:cNvPr>
          <p:cNvSpPr/>
          <p:nvPr/>
        </p:nvSpPr>
        <p:spPr>
          <a:xfrm>
            <a:off x="304800" y="304800"/>
            <a:ext cx="2133600" cy="2220118"/>
          </a:xfrm>
          <a:prstGeom prst="cube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84E6E75B-BA34-4936-B94E-D64D401AA2A7}"/>
              </a:ext>
            </a:extLst>
          </p:cNvPr>
          <p:cNvSpPr/>
          <p:nvPr/>
        </p:nvSpPr>
        <p:spPr>
          <a:xfrm rot="5400000">
            <a:off x="843915" y="2182574"/>
            <a:ext cx="533400" cy="158877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066A2E-0532-442F-A65A-9830192979EF}"/>
              </a:ext>
            </a:extLst>
          </p:cNvPr>
          <p:cNvSpPr txBox="1"/>
          <p:nvPr/>
        </p:nvSpPr>
        <p:spPr>
          <a:xfrm>
            <a:off x="765201" y="310377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A3592-141A-45DC-A1EF-1FFBDBD23ED6}"/>
              </a:ext>
            </a:extLst>
          </p:cNvPr>
          <p:cNvSpPr txBox="1"/>
          <p:nvPr/>
        </p:nvSpPr>
        <p:spPr>
          <a:xfrm>
            <a:off x="2590800" y="457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L</a:t>
            </a:r>
            <a:r>
              <a:rPr lang="en-US" sz="2400" b="1" i="1" baseline="30000" dirty="0">
                <a:latin typeface="+mj-lt"/>
              </a:rPr>
              <a:t>3</a:t>
            </a:r>
            <a:r>
              <a:rPr lang="en-US" sz="2400" b="1" i="1" dirty="0">
                <a:latin typeface="+mj-lt"/>
              </a:rPr>
              <a:t>=V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B625EF4-FC11-4E95-9179-4E467A28E7EE}"/>
              </a:ext>
            </a:extLst>
          </p:cNvPr>
          <p:cNvSpPr/>
          <p:nvPr/>
        </p:nvSpPr>
        <p:spPr>
          <a:xfrm>
            <a:off x="3352800" y="3384952"/>
            <a:ext cx="228600" cy="4616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8D13BF-C6DC-4225-8272-952256AEF2E1}"/>
              </a:ext>
            </a:extLst>
          </p:cNvPr>
          <p:cNvSpPr txBox="1"/>
          <p:nvPr/>
        </p:nvSpPr>
        <p:spPr>
          <a:xfrm>
            <a:off x="1524000" y="3747174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Spin degeneracy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9562D5-9AEF-4494-AC7D-609D9B875753}"/>
              </a:ext>
            </a:extLst>
          </p:cNvPr>
          <p:cNvSpPr txBox="1"/>
          <p:nvPr/>
        </p:nvSpPr>
        <p:spPr>
          <a:xfrm>
            <a:off x="4114800" y="2286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this a bit different from your textbook;    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24A00FC1-1F71-444A-9C83-24A52C77A6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711841"/>
              </p:ext>
            </p:extLst>
          </p:nvPr>
        </p:nvGraphicFramePr>
        <p:xfrm>
          <a:off x="6248400" y="686801"/>
          <a:ext cx="2047159" cy="525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14" name="Equation" r:id="rId5" imgW="939600" imgH="241200" progId="Equation.DSMT4">
                  <p:embed/>
                </p:oleObj>
              </mc:Choice>
              <mc:Fallback>
                <p:oleObj name="Equation" r:id="rId5" imgW="9396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48400" y="686801"/>
                        <a:ext cx="2047159" cy="525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37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E51205-40D5-4E84-900E-FB02FDF2E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74C7EF-EB3B-4A1E-B602-433FD8F6F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CE559-106E-4C35-A9D2-C53D460C9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600029-9D6C-4CB6-9D67-BAEF2EFE5D7E}"/>
              </a:ext>
            </a:extLst>
          </p:cNvPr>
          <p:cNvSpPr txBox="1"/>
          <p:nvPr/>
        </p:nvSpPr>
        <p:spPr>
          <a:xfrm>
            <a:off x="3048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Evaluation of integrals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29AE586-A1B4-4D51-97F8-8E10B55CF0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378290"/>
              </p:ext>
            </p:extLst>
          </p:nvPr>
        </p:nvGraphicFramePr>
        <p:xfrm>
          <a:off x="762000" y="972309"/>
          <a:ext cx="5045075" cy="172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52" name="Equation" r:id="rId3" imgW="5044502" imgH="1722231" progId="Equation.DSMT4">
                  <p:embed/>
                </p:oleObj>
              </mc:Choice>
              <mc:Fallback>
                <p:oleObj name="Equation" r:id="rId3" imgW="5044502" imgH="172223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972309"/>
                        <a:ext cx="5045075" cy="172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C9EEDD8-3EC1-44DA-A49F-8BBF7EC1EB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857258"/>
              </p:ext>
            </p:extLst>
          </p:nvPr>
        </p:nvGraphicFramePr>
        <p:xfrm>
          <a:off x="733425" y="2903538"/>
          <a:ext cx="8310563" cy="33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53" name="Equation" r:id="rId5" imgW="3492360" imgH="1396800" progId="Equation.DSMT4">
                  <p:embed/>
                </p:oleObj>
              </mc:Choice>
              <mc:Fallback>
                <p:oleObj name="Equation" r:id="rId5" imgW="349236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3425" y="2903538"/>
                        <a:ext cx="8310563" cy="332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8990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26650</TotalTime>
  <Words>537</Words>
  <Application>Microsoft Office PowerPoint</Application>
  <PresentationFormat>On-screen Show (4:3)</PresentationFormat>
  <Paragraphs>97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1667</cp:revision>
  <cp:lastPrinted>2021-01-31T04:39:24Z</cp:lastPrinted>
  <dcterms:created xsi:type="dcterms:W3CDTF">2012-01-10T18:32:24Z</dcterms:created>
  <dcterms:modified xsi:type="dcterms:W3CDTF">2021-04-09T16:53:25Z</dcterms:modified>
</cp:coreProperties>
</file>