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96" r:id="rId2"/>
    <p:sldId id="299" r:id="rId3"/>
    <p:sldId id="350" r:id="rId4"/>
    <p:sldId id="338" r:id="rId5"/>
    <p:sldId id="339" r:id="rId6"/>
    <p:sldId id="333" r:id="rId7"/>
    <p:sldId id="340" r:id="rId8"/>
    <p:sldId id="341" r:id="rId9"/>
    <p:sldId id="342" r:id="rId10"/>
    <p:sldId id="343" r:id="rId11"/>
    <p:sldId id="335" r:id="rId12"/>
    <p:sldId id="336" r:id="rId13"/>
    <p:sldId id="337" r:id="rId14"/>
    <p:sldId id="344" r:id="rId15"/>
    <p:sldId id="345" r:id="rId16"/>
    <p:sldId id="346" r:id="rId17"/>
    <p:sldId id="352" r:id="rId18"/>
    <p:sldId id="354" r:id="rId19"/>
    <p:sldId id="351" r:id="rId20"/>
    <p:sldId id="353" r:id="rId21"/>
    <p:sldId id="347" r:id="rId22"/>
    <p:sldId id="348" r:id="rId23"/>
    <p:sldId id="349" r:id="rId2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57" d="100"/>
          <a:sy n="57" d="100"/>
        </p:scale>
        <p:origin x="1046" y="53"/>
      </p:cViewPr>
      <p:guideLst>
        <p:guide orient="horz" pos="2160"/>
        <p:guide pos="2880"/>
      </p:guideLst>
    </p:cSldViewPr>
  </p:slideViewPr>
  <p:notesTextViewPr>
    <p:cViewPr>
      <p:scale>
        <a:sx n="1" d="1"/>
        <a:sy n="1" d="1"/>
      </p:scale>
      <p:origin x="0" y="0"/>
    </p:cViewPr>
  </p:notesTextViewPr>
  <p:sorterViewPr>
    <p:cViewPr>
      <p:scale>
        <a:sx n="20" d="100"/>
        <a:sy n="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1/29/2021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1/29/2021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review the ideal gas equation of state and then start discussing energy measures for ideal gasses.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from lecture 1.</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323281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224198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was roughly the conclusion of Monday’s lecture.</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475924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4140456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873215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77171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2850078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1808312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6736180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study this law for our ideal </a:t>
            </a:r>
            <a:r>
              <a:rPr lang="en-US"/>
              <a:t>gas system.</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65928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homework for this time is a bit more involved and will be due  by the time of lecture 4.</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of the questions from last time, that we did not yet cover.     Please continue to pose your questions and suggestions for class </a:t>
            </a:r>
            <a:r>
              <a:rPr lang="en-US" dirty="0" err="1"/>
              <a:t>discussion.h</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526849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4093497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use either and both forms as convenient.</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651932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445397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6924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507572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95838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341/641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341/641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341/641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341/641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341/641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341/641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1/29/2021</a:t>
            </a:r>
            <a:endParaRPr lang="en-US" dirty="0"/>
          </a:p>
        </p:txBody>
      </p:sp>
      <p:sp>
        <p:nvSpPr>
          <p:cNvPr id="8" name="Footer Placeholder 7"/>
          <p:cNvSpPr>
            <a:spLocks noGrp="1"/>
          </p:cNvSpPr>
          <p:nvPr>
            <p:ph type="ftr" sz="quarter" idx="11"/>
          </p:nvPr>
        </p:nvSpPr>
        <p:spPr/>
        <p:txBody>
          <a:bodyPr/>
          <a:lstStyle/>
          <a:p>
            <a:r>
              <a:rPr lang="en-US"/>
              <a:t>PHY 341/641  Spring 2021 -- Lecture 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1/29/2021</a:t>
            </a:r>
            <a:endParaRPr lang="en-US" dirty="0"/>
          </a:p>
        </p:txBody>
      </p:sp>
      <p:sp>
        <p:nvSpPr>
          <p:cNvPr id="4" name="Footer Placeholder 3"/>
          <p:cNvSpPr>
            <a:spLocks noGrp="1"/>
          </p:cNvSpPr>
          <p:nvPr>
            <p:ph type="ftr" sz="quarter" idx="11"/>
          </p:nvPr>
        </p:nvSpPr>
        <p:spPr/>
        <p:txBody>
          <a:bodyPr/>
          <a:lstStyle/>
          <a:p>
            <a:r>
              <a:rPr lang="en-US"/>
              <a:t>PHY 341/641  Spring 2021 -- Lecture 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341/641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341/641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341/641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1/29/2021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png"/><Relationship Id="rId5" Type="http://schemas.openxmlformats.org/officeDocument/2006/relationships/image" Target="../media/image8.wmf"/><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0.wmf"/><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image" Target="../media/image11.wmf"/><Relationship Id="rId4"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3.wmf"/><Relationship Id="rId5" Type="http://schemas.openxmlformats.org/officeDocument/2006/relationships/oleObject" Target="../embeddings/oleObject9.bin"/><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5.wmf"/><Relationship Id="rId4" Type="http://schemas.openxmlformats.org/officeDocument/2006/relationships/oleObject" Target="../embeddings/oleObject10.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6.wmf"/><Relationship Id="rId4" Type="http://schemas.openxmlformats.org/officeDocument/2006/relationships/oleObject" Target="../embeddings/oleObject11.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18.wmf"/><Relationship Id="rId5" Type="http://schemas.openxmlformats.org/officeDocument/2006/relationships/oleObject" Target="../embeddings/oleObject13.bin"/><Relationship Id="rId4" Type="http://schemas.openxmlformats.org/officeDocument/2006/relationships/image" Target="../media/image17.wmf"/></Relationships>
</file>

<file path=ppt/slides/_rels/slide18.xml.rels><?xml version="1.0" encoding="UTF-8" standalone="yes"?>
<Relationships xmlns="http://schemas.openxmlformats.org/package/2006/relationships"><Relationship Id="rId3" Type="http://schemas.openxmlformats.org/officeDocument/2006/relationships/hyperlink" Target="https://www.engineeringtoolbox.com/specific-heat-capacity-gases-d_159.html"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users.wfu.edu/natalie/s21phy712/homework/"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20.jpg"/><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1.wmf"/><Relationship Id="rId4" Type="http://schemas.openxmlformats.org/officeDocument/2006/relationships/oleObject" Target="../embeddings/oleObject14.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2.png"/><Relationship Id="rId5" Type="http://schemas.openxmlformats.org/officeDocument/2006/relationships/image" Target="../media/image21.wmf"/><Relationship Id="rId4" Type="http://schemas.openxmlformats.org/officeDocument/2006/relationships/oleObject" Target="../embeddings/oleObject15.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energy.gov/ne/articles/empirical-math-model-ideal-gas-law-0"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341/641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5816977"/>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Plan for Lecture 2:</a:t>
            </a:r>
          </a:p>
          <a:p>
            <a:pPr algn="ctr"/>
            <a:endParaRPr lang="en-US" sz="3200" b="1" dirty="0">
              <a:solidFill>
                <a:schemeClr val="folHlink"/>
              </a:solidFill>
            </a:endParaRPr>
          </a:p>
          <a:p>
            <a:pPr marL="457200" lvl="2">
              <a:spcBef>
                <a:spcPct val="50000"/>
              </a:spcBef>
            </a:pPr>
            <a:r>
              <a:rPr lang="en-US" sz="2400" b="1" dirty="0">
                <a:solidFill>
                  <a:schemeClr val="folHlink"/>
                </a:solidFill>
              </a:rPr>
              <a:t>Reading: Chapters 1.2-1.4</a:t>
            </a:r>
          </a:p>
          <a:p>
            <a:pPr marL="1428750" lvl="3" indent="-514350">
              <a:spcBef>
                <a:spcPct val="50000"/>
              </a:spcBef>
              <a:buFont typeface="+mj-lt"/>
              <a:buAutoNum type="arabicPeriod"/>
            </a:pPr>
            <a:r>
              <a:rPr lang="en-US" sz="2400" b="1" dirty="0">
                <a:solidFill>
                  <a:schemeClr val="folHlink"/>
                </a:solidFill>
              </a:rPr>
              <a:t>Ideal gas equation of state</a:t>
            </a:r>
          </a:p>
          <a:p>
            <a:pPr marL="1428750" lvl="3" indent="-514350">
              <a:spcBef>
                <a:spcPct val="50000"/>
              </a:spcBef>
              <a:buFont typeface="+mj-lt"/>
              <a:buAutoNum type="arabicPeriod"/>
            </a:pPr>
            <a:r>
              <a:rPr lang="en-US" sz="2400" b="1" dirty="0">
                <a:solidFill>
                  <a:schemeClr val="folHlink"/>
                </a:solidFill>
              </a:rPr>
              <a:t>Notion of degrees of freedom</a:t>
            </a:r>
          </a:p>
          <a:p>
            <a:pPr marL="1428750" lvl="3" indent="-514350">
              <a:spcBef>
                <a:spcPct val="50000"/>
              </a:spcBef>
              <a:buFont typeface="+mj-lt"/>
              <a:buAutoNum type="arabicPeriod"/>
            </a:pPr>
            <a:r>
              <a:rPr lang="en-US" sz="2400" b="1" dirty="0">
                <a:solidFill>
                  <a:schemeClr val="folHlink"/>
                </a:solidFill>
              </a:rPr>
              <a:t>Work </a:t>
            </a:r>
          </a:p>
          <a:p>
            <a:pPr marL="1428750" lvl="3" indent="-514350">
              <a:spcBef>
                <a:spcPct val="50000"/>
              </a:spcBef>
              <a:buFont typeface="+mj-lt"/>
              <a:buAutoNum type="arabicPeriod"/>
            </a:pPr>
            <a:r>
              <a:rPr lang="en-US" sz="2400" b="1" dirty="0">
                <a:solidFill>
                  <a:schemeClr val="folHlink"/>
                </a:solidFill>
              </a:rPr>
              <a:t>First law of thermodynamics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871073-6D2F-4EE2-BCBE-772D69E872E1}"/>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ACAABE1C-A10E-43C7-8F2D-A893AC8FBE53}"/>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0C84FBEA-A287-44A6-801D-98F76E8D2C97}"/>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ECCC908C-56F9-461D-8FD1-BE80DD2B096E}"/>
              </a:ext>
            </a:extLst>
          </p:cNvPr>
          <p:cNvSpPr txBox="1"/>
          <p:nvPr/>
        </p:nvSpPr>
        <p:spPr>
          <a:xfrm>
            <a:off x="304800" y="304800"/>
            <a:ext cx="7620000" cy="2677656"/>
          </a:xfrm>
          <a:prstGeom prst="rect">
            <a:avLst/>
          </a:prstGeom>
          <a:noFill/>
        </p:spPr>
        <p:txBody>
          <a:bodyPr wrap="square" rtlCol="0">
            <a:spAutoFit/>
          </a:bodyPr>
          <a:lstStyle/>
          <a:p>
            <a:r>
              <a:rPr lang="en-US" sz="2400" dirty="0">
                <a:latin typeface="+mj-lt"/>
              </a:rPr>
              <a:t>Limitations of ideal gas equation of state</a:t>
            </a:r>
          </a:p>
          <a:p>
            <a:pPr marL="914400" lvl="1" indent="-457200">
              <a:buFont typeface="+mj-lt"/>
              <a:buAutoNum type="arabicPeriod"/>
            </a:pPr>
            <a:r>
              <a:rPr lang="en-US" sz="2400" dirty="0">
                <a:latin typeface="+mj-lt"/>
              </a:rPr>
              <a:t>Assume gas particles are points (do not account for particle size)  which particularly limits validity at high density</a:t>
            </a:r>
          </a:p>
          <a:p>
            <a:pPr marL="914400" lvl="1" indent="-457200">
              <a:buFont typeface="+mj-lt"/>
              <a:buAutoNum type="arabicPeriod"/>
            </a:pPr>
            <a:r>
              <a:rPr lang="en-US" sz="2400" dirty="0">
                <a:latin typeface="+mj-lt"/>
              </a:rPr>
              <a:t>Assume gas particles do not interact with each other </a:t>
            </a:r>
          </a:p>
          <a:p>
            <a:pPr marL="914400" lvl="1" indent="-457200">
              <a:buFont typeface="+mj-lt"/>
              <a:buAutoNum type="arabicPeriod"/>
            </a:pPr>
            <a:r>
              <a:rPr lang="en-US" sz="2400" dirty="0">
                <a:latin typeface="+mj-lt"/>
              </a:rPr>
              <a:t>Other? </a:t>
            </a:r>
          </a:p>
        </p:txBody>
      </p:sp>
      <p:sp>
        <p:nvSpPr>
          <p:cNvPr id="6" name="TextBox 5">
            <a:extLst>
              <a:ext uri="{FF2B5EF4-FFF2-40B4-BE49-F238E27FC236}">
                <a16:creationId xmlns:a16="http://schemas.microsoft.com/office/drawing/2014/main" id="{ACA5DC7F-2DC3-48AC-A514-9046342475D3}"/>
              </a:ext>
            </a:extLst>
          </p:cNvPr>
          <p:cNvSpPr txBox="1"/>
          <p:nvPr/>
        </p:nvSpPr>
        <p:spPr>
          <a:xfrm>
            <a:off x="457200" y="3657600"/>
            <a:ext cx="7848600" cy="830997"/>
          </a:xfrm>
          <a:prstGeom prst="rect">
            <a:avLst/>
          </a:prstGeom>
          <a:noFill/>
        </p:spPr>
        <p:txBody>
          <a:bodyPr wrap="square" rtlCol="0">
            <a:spAutoFit/>
          </a:bodyPr>
          <a:lstStyle/>
          <a:p>
            <a:r>
              <a:rPr lang="en-US" sz="2400" dirty="0">
                <a:latin typeface="+mj-lt"/>
              </a:rPr>
              <a:t>Your homework problem for this  and Monday’s lecture will explore some of these issues. </a:t>
            </a:r>
          </a:p>
        </p:txBody>
      </p:sp>
    </p:spTree>
    <p:extLst>
      <p:ext uri="{BB962C8B-B14F-4D97-AF65-F5344CB8AC3E}">
        <p14:creationId xmlns:p14="http://schemas.microsoft.com/office/powerpoint/2010/main" val="492401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4E298-98C7-42C1-A700-ED43831074E9}"/>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4986EB82-89E0-4F32-9B12-2FA3FB0630FB}"/>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4B390F3B-90A9-491B-B4FC-50EF6BB02F34}"/>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DD452FF4-F565-4CF6-8676-7201E88775D0}"/>
              </a:ext>
            </a:extLst>
          </p:cNvPr>
          <p:cNvSpPr txBox="1"/>
          <p:nvPr/>
        </p:nvSpPr>
        <p:spPr>
          <a:xfrm>
            <a:off x="457200" y="304800"/>
            <a:ext cx="7620000" cy="461665"/>
          </a:xfrm>
          <a:prstGeom prst="rect">
            <a:avLst/>
          </a:prstGeom>
          <a:noFill/>
        </p:spPr>
        <p:txBody>
          <a:bodyPr wrap="square" rtlCol="0">
            <a:spAutoFit/>
          </a:bodyPr>
          <a:lstStyle/>
          <a:p>
            <a:r>
              <a:rPr lang="en-US" sz="2400" dirty="0">
                <a:latin typeface="+mj-lt"/>
              </a:rPr>
              <a:t>Microscopic analysis of ideal gas equation of state.</a:t>
            </a:r>
          </a:p>
        </p:txBody>
      </p:sp>
      <p:graphicFrame>
        <p:nvGraphicFramePr>
          <p:cNvPr id="6" name="Object 5">
            <a:extLst>
              <a:ext uri="{FF2B5EF4-FFF2-40B4-BE49-F238E27FC236}">
                <a16:creationId xmlns:a16="http://schemas.microsoft.com/office/drawing/2014/main" id="{0D33927E-F637-408F-A8CD-BB27A3D9D100}"/>
              </a:ext>
            </a:extLst>
          </p:cNvPr>
          <p:cNvGraphicFramePr>
            <a:graphicFrameLocks noChangeAspect="1"/>
          </p:cNvGraphicFramePr>
          <p:nvPr>
            <p:extLst>
              <p:ext uri="{D42A27DB-BD31-4B8C-83A1-F6EECF244321}">
                <p14:modId xmlns:p14="http://schemas.microsoft.com/office/powerpoint/2010/main" val="3203329717"/>
              </p:ext>
            </p:extLst>
          </p:nvPr>
        </p:nvGraphicFramePr>
        <p:xfrm>
          <a:off x="2194015" y="766465"/>
          <a:ext cx="2377985" cy="725487"/>
        </p:xfrm>
        <a:graphic>
          <a:graphicData uri="http://schemas.openxmlformats.org/presentationml/2006/ole">
            <mc:AlternateContent xmlns:mc="http://schemas.openxmlformats.org/markup-compatibility/2006">
              <mc:Choice xmlns:v="urn:schemas-microsoft-com:vml" Requires="v">
                <p:oleObj spid="_x0000_s2104" name="Equation" r:id="rId4" imgW="749160" imgH="228600" progId="Equation.DSMT4">
                  <p:embed/>
                </p:oleObj>
              </mc:Choice>
              <mc:Fallback>
                <p:oleObj name="Equation" r:id="rId4" imgW="749160" imgH="228600" progId="Equation.DSMT4">
                  <p:embed/>
                  <p:pic>
                    <p:nvPicPr>
                      <p:cNvPr id="0" name=""/>
                      <p:cNvPicPr/>
                      <p:nvPr/>
                    </p:nvPicPr>
                    <p:blipFill>
                      <a:blip r:embed="rId5"/>
                      <a:stretch>
                        <a:fillRect/>
                      </a:stretch>
                    </p:blipFill>
                    <p:spPr>
                      <a:xfrm>
                        <a:off x="2194015" y="766465"/>
                        <a:ext cx="2377985" cy="725487"/>
                      </a:xfrm>
                      <a:prstGeom prst="rect">
                        <a:avLst/>
                      </a:prstGeom>
                    </p:spPr>
                  </p:pic>
                </p:oleObj>
              </mc:Fallback>
            </mc:AlternateContent>
          </a:graphicData>
        </a:graphic>
      </p:graphicFrame>
      <p:pic>
        <p:nvPicPr>
          <p:cNvPr id="7" name="Picture 6">
            <a:extLst>
              <a:ext uri="{FF2B5EF4-FFF2-40B4-BE49-F238E27FC236}">
                <a16:creationId xmlns:a16="http://schemas.microsoft.com/office/drawing/2014/main" id="{9B19876A-73B5-4B30-A2D3-A3BC276F9E0B}"/>
              </a:ext>
            </a:extLst>
          </p:cNvPr>
          <p:cNvPicPr>
            <a:picLocks noChangeAspect="1"/>
          </p:cNvPicPr>
          <p:nvPr/>
        </p:nvPicPr>
        <p:blipFill>
          <a:blip r:embed="rId6"/>
          <a:stretch>
            <a:fillRect/>
          </a:stretch>
        </p:blipFill>
        <p:spPr>
          <a:xfrm>
            <a:off x="352425" y="2004070"/>
            <a:ext cx="8439150" cy="3114675"/>
          </a:xfrm>
          <a:prstGeom prst="rect">
            <a:avLst/>
          </a:prstGeom>
        </p:spPr>
      </p:pic>
      <p:sp>
        <p:nvSpPr>
          <p:cNvPr id="8" name="TextBox 7">
            <a:extLst>
              <a:ext uri="{FF2B5EF4-FFF2-40B4-BE49-F238E27FC236}">
                <a16:creationId xmlns:a16="http://schemas.microsoft.com/office/drawing/2014/main" id="{7372ADF5-71B2-4795-9F59-58F06A6A1AC6}"/>
              </a:ext>
            </a:extLst>
          </p:cNvPr>
          <p:cNvSpPr txBox="1"/>
          <p:nvPr/>
        </p:nvSpPr>
        <p:spPr>
          <a:xfrm>
            <a:off x="152400" y="1491952"/>
            <a:ext cx="8686800" cy="461665"/>
          </a:xfrm>
          <a:prstGeom prst="rect">
            <a:avLst/>
          </a:prstGeom>
          <a:noFill/>
        </p:spPr>
        <p:txBody>
          <a:bodyPr wrap="square" rtlCol="0">
            <a:spAutoFit/>
          </a:bodyPr>
          <a:lstStyle/>
          <a:p>
            <a:r>
              <a:rPr lang="en-US" sz="2400" dirty="0">
                <a:latin typeface="+mj-lt"/>
              </a:rPr>
              <a:t>Figure from your textbook:</a:t>
            </a:r>
          </a:p>
        </p:txBody>
      </p:sp>
      <p:sp>
        <p:nvSpPr>
          <p:cNvPr id="9" name="Arrow: Curved Right 8">
            <a:extLst>
              <a:ext uri="{FF2B5EF4-FFF2-40B4-BE49-F238E27FC236}">
                <a16:creationId xmlns:a16="http://schemas.microsoft.com/office/drawing/2014/main" id="{39D491E5-FC29-4EE0-88D3-2FF071B9B842}"/>
              </a:ext>
            </a:extLst>
          </p:cNvPr>
          <p:cNvSpPr/>
          <p:nvPr/>
        </p:nvSpPr>
        <p:spPr>
          <a:xfrm>
            <a:off x="1981200" y="2467322"/>
            <a:ext cx="930185" cy="3323878"/>
          </a:xfrm>
          <a:prstGeom prst="curvedRightArrow">
            <a:avLst/>
          </a:prstGeom>
          <a:solidFill>
            <a:schemeClr val="accent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a:extLst>
              <a:ext uri="{FF2B5EF4-FFF2-40B4-BE49-F238E27FC236}">
                <a16:creationId xmlns:a16="http://schemas.microsoft.com/office/drawing/2014/main" id="{6B9323C2-152B-479C-B38C-B9AF8F869A7A}"/>
              </a:ext>
            </a:extLst>
          </p:cNvPr>
          <p:cNvSpPr txBox="1"/>
          <p:nvPr/>
        </p:nvSpPr>
        <p:spPr>
          <a:xfrm>
            <a:off x="3124200" y="5169198"/>
            <a:ext cx="6019800" cy="830997"/>
          </a:xfrm>
          <a:prstGeom prst="rect">
            <a:avLst/>
          </a:prstGeom>
          <a:noFill/>
        </p:spPr>
        <p:txBody>
          <a:bodyPr wrap="square" rtlCol="0">
            <a:spAutoFit/>
          </a:bodyPr>
          <a:lstStyle/>
          <a:p>
            <a:r>
              <a:rPr lang="en-US" sz="2400" dirty="0">
                <a:latin typeface="+mj-lt"/>
              </a:rPr>
              <a:t>Collision of atom with piston exerts pressure</a:t>
            </a:r>
          </a:p>
        </p:txBody>
      </p:sp>
    </p:spTree>
    <p:extLst>
      <p:ext uri="{BB962C8B-B14F-4D97-AF65-F5344CB8AC3E}">
        <p14:creationId xmlns:p14="http://schemas.microsoft.com/office/powerpoint/2010/main" val="1832224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3FFA04-6680-448A-8B3E-22ECEA206EBE}"/>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EA258126-5059-4ABE-B324-CD10FAC65529}"/>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A8EF8780-8FC6-4502-A6B9-25F618540D3E}"/>
              </a:ext>
            </a:extLst>
          </p:cNvPr>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a:extLst>
              <a:ext uri="{FF2B5EF4-FFF2-40B4-BE49-F238E27FC236}">
                <a16:creationId xmlns:a16="http://schemas.microsoft.com/office/drawing/2014/main" id="{759B96CA-51DE-4F07-B805-8A05F4A13A99}"/>
              </a:ext>
            </a:extLst>
          </p:cNvPr>
          <p:cNvGraphicFramePr>
            <a:graphicFrameLocks noChangeAspect="1"/>
          </p:cNvGraphicFramePr>
          <p:nvPr>
            <p:extLst>
              <p:ext uri="{D42A27DB-BD31-4B8C-83A1-F6EECF244321}">
                <p14:modId xmlns:p14="http://schemas.microsoft.com/office/powerpoint/2010/main" val="3319662860"/>
              </p:ext>
            </p:extLst>
          </p:nvPr>
        </p:nvGraphicFramePr>
        <p:xfrm>
          <a:off x="685800" y="882352"/>
          <a:ext cx="5576888" cy="1525588"/>
        </p:xfrm>
        <a:graphic>
          <a:graphicData uri="http://schemas.openxmlformats.org/presentationml/2006/ole">
            <mc:AlternateContent xmlns:mc="http://schemas.openxmlformats.org/markup-compatibility/2006">
              <mc:Choice xmlns:v="urn:schemas-microsoft-com:vml" Requires="v">
                <p:oleObj spid="_x0000_s3125" name="Equation" r:id="rId4" imgW="2412720" imgH="660240" progId="Equation.DSMT4">
                  <p:embed/>
                </p:oleObj>
              </mc:Choice>
              <mc:Fallback>
                <p:oleObj name="Equation" r:id="rId4" imgW="2412720" imgH="660240" progId="Equation.DSMT4">
                  <p:embed/>
                  <p:pic>
                    <p:nvPicPr>
                      <p:cNvPr id="0" name=""/>
                      <p:cNvPicPr/>
                      <p:nvPr/>
                    </p:nvPicPr>
                    <p:blipFill>
                      <a:blip r:embed="rId5"/>
                      <a:stretch>
                        <a:fillRect/>
                      </a:stretch>
                    </p:blipFill>
                    <p:spPr>
                      <a:xfrm>
                        <a:off x="685800" y="882352"/>
                        <a:ext cx="5576888" cy="1525588"/>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2F9C8CB5-D9CE-43D3-8172-BC27797D9726}"/>
              </a:ext>
            </a:extLst>
          </p:cNvPr>
          <p:cNvSpPr txBox="1"/>
          <p:nvPr/>
        </p:nvSpPr>
        <p:spPr>
          <a:xfrm>
            <a:off x="76200" y="136525"/>
            <a:ext cx="7086600" cy="461665"/>
          </a:xfrm>
          <a:prstGeom prst="rect">
            <a:avLst/>
          </a:prstGeom>
          <a:noFill/>
        </p:spPr>
        <p:txBody>
          <a:bodyPr wrap="square" rtlCol="0">
            <a:spAutoFit/>
          </a:bodyPr>
          <a:lstStyle/>
          <a:p>
            <a:r>
              <a:rPr lang="en-US" sz="2400" dirty="0">
                <a:latin typeface="+mj-lt"/>
              </a:rPr>
              <a:t>From Lecture 1 analysis:</a:t>
            </a:r>
          </a:p>
        </p:txBody>
      </p:sp>
      <p:sp>
        <p:nvSpPr>
          <p:cNvPr id="7" name="TextBox 6">
            <a:extLst>
              <a:ext uri="{FF2B5EF4-FFF2-40B4-BE49-F238E27FC236}">
                <a16:creationId xmlns:a16="http://schemas.microsoft.com/office/drawing/2014/main" id="{6E259B7A-3867-4F53-BE85-F9AAF2FD80AF}"/>
              </a:ext>
            </a:extLst>
          </p:cNvPr>
          <p:cNvSpPr txBox="1"/>
          <p:nvPr/>
        </p:nvSpPr>
        <p:spPr>
          <a:xfrm>
            <a:off x="228600" y="2714476"/>
            <a:ext cx="8305800" cy="3785652"/>
          </a:xfrm>
          <a:prstGeom prst="rect">
            <a:avLst/>
          </a:prstGeom>
          <a:noFill/>
        </p:spPr>
        <p:txBody>
          <a:bodyPr wrap="square" rtlCol="0">
            <a:spAutoFit/>
          </a:bodyPr>
          <a:lstStyle/>
          <a:p>
            <a:r>
              <a:rPr lang="en-US" sz="2400" dirty="0">
                <a:latin typeface="+mj-lt"/>
              </a:rPr>
              <a:t>Some questions about these equations </a:t>
            </a:r>
          </a:p>
          <a:p>
            <a:pPr marL="914400" lvl="1" indent="-457200">
              <a:buAutoNum type="arabicPeriod"/>
            </a:pPr>
            <a:r>
              <a:rPr lang="en-US" sz="2400" dirty="0">
                <a:latin typeface="+mj-lt"/>
              </a:rPr>
              <a:t>The time interval estimate 2L/</a:t>
            </a:r>
            <a:r>
              <a:rPr lang="en-US" sz="2400" dirty="0" err="1">
                <a:latin typeface="+mj-lt"/>
              </a:rPr>
              <a:t>v</a:t>
            </a:r>
            <a:r>
              <a:rPr lang="en-US" sz="2400" baseline="-25000" dirty="0" err="1">
                <a:latin typeface="+mj-lt"/>
              </a:rPr>
              <a:t>x</a:t>
            </a:r>
            <a:r>
              <a:rPr lang="en-US" sz="2400" dirty="0">
                <a:latin typeface="+mj-lt"/>
              </a:rPr>
              <a:t> does not take into account particles near the boundary which may not travel a distance of 2L.   Comment,  in general boundary effects are much smaller than the bulk contributions.</a:t>
            </a:r>
          </a:p>
          <a:p>
            <a:pPr marL="914400" lvl="1" indent="-457200">
              <a:buAutoNum type="arabicPeriod"/>
            </a:pPr>
            <a:r>
              <a:rPr lang="en-US" sz="2400" dirty="0">
                <a:latin typeface="+mj-lt"/>
              </a:rPr>
              <a:t>Why are we only considering pressure due to x direction motion?     Comment, this is special to our setup, but it is assumed that the gas motion is isotropic.</a:t>
            </a:r>
          </a:p>
        </p:txBody>
      </p:sp>
    </p:spTree>
    <p:extLst>
      <p:ext uri="{BB962C8B-B14F-4D97-AF65-F5344CB8AC3E}">
        <p14:creationId xmlns:p14="http://schemas.microsoft.com/office/powerpoint/2010/main" val="1320213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720DF9-62C8-44C2-B761-DCC653BB1AD0}"/>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14D0CC70-8B9F-47EF-8199-E81D52BC93DE}"/>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EF39C3BF-ED8E-4E6B-91CE-FCE9348A925B}"/>
              </a:ext>
            </a:extLst>
          </p:cNvPr>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a:extLst>
              <a:ext uri="{FF2B5EF4-FFF2-40B4-BE49-F238E27FC236}">
                <a16:creationId xmlns:a16="http://schemas.microsoft.com/office/drawing/2014/main" id="{52F9E90F-3BA2-4239-B143-21914713E2A3}"/>
              </a:ext>
            </a:extLst>
          </p:cNvPr>
          <p:cNvGraphicFramePr>
            <a:graphicFrameLocks noChangeAspect="1"/>
          </p:cNvGraphicFramePr>
          <p:nvPr>
            <p:extLst>
              <p:ext uri="{D42A27DB-BD31-4B8C-83A1-F6EECF244321}">
                <p14:modId xmlns:p14="http://schemas.microsoft.com/office/powerpoint/2010/main" val="915927374"/>
              </p:ext>
            </p:extLst>
          </p:nvPr>
        </p:nvGraphicFramePr>
        <p:xfrm>
          <a:off x="381000" y="168275"/>
          <a:ext cx="4933950" cy="1644650"/>
        </p:xfrm>
        <a:graphic>
          <a:graphicData uri="http://schemas.openxmlformats.org/presentationml/2006/ole">
            <mc:AlternateContent xmlns:mc="http://schemas.openxmlformats.org/markup-compatibility/2006">
              <mc:Choice xmlns:v="urn:schemas-microsoft-com:vml" Requires="v">
                <p:oleObj spid="_x0000_s4206" name="Equation" r:id="rId4" imgW="1180800" imgH="393480" progId="Equation.DSMT4">
                  <p:embed/>
                </p:oleObj>
              </mc:Choice>
              <mc:Fallback>
                <p:oleObj name="Equation" r:id="rId4" imgW="1180800" imgH="393480" progId="Equation.DSMT4">
                  <p:embed/>
                  <p:pic>
                    <p:nvPicPr>
                      <p:cNvPr id="0" name=""/>
                      <p:cNvPicPr/>
                      <p:nvPr/>
                    </p:nvPicPr>
                    <p:blipFill>
                      <a:blip r:embed="rId5"/>
                      <a:stretch>
                        <a:fillRect/>
                      </a:stretch>
                    </p:blipFill>
                    <p:spPr>
                      <a:xfrm>
                        <a:off x="381000" y="168275"/>
                        <a:ext cx="4933950" cy="164465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D4A34D64-79C0-41FA-9E01-F8B6FBD05169}"/>
              </a:ext>
            </a:extLst>
          </p:cNvPr>
          <p:cNvGraphicFramePr>
            <a:graphicFrameLocks noChangeAspect="1"/>
          </p:cNvGraphicFramePr>
          <p:nvPr>
            <p:extLst>
              <p:ext uri="{D42A27DB-BD31-4B8C-83A1-F6EECF244321}">
                <p14:modId xmlns:p14="http://schemas.microsoft.com/office/powerpoint/2010/main" val="265233226"/>
              </p:ext>
            </p:extLst>
          </p:nvPr>
        </p:nvGraphicFramePr>
        <p:xfrm>
          <a:off x="416858" y="3276600"/>
          <a:ext cx="6649664" cy="2302914"/>
        </p:xfrm>
        <a:graphic>
          <a:graphicData uri="http://schemas.openxmlformats.org/presentationml/2006/ole">
            <mc:AlternateContent xmlns:mc="http://schemas.openxmlformats.org/markup-compatibility/2006">
              <mc:Choice xmlns:v="urn:schemas-microsoft-com:vml" Requires="v">
                <p:oleObj spid="_x0000_s4207" name="Equation" r:id="rId6" imgW="2933640" imgH="1015920" progId="Equation.DSMT4">
                  <p:embed/>
                </p:oleObj>
              </mc:Choice>
              <mc:Fallback>
                <p:oleObj name="Equation" r:id="rId6" imgW="2933640" imgH="1015920" progId="Equation.DSMT4">
                  <p:embed/>
                  <p:pic>
                    <p:nvPicPr>
                      <p:cNvPr id="0" name=""/>
                      <p:cNvPicPr/>
                      <p:nvPr/>
                    </p:nvPicPr>
                    <p:blipFill>
                      <a:blip r:embed="rId7"/>
                      <a:stretch>
                        <a:fillRect/>
                      </a:stretch>
                    </p:blipFill>
                    <p:spPr>
                      <a:xfrm>
                        <a:off x="416858" y="3276600"/>
                        <a:ext cx="6649664" cy="2302914"/>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52B8ECA3-24EA-4CA2-9B6E-FBDA616C8253}"/>
              </a:ext>
            </a:extLst>
          </p:cNvPr>
          <p:cNvSpPr txBox="1"/>
          <p:nvPr/>
        </p:nvSpPr>
        <p:spPr>
          <a:xfrm>
            <a:off x="416858" y="1812925"/>
            <a:ext cx="7660341" cy="1200329"/>
          </a:xfrm>
          <a:prstGeom prst="rect">
            <a:avLst/>
          </a:prstGeom>
          <a:noFill/>
        </p:spPr>
        <p:txBody>
          <a:bodyPr wrap="square" rtlCol="0">
            <a:spAutoFit/>
          </a:bodyPr>
          <a:lstStyle/>
          <a:p>
            <a:r>
              <a:rPr lang="en-US" sz="2400" dirty="0">
                <a:latin typeface="+mj-lt"/>
              </a:rPr>
              <a:t>Note that </a:t>
            </a:r>
            <a:r>
              <a:rPr lang="en-US" sz="2400" i="1" dirty="0">
                <a:latin typeface="+mj-lt"/>
              </a:rPr>
              <a:t>v</a:t>
            </a:r>
            <a:r>
              <a:rPr lang="en-US" sz="2400" dirty="0">
                <a:latin typeface="+mj-lt"/>
              </a:rPr>
              <a:t> denotes the magnitude of the </a:t>
            </a:r>
            <a:r>
              <a:rPr lang="en-US" sz="2400" b="1" dirty="0">
                <a:solidFill>
                  <a:srgbClr val="FF0000"/>
                </a:solidFill>
                <a:latin typeface="+mj-lt"/>
              </a:rPr>
              <a:t>translational velocity</a:t>
            </a:r>
            <a:r>
              <a:rPr lang="en-US" sz="2400" dirty="0">
                <a:latin typeface="+mj-lt"/>
              </a:rPr>
              <a:t> and the average is over all gas particles in the sample.</a:t>
            </a:r>
          </a:p>
        </p:txBody>
      </p:sp>
      <p:sp>
        <p:nvSpPr>
          <p:cNvPr id="8" name="TextBox 7">
            <a:extLst>
              <a:ext uri="{FF2B5EF4-FFF2-40B4-BE49-F238E27FC236}">
                <a16:creationId xmlns:a16="http://schemas.microsoft.com/office/drawing/2014/main" id="{DD5672B8-7636-40A7-B42B-C946360E8A06}"/>
              </a:ext>
            </a:extLst>
          </p:cNvPr>
          <p:cNvSpPr txBox="1"/>
          <p:nvPr/>
        </p:nvSpPr>
        <p:spPr>
          <a:xfrm>
            <a:off x="416858" y="5791200"/>
            <a:ext cx="8269942" cy="461665"/>
          </a:xfrm>
          <a:prstGeom prst="rect">
            <a:avLst/>
          </a:prstGeom>
          <a:noFill/>
        </p:spPr>
        <p:txBody>
          <a:bodyPr wrap="square" rtlCol="0">
            <a:spAutoFit/>
          </a:bodyPr>
          <a:lstStyle/>
          <a:p>
            <a:r>
              <a:rPr lang="en-US" sz="2400" dirty="0">
                <a:latin typeface="+mj-lt"/>
              </a:rPr>
              <a:t>This should work reasonably for mono atomic ideal gases.</a:t>
            </a:r>
          </a:p>
        </p:txBody>
      </p:sp>
    </p:spTree>
    <p:extLst>
      <p:ext uri="{BB962C8B-B14F-4D97-AF65-F5344CB8AC3E}">
        <p14:creationId xmlns:p14="http://schemas.microsoft.com/office/powerpoint/2010/main" val="689476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8161D03-8E90-4B25-964F-94C3D0FC599D}"/>
              </a:ext>
            </a:extLst>
          </p:cNvPr>
          <p:cNvPicPr>
            <a:picLocks noChangeAspect="1"/>
          </p:cNvPicPr>
          <p:nvPr/>
        </p:nvPicPr>
        <p:blipFill>
          <a:blip r:embed="rId4"/>
          <a:stretch>
            <a:fillRect/>
          </a:stretch>
        </p:blipFill>
        <p:spPr>
          <a:xfrm>
            <a:off x="338137" y="480358"/>
            <a:ext cx="8467725" cy="3848100"/>
          </a:xfrm>
          <a:prstGeom prst="rect">
            <a:avLst/>
          </a:prstGeom>
        </p:spPr>
      </p:pic>
      <p:sp>
        <p:nvSpPr>
          <p:cNvPr id="2" name="Date Placeholder 1">
            <a:extLst>
              <a:ext uri="{FF2B5EF4-FFF2-40B4-BE49-F238E27FC236}">
                <a16:creationId xmlns:a16="http://schemas.microsoft.com/office/drawing/2014/main" id="{24D8E80D-39A1-48AB-B63D-EA124DCE9FAD}"/>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CEB5CF1A-4AE5-424C-A76B-C533BC2A93C1}"/>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094116CB-64B0-4F75-A866-D553FB041F04}"/>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C763CF93-46C1-4BCD-A0F1-744A7093668D}"/>
              </a:ext>
            </a:extLst>
          </p:cNvPr>
          <p:cNvSpPr txBox="1"/>
          <p:nvPr/>
        </p:nvSpPr>
        <p:spPr>
          <a:xfrm>
            <a:off x="457200" y="304800"/>
            <a:ext cx="7543800" cy="830997"/>
          </a:xfrm>
          <a:prstGeom prst="rect">
            <a:avLst/>
          </a:prstGeom>
          <a:noFill/>
        </p:spPr>
        <p:txBody>
          <a:bodyPr wrap="square" rtlCol="0">
            <a:spAutoFit/>
          </a:bodyPr>
          <a:lstStyle/>
          <a:p>
            <a:r>
              <a:rPr lang="en-US" sz="2400" dirty="0">
                <a:latin typeface="+mj-lt"/>
              </a:rPr>
              <a:t>What about more complicated ideal gases composed of diatomic molecules such as O</a:t>
            </a:r>
            <a:r>
              <a:rPr lang="en-US" sz="2400" baseline="-25000" dirty="0">
                <a:latin typeface="+mj-lt"/>
              </a:rPr>
              <a:t>2</a:t>
            </a:r>
            <a:r>
              <a:rPr lang="en-US" sz="2400" dirty="0">
                <a:latin typeface="+mj-lt"/>
              </a:rPr>
              <a:t> or N</a:t>
            </a:r>
            <a:r>
              <a:rPr lang="en-US" sz="2400" baseline="-25000" dirty="0">
                <a:latin typeface="+mj-lt"/>
              </a:rPr>
              <a:t>2</a:t>
            </a:r>
            <a:r>
              <a:rPr lang="en-US" sz="2400" dirty="0">
                <a:latin typeface="+mj-lt"/>
              </a:rPr>
              <a:t>?</a:t>
            </a:r>
          </a:p>
        </p:txBody>
      </p:sp>
      <p:sp>
        <p:nvSpPr>
          <p:cNvPr id="7" name="TextBox 6">
            <a:extLst>
              <a:ext uri="{FF2B5EF4-FFF2-40B4-BE49-F238E27FC236}">
                <a16:creationId xmlns:a16="http://schemas.microsoft.com/office/drawing/2014/main" id="{D71436F9-549B-4375-8791-2A447289AC37}"/>
              </a:ext>
            </a:extLst>
          </p:cNvPr>
          <p:cNvSpPr txBox="1"/>
          <p:nvPr/>
        </p:nvSpPr>
        <p:spPr>
          <a:xfrm>
            <a:off x="174812" y="4919008"/>
            <a:ext cx="8839200" cy="1569660"/>
          </a:xfrm>
          <a:prstGeom prst="rect">
            <a:avLst/>
          </a:prstGeom>
          <a:noFill/>
        </p:spPr>
        <p:txBody>
          <a:bodyPr wrap="square" rtlCol="0">
            <a:spAutoFit/>
          </a:bodyPr>
          <a:lstStyle/>
          <a:p>
            <a:r>
              <a:rPr lang="en-US" sz="2400" dirty="0">
                <a:latin typeface="+mj-lt"/>
              </a:rPr>
              <a:t>In this case, there is non-trivial energy associated with rotational motion in the two axes perpendicular to the molecular bond while rotation about the bond axis involves a trivial expenditure of energy.</a:t>
            </a:r>
          </a:p>
        </p:txBody>
      </p:sp>
      <p:graphicFrame>
        <p:nvGraphicFramePr>
          <p:cNvPr id="8" name="Object 7">
            <a:extLst>
              <a:ext uri="{FF2B5EF4-FFF2-40B4-BE49-F238E27FC236}">
                <a16:creationId xmlns:a16="http://schemas.microsoft.com/office/drawing/2014/main" id="{BC402F02-ED25-413B-B0A6-02119BC5A52E}"/>
              </a:ext>
            </a:extLst>
          </p:cNvPr>
          <p:cNvGraphicFramePr>
            <a:graphicFrameLocks noChangeAspect="1"/>
          </p:cNvGraphicFramePr>
          <p:nvPr>
            <p:extLst>
              <p:ext uri="{D42A27DB-BD31-4B8C-83A1-F6EECF244321}">
                <p14:modId xmlns:p14="http://schemas.microsoft.com/office/powerpoint/2010/main" val="3447954457"/>
              </p:ext>
            </p:extLst>
          </p:nvPr>
        </p:nvGraphicFramePr>
        <p:xfrm>
          <a:off x="952500" y="4088444"/>
          <a:ext cx="4343400" cy="831144"/>
        </p:xfrm>
        <a:graphic>
          <a:graphicData uri="http://schemas.openxmlformats.org/presentationml/2006/ole">
            <mc:AlternateContent xmlns:mc="http://schemas.openxmlformats.org/markup-compatibility/2006">
              <mc:Choice xmlns:v="urn:schemas-microsoft-com:vml" Requires="v">
                <p:oleObj spid="_x0000_s12293" name="Equation" r:id="rId5" imgW="2057400" imgH="393480" progId="Equation.DSMT4">
                  <p:embed/>
                </p:oleObj>
              </mc:Choice>
              <mc:Fallback>
                <p:oleObj name="Equation" r:id="rId5" imgW="2057400" imgH="393480" progId="Equation.DSMT4">
                  <p:embed/>
                  <p:pic>
                    <p:nvPicPr>
                      <p:cNvPr id="0" name=""/>
                      <p:cNvPicPr/>
                      <p:nvPr/>
                    </p:nvPicPr>
                    <p:blipFill>
                      <a:blip r:embed="rId6"/>
                      <a:stretch>
                        <a:fillRect/>
                      </a:stretch>
                    </p:blipFill>
                    <p:spPr>
                      <a:xfrm>
                        <a:off x="952500" y="4088444"/>
                        <a:ext cx="4343400" cy="831144"/>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4C57114C-4B70-4F31-AF21-78F669C44B25}"/>
              </a:ext>
            </a:extLst>
          </p:cNvPr>
          <p:cNvSpPr txBox="1"/>
          <p:nvPr/>
        </p:nvSpPr>
        <p:spPr>
          <a:xfrm>
            <a:off x="1524000" y="2404408"/>
            <a:ext cx="533400" cy="461665"/>
          </a:xfrm>
          <a:prstGeom prst="rect">
            <a:avLst/>
          </a:prstGeom>
          <a:noFill/>
        </p:spPr>
        <p:txBody>
          <a:bodyPr wrap="square" rtlCol="0">
            <a:spAutoFit/>
          </a:bodyPr>
          <a:lstStyle/>
          <a:p>
            <a:r>
              <a:rPr lang="en-US" sz="2400" dirty="0">
                <a:latin typeface="+mj-lt"/>
              </a:rPr>
              <a:t>1</a:t>
            </a:r>
          </a:p>
        </p:txBody>
      </p:sp>
      <p:sp>
        <p:nvSpPr>
          <p:cNvPr id="10" name="TextBox 9">
            <a:extLst>
              <a:ext uri="{FF2B5EF4-FFF2-40B4-BE49-F238E27FC236}">
                <a16:creationId xmlns:a16="http://schemas.microsoft.com/office/drawing/2014/main" id="{BD966286-D24E-4E4F-A31A-3445B4D6689C}"/>
              </a:ext>
            </a:extLst>
          </p:cNvPr>
          <p:cNvSpPr txBox="1"/>
          <p:nvPr/>
        </p:nvSpPr>
        <p:spPr>
          <a:xfrm>
            <a:off x="7734300" y="1789913"/>
            <a:ext cx="533400" cy="461665"/>
          </a:xfrm>
          <a:prstGeom prst="rect">
            <a:avLst/>
          </a:prstGeom>
          <a:noFill/>
        </p:spPr>
        <p:txBody>
          <a:bodyPr wrap="square" rtlCol="0">
            <a:spAutoFit/>
          </a:bodyPr>
          <a:lstStyle/>
          <a:p>
            <a:r>
              <a:rPr lang="en-US" sz="2400" dirty="0">
                <a:latin typeface="+mj-lt"/>
              </a:rPr>
              <a:t>2</a:t>
            </a:r>
          </a:p>
        </p:txBody>
      </p:sp>
      <p:grpSp>
        <p:nvGrpSpPr>
          <p:cNvPr id="13" name="Group 12">
            <a:extLst>
              <a:ext uri="{FF2B5EF4-FFF2-40B4-BE49-F238E27FC236}">
                <a16:creationId xmlns:a16="http://schemas.microsoft.com/office/drawing/2014/main" id="{8D8CD39B-A4B5-4BBB-96FC-B7C384D5632F}"/>
              </a:ext>
            </a:extLst>
          </p:cNvPr>
          <p:cNvGrpSpPr/>
          <p:nvPr/>
        </p:nvGrpSpPr>
        <p:grpSpPr>
          <a:xfrm>
            <a:off x="4191000" y="4088444"/>
            <a:ext cx="4191000" cy="1016956"/>
            <a:chOff x="4191000" y="4088444"/>
            <a:chExt cx="4191000" cy="1016956"/>
          </a:xfrm>
        </p:grpSpPr>
        <p:sp>
          <p:nvSpPr>
            <p:cNvPr id="11" name="Oval 10">
              <a:extLst>
                <a:ext uri="{FF2B5EF4-FFF2-40B4-BE49-F238E27FC236}">
                  <a16:creationId xmlns:a16="http://schemas.microsoft.com/office/drawing/2014/main" id="{DDBE45EE-88C5-4A02-B98A-FC58ED67C8A3}"/>
                </a:ext>
              </a:extLst>
            </p:cNvPr>
            <p:cNvSpPr/>
            <p:nvPr/>
          </p:nvSpPr>
          <p:spPr>
            <a:xfrm>
              <a:off x="4191000" y="4088444"/>
              <a:ext cx="1104900" cy="101695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3722F5D-158F-4844-90ED-3356621F1D69}"/>
                </a:ext>
              </a:extLst>
            </p:cNvPr>
            <p:cNvSpPr txBox="1"/>
            <p:nvPr/>
          </p:nvSpPr>
          <p:spPr>
            <a:xfrm>
              <a:off x="5486400" y="4328458"/>
              <a:ext cx="2895600" cy="461665"/>
            </a:xfrm>
            <a:prstGeom prst="rect">
              <a:avLst/>
            </a:prstGeom>
            <a:noFill/>
          </p:spPr>
          <p:txBody>
            <a:bodyPr wrap="square" rtlCol="0">
              <a:spAutoFit/>
            </a:bodyPr>
            <a:lstStyle/>
            <a:p>
              <a:r>
                <a:rPr lang="en-US" sz="2400" b="1" dirty="0">
                  <a:solidFill>
                    <a:srgbClr val="FF0000"/>
                  </a:solidFill>
                  <a:latin typeface="+mj-lt"/>
                </a:rPr>
                <a:t>Zero in this case.</a:t>
              </a:r>
            </a:p>
          </p:txBody>
        </p:sp>
      </p:grpSp>
    </p:spTree>
    <p:extLst>
      <p:ext uri="{BB962C8B-B14F-4D97-AF65-F5344CB8AC3E}">
        <p14:creationId xmlns:p14="http://schemas.microsoft.com/office/powerpoint/2010/main" val="323112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2A4936-7ACF-4D28-9AD9-2E726DE5FB7A}"/>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5A44D036-A5B0-43F2-AE08-9FDF4DD49098}"/>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A70FBEC4-65B0-4594-8550-505F4FC107FE}"/>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0246EFA4-2D59-4844-8520-73448156BECE}"/>
              </a:ext>
            </a:extLst>
          </p:cNvPr>
          <p:cNvSpPr txBox="1"/>
          <p:nvPr/>
        </p:nvSpPr>
        <p:spPr>
          <a:xfrm>
            <a:off x="228600" y="228600"/>
            <a:ext cx="8153400" cy="1569660"/>
          </a:xfrm>
          <a:prstGeom prst="rect">
            <a:avLst/>
          </a:prstGeom>
          <a:noFill/>
        </p:spPr>
        <p:txBody>
          <a:bodyPr wrap="square" rtlCol="0">
            <a:spAutoFit/>
          </a:bodyPr>
          <a:lstStyle/>
          <a:p>
            <a:r>
              <a:rPr lang="en-US" sz="2400" dirty="0">
                <a:latin typeface="+mj-lt"/>
              </a:rPr>
              <a:t>Having established that temperature is related to the translational kinetic energy of a monoatomic particle, what can we expect for the temperature relation to a diatomic or more complex molecule?</a:t>
            </a:r>
          </a:p>
        </p:txBody>
      </p:sp>
      <p:graphicFrame>
        <p:nvGraphicFramePr>
          <p:cNvPr id="6" name="Object 5">
            <a:extLst>
              <a:ext uri="{FF2B5EF4-FFF2-40B4-BE49-F238E27FC236}">
                <a16:creationId xmlns:a16="http://schemas.microsoft.com/office/drawing/2014/main" id="{DC289A40-9A3A-4E91-B517-13A037DF8817}"/>
              </a:ext>
            </a:extLst>
          </p:cNvPr>
          <p:cNvGraphicFramePr>
            <a:graphicFrameLocks noChangeAspect="1"/>
          </p:cNvGraphicFramePr>
          <p:nvPr>
            <p:extLst>
              <p:ext uri="{D42A27DB-BD31-4B8C-83A1-F6EECF244321}">
                <p14:modId xmlns:p14="http://schemas.microsoft.com/office/powerpoint/2010/main" val="589297681"/>
              </p:ext>
            </p:extLst>
          </p:nvPr>
        </p:nvGraphicFramePr>
        <p:xfrm>
          <a:off x="858838" y="1981200"/>
          <a:ext cx="7424737" cy="763588"/>
        </p:xfrm>
        <a:graphic>
          <a:graphicData uri="http://schemas.openxmlformats.org/presentationml/2006/ole">
            <mc:AlternateContent xmlns:mc="http://schemas.openxmlformats.org/markup-compatibility/2006">
              <mc:Choice xmlns:v="urn:schemas-microsoft-com:vml" Requires="v">
                <p:oleObj spid="_x0000_s6179" name="Equation" r:id="rId4" imgW="2222280" imgH="228600" progId="Equation.DSMT4">
                  <p:embed/>
                </p:oleObj>
              </mc:Choice>
              <mc:Fallback>
                <p:oleObj name="Equation" r:id="rId4" imgW="2222280" imgH="228600" progId="Equation.DSMT4">
                  <p:embed/>
                  <p:pic>
                    <p:nvPicPr>
                      <p:cNvPr id="0" name=""/>
                      <p:cNvPicPr/>
                      <p:nvPr/>
                    </p:nvPicPr>
                    <p:blipFill>
                      <a:blip r:embed="rId5"/>
                      <a:stretch>
                        <a:fillRect/>
                      </a:stretch>
                    </p:blipFill>
                    <p:spPr>
                      <a:xfrm>
                        <a:off x="858838" y="1981200"/>
                        <a:ext cx="7424737" cy="763588"/>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D1C097BE-2802-436C-8D68-610DB0D58762}"/>
              </a:ext>
            </a:extLst>
          </p:cNvPr>
          <p:cNvSpPr txBox="1"/>
          <p:nvPr/>
        </p:nvSpPr>
        <p:spPr>
          <a:xfrm>
            <a:off x="304800" y="2809688"/>
            <a:ext cx="8458200" cy="3785652"/>
          </a:xfrm>
          <a:prstGeom prst="rect">
            <a:avLst/>
          </a:prstGeom>
          <a:noFill/>
        </p:spPr>
        <p:txBody>
          <a:bodyPr wrap="square" rtlCol="0">
            <a:spAutoFit/>
          </a:bodyPr>
          <a:lstStyle/>
          <a:p>
            <a:r>
              <a:rPr lang="en-US" sz="2400" dirty="0">
                <a:latin typeface="+mj-lt"/>
              </a:rPr>
              <a:t>Introduce the notion of “degrees of freedom” </a:t>
            </a:r>
            <a:r>
              <a:rPr lang="en-US" sz="2400" i="1" dirty="0">
                <a:latin typeface="+mj-lt"/>
              </a:rPr>
              <a:t>f</a:t>
            </a:r>
          </a:p>
          <a:p>
            <a:r>
              <a:rPr lang="en-US" sz="2400" i="1" dirty="0">
                <a:latin typeface="+mj-lt"/>
              </a:rPr>
              <a:t>     f=</a:t>
            </a:r>
            <a:r>
              <a:rPr lang="en-US" sz="2400" dirty="0">
                <a:latin typeface="+mj-lt"/>
              </a:rPr>
              <a:t> 3 + rotations</a:t>
            </a:r>
          </a:p>
          <a:p>
            <a:endParaRPr lang="en-US" sz="2400" i="1" dirty="0">
              <a:latin typeface="+mj-lt"/>
            </a:endParaRPr>
          </a:p>
          <a:p>
            <a:r>
              <a:rPr lang="en-US" sz="2400" dirty="0">
                <a:latin typeface="+mj-lt"/>
              </a:rPr>
              <a:t>Here 3 represents the 3 translational degrees of freedom and “rotations” mean the number of nontrivial moments of inertial for the molecule  (2 for a diatomic, 3 for CH</a:t>
            </a:r>
            <a:r>
              <a:rPr lang="en-US" sz="2400" baseline="-25000" dirty="0">
                <a:latin typeface="+mj-lt"/>
              </a:rPr>
              <a:t>4</a:t>
            </a:r>
            <a:r>
              <a:rPr lang="en-US" sz="2400" dirty="0">
                <a:latin typeface="+mj-lt"/>
              </a:rPr>
              <a:t>, for example.</a:t>
            </a:r>
          </a:p>
          <a:p>
            <a:r>
              <a:rPr lang="en-US" sz="2400" dirty="0">
                <a:latin typeface="+mj-lt"/>
              </a:rPr>
              <a:t>Note that the translational and rotational kinetic energies can be very small, but vibrations typically take more energy.  Therefore, in counting the “degrees of freedom” only translations and rotations are considered.</a:t>
            </a:r>
          </a:p>
        </p:txBody>
      </p:sp>
    </p:spTree>
    <p:extLst>
      <p:ext uri="{BB962C8B-B14F-4D97-AF65-F5344CB8AC3E}">
        <p14:creationId xmlns:p14="http://schemas.microsoft.com/office/powerpoint/2010/main" val="3031348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D767AE-5232-4719-BA0F-9D52113D365A}"/>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45D000E0-9207-419A-9EBF-4ADADE753A8C}"/>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1F0C432E-5A47-4200-8FE7-5D4DFED14914}"/>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91C7B3DC-6D93-4762-9960-DFA130680376}"/>
              </a:ext>
            </a:extLst>
          </p:cNvPr>
          <p:cNvSpPr txBox="1"/>
          <p:nvPr/>
        </p:nvSpPr>
        <p:spPr>
          <a:xfrm>
            <a:off x="381000" y="304800"/>
            <a:ext cx="8610600" cy="1569660"/>
          </a:xfrm>
          <a:prstGeom prst="rect">
            <a:avLst/>
          </a:prstGeom>
          <a:noFill/>
        </p:spPr>
        <p:txBody>
          <a:bodyPr wrap="square" rtlCol="0">
            <a:spAutoFit/>
          </a:bodyPr>
          <a:lstStyle/>
          <a:p>
            <a:r>
              <a:rPr lang="en-US" sz="2400" dirty="0">
                <a:latin typeface="+mj-lt"/>
              </a:rPr>
              <a:t>Equipartition theorem –</a:t>
            </a:r>
          </a:p>
          <a:p>
            <a:r>
              <a:rPr lang="en-US" sz="2400" dirty="0">
                <a:latin typeface="+mj-lt"/>
              </a:rPr>
              <a:t>    At temperature T each degree of freedom of the molecule on average takes the amount of energy ½ </a:t>
            </a:r>
            <a:r>
              <a:rPr lang="en-US" sz="2400" dirty="0" err="1">
                <a:latin typeface="+mj-lt"/>
              </a:rPr>
              <a:t>k</a:t>
            </a:r>
            <a:r>
              <a:rPr lang="en-US" sz="2400" baseline="-25000" dirty="0" err="1">
                <a:latin typeface="+mj-lt"/>
              </a:rPr>
              <a:t>B</a:t>
            </a:r>
            <a:r>
              <a:rPr lang="en-US" sz="2400" dirty="0" err="1">
                <a:latin typeface="+mj-lt"/>
              </a:rPr>
              <a:t>T</a:t>
            </a:r>
            <a:r>
              <a:rPr lang="en-US" sz="2400" dirty="0">
                <a:latin typeface="+mj-lt"/>
              </a:rPr>
              <a:t>.</a:t>
            </a:r>
          </a:p>
          <a:p>
            <a:endParaRPr lang="en-US" sz="2400" dirty="0">
              <a:latin typeface="+mj-lt"/>
            </a:endParaRPr>
          </a:p>
        </p:txBody>
      </p:sp>
      <p:sp>
        <p:nvSpPr>
          <p:cNvPr id="6" name="TextBox 5">
            <a:extLst>
              <a:ext uri="{FF2B5EF4-FFF2-40B4-BE49-F238E27FC236}">
                <a16:creationId xmlns:a16="http://schemas.microsoft.com/office/drawing/2014/main" id="{C9C100CA-F281-45FD-9C3C-5E1E865662F3}"/>
              </a:ext>
            </a:extLst>
          </p:cNvPr>
          <p:cNvSpPr txBox="1"/>
          <p:nvPr/>
        </p:nvSpPr>
        <p:spPr>
          <a:xfrm>
            <a:off x="349624" y="1577370"/>
            <a:ext cx="7772400" cy="1938992"/>
          </a:xfrm>
          <a:prstGeom prst="rect">
            <a:avLst/>
          </a:prstGeom>
          <a:noFill/>
        </p:spPr>
        <p:txBody>
          <a:bodyPr wrap="square" rtlCol="0">
            <a:spAutoFit/>
          </a:bodyPr>
          <a:lstStyle/>
          <a:p>
            <a:r>
              <a:rPr lang="en-US" sz="2400" dirty="0">
                <a:latin typeface="+mj-lt"/>
              </a:rPr>
              <a:t>What do you think about the equipartition theorem</a:t>
            </a:r>
          </a:p>
          <a:p>
            <a:pPr marL="914400" lvl="1" indent="-457200">
              <a:buFont typeface="+mj-lt"/>
              <a:buAutoNum type="alphaLcPeriod"/>
            </a:pPr>
            <a:r>
              <a:rPr lang="en-US" sz="2400" dirty="0">
                <a:latin typeface="+mj-lt"/>
              </a:rPr>
              <a:t>Totally believable</a:t>
            </a:r>
          </a:p>
          <a:p>
            <a:pPr marL="914400" lvl="1" indent="-457200">
              <a:buFont typeface="+mj-lt"/>
              <a:buAutoNum type="alphaLcPeriod"/>
            </a:pPr>
            <a:r>
              <a:rPr lang="en-US" sz="2400" dirty="0">
                <a:latin typeface="+mj-lt"/>
              </a:rPr>
              <a:t>Somewhat skeptical</a:t>
            </a:r>
          </a:p>
          <a:p>
            <a:pPr marL="914400" lvl="1" indent="-457200">
              <a:buFont typeface="+mj-lt"/>
              <a:buAutoNum type="alphaLcPeriod"/>
            </a:pPr>
            <a:r>
              <a:rPr lang="en-US" sz="2400" dirty="0">
                <a:latin typeface="+mj-lt"/>
              </a:rPr>
              <a:t>Totally unconvinced  </a:t>
            </a:r>
            <a:r>
              <a:rPr lang="en-US" sz="2400" dirty="0">
                <a:latin typeface="+mj-lt"/>
                <a:sym typeface="Wingdings" panose="05000000000000000000" pitchFamily="2" charset="2"/>
              </a:rPr>
              <a:t> should ask for your money back!!</a:t>
            </a:r>
            <a:endParaRPr lang="en-US" sz="2400" dirty="0">
              <a:latin typeface="+mj-lt"/>
            </a:endParaRPr>
          </a:p>
        </p:txBody>
      </p:sp>
      <p:sp>
        <p:nvSpPr>
          <p:cNvPr id="7" name="TextBox 6">
            <a:extLst>
              <a:ext uri="{FF2B5EF4-FFF2-40B4-BE49-F238E27FC236}">
                <a16:creationId xmlns:a16="http://schemas.microsoft.com/office/drawing/2014/main" id="{B6AB65E8-8CD5-47F0-83F8-AA6D85152072}"/>
              </a:ext>
            </a:extLst>
          </p:cNvPr>
          <p:cNvSpPr txBox="1"/>
          <p:nvPr/>
        </p:nvSpPr>
        <p:spPr>
          <a:xfrm>
            <a:off x="367553" y="4151525"/>
            <a:ext cx="8229600" cy="1200329"/>
          </a:xfrm>
          <a:prstGeom prst="rect">
            <a:avLst/>
          </a:prstGeom>
          <a:noFill/>
        </p:spPr>
        <p:txBody>
          <a:bodyPr wrap="square" rtlCol="0">
            <a:spAutoFit/>
          </a:bodyPr>
          <a:lstStyle/>
          <a:p>
            <a:r>
              <a:rPr lang="en-US" sz="2400" dirty="0">
                <a:latin typeface="+mj-lt"/>
              </a:rPr>
              <a:t>On the basis of the equipartition theorem, we can then deduce  that the motional energy of an ideal gas containing N particles can be written </a:t>
            </a:r>
          </a:p>
        </p:txBody>
      </p:sp>
      <p:graphicFrame>
        <p:nvGraphicFramePr>
          <p:cNvPr id="8" name="Object 7">
            <a:extLst>
              <a:ext uri="{FF2B5EF4-FFF2-40B4-BE49-F238E27FC236}">
                <a16:creationId xmlns:a16="http://schemas.microsoft.com/office/drawing/2014/main" id="{2EDD1285-9068-465C-A4B6-309EED8099E9}"/>
              </a:ext>
            </a:extLst>
          </p:cNvPr>
          <p:cNvGraphicFramePr>
            <a:graphicFrameLocks noChangeAspect="1"/>
          </p:cNvGraphicFramePr>
          <p:nvPr>
            <p:extLst>
              <p:ext uri="{D42A27DB-BD31-4B8C-83A1-F6EECF244321}">
                <p14:modId xmlns:p14="http://schemas.microsoft.com/office/powerpoint/2010/main" val="635138813"/>
              </p:ext>
            </p:extLst>
          </p:nvPr>
        </p:nvGraphicFramePr>
        <p:xfrm>
          <a:off x="596596" y="5298559"/>
          <a:ext cx="3329945" cy="1200329"/>
        </p:xfrm>
        <a:graphic>
          <a:graphicData uri="http://schemas.openxmlformats.org/presentationml/2006/ole">
            <mc:AlternateContent xmlns:mc="http://schemas.openxmlformats.org/markup-compatibility/2006">
              <mc:Choice xmlns:v="urn:schemas-microsoft-com:vml" Requires="v">
                <p:oleObj spid="_x0000_s7201" name="Equation" r:id="rId4" imgW="1091880" imgH="393480" progId="Equation.DSMT4">
                  <p:embed/>
                </p:oleObj>
              </mc:Choice>
              <mc:Fallback>
                <p:oleObj name="Equation" r:id="rId4" imgW="1091880" imgH="393480" progId="Equation.DSMT4">
                  <p:embed/>
                  <p:pic>
                    <p:nvPicPr>
                      <p:cNvPr id="0" name=""/>
                      <p:cNvPicPr/>
                      <p:nvPr/>
                    </p:nvPicPr>
                    <p:blipFill>
                      <a:blip r:embed="rId5"/>
                      <a:stretch>
                        <a:fillRect/>
                      </a:stretch>
                    </p:blipFill>
                    <p:spPr>
                      <a:xfrm>
                        <a:off x="596596" y="5298559"/>
                        <a:ext cx="3329945" cy="1200329"/>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965F00F0-275B-454F-B599-0014B20F8B6B}"/>
              </a:ext>
            </a:extLst>
          </p:cNvPr>
          <p:cNvSpPr txBox="1"/>
          <p:nvPr/>
        </p:nvSpPr>
        <p:spPr>
          <a:xfrm>
            <a:off x="546847" y="3516362"/>
            <a:ext cx="8229600" cy="461665"/>
          </a:xfrm>
          <a:prstGeom prst="rect">
            <a:avLst/>
          </a:prstGeom>
          <a:noFill/>
        </p:spPr>
        <p:txBody>
          <a:bodyPr wrap="square" rtlCol="0">
            <a:spAutoFit/>
          </a:bodyPr>
          <a:lstStyle/>
          <a:p>
            <a:r>
              <a:rPr lang="en-US" sz="2400" b="1" dirty="0">
                <a:solidFill>
                  <a:srgbClr val="FF0000"/>
                </a:solidFill>
                <a:latin typeface="+mj-lt"/>
              </a:rPr>
              <a:t>**Make sure that you get this question answered**</a:t>
            </a:r>
          </a:p>
        </p:txBody>
      </p:sp>
      <p:sp>
        <p:nvSpPr>
          <p:cNvPr id="10" name="TextBox 9">
            <a:extLst>
              <a:ext uri="{FF2B5EF4-FFF2-40B4-BE49-F238E27FC236}">
                <a16:creationId xmlns:a16="http://schemas.microsoft.com/office/drawing/2014/main" id="{529B8D12-521F-4041-9C08-064A44E4BFD9}"/>
              </a:ext>
            </a:extLst>
          </p:cNvPr>
          <p:cNvSpPr txBox="1"/>
          <p:nvPr/>
        </p:nvSpPr>
        <p:spPr>
          <a:xfrm>
            <a:off x="4419600" y="5253938"/>
            <a:ext cx="4419600" cy="1200329"/>
          </a:xfrm>
          <a:prstGeom prst="rect">
            <a:avLst/>
          </a:prstGeom>
          <a:noFill/>
        </p:spPr>
        <p:txBody>
          <a:bodyPr wrap="square" rtlCol="0">
            <a:spAutoFit/>
          </a:bodyPr>
          <a:lstStyle/>
          <a:p>
            <a:r>
              <a:rPr lang="en-US" sz="2400" dirty="0">
                <a:latin typeface="+mj-lt"/>
              </a:rPr>
              <a:t>Note the </a:t>
            </a:r>
            <a:r>
              <a:rPr lang="en-US" sz="2400" i="1" dirty="0">
                <a:latin typeface="+mj-lt"/>
              </a:rPr>
              <a:t>f</a:t>
            </a:r>
            <a:r>
              <a:rPr lang="en-US" sz="2400" dirty="0">
                <a:latin typeface="+mj-lt"/>
              </a:rPr>
              <a:t> is temperature dependent; operationally it can be measured by experiment.</a:t>
            </a:r>
          </a:p>
        </p:txBody>
      </p:sp>
    </p:spTree>
    <p:extLst>
      <p:ext uri="{BB962C8B-B14F-4D97-AF65-F5344CB8AC3E}">
        <p14:creationId xmlns:p14="http://schemas.microsoft.com/office/powerpoint/2010/main" val="256656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2E3E37-496E-49AA-A469-2C2AA7CC849C}"/>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BB475F47-D332-40E6-A089-905D0F258B38}"/>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D49447C3-DE48-4A75-BCB7-180F99820B2B}"/>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DD226B3D-AD64-4104-A80B-B05D119E89AE}"/>
              </a:ext>
            </a:extLst>
          </p:cNvPr>
          <p:cNvSpPr txBox="1"/>
          <p:nvPr/>
        </p:nvSpPr>
        <p:spPr>
          <a:xfrm>
            <a:off x="304800" y="228600"/>
            <a:ext cx="7848600" cy="461665"/>
          </a:xfrm>
          <a:prstGeom prst="rect">
            <a:avLst/>
          </a:prstGeom>
          <a:noFill/>
        </p:spPr>
        <p:txBody>
          <a:bodyPr wrap="square" rtlCol="0">
            <a:spAutoFit/>
          </a:bodyPr>
          <a:lstStyle/>
          <a:p>
            <a:r>
              <a:rPr lang="en-US" sz="2400" dirty="0">
                <a:latin typeface="+mj-lt"/>
              </a:rPr>
              <a:t>Continued discussion --</a:t>
            </a:r>
          </a:p>
        </p:txBody>
      </p:sp>
      <p:graphicFrame>
        <p:nvGraphicFramePr>
          <p:cNvPr id="6" name="Object 5">
            <a:extLst>
              <a:ext uri="{FF2B5EF4-FFF2-40B4-BE49-F238E27FC236}">
                <a16:creationId xmlns:a16="http://schemas.microsoft.com/office/drawing/2014/main" id="{D110E872-22C3-4E5A-B70F-B8C714640317}"/>
              </a:ext>
            </a:extLst>
          </p:cNvPr>
          <p:cNvGraphicFramePr>
            <a:graphicFrameLocks noChangeAspect="1"/>
          </p:cNvGraphicFramePr>
          <p:nvPr>
            <p:extLst>
              <p:ext uri="{D42A27DB-BD31-4B8C-83A1-F6EECF244321}">
                <p14:modId xmlns:p14="http://schemas.microsoft.com/office/powerpoint/2010/main" val="3166360404"/>
              </p:ext>
            </p:extLst>
          </p:nvPr>
        </p:nvGraphicFramePr>
        <p:xfrm>
          <a:off x="533400" y="668467"/>
          <a:ext cx="6546845" cy="2553989"/>
        </p:xfrm>
        <a:graphic>
          <a:graphicData uri="http://schemas.openxmlformats.org/presentationml/2006/ole">
            <mc:AlternateContent xmlns:mc="http://schemas.openxmlformats.org/markup-compatibility/2006">
              <mc:Choice xmlns:v="urn:schemas-microsoft-com:vml" Requires="v">
                <p:oleObj spid="_x0000_s11296" name="Equation" r:id="rId3" imgW="2311200" imgH="901440" progId="Equation.DSMT4">
                  <p:embed/>
                </p:oleObj>
              </mc:Choice>
              <mc:Fallback>
                <p:oleObj name="Equation" r:id="rId3" imgW="2311200" imgH="901440" progId="Equation.DSMT4">
                  <p:embed/>
                  <p:pic>
                    <p:nvPicPr>
                      <p:cNvPr id="0" name=""/>
                      <p:cNvPicPr/>
                      <p:nvPr/>
                    </p:nvPicPr>
                    <p:blipFill>
                      <a:blip r:embed="rId4"/>
                      <a:stretch>
                        <a:fillRect/>
                      </a:stretch>
                    </p:blipFill>
                    <p:spPr>
                      <a:xfrm>
                        <a:off x="533400" y="668467"/>
                        <a:ext cx="6546845" cy="2553989"/>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3D46D502-BADF-4998-8FFA-C46107DD6977}"/>
              </a:ext>
            </a:extLst>
          </p:cNvPr>
          <p:cNvGraphicFramePr>
            <a:graphicFrameLocks noChangeAspect="1"/>
          </p:cNvGraphicFramePr>
          <p:nvPr>
            <p:extLst>
              <p:ext uri="{D42A27DB-BD31-4B8C-83A1-F6EECF244321}">
                <p14:modId xmlns:p14="http://schemas.microsoft.com/office/powerpoint/2010/main" val="3707048702"/>
              </p:ext>
            </p:extLst>
          </p:nvPr>
        </p:nvGraphicFramePr>
        <p:xfrm>
          <a:off x="533400" y="3671288"/>
          <a:ext cx="4328957" cy="1546056"/>
        </p:xfrm>
        <a:graphic>
          <a:graphicData uri="http://schemas.openxmlformats.org/presentationml/2006/ole">
            <mc:AlternateContent xmlns:mc="http://schemas.openxmlformats.org/markup-compatibility/2006">
              <mc:Choice xmlns:v="urn:schemas-microsoft-com:vml" Requires="v">
                <p:oleObj spid="_x0000_s11297" name="Equation" r:id="rId5" imgW="1777680" imgH="634680" progId="Equation.DSMT4">
                  <p:embed/>
                </p:oleObj>
              </mc:Choice>
              <mc:Fallback>
                <p:oleObj name="Equation" r:id="rId5" imgW="1777680" imgH="634680" progId="Equation.DSMT4">
                  <p:embed/>
                  <p:pic>
                    <p:nvPicPr>
                      <p:cNvPr id="0" name=""/>
                      <p:cNvPicPr/>
                      <p:nvPr/>
                    </p:nvPicPr>
                    <p:blipFill>
                      <a:blip r:embed="rId6"/>
                      <a:stretch>
                        <a:fillRect/>
                      </a:stretch>
                    </p:blipFill>
                    <p:spPr>
                      <a:xfrm>
                        <a:off x="533400" y="3671288"/>
                        <a:ext cx="4328957" cy="1546056"/>
                      </a:xfrm>
                      <a:prstGeom prst="rect">
                        <a:avLst/>
                      </a:prstGeom>
                    </p:spPr>
                  </p:pic>
                </p:oleObj>
              </mc:Fallback>
            </mc:AlternateContent>
          </a:graphicData>
        </a:graphic>
      </p:graphicFrame>
    </p:spTree>
    <p:extLst>
      <p:ext uri="{BB962C8B-B14F-4D97-AF65-F5344CB8AC3E}">
        <p14:creationId xmlns:p14="http://schemas.microsoft.com/office/powerpoint/2010/main" val="1330419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AF9BE8-245C-4A19-8A23-C84E6147BA05}"/>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9E52733E-F4E6-4A96-8E64-47EC1BAEC31B}"/>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5815A96F-3E7A-4FD9-AEA8-EEAFFE564133}"/>
              </a:ext>
            </a:extLst>
          </p:cNvPr>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Table 5">
            <a:extLst>
              <a:ext uri="{FF2B5EF4-FFF2-40B4-BE49-F238E27FC236}">
                <a16:creationId xmlns:a16="http://schemas.microsoft.com/office/drawing/2014/main" id="{2153F7AA-7B03-44D9-A8EA-974E864A6A7A}"/>
              </a:ext>
            </a:extLst>
          </p:cNvPr>
          <p:cNvGraphicFramePr>
            <a:graphicFrameLocks noGrp="1"/>
          </p:cNvGraphicFramePr>
          <p:nvPr>
            <p:extLst>
              <p:ext uri="{D42A27DB-BD31-4B8C-83A1-F6EECF244321}">
                <p14:modId xmlns:p14="http://schemas.microsoft.com/office/powerpoint/2010/main" val="2216358265"/>
              </p:ext>
            </p:extLst>
          </p:nvPr>
        </p:nvGraphicFramePr>
        <p:xfrm>
          <a:off x="1066800" y="2316480"/>
          <a:ext cx="6096000" cy="25958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400830812"/>
                    </a:ext>
                  </a:extLst>
                </a:gridCol>
                <a:gridCol w="2032000">
                  <a:extLst>
                    <a:ext uri="{9D8B030D-6E8A-4147-A177-3AD203B41FA5}">
                      <a16:colId xmlns:a16="http://schemas.microsoft.com/office/drawing/2014/main" val="1194576955"/>
                    </a:ext>
                  </a:extLst>
                </a:gridCol>
                <a:gridCol w="2032000">
                  <a:extLst>
                    <a:ext uri="{9D8B030D-6E8A-4147-A177-3AD203B41FA5}">
                      <a16:colId xmlns:a16="http://schemas.microsoft.com/office/drawing/2014/main" val="911379477"/>
                    </a:ext>
                  </a:extLst>
                </a:gridCol>
              </a:tblGrid>
              <a:tr h="370840">
                <a:tc>
                  <a:txBody>
                    <a:bodyPr/>
                    <a:lstStyle/>
                    <a:p>
                      <a:pPr algn="ctr"/>
                      <a:r>
                        <a:rPr lang="en-US" dirty="0"/>
                        <a:t>Molecule</a:t>
                      </a:r>
                    </a:p>
                  </a:txBody>
                  <a:tcPr/>
                </a:tc>
                <a:tc>
                  <a:txBody>
                    <a:bodyPr/>
                    <a:lstStyle/>
                    <a:p>
                      <a:pPr algn="ctr"/>
                      <a:r>
                        <a:rPr lang="en-US" dirty="0"/>
                        <a:t>Formula</a:t>
                      </a:r>
                    </a:p>
                  </a:txBody>
                  <a:tcPr/>
                </a:tc>
                <a:tc>
                  <a:txBody>
                    <a:bodyPr/>
                    <a:lstStyle/>
                    <a:p>
                      <a:pPr algn="ctr"/>
                      <a:r>
                        <a:rPr lang="en-US" dirty="0">
                          <a:latin typeface="Symbol" panose="05050102010706020507" pitchFamily="18" charset="2"/>
                        </a:rPr>
                        <a:t>g</a:t>
                      </a:r>
                    </a:p>
                  </a:txBody>
                  <a:tcPr/>
                </a:tc>
                <a:extLst>
                  <a:ext uri="{0D108BD9-81ED-4DB2-BD59-A6C34878D82A}">
                    <a16:rowId xmlns:a16="http://schemas.microsoft.com/office/drawing/2014/main" val="3902497666"/>
                  </a:ext>
                </a:extLst>
              </a:tr>
              <a:tr h="370840">
                <a:tc>
                  <a:txBody>
                    <a:bodyPr/>
                    <a:lstStyle/>
                    <a:p>
                      <a:r>
                        <a:rPr lang="en-US" dirty="0"/>
                        <a:t>Benzene</a:t>
                      </a:r>
                    </a:p>
                  </a:txBody>
                  <a:tcPr/>
                </a:tc>
                <a:tc>
                  <a:txBody>
                    <a:bodyPr/>
                    <a:lstStyle/>
                    <a:p>
                      <a:r>
                        <a:rPr lang="en-US" dirty="0"/>
                        <a:t>C</a:t>
                      </a:r>
                      <a:r>
                        <a:rPr lang="en-US" baseline="-25000" dirty="0"/>
                        <a:t>6</a:t>
                      </a:r>
                      <a:r>
                        <a:rPr lang="en-US" dirty="0"/>
                        <a:t>H</a:t>
                      </a:r>
                      <a:r>
                        <a:rPr lang="en-US" baseline="-25000" dirty="0"/>
                        <a:t>6</a:t>
                      </a:r>
                      <a:endParaRPr lang="en-US" dirty="0"/>
                    </a:p>
                  </a:txBody>
                  <a:tcPr/>
                </a:tc>
                <a:tc>
                  <a:txBody>
                    <a:bodyPr/>
                    <a:lstStyle/>
                    <a:p>
                      <a:r>
                        <a:rPr lang="en-US" dirty="0"/>
                        <a:t>1.21</a:t>
                      </a:r>
                    </a:p>
                  </a:txBody>
                  <a:tcPr/>
                </a:tc>
                <a:extLst>
                  <a:ext uri="{0D108BD9-81ED-4DB2-BD59-A6C34878D82A}">
                    <a16:rowId xmlns:a16="http://schemas.microsoft.com/office/drawing/2014/main" val="2319879923"/>
                  </a:ext>
                </a:extLst>
              </a:tr>
              <a:tr h="370840">
                <a:tc>
                  <a:txBody>
                    <a:bodyPr/>
                    <a:lstStyle/>
                    <a:p>
                      <a:r>
                        <a:rPr lang="en-US" dirty="0"/>
                        <a:t>Carbon dioxide</a:t>
                      </a:r>
                    </a:p>
                  </a:txBody>
                  <a:tcPr/>
                </a:tc>
                <a:tc>
                  <a:txBody>
                    <a:bodyPr/>
                    <a:lstStyle/>
                    <a:p>
                      <a:r>
                        <a:rPr lang="en-US" dirty="0"/>
                        <a:t>CO</a:t>
                      </a:r>
                      <a:r>
                        <a:rPr lang="en-US" baseline="-25000" dirty="0"/>
                        <a:t>2</a:t>
                      </a:r>
                      <a:endParaRPr lang="en-US" dirty="0"/>
                    </a:p>
                  </a:txBody>
                  <a:tcPr/>
                </a:tc>
                <a:tc>
                  <a:txBody>
                    <a:bodyPr/>
                    <a:lstStyle/>
                    <a:p>
                      <a:r>
                        <a:rPr lang="en-US" dirty="0"/>
                        <a:t>1.289</a:t>
                      </a:r>
                    </a:p>
                  </a:txBody>
                  <a:tcPr/>
                </a:tc>
                <a:extLst>
                  <a:ext uri="{0D108BD9-81ED-4DB2-BD59-A6C34878D82A}">
                    <a16:rowId xmlns:a16="http://schemas.microsoft.com/office/drawing/2014/main" val="264584921"/>
                  </a:ext>
                </a:extLst>
              </a:tr>
              <a:tr h="370840">
                <a:tc>
                  <a:txBody>
                    <a:bodyPr/>
                    <a:lstStyle/>
                    <a:p>
                      <a:r>
                        <a:rPr lang="en-US" dirty="0"/>
                        <a:t>Carbon monoxide</a:t>
                      </a:r>
                    </a:p>
                  </a:txBody>
                  <a:tcPr/>
                </a:tc>
                <a:tc>
                  <a:txBody>
                    <a:bodyPr/>
                    <a:lstStyle/>
                    <a:p>
                      <a:r>
                        <a:rPr lang="en-US" dirty="0"/>
                        <a:t>CO</a:t>
                      </a:r>
                    </a:p>
                  </a:txBody>
                  <a:tcPr/>
                </a:tc>
                <a:tc>
                  <a:txBody>
                    <a:bodyPr/>
                    <a:lstStyle/>
                    <a:p>
                      <a:r>
                        <a:rPr lang="en-US" dirty="0"/>
                        <a:t>1.4</a:t>
                      </a:r>
                    </a:p>
                  </a:txBody>
                  <a:tcPr/>
                </a:tc>
                <a:extLst>
                  <a:ext uri="{0D108BD9-81ED-4DB2-BD59-A6C34878D82A}">
                    <a16:rowId xmlns:a16="http://schemas.microsoft.com/office/drawing/2014/main" val="1366663258"/>
                  </a:ext>
                </a:extLst>
              </a:tr>
              <a:tr h="370840">
                <a:tc>
                  <a:txBody>
                    <a:bodyPr/>
                    <a:lstStyle/>
                    <a:p>
                      <a:r>
                        <a:rPr lang="en-US" dirty="0"/>
                        <a:t>Oxygen</a:t>
                      </a:r>
                    </a:p>
                  </a:txBody>
                  <a:tcPr/>
                </a:tc>
                <a:tc>
                  <a:txBody>
                    <a:bodyPr/>
                    <a:lstStyle/>
                    <a:p>
                      <a:r>
                        <a:rPr lang="en-US" dirty="0"/>
                        <a:t>O</a:t>
                      </a:r>
                      <a:r>
                        <a:rPr lang="en-US" baseline="-25000" dirty="0"/>
                        <a:t>2</a:t>
                      </a:r>
                      <a:endParaRPr lang="en-US" dirty="0"/>
                    </a:p>
                  </a:txBody>
                  <a:tcPr/>
                </a:tc>
                <a:tc>
                  <a:txBody>
                    <a:bodyPr/>
                    <a:lstStyle/>
                    <a:p>
                      <a:r>
                        <a:rPr lang="en-US" dirty="0"/>
                        <a:t>1.395</a:t>
                      </a:r>
                    </a:p>
                  </a:txBody>
                  <a:tcPr/>
                </a:tc>
                <a:extLst>
                  <a:ext uri="{0D108BD9-81ED-4DB2-BD59-A6C34878D82A}">
                    <a16:rowId xmlns:a16="http://schemas.microsoft.com/office/drawing/2014/main" val="3525056747"/>
                  </a:ext>
                </a:extLst>
              </a:tr>
              <a:tr h="370840">
                <a:tc>
                  <a:txBody>
                    <a:bodyPr/>
                    <a:lstStyle/>
                    <a:p>
                      <a:r>
                        <a:rPr lang="en-US" dirty="0"/>
                        <a:t>Nitrogen</a:t>
                      </a:r>
                    </a:p>
                  </a:txBody>
                  <a:tcPr/>
                </a:tc>
                <a:tc>
                  <a:txBody>
                    <a:bodyPr/>
                    <a:lstStyle/>
                    <a:p>
                      <a:r>
                        <a:rPr lang="en-US" dirty="0"/>
                        <a:t>N</a:t>
                      </a:r>
                      <a:r>
                        <a:rPr lang="en-US" baseline="-25000" dirty="0"/>
                        <a:t>2</a:t>
                      </a:r>
                      <a:endParaRPr lang="en-US" dirty="0"/>
                    </a:p>
                  </a:txBody>
                  <a:tcPr/>
                </a:tc>
                <a:tc>
                  <a:txBody>
                    <a:bodyPr/>
                    <a:lstStyle/>
                    <a:p>
                      <a:r>
                        <a:rPr lang="en-US" dirty="0"/>
                        <a:t>1.400</a:t>
                      </a:r>
                    </a:p>
                  </a:txBody>
                  <a:tcPr/>
                </a:tc>
                <a:extLst>
                  <a:ext uri="{0D108BD9-81ED-4DB2-BD59-A6C34878D82A}">
                    <a16:rowId xmlns:a16="http://schemas.microsoft.com/office/drawing/2014/main" val="1186209081"/>
                  </a:ext>
                </a:extLst>
              </a:tr>
              <a:tr h="370840">
                <a:tc>
                  <a:txBody>
                    <a:bodyPr/>
                    <a:lstStyle/>
                    <a:p>
                      <a:r>
                        <a:rPr lang="en-US" dirty="0"/>
                        <a:t>Argon</a:t>
                      </a:r>
                    </a:p>
                  </a:txBody>
                  <a:tcPr/>
                </a:tc>
                <a:tc>
                  <a:txBody>
                    <a:bodyPr/>
                    <a:lstStyle/>
                    <a:p>
                      <a:r>
                        <a:rPr lang="en-US" dirty="0" err="1"/>
                        <a:t>Ar</a:t>
                      </a:r>
                      <a:endParaRPr lang="en-US" dirty="0"/>
                    </a:p>
                  </a:txBody>
                  <a:tcPr/>
                </a:tc>
                <a:tc>
                  <a:txBody>
                    <a:bodyPr/>
                    <a:lstStyle/>
                    <a:p>
                      <a:r>
                        <a:rPr lang="en-US"/>
                        <a:t>1.667</a:t>
                      </a:r>
                      <a:endParaRPr lang="en-US" dirty="0"/>
                    </a:p>
                  </a:txBody>
                  <a:tcPr/>
                </a:tc>
                <a:extLst>
                  <a:ext uri="{0D108BD9-81ED-4DB2-BD59-A6C34878D82A}">
                    <a16:rowId xmlns:a16="http://schemas.microsoft.com/office/drawing/2014/main" val="1217768719"/>
                  </a:ext>
                </a:extLst>
              </a:tr>
            </a:tbl>
          </a:graphicData>
        </a:graphic>
      </p:graphicFrame>
      <p:sp>
        <p:nvSpPr>
          <p:cNvPr id="7" name="TextBox 6">
            <a:extLst>
              <a:ext uri="{FF2B5EF4-FFF2-40B4-BE49-F238E27FC236}">
                <a16:creationId xmlns:a16="http://schemas.microsoft.com/office/drawing/2014/main" id="{666DAE0F-DE37-4C5F-8B72-4395C6FC9E12}"/>
              </a:ext>
            </a:extLst>
          </p:cNvPr>
          <p:cNvSpPr txBox="1"/>
          <p:nvPr/>
        </p:nvSpPr>
        <p:spPr>
          <a:xfrm>
            <a:off x="152400" y="136525"/>
            <a:ext cx="8305800" cy="738664"/>
          </a:xfrm>
          <a:prstGeom prst="rect">
            <a:avLst/>
          </a:prstGeom>
          <a:noFill/>
        </p:spPr>
        <p:txBody>
          <a:bodyPr wrap="square" rtlCol="0">
            <a:spAutoFit/>
          </a:bodyPr>
          <a:lstStyle/>
          <a:p>
            <a:r>
              <a:rPr lang="en-US" sz="2400" dirty="0">
                <a:latin typeface="+mj-lt"/>
              </a:rPr>
              <a:t>From:</a:t>
            </a:r>
          </a:p>
          <a:p>
            <a:r>
              <a:rPr lang="en-US" dirty="0">
                <a:latin typeface="+mj-lt"/>
                <a:hlinkClick r:id="rId3"/>
              </a:rPr>
              <a:t>https://www.engineeringtoolbox.com/specific-heat-capacity-gases-d_159.html</a:t>
            </a:r>
            <a:endParaRPr lang="en-US" dirty="0">
              <a:latin typeface="+mj-lt"/>
            </a:endParaRPr>
          </a:p>
        </p:txBody>
      </p:sp>
      <p:sp>
        <p:nvSpPr>
          <p:cNvPr id="8" name="TextBox 7">
            <a:extLst>
              <a:ext uri="{FF2B5EF4-FFF2-40B4-BE49-F238E27FC236}">
                <a16:creationId xmlns:a16="http://schemas.microsoft.com/office/drawing/2014/main" id="{F8263D24-CC84-44F2-A01A-3C19F8F255EC}"/>
              </a:ext>
            </a:extLst>
          </p:cNvPr>
          <p:cNvSpPr txBox="1"/>
          <p:nvPr/>
        </p:nvSpPr>
        <p:spPr>
          <a:xfrm>
            <a:off x="152400" y="1219200"/>
            <a:ext cx="8077200" cy="461665"/>
          </a:xfrm>
          <a:prstGeom prst="rect">
            <a:avLst/>
          </a:prstGeom>
          <a:noFill/>
        </p:spPr>
        <p:txBody>
          <a:bodyPr wrap="square" rtlCol="0">
            <a:spAutoFit/>
          </a:bodyPr>
          <a:lstStyle/>
          <a:p>
            <a:r>
              <a:rPr lang="en-US" sz="2400" dirty="0">
                <a:latin typeface="+mj-lt"/>
              </a:rPr>
              <a:t>Values at room temperature and pressure</a:t>
            </a:r>
          </a:p>
        </p:txBody>
      </p:sp>
    </p:spTree>
    <p:extLst>
      <p:ext uri="{BB962C8B-B14F-4D97-AF65-F5344CB8AC3E}">
        <p14:creationId xmlns:p14="http://schemas.microsoft.com/office/powerpoint/2010/main" val="271401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43E3D6-FDDB-44B8-A345-3344A3AAD9D4}"/>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4DEB05A4-72B1-489F-8534-FC2F4CB54927}"/>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47CA4499-6E7B-4697-8303-482078DDBF8F}"/>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1BF68B0A-1EB6-472D-8125-55671E60C526}"/>
              </a:ext>
            </a:extLst>
          </p:cNvPr>
          <p:cNvSpPr txBox="1"/>
          <p:nvPr/>
        </p:nvSpPr>
        <p:spPr>
          <a:xfrm>
            <a:off x="304800" y="228600"/>
            <a:ext cx="8153400" cy="4431983"/>
          </a:xfrm>
          <a:prstGeom prst="rect">
            <a:avLst/>
          </a:prstGeom>
          <a:noFill/>
        </p:spPr>
        <p:txBody>
          <a:bodyPr wrap="square" rtlCol="0">
            <a:spAutoFit/>
          </a:bodyPr>
          <a:lstStyle/>
          <a:p>
            <a:r>
              <a:rPr lang="en-US" sz="2400" dirty="0">
                <a:latin typeface="+mj-lt"/>
              </a:rPr>
              <a:t>More questions –-</a:t>
            </a:r>
          </a:p>
          <a:p>
            <a:r>
              <a:rPr lang="en-US" sz="2400" dirty="0">
                <a:latin typeface="+mj-lt"/>
              </a:rPr>
              <a:t>Parker -- </a:t>
            </a:r>
            <a:r>
              <a:rPr lang="en-US" dirty="0"/>
              <a:t>Is heat a good rule of thumb to distinguish the transfer of energy from work as to that of transfer of energy from heat, as both are energy in transit?</a:t>
            </a:r>
          </a:p>
          <a:p>
            <a:r>
              <a:rPr lang="en-US" sz="2400" dirty="0">
                <a:latin typeface="+mj-lt"/>
              </a:rPr>
              <a:t>Nick -- </a:t>
            </a:r>
            <a:r>
              <a:rPr lang="en-US" dirty="0"/>
              <a:t>1) I have a question about the set up and in particular the role that L plays. Why do we calculate over the round trip (2L) and not half the journey?</a:t>
            </a:r>
          </a:p>
          <a:p>
            <a:r>
              <a:rPr lang="en-US" dirty="0"/>
              <a:t>2) Also, when on slide 13 does the caption say we cannot rotate about the bond axis, but your comment says that it requires trivial every to do so?</a:t>
            </a:r>
          </a:p>
          <a:p>
            <a:r>
              <a:rPr lang="en-US" sz="2400" dirty="0">
                <a:latin typeface="+mj-lt"/>
              </a:rPr>
              <a:t>Michael -- </a:t>
            </a:r>
            <a:r>
              <a:rPr lang="en-US" dirty="0"/>
              <a:t>I am still not exactly clear on why the degrees of freedom for a diatomic gas like oxygen is 5, while this number is increased to 6 for atoms within a solid?</a:t>
            </a:r>
          </a:p>
          <a:p>
            <a:r>
              <a:rPr lang="en-US" sz="2400" dirty="0">
                <a:latin typeface="+mj-lt"/>
              </a:rPr>
              <a:t>Annelise -- </a:t>
            </a:r>
            <a:r>
              <a:rPr lang="en-US" dirty="0"/>
              <a:t>About degrees of freedom. I am confused on what that means exactly. I am also confused about why vibration counts as 2 degrees of freedom?</a:t>
            </a:r>
          </a:p>
        </p:txBody>
      </p:sp>
    </p:spTree>
    <p:extLst>
      <p:ext uri="{BB962C8B-B14F-4D97-AF65-F5344CB8AC3E}">
        <p14:creationId xmlns:p14="http://schemas.microsoft.com/office/powerpoint/2010/main" val="1679134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341/641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7" name="TextBox 6">
            <a:extLst>
              <a:ext uri="{FF2B5EF4-FFF2-40B4-BE49-F238E27FC236}">
                <a16:creationId xmlns:a16="http://schemas.microsoft.com/office/drawing/2014/main" id="{FE09634F-ADCB-4A2D-88F8-D54D801F88DD}"/>
              </a:ext>
            </a:extLst>
          </p:cNvPr>
          <p:cNvSpPr txBox="1"/>
          <p:nvPr/>
        </p:nvSpPr>
        <p:spPr>
          <a:xfrm>
            <a:off x="0" y="136525"/>
            <a:ext cx="8534400" cy="461665"/>
          </a:xfrm>
          <a:prstGeom prst="rect">
            <a:avLst/>
          </a:prstGeom>
          <a:noFill/>
        </p:spPr>
        <p:txBody>
          <a:bodyPr wrap="square" rtlCol="0">
            <a:spAutoFit/>
          </a:bodyPr>
          <a:lstStyle/>
          <a:p>
            <a:r>
              <a:rPr lang="en-US" sz="2400" dirty="0">
                <a:latin typeface="+mj-lt"/>
                <a:hlinkClick r:id="rId3"/>
              </a:rPr>
              <a:t>http://users.wfu.edu/natalie/s21phy341/homework/</a:t>
            </a:r>
            <a:endParaRPr lang="en-US" sz="2400" dirty="0">
              <a:latin typeface="+mj-lt"/>
            </a:endParaRPr>
          </a:p>
        </p:txBody>
      </p:sp>
      <p:pic>
        <p:nvPicPr>
          <p:cNvPr id="6" name="Picture 5">
            <a:extLst>
              <a:ext uri="{FF2B5EF4-FFF2-40B4-BE49-F238E27FC236}">
                <a16:creationId xmlns:a16="http://schemas.microsoft.com/office/drawing/2014/main" id="{C2A87FAA-7D3E-4709-98D2-D8444F3DEBA5}"/>
              </a:ext>
            </a:extLst>
          </p:cNvPr>
          <p:cNvPicPr>
            <a:picLocks noChangeAspect="1"/>
          </p:cNvPicPr>
          <p:nvPr/>
        </p:nvPicPr>
        <p:blipFill>
          <a:blip r:embed="rId4"/>
          <a:stretch>
            <a:fillRect/>
          </a:stretch>
        </p:blipFill>
        <p:spPr>
          <a:xfrm>
            <a:off x="0" y="1180660"/>
            <a:ext cx="9144000" cy="4496679"/>
          </a:xfrm>
          <a:prstGeom prst="rect">
            <a:avLst/>
          </a:prstGeom>
        </p:spPr>
      </p:pic>
      <p:sp>
        <p:nvSpPr>
          <p:cNvPr id="9" name="Rectangle 8">
            <a:extLst>
              <a:ext uri="{FF2B5EF4-FFF2-40B4-BE49-F238E27FC236}">
                <a16:creationId xmlns:a16="http://schemas.microsoft.com/office/drawing/2014/main" id="{4F2E7F74-E0FF-4029-9837-336D1538D27C}"/>
              </a:ext>
            </a:extLst>
          </p:cNvPr>
          <p:cNvSpPr/>
          <p:nvPr/>
        </p:nvSpPr>
        <p:spPr>
          <a:xfrm>
            <a:off x="762000" y="4953000"/>
            <a:ext cx="7772400" cy="228600"/>
          </a:xfrm>
          <a:prstGeom prst="rect">
            <a:avLst/>
          </a:prstGeom>
          <a:solidFill>
            <a:srgbClr val="DA32AA">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23F3C8-2A46-4A5D-B1AD-752C3F4230B5}"/>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38DF4C7C-2586-435A-99E8-A72E78ADEEF2}"/>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87EB807E-E8F9-49E3-9010-70027A2725D8}"/>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9E146A34-4730-4FA9-A286-05C6F06D76C6}"/>
              </a:ext>
            </a:extLst>
          </p:cNvPr>
          <p:cNvSpPr txBox="1"/>
          <p:nvPr/>
        </p:nvSpPr>
        <p:spPr>
          <a:xfrm>
            <a:off x="152400" y="304800"/>
            <a:ext cx="8610600" cy="5601533"/>
          </a:xfrm>
          <a:prstGeom prst="rect">
            <a:avLst/>
          </a:prstGeom>
          <a:noFill/>
        </p:spPr>
        <p:txBody>
          <a:bodyPr wrap="square" rtlCol="0">
            <a:spAutoFit/>
          </a:bodyPr>
          <a:lstStyle/>
          <a:p>
            <a:r>
              <a:rPr lang="en-US" sz="2400" dirty="0">
                <a:latin typeface="+mj-lt"/>
              </a:rPr>
              <a:t>Your questions continued –</a:t>
            </a:r>
          </a:p>
          <a:p>
            <a:r>
              <a:rPr lang="en-US" sz="2400" dirty="0"/>
              <a:t>Kristen</a:t>
            </a:r>
            <a:r>
              <a:rPr lang="en-US" sz="3200" dirty="0"/>
              <a:t> -- </a:t>
            </a:r>
            <a:r>
              <a:rPr lang="en-US" dirty="0"/>
              <a:t>From what I understand from my reading, both heat and work are energy in transit, but that they are two separate entities, and while they can both increase the temperature of something, the nature of this transit is what defines them separately. I was hoping you could confirm/expand this idea. </a:t>
            </a:r>
          </a:p>
          <a:p>
            <a:endParaRPr lang="en-US" sz="2400" dirty="0"/>
          </a:p>
          <a:p>
            <a:r>
              <a:rPr lang="en-US" sz="2400" dirty="0"/>
              <a:t>Leon</a:t>
            </a:r>
            <a:r>
              <a:rPr lang="en-US" sz="3200" dirty="0"/>
              <a:t> --</a:t>
            </a:r>
            <a:r>
              <a:rPr lang="en-US" sz="2400" dirty="0"/>
              <a:t> </a:t>
            </a:r>
            <a:r>
              <a:rPr lang="en-US" dirty="0"/>
              <a:t>I suggest the class discussion can involve how the idea of the degree of freedom integrates with the Equipartition theorem. </a:t>
            </a:r>
          </a:p>
          <a:p>
            <a:endParaRPr lang="en-US" sz="2400" dirty="0">
              <a:latin typeface="+mj-lt"/>
            </a:endParaRPr>
          </a:p>
          <a:p>
            <a:r>
              <a:rPr lang="en-US" sz="2400" dirty="0">
                <a:latin typeface="+mj-lt"/>
              </a:rPr>
              <a:t>Noah -- </a:t>
            </a:r>
            <a:r>
              <a:rPr lang="en-US" dirty="0"/>
              <a:t>What are examples of temperature-dependent forms of energy that are not quadratic?</a:t>
            </a:r>
          </a:p>
          <a:p>
            <a:endParaRPr lang="en-US" sz="2400" dirty="0">
              <a:latin typeface="+mj-lt"/>
            </a:endParaRPr>
          </a:p>
          <a:p>
            <a:r>
              <a:rPr lang="en-US" sz="2400" dirty="0" err="1">
                <a:latin typeface="+mj-lt"/>
              </a:rPr>
              <a:t>ZeZhong</a:t>
            </a:r>
            <a:r>
              <a:rPr lang="en-US" sz="2400" dirty="0">
                <a:latin typeface="+mj-lt"/>
              </a:rPr>
              <a:t> -- </a:t>
            </a:r>
            <a:r>
              <a:rPr lang="en-US" dirty="0"/>
              <a:t>For the figure 1.6 bed spring model, does the three dimensions of kinetic energy correspond to the W and three dimensions of potential energy correspond to the Q of Chapter 1.4?</a:t>
            </a: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2286347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1DED5CD-3E69-4CE2-886F-C082CF681BF2}"/>
              </a:ext>
            </a:extLst>
          </p:cNvPr>
          <p:cNvPicPr>
            <a:picLocks noChangeAspect="1"/>
          </p:cNvPicPr>
          <p:nvPr/>
        </p:nvPicPr>
        <p:blipFill>
          <a:blip r:embed="rId3" cstate="print">
            <a:extLst>
              <a:ext uri="{BEBA8EAE-BF5A-486C-A8C5-ECC9F3942E4B}">
                <a14:imgProps xmlns:a14="http://schemas.microsoft.com/office/drawing/2010/main">
                  <a14:imgLayer r:embed="rId4">
                    <a14:imgEffect>
                      <a14:artisticPaintStrokes/>
                    </a14:imgEffect>
                  </a14:imgLayer>
                </a14:imgProps>
              </a:ext>
              <a:ext uri="{28A0092B-C50C-407E-A947-70E740481C1C}">
                <a14:useLocalDpi xmlns:a14="http://schemas.microsoft.com/office/drawing/2010/main" val="0"/>
              </a:ext>
            </a:extLst>
          </a:blip>
          <a:stretch>
            <a:fillRect/>
          </a:stretch>
        </p:blipFill>
        <p:spPr>
          <a:xfrm>
            <a:off x="3020524" y="3874705"/>
            <a:ext cx="3424854" cy="2465895"/>
          </a:xfrm>
          <a:prstGeom prst="rect">
            <a:avLst/>
          </a:prstGeom>
          <a:solidFill>
            <a:srgbClr val="DA32AA"/>
          </a:solidFill>
        </p:spPr>
      </p:pic>
      <p:pic>
        <p:nvPicPr>
          <p:cNvPr id="7" name="Picture 6">
            <a:extLst>
              <a:ext uri="{FF2B5EF4-FFF2-40B4-BE49-F238E27FC236}">
                <a16:creationId xmlns:a16="http://schemas.microsoft.com/office/drawing/2014/main" id="{0A70870D-D6F7-41B1-9FB9-45901CF3A68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16864" y="495850"/>
            <a:ext cx="3453071" cy="2486211"/>
          </a:xfrm>
          <a:prstGeom prst="rect">
            <a:avLst/>
          </a:prstGeom>
        </p:spPr>
      </p:pic>
      <p:sp>
        <p:nvSpPr>
          <p:cNvPr id="2" name="Date Placeholder 1">
            <a:extLst>
              <a:ext uri="{FF2B5EF4-FFF2-40B4-BE49-F238E27FC236}">
                <a16:creationId xmlns:a16="http://schemas.microsoft.com/office/drawing/2014/main" id="{BD607B61-7586-498C-9826-E21D07BCD614}"/>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7A52A33A-7586-40B4-A16B-E1E927A01FB5}"/>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E70D6559-7D6C-482A-AECC-B0E55218380F}"/>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a:extLst>
              <a:ext uri="{FF2B5EF4-FFF2-40B4-BE49-F238E27FC236}">
                <a16:creationId xmlns:a16="http://schemas.microsoft.com/office/drawing/2014/main" id="{08C65FA7-1A10-49EC-8902-312C8FBE5ABD}"/>
              </a:ext>
            </a:extLst>
          </p:cNvPr>
          <p:cNvSpPr txBox="1"/>
          <p:nvPr/>
        </p:nvSpPr>
        <p:spPr>
          <a:xfrm>
            <a:off x="304800" y="228600"/>
            <a:ext cx="8077200" cy="461665"/>
          </a:xfrm>
          <a:prstGeom prst="rect">
            <a:avLst/>
          </a:prstGeom>
          <a:noFill/>
        </p:spPr>
        <p:txBody>
          <a:bodyPr wrap="square" rtlCol="0">
            <a:spAutoFit/>
          </a:bodyPr>
          <a:lstStyle/>
          <a:p>
            <a:r>
              <a:rPr lang="en-US" sz="2400" dirty="0">
                <a:latin typeface="+mj-lt"/>
              </a:rPr>
              <a:t>Notions of  heat and work</a:t>
            </a:r>
          </a:p>
        </p:txBody>
      </p:sp>
      <p:sp>
        <p:nvSpPr>
          <p:cNvPr id="8" name="TextBox 7">
            <a:extLst>
              <a:ext uri="{FF2B5EF4-FFF2-40B4-BE49-F238E27FC236}">
                <a16:creationId xmlns:a16="http://schemas.microsoft.com/office/drawing/2014/main" id="{E058FA0E-E5B0-457E-964F-1837D1E0BC71}"/>
              </a:ext>
            </a:extLst>
          </p:cNvPr>
          <p:cNvSpPr txBox="1"/>
          <p:nvPr/>
        </p:nvSpPr>
        <p:spPr>
          <a:xfrm>
            <a:off x="304799" y="1583648"/>
            <a:ext cx="2667000" cy="461665"/>
          </a:xfrm>
          <a:prstGeom prst="rect">
            <a:avLst/>
          </a:prstGeom>
          <a:noFill/>
        </p:spPr>
        <p:txBody>
          <a:bodyPr wrap="square" rtlCol="0">
            <a:spAutoFit/>
          </a:bodyPr>
          <a:lstStyle/>
          <a:p>
            <a:r>
              <a:rPr lang="en-US" sz="2400" dirty="0">
                <a:latin typeface="+mj-lt"/>
              </a:rPr>
              <a:t>Initial system</a:t>
            </a:r>
          </a:p>
        </p:txBody>
      </p:sp>
      <p:sp>
        <p:nvSpPr>
          <p:cNvPr id="9" name="Arrow: Curved Right 8">
            <a:extLst>
              <a:ext uri="{FF2B5EF4-FFF2-40B4-BE49-F238E27FC236}">
                <a16:creationId xmlns:a16="http://schemas.microsoft.com/office/drawing/2014/main" id="{96AF44FC-9D9B-4BB2-A31B-5CA82800E4D4}"/>
              </a:ext>
            </a:extLst>
          </p:cNvPr>
          <p:cNvSpPr/>
          <p:nvPr/>
        </p:nvSpPr>
        <p:spPr>
          <a:xfrm rot="11044212" flipH="1">
            <a:off x="2359539" y="2504733"/>
            <a:ext cx="845361" cy="1238521"/>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urved Right 9">
            <a:extLst>
              <a:ext uri="{FF2B5EF4-FFF2-40B4-BE49-F238E27FC236}">
                <a16:creationId xmlns:a16="http://schemas.microsoft.com/office/drawing/2014/main" id="{FD543FCB-74D1-4DD6-A4AD-CABBE8D15EBB}"/>
              </a:ext>
            </a:extLst>
          </p:cNvPr>
          <p:cNvSpPr/>
          <p:nvPr/>
        </p:nvSpPr>
        <p:spPr>
          <a:xfrm rot="261769" flipH="1" flipV="1">
            <a:off x="5762617" y="2325066"/>
            <a:ext cx="743489" cy="1266452"/>
          </a:xfrm>
          <a:prstGeom prst="curved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D470510E-82D1-4D3E-9C0F-FBFCF3BBE8A9}"/>
              </a:ext>
            </a:extLst>
          </p:cNvPr>
          <p:cNvSpPr txBox="1"/>
          <p:nvPr/>
        </p:nvSpPr>
        <p:spPr>
          <a:xfrm>
            <a:off x="3160307" y="3413040"/>
            <a:ext cx="1207491" cy="461665"/>
          </a:xfrm>
          <a:prstGeom prst="rect">
            <a:avLst/>
          </a:prstGeom>
          <a:noFill/>
        </p:spPr>
        <p:txBody>
          <a:bodyPr wrap="square" rtlCol="0">
            <a:spAutoFit/>
          </a:bodyPr>
          <a:lstStyle/>
          <a:p>
            <a:r>
              <a:rPr lang="en-US" sz="2400" dirty="0">
                <a:latin typeface="+mj-lt"/>
              </a:rPr>
              <a:t>heat</a:t>
            </a:r>
          </a:p>
        </p:txBody>
      </p:sp>
      <p:sp>
        <p:nvSpPr>
          <p:cNvPr id="12" name="TextBox 11">
            <a:extLst>
              <a:ext uri="{FF2B5EF4-FFF2-40B4-BE49-F238E27FC236}">
                <a16:creationId xmlns:a16="http://schemas.microsoft.com/office/drawing/2014/main" id="{ABBD118A-72E2-48B3-8F63-20870C80F5A3}"/>
              </a:ext>
            </a:extLst>
          </p:cNvPr>
          <p:cNvSpPr txBox="1"/>
          <p:nvPr/>
        </p:nvSpPr>
        <p:spPr>
          <a:xfrm>
            <a:off x="4771722" y="3156298"/>
            <a:ext cx="1207491" cy="461665"/>
          </a:xfrm>
          <a:prstGeom prst="rect">
            <a:avLst/>
          </a:prstGeom>
          <a:noFill/>
        </p:spPr>
        <p:txBody>
          <a:bodyPr wrap="square" rtlCol="0">
            <a:spAutoFit/>
          </a:bodyPr>
          <a:lstStyle/>
          <a:p>
            <a:r>
              <a:rPr lang="en-US" sz="2400" dirty="0">
                <a:latin typeface="+mj-lt"/>
              </a:rPr>
              <a:t>work</a:t>
            </a:r>
          </a:p>
        </p:txBody>
      </p:sp>
      <p:sp>
        <p:nvSpPr>
          <p:cNvPr id="14" name="TextBox 13">
            <a:extLst>
              <a:ext uri="{FF2B5EF4-FFF2-40B4-BE49-F238E27FC236}">
                <a16:creationId xmlns:a16="http://schemas.microsoft.com/office/drawing/2014/main" id="{8EAED88A-1341-49C7-BC13-1E2A120D9AAC}"/>
              </a:ext>
            </a:extLst>
          </p:cNvPr>
          <p:cNvSpPr txBox="1"/>
          <p:nvPr/>
        </p:nvSpPr>
        <p:spPr>
          <a:xfrm>
            <a:off x="434788" y="4991834"/>
            <a:ext cx="2667000" cy="461665"/>
          </a:xfrm>
          <a:prstGeom prst="rect">
            <a:avLst/>
          </a:prstGeom>
          <a:noFill/>
        </p:spPr>
        <p:txBody>
          <a:bodyPr wrap="square" rtlCol="0">
            <a:spAutoFit/>
          </a:bodyPr>
          <a:lstStyle/>
          <a:p>
            <a:r>
              <a:rPr lang="en-US" sz="2400" dirty="0">
                <a:latin typeface="+mj-lt"/>
              </a:rPr>
              <a:t>Final system</a:t>
            </a:r>
          </a:p>
        </p:txBody>
      </p:sp>
    </p:spTree>
    <p:extLst>
      <p:ext uri="{BB962C8B-B14F-4D97-AF65-F5344CB8AC3E}">
        <p14:creationId xmlns:p14="http://schemas.microsoft.com/office/powerpoint/2010/main" val="141444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CC81A1-A343-4B2F-9552-AA7A4F37C07A}"/>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F1E82557-FE8B-4331-9BE0-72464F3651E2}"/>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3AF3B5B1-9ADA-474B-80E2-12EFB8F313C1}"/>
              </a:ext>
            </a:extLst>
          </p:cNvPr>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a:extLst>
              <a:ext uri="{FF2B5EF4-FFF2-40B4-BE49-F238E27FC236}">
                <a16:creationId xmlns:a16="http://schemas.microsoft.com/office/drawing/2014/main" id="{59038AB7-8FEA-4331-AEA8-32B609673458}"/>
              </a:ext>
            </a:extLst>
          </p:cNvPr>
          <p:cNvSpPr txBox="1"/>
          <p:nvPr/>
        </p:nvSpPr>
        <p:spPr>
          <a:xfrm>
            <a:off x="838200" y="533400"/>
            <a:ext cx="7239000" cy="3416320"/>
          </a:xfrm>
          <a:prstGeom prst="rect">
            <a:avLst/>
          </a:prstGeom>
          <a:noFill/>
        </p:spPr>
        <p:txBody>
          <a:bodyPr wrap="square" rtlCol="0">
            <a:spAutoFit/>
          </a:bodyPr>
          <a:lstStyle/>
          <a:p>
            <a:r>
              <a:rPr lang="en-US" sz="2400" dirty="0">
                <a:latin typeface="+mj-lt"/>
              </a:rPr>
              <a:t>Heat:  Q Heat added to the system is defined as positive if it flows from a higher temperature to a lower temperature</a:t>
            </a:r>
          </a:p>
          <a:p>
            <a:endParaRPr lang="en-US" sz="2400" dirty="0">
              <a:latin typeface="+mj-lt"/>
            </a:endParaRPr>
          </a:p>
          <a:p>
            <a:r>
              <a:rPr lang="en-US" sz="2400" dirty="0">
                <a:latin typeface="+mj-lt"/>
              </a:rPr>
              <a:t>Work:  W Work   done on the system defined as positive if the system contracts.</a:t>
            </a:r>
          </a:p>
          <a:p>
            <a:endParaRPr lang="en-US" sz="2400" dirty="0">
              <a:latin typeface="+mj-lt"/>
            </a:endParaRPr>
          </a:p>
          <a:p>
            <a:r>
              <a:rPr lang="en-US" sz="2400" dirty="0">
                <a:latin typeface="+mj-lt"/>
              </a:rPr>
              <a:t>Internal energy U of the system is its average motional energy</a:t>
            </a:r>
          </a:p>
        </p:txBody>
      </p:sp>
      <p:graphicFrame>
        <p:nvGraphicFramePr>
          <p:cNvPr id="6" name="Object 5">
            <a:extLst>
              <a:ext uri="{FF2B5EF4-FFF2-40B4-BE49-F238E27FC236}">
                <a16:creationId xmlns:a16="http://schemas.microsoft.com/office/drawing/2014/main" id="{83DB3849-1020-40F5-BAC8-37AEC893A4CC}"/>
              </a:ext>
            </a:extLst>
          </p:cNvPr>
          <p:cNvGraphicFramePr>
            <a:graphicFrameLocks noChangeAspect="1"/>
          </p:cNvGraphicFramePr>
          <p:nvPr>
            <p:extLst>
              <p:ext uri="{D42A27DB-BD31-4B8C-83A1-F6EECF244321}">
                <p14:modId xmlns:p14="http://schemas.microsoft.com/office/powerpoint/2010/main" val="256227242"/>
              </p:ext>
            </p:extLst>
          </p:nvPr>
        </p:nvGraphicFramePr>
        <p:xfrm>
          <a:off x="581532" y="4267200"/>
          <a:ext cx="8105268" cy="1837194"/>
        </p:xfrm>
        <a:graphic>
          <a:graphicData uri="http://schemas.openxmlformats.org/presentationml/2006/ole">
            <mc:AlternateContent xmlns:mc="http://schemas.openxmlformats.org/markup-compatibility/2006">
              <mc:Choice xmlns:v="urn:schemas-microsoft-com:vml" Requires="v">
                <p:oleObj spid="_x0000_s8221" name="Equation" r:id="rId4" imgW="1904760" imgH="431640" progId="Equation.DSMT4">
                  <p:embed/>
                </p:oleObj>
              </mc:Choice>
              <mc:Fallback>
                <p:oleObj name="Equation" r:id="rId4" imgW="1904760" imgH="431640" progId="Equation.DSMT4">
                  <p:embed/>
                  <p:pic>
                    <p:nvPicPr>
                      <p:cNvPr id="0" name=""/>
                      <p:cNvPicPr/>
                      <p:nvPr/>
                    </p:nvPicPr>
                    <p:blipFill>
                      <a:blip r:embed="rId5"/>
                      <a:stretch>
                        <a:fillRect/>
                      </a:stretch>
                    </p:blipFill>
                    <p:spPr>
                      <a:xfrm>
                        <a:off x="581532" y="4267200"/>
                        <a:ext cx="8105268" cy="1837194"/>
                      </a:xfrm>
                      <a:prstGeom prst="rect">
                        <a:avLst/>
                      </a:prstGeom>
                    </p:spPr>
                  </p:pic>
                </p:oleObj>
              </mc:Fallback>
            </mc:AlternateContent>
          </a:graphicData>
        </a:graphic>
      </p:graphicFrame>
    </p:spTree>
    <p:extLst>
      <p:ext uri="{BB962C8B-B14F-4D97-AF65-F5344CB8AC3E}">
        <p14:creationId xmlns:p14="http://schemas.microsoft.com/office/powerpoint/2010/main" val="4068858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4B57F6-C443-47A6-A784-DCD8A7EAC5CC}"/>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6B61C7B9-D8ED-44F3-AD6E-C17ECAA5089B}"/>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79AB63AA-42C3-4896-85E9-BCBED8564A53}"/>
              </a:ext>
            </a:extLst>
          </p:cNvPr>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a:extLst>
              <a:ext uri="{FF2B5EF4-FFF2-40B4-BE49-F238E27FC236}">
                <a16:creationId xmlns:a16="http://schemas.microsoft.com/office/drawing/2014/main" id="{DF67A6C9-761E-47A2-84EA-DCDB78F3444B}"/>
              </a:ext>
            </a:extLst>
          </p:cNvPr>
          <p:cNvGraphicFramePr>
            <a:graphicFrameLocks noChangeAspect="1"/>
          </p:cNvGraphicFramePr>
          <p:nvPr>
            <p:extLst>
              <p:ext uri="{D42A27DB-BD31-4B8C-83A1-F6EECF244321}">
                <p14:modId xmlns:p14="http://schemas.microsoft.com/office/powerpoint/2010/main" val="2867321320"/>
              </p:ext>
            </p:extLst>
          </p:nvPr>
        </p:nvGraphicFramePr>
        <p:xfrm>
          <a:off x="304800" y="457200"/>
          <a:ext cx="8105268" cy="1837194"/>
        </p:xfrm>
        <a:graphic>
          <a:graphicData uri="http://schemas.openxmlformats.org/presentationml/2006/ole">
            <mc:AlternateContent xmlns:mc="http://schemas.openxmlformats.org/markup-compatibility/2006">
              <mc:Choice xmlns:v="urn:schemas-microsoft-com:vml" Requires="v">
                <p:oleObj spid="_x0000_s9244" name="Equation" r:id="rId4" imgW="1904760" imgH="431640" progId="Equation.DSMT4">
                  <p:embed/>
                </p:oleObj>
              </mc:Choice>
              <mc:Fallback>
                <p:oleObj name="Equation" r:id="rId4" imgW="1904760" imgH="431640" progId="Equation.DSMT4">
                  <p:embed/>
                  <p:pic>
                    <p:nvPicPr>
                      <p:cNvPr id="6" name="Object 5">
                        <a:extLst>
                          <a:ext uri="{FF2B5EF4-FFF2-40B4-BE49-F238E27FC236}">
                            <a16:creationId xmlns:a16="http://schemas.microsoft.com/office/drawing/2014/main" id="{83DB3849-1020-40F5-BAC8-37AEC893A4CC}"/>
                          </a:ext>
                        </a:extLst>
                      </p:cNvPr>
                      <p:cNvPicPr/>
                      <p:nvPr/>
                    </p:nvPicPr>
                    <p:blipFill>
                      <a:blip r:embed="rId5"/>
                      <a:stretch>
                        <a:fillRect/>
                      </a:stretch>
                    </p:blipFill>
                    <p:spPr>
                      <a:xfrm>
                        <a:off x="304800" y="457200"/>
                        <a:ext cx="8105268" cy="1837194"/>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80AF97C1-A94D-4C1B-9EEF-8C22855D6947}"/>
              </a:ext>
            </a:extLst>
          </p:cNvPr>
          <p:cNvPicPr>
            <a:picLocks noChangeAspect="1"/>
          </p:cNvPicPr>
          <p:nvPr/>
        </p:nvPicPr>
        <p:blipFill>
          <a:blip r:embed="rId6"/>
          <a:stretch>
            <a:fillRect/>
          </a:stretch>
        </p:blipFill>
        <p:spPr>
          <a:xfrm>
            <a:off x="304800" y="2440360"/>
            <a:ext cx="8686800" cy="3131766"/>
          </a:xfrm>
          <a:prstGeom prst="rect">
            <a:avLst/>
          </a:prstGeom>
        </p:spPr>
      </p:pic>
    </p:spTree>
    <p:extLst>
      <p:ext uri="{BB962C8B-B14F-4D97-AF65-F5344CB8AC3E}">
        <p14:creationId xmlns:p14="http://schemas.microsoft.com/office/powerpoint/2010/main" val="2366082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DB38D1-7783-44BC-A035-C70E24FF680E}"/>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48BC4A35-CC53-4983-A253-0F61AA26C7C7}"/>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172032C6-3FDA-4217-A4CD-1925BA857778}"/>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5F867CDE-D156-47F2-9FC1-7C83EB8725E7}"/>
              </a:ext>
            </a:extLst>
          </p:cNvPr>
          <p:cNvSpPr txBox="1"/>
          <p:nvPr/>
        </p:nvSpPr>
        <p:spPr>
          <a:xfrm>
            <a:off x="457200" y="457200"/>
            <a:ext cx="8272649" cy="1938992"/>
          </a:xfrm>
          <a:prstGeom prst="rect">
            <a:avLst/>
          </a:prstGeom>
          <a:noFill/>
        </p:spPr>
        <p:txBody>
          <a:bodyPr wrap="none" rtlCol="0">
            <a:spAutoFit/>
          </a:bodyPr>
          <a:lstStyle/>
          <a:p>
            <a:r>
              <a:rPr lang="en-US" sz="2400" dirty="0">
                <a:latin typeface="+mj-lt"/>
              </a:rPr>
              <a:t>Comment on HW 1.17 </a:t>
            </a:r>
          </a:p>
          <a:p>
            <a:r>
              <a:rPr lang="en-US" sz="2400" dirty="0">
                <a:latin typeface="+mj-lt"/>
              </a:rPr>
              <a:t> This problem explores a “corrected” equation of state for a </a:t>
            </a:r>
          </a:p>
          <a:p>
            <a:r>
              <a:rPr lang="en-US" sz="2400" dirty="0">
                <a:latin typeface="+mj-lt"/>
              </a:rPr>
              <a:t> gas and asks you to estimate some of the parameters</a:t>
            </a:r>
          </a:p>
          <a:p>
            <a:r>
              <a:rPr lang="en-US" sz="2400" dirty="0">
                <a:latin typeface="+mj-lt"/>
              </a:rPr>
              <a:t> from data on N</a:t>
            </a:r>
            <a:r>
              <a:rPr lang="en-US" sz="2400" baseline="-25000" dirty="0">
                <a:latin typeface="+mj-lt"/>
              </a:rPr>
              <a:t>2</a:t>
            </a:r>
            <a:r>
              <a:rPr lang="en-US" sz="2400" dirty="0">
                <a:latin typeface="+mj-lt"/>
              </a:rPr>
              <a:t> gas.</a:t>
            </a:r>
          </a:p>
          <a:p>
            <a:r>
              <a:rPr lang="en-US" sz="2400" dirty="0">
                <a:latin typeface="+mj-lt"/>
              </a:rPr>
              <a:t>  </a:t>
            </a:r>
          </a:p>
        </p:txBody>
      </p:sp>
      <p:graphicFrame>
        <p:nvGraphicFramePr>
          <p:cNvPr id="6" name="Object 5">
            <a:extLst>
              <a:ext uri="{FF2B5EF4-FFF2-40B4-BE49-F238E27FC236}">
                <a16:creationId xmlns:a16="http://schemas.microsoft.com/office/drawing/2014/main" id="{F4F1B60F-678E-4E66-A2DB-17CD962C67FB}"/>
              </a:ext>
            </a:extLst>
          </p:cNvPr>
          <p:cNvGraphicFramePr>
            <a:graphicFrameLocks noChangeAspect="1"/>
          </p:cNvGraphicFramePr>
          <p:nvPr>
            <p:extLst>
              <p:ext uri="{D42A27DB-BD31-4B8C-83A1-F6EECF244321}">
                <p14:modId xmlns:p14="http://schemas.microsoft.com/office/powerpoint/2010/main" val="2212086505"/>
              </p:ext>
            </p:extLst>
          </p:nvPr>
        </p:nvGraphicFramePr>
        <p:xfrm>
          <a:off x="457200" y="2209800"/>
          <a:ext cx="7773988" cy="3751263"/>
        </p:xfrm>
        <a:graphic>
          <a:graphicData uri="http://schemas.openxmlformats.org/presentationml/2006/ole">
            <mc:AlternateContent xmlns:mc="http://schemas.openxmlformats.org/markup-compatibility/2006">
              <mc:Choice xmlns:v="urn:schemas-microsoft-com:vml" Requires="v">
                <p:oleObj spid="_x0000_s10265" name="Equation" r:id="rId3" imgW="4000320" imgH="1930320" progId="Equation.DSMT4">
                  <p:embed/>
                </p:oleObj>
              </mc:Choice>
              <mc:Fallback>
                <p:oleObj name="Equation" r:id="rId3" imgW="4000320" imgH="1930320" progId="Equation.DSMT4">
                  <p:embed/>
                  <p:pic>
                    <p:nvPicPr>
                      <p:cNvPr id="0" name=""/>
                      <p:cNvPicPr/>
                      <p:nvPr/>
                    </p:nvPicPr>
                    <p:blipFill>
                      <a:blip r:embed="rId4"/>
                      <a:stretch>
                        <a:fillRect/>
                      </a:stretch>
                    </p:blipFill>
                    <p:spPr>
                      <a:xfrm>
                        <a:off x="457200" y="2209800"/>
                        <a:ext cx="7773988" cy="3751263"/>
                      </a:xfrm>
                      <a:prstGeom prst="rect">
                        <a:avLst/>
                      </a:prstGeom>
                    </p:spPr>
                  </p:pic>
                </p:oleObj>
              </mc:Fallback>
            </mc:AlternateContent>
          </a:graphicData>
        </a:graphic>
      </p:graphicFrame>
    </p:spTree>
    <p:extLst>
      <p:ext uri="{BB962C8B-B14F-4D97-AF65-F5344CB8AC3E}">
        <p14:creationId xmlns:p14="http://schemas.microsoft.com/office/powerpoint/2010/main" val="1611815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F70D3D-1456-484F-BC57-03FC10ED7EFD}"/>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7A36A3EB-3703-48A9-A6F6-CF1D417BEF70}"/>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A7A5A259-02B8-4DF6-ACA2-33E50D439AC8}"/>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37139C61-1912-40FA-8008-E975322D8443}"/>
              </a:ext>
            </a:extLst>
          </p:cNvPr>
          <p:cNvSpPr txBox="1"/>
          <p:nvPr/>
        </p:nvSpPr>
        <p:spPr>
          <a:xfrm>
            <a:off x="304800" y="304800"/>
            <a:ext cx="8229600" cy="5447645"/>
          </a:xfrm>
          <a:prstGeom prst="rect">
            <a:avLst/>
          </a:prstGeom>
          <a:noFill/>
        </p:spPr>
        <p:txBody>
          <a:bodyPr wrap="square" rtlCol="0">
            <a:spAutoFit/>
          </a:bodyPr>
          <a:lstStyle/>
          <a:p>
            <a:r>
              <a:rPr lang="en-US" sz="2400" dirty="0">
                <a:latin typeface="+mj-lt"/>
              </a:rPr>
              <a:t>Your questions – unanswered questions from last time --</a:t>
            </a:r>
          </a:p>
          <a:p>
            <a:r>
              <a:rPr lang="en-US" sz="2400" dirty="0">
                <a:latin typeface="+mj-lt"/>
              </a:rPr>
              <a:t>Chao --</a:t>
            </a:r>
            <a:r>
              <a:rPr lang="en-US" dirty="0"/>
              <a:t>Is there any relations between the number of atoms composing the molecules and the molecules' degrees of freedom? How does f=6 for atoms in crystalline solid being derived?</a:t>
            </a:r>
          </a:p>
          <a:p>
            <a:r>
              <a:rPr lang="en-US" dirty="0"/>
              <a:t>Can we derive a formula for  thermal energy of diatomic gas in class?</a:t>
            </a:r>
          </a:p>
          <a:p>
            <a:endParaRPr lang="en-US" sz="2400" dirty="0">
              <a:latin typeface="+mj-lt"/>
            </a:endParaRPr>
          </a:p>
          <a:p>
            <a:r>
              <a:rPr lang="en-US" sz="2400" dirty="0">
                <a:latin typeface="+mj-lt"/>
              </a:rPr>
              <a:t>Rich -- </a:t>
            </a:r>
            <a:r>
              <a:rPr lang="en-US" dirty="0"/>
              <a:t>-Is there any theoretical definition or practical use for temperature in a single dimension (</a:t>
            </a:r>
            <a:r>
              <a:rPr lang="en-US" dirty="0" err="1"/>
              <a:t>ie</a:t>
            </a:r>
            <a:r>
              <a:rPr lang="en-US" dirty="0"/>
              <a:t> Tx, Ty, </a:t>
            </a:r>
            <a:r>
              <a:rPr lang="en-US" dirty="0" err="1"/>
              <a:t>Tz</a:t>
            </a:r>
            <a:r>
              <a:rPr lang="en-US" dirty="0"/>
              <a:t>) ? Why is rotation down the length of a diatomic molecules not considered?</a:t>
            </a:r>
          </a:p>
          <a:p>
            <a:endParaRPr lang="en-US" sz="2400" dirty="0"/>
          </a:p>
          <a:p>
            <a:r>
              <a:rPr lang="en-US" sz="2400" dirty="0"/>
              <a:t>Kristen -- </a:t>
            </a:r>
            <a:r>
              <a:rPr lang="en-US" dirty="0"/>
              <a:t>After doing the assigned reading I would love to discuss why it is that many of the equations of thermodynamics are correct only when measured on the kelvin scale. Additionally, in the text specifically with Equation 1.17, the term translational kinetic energy is used, I was hoping you could clarify how this is different from simple kinetic energy.</a:t>
            </a:r>
          </a:p>
          <a:p>
            <a:br>
              <a:rPr lang="en-US" dirty="0"/>
            </a:br>
            <a:endParaRPr lang="en-US" sz="2400" dirty="0">
              <a:latin typeface="+mj-lt"/>
            </a:endParaRPr>
          </a:p>
        </p:txBody>
      </p:sp>
      <p:pic>
        <p:nvPicPr>
          <p:cNvPr id="7" name="Picture 6">
            <a:extLst>
              <a:ext uri="{FF2B5EF4-FFF2-40B4-BE49-F238E27FC236}">
                <a16:creationId xmlns:a16="http://schemas.microsoft.com/office/drawing/2014/main" id="{193C9D55-5B00-4594-9E61-48D6170E9F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2796778"/>
            <a:ext cx="685800" cy="632222"/>
          </a:xfrm>
          <a:prstGeom prst="rect">
            <a:avLst/>
          </a:prstGeom>
        </p:spPr>
      </p:pic>
      <p:pic>
        <p:nvPicPr>
          <p:cNvPr id="8" name="Picture 7">
            <a:extLst>
              <a:ext uri="{FF2B5EF4-FFF2-40B4-BE49-F238E27FC236}">
                <a16:creationId xmlns:a16="http://schemas.microsoft.com/office/drawing/2014/main" id="{40D2D474-5522-480D-AC1B-E9AB82CB71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76700" y="4724400"/>
            <a:ext cx="685800" cy="632222"/>
          </a:xfrm>
          <a:prstGeom prst="rect">
            <a:avLst/>
          </a:prstGeom>
        </p:spPr>
      </p:pic>
    </p:spTree>
    <p:extLst>
      <p:ext uri="{BB962C8B-B14F-4D97-AF65-F5344CB8AC3E}">
        <p14:creationId xmlns:p14="http://schemas.microsoft.com/office/powerpoint/2010/main" val="987003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E78914-D385-4709-A172-B155D3792010}"/>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0DC6CD81-F2E1-4531-8B52-FB7DD6572409}"/>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20F514DC-21F9-41CF-9BBF-AD8ACBCCC3D1}"/>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E03708BB-24B3-4D6A-B496-6FC90EB3F013}"/>
              </a:ext>
            </a:extLst>
          </p:cNvPr>
          <p:cNvSpPr txBox="1"/>
          <p:nvPr/>
        </p:nvSpPr>
        <p:spPr>
          <a:xfrm>
            <a:off x="457200" y="381000"/>
            <a:ext cx="8229600" cy="5724644"/>
          </a:xfrm>
          <a:prstGeom prst="rect">
            <a:avLst/>
          </a:prstGeom>
          <a:noFill/>
        </p:spPr>
        <p:txBody>
          <a:bodyPr wrap="square" rtlCol="0">
            <a:spAutoFit/>
          </a:bodyPr>
          <a:lstStyle/>
          <a:p>
            <a:r>
              <a:rPr lang="en-US" sz="2400" dirty="0">
                <a:latin typeface="+mj-lt"/>
              </a:rPr>
              <a:t>Parker --</a:t>
            </a:r>
            <a:r>
              <a:rPr lang="en-US" dirty="0"/>
              <a:t>And as the book states instead of PV=NRT, do you recommend we remember the conversion factor </a:t>
            </a:r>
            <a:r>
              <a:rPr lang="en-US" dirty="0" err="1"/>
              <a:t>nR</a:t>
            </a:r>
            <a:r>
              <a:rPr lang="en-US" dirty="0"/>
              <a:t>=</a:t>
            </a:r>
            <a:r>
              <a:rPr lang="en-US" dirty="0" err="1"/>
              <a:t>Nk</a:t>
            </a:r>
            <a:r>
              <a:rPr lang="en-US" dirty="0"/>
              <a:t>? What is the reason for this? </a:t>
            </a:r>
          </a:p>
          <a:p>
            <a:endParaRPr lang="en-US" sz="2400" dirty="0">
              <a:latin typeface="+mj-lt"/>
            </a:endParaRPr>
          </a:p>
          <a:p>
            <a:r>
              <a:rPr lang="en-US" sz="2400" dirty="0">
                <a:latin typeface="+mj-lt"/>
              </a:rPr>
              <a:t>Annelise --</a:t>
            </a:r>
            <a:r>
              <a:rPr lang="en-US" dirty="0"/>
              <a:t>how come in the average pressure equation we only take into consideration the velocity in the x direction? I see that in the next theorem about kinetic energy we can conclude that the y, z, and x equations are all equal- is this true for the pressure equation as well? </a:t>
            </a:r>
          </a:p>
          <a:p>
            <a:endParaRPr lang="en-US" sz="2400" dirty="0">
              <a:latin typeface="+mj-lt"/>
            </a:endParaRPr>
          </a:p>
          <a:p>
            <a:r>
              <a:rPr lang="en-US" sz="2400" dirty="0">
                <a:latin typeface="+mj-lt"/>
              </a:rPr>
              <a:t>Leon --</a:t>
            </a:r>
            <a:r>
              <a:rPr lang="en-US" dirty="0"/>
              <a:t>My question for tomorrow's lecture material focus on degrees of freedom. I still have a blurred definition of it. I first thought it's like coordinates and then find it wrong. So is it defined like all possible forms of energy a molecule could have? And how to know the exact number of df for different molecules.</a:t>
            </a:r>
          </a:p>
          <a:p>
            <a:endParaRPr lang="en-US" sz="2400" dirty="0">
              <a:latin typeface="+mj-lt"/>
            </a:endParaRPr>
          </a:p>
          <a:p>
            <a:r>
              <a:rPr lang="en-US" sz="2400" dirty="0">
                <a:latin typeface="+mj-lt"/>
              </a:rPr>
              <a:t>Noah -- </a:t>
            </a:r>
            <a:r>
              <a:rPr lang="en-US" dirty="0"/>
              <a:t>One of the footnotes says that a decrease in the temperature by a factor of e is a more precise definition. Why is this? </a:t>
            </a:r>
          </a:p>
          <a:p>
            <a:r>
              <a:rPr lang="en-US" dirty="0"/>
              <a:t>2. I am curious to learn more about how some vibrational degrees of freedom do not contribute to temperature, and what types of modes these would be.</a:t>
            </a:r>
          </a:p>
        </p:txBody>
      </p:sp>
      <p:pic>
        <p:nvPicPr>
          <p:cNvPr id="6" name="Picture 5">
            <a:extLst>
              <a:ext uri="{FF2B5EF4-FFF2-40B4-BE49-F238E27FC236}">
                <a16:creationId xmlns:a16="http://schemas.microsoft.com/office/drawing/2014/main" id="{B82F0081-AE79-4F9E-B7C4-DB518B19A6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0" y="752356"/>
            <a:ext cx="685800" cy="632222"/>
          </a:xfrm>
          <a:prstGeom prst="rect">
            <a:avLst/>
          </a:prstGeom>
        </p:spPr>
      </p:pic>
      <p:pic>
        <p:nvPicPr>
          <p:cNvPr id="7" name="Picture 6">
            <a:extLst>
              <a:ext uri="{FF2B5EF4-FFF2-40B4-BE49-F238E27FC236}">
                <a16:creationId xmlns:a16="http://schemas.microsoft.com/office/drawing/2014/main" id="{9241DF0B-BAFE-425F-B543-51F33D9586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7400" y="2286000"/>
            <a:ext cx="685800" cy="632222"/>
          </a:xfrm>
          <a:prstGeom prst="rect">
            <a:avLst/>
          </a:prstGeom>
        </p:spPr>
      </p:pic>
    </p:spTree>
    <p:extLst>
      <p:ext uri="{BB962C8B-B14F-4D97-AF65-F5344CB8AC3E}">
        <p14:creationId xmlns:p14="http://schemas.microsoft.com/office/powerpoint/2010/main" val="3365631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C53B88-A188-4DB2-8AB1-4CD7546E6342}"/>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6E3F6169-2131-450B-B886-97903D8D5009}"/>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7CBE9387-47D7-4166-9ACD-F05CE8A5599D}"/>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5CA74684-B6DA-4EBC-B6B0-B3729A6E85EB}"/>
              </a:ext>
            </a:extLst>
          </p:cNvPr>
          <p:cNvSpPr txBox="1"/>
          <p:nvPr/>
        </p:nvSpPr>
        <p:spPr>
          <a:xfrm>
            <a:off x="457200" y="381000"/>
            <a:ext cx="8458200" cy="461665"/>
          </a:xfrm>
          <a:prstGeom prst="rect">
            <a:avLst/>
          </a:prstGeom>
          <a:noFill/>
        </p:spPr>
        <p:txBody>
          <a:bodyPr wrap="square" rtlCol="0">
            <a:spAutoFit/>
          </a:bodyPr>
          <a:lstStyle/>
          <a:p>
            <a:r>
              <a:rPr lang="en-US" sz="2400" dirty="0">
                <a:latin typeface="+mj-lt"/>
              </a:rPr>
              <a:t>Comment on the ideal gas equation of state</a:t>
            </a:r>
          </a:p>
        </p:txBody>
      </p:sp>
      <p:graphicFrame>
        <p:nvGraphicFramePr>
          <p:cNvPr id="6" name="Object 5">
            <a:extLst>
              <a:ext uri="{FF2B5EF4-FFF2-40B4-BE49-F238E27FC236}">
                <a16:creationId xmlns:a16="http://schemas.microsoft.com/office/drawing/2014/main" id="{F9F5D32D-DB6A-4204-ADD5-E30595C07301}"/>
              </a:ext>
            </a:extLst>
          </p:cNvPr>
          <p:cNvGraphicFramePr>
            <a:graphicFrameLocks noChangeAspect="1"/>
          </p:cNvGraphicFramePr>
          <p:nvPr>
            <p:extLst>
              <p:ext uri="{D42A27DB-BD31-4B8C-83A1-F6EECF244321}">
                <p14:modId xmlns:p14="http://schemas.microsoft.com/office/powerpoint/2010/main" val="2024058157"/>
              </p:ext>
            </p:extLst>
          </p:nvPr>
        </p:nvGraphicFramePr>
        <p:xfrm>
          <a:off x="787400" y="970931"/>
          <a:ext cx="5943600" cy="1803184"/>
        </p:xfrm>
        <a:graphic>
          <a:graphicData uri="http://schemas.openxmlformats.org/presentationml/2006/ole">
            <mc:AlternateContent xmlns:mc="http://schemas.openxmlformats.org/markup-compatibility/2006">
              <mc:Choice xmlns:v="urn:schemas-microsoft-com:vml" Requires="v">
                <p:oleObj spid="_x0000_s1136" name="Equation" r:id="rId4" imgW="1955520" imgH="660240" progId="Equation.DSMT4">
                  <p:embed/>
                </p:oleObj>
              </mc:Choice>
              <mc:Fallback>
                <p:oleObj name="Equation" r:id="rId4" imgW="1955520" imgH="660240" progId="Equation.DSMT4">
                  <p:embed/>
                  <p:pic>
                    <p:nvPicPr>
                      <p:cNvPr id="0" name=""/>
                      <p:cNvPicPr/>
                      <p:nvPr/>
                    </p:nvPicPr>
                    <p:blipFill>
                      <a:blip r:embed="rId5"/>
                      <a:stretch>
                        <a:fillRect/>
                      </a:stretch>
                    </p:blipFill>
                    <p:spPr>
                      <a:xfrm>
                        <a:off x="787400" y="970931"/>
                        <a:ext cx="5943600" cy="1803184"/>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4BFB48DF-F808-424D-88C9-47FDA0AB4B32}"/>
              </a:ext>
            </a:extLst>
          </p:cNvPr>
          <p:cNvSpPr txBox="1"/>
          <p:nvPr/>
        </p:nvSpPr>
        <p:spPr>
          <a:xfrm>
            <a:off x="787400" y="2814677"/>
            <a:ext cx="7162800" cy="1569660"/>
          </a:xfrm>
          <a:prstGeom prst="rect">
            <a:avLst/>
          </a:prstGeom>
          <a:noFill/>
        </p:spPr>
        <p:txBody>
          <a:bodyPr wrap="square" rtlCol="0">
            <a:spAutoFit/>
          </a:bodyPr>
          <a:lstStyle/>
          <a:p>
            <a:r>
              <a:rPr lang="en-US" sz="2400" dirty="0">
                <a:latin typeface="+mj-lt"/>
              </a:rPr>
              <a:t>Note that it is sometimes more convenient to represent this equation in terms of the number “</a:t>
            </a:r>
            <a:r>
              <a:rPr lang="en-US" sz="2400" i="1" dirty="0">
                <a:latin typeface="+mj-lt"/>
              </a:rPr>
              <a:t>n</a:t>
            </a:r>
            <a:r>
              <a:rPr lang="en-US" sz="2400" dirty="0">
                <a:latin typeface="+mj-lt"/>
              </a:rPr>
              <a:t>” of moles of particles     (1 mole=  </a:t>
            </a:r>
            <a:r>
              <a:rPr lang="it-IT" sz="2400" dirty="0">
                <a:latin typeface="+mj-lt"/>
              </a:rPr>
              <a:t>6.0224076 x 10</a:t>
            </a:r>
            <a:r>
              <a:rPr lang="it-IT" sz="2400" baseline="30000" dirty="0">
                <a:latin typeface="+mj-lt"/>
              </a:rPr>
              <a:t>23</a:t>
            </a:r>
            <a:r>
              <a:rPr lang="it-IT" sz="2400" dirty="0">
                <a:latin typeface="+mj-lt"/>
              </a:rPr>
              <a:t> particles) </a:t>
            </a:r>
            <a:endParaRPr lang="en-US" sz="2400" dirty="0">
              <a:latin typeface="+mj-lt"/>
            </a:endParaRPr>
          </a:p>
        </p:txBody>
      </p:sp>
      <p:graphicFrame>
        <p:nvGraphicFramePr>
          <p:cNvPr id="9" name="Object 8">
            <a:extLst>
              <a:ext uri="{FF2B5EF4-FFF2-40B4-BE49-F238E27FC236}">
                <a16:creationId xmlns:a16="http://schemas.microsoft.com/office/drawing/2014/main" id="{7943D8FC-6844-48F0-B079-AB0E43214BA6}"/>
              </a:ext>
            </a:extLst>
          </p:cNvPr>
          <p:cNvGraphicFramePr>
            <a:graphicFrameLocks noChangeAspect="1"/>
          </p:cNvGraphicFramePr>
          <p:nvPr>
            <p:extLst>
              <p:ext uri="{D42A27DB-BD31-4B8C-83A1-F6EECF244321}">
                <p14:modId xmlns:p14="http://schemas.microsoft.com/office/powerpoint/2010/main" val="1297955626"/>
              </p:ext>
            </p:extLst>
          </p:nvPr>
        </p:nvGraphicFramePr>
        <p:xfrm>
          <a:off x="787400" y="4542927"/>
          <a:ext cx="6888728" cy="1344142"/>
        </p:xfrm>
        <a:graphic>
          <a:graphicData uri="http://schemas.openxmlformats.org/presentationml/2006/ole">
            <mc:AlternateContent xmlns:mc="http://schemas.openxmlformats.org/markup-compatibility/2006">
              <mc:Choice xmlns:v="urn:schemas-microsoft-com:vml" Requires="v">
                <p:oleObj spid="_x0000_s1137" name="Equation" r:id="rId6" imgW="2082600" imgH="406080" progId="Equation.DSMT4">
                  <p:embed/>
                </p:oleObj>
              </mc:Choice>
              <mc:Fallback>
                <p:oleObj name="Equation" r:id="rId6" imgW="2082600" imgH="406080" progId="Equation.DSMT4">
                  <p:embed/>
                  <p:pic>
                    <p:nvPicPr>
                      <p:cNvPr id="0" name=""/>
                      <p:cNvPicPr/>
                      <p:nvPr/>
                    </p:nvPicPr>
                    <p:blipFill>
                      <a:blip r:embed="rId7"/>
                      <a:stretch>
                        <a:fillRect/>
                      </a:stretch>
                    </p:blipFill>
                    <p:spPr>
                      <a:xfrm>
                        <a:off x="787400" y="4542927"/>
                        <a:ext cx="6888728" cy="1344142"/>
                      </a:xfrm>
                      <a:prstGeom prst="rect">
                        <a:avLst/>
                      </a:prstGeom>
                    </p:spPr>
                  </p:pic>
                </p:oleObj>
              </mc:Fallback>
            </mc:AlternateContent>
          </a:graphicData>
        </a:graphic>
      </p:graphicFrame>
    </p:spTree>
    <p:extLst>
      <p:ext uri="{BB962C8B-B14F-4D97-AF65-F5344CB8AC3E}">
        <p14:creationId xmlns:p14="http://schemas.microsoft.com/office/powerpoint/2010/main" val="829648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6F9DED-2CD5-4454-B24E-55CE776EC45A}"/>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17FF618E-1CD2-4CB0-88E2-B1A8AA618113}"/>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9A2504F2-2DBD-4D91-A76C-249C3F1067C3}"/>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135C8EFC-9652-4030-A97B-8D896917D9F7}"/>
              </a:ext>
            </a:extLst>
          </p:cNvPr>
          <p:cNvSpPr txBox="1"/>
          <p:nvPr/>
        </p:nvSpPr>
        <p:spPr>
          <a:xfrm>
            <a:off x="457200" y="152400"/>
            <a:ext cx="7315200" cy="461665"/>
          </a:xfrm>
          <a:prstGeom prst="rect">
            <a:avLst/>
          </a:prstGeom>
          <a:noFill/>
        </p:spPr>
        <p:txBody>
          <a:bodyPr wrap="square" rtlCol="0">
            <a:spAutoFit/>
          </a:bodyPr>
          <a:lstStyle/>
          <a:p>
            <a:r>
              <a:rPr lang="en-US" sz="2400" dirty="0">
                <a:latin typeface="+mj-lt"/>
              </a:rPr>
              <a:t>More comments on the ideal gas equation of state </a:t>
            </a:r>
          </a:p>
        </p:txBody>
      </p:sp>
      <p:graphicFrame>
        <p:nvGraphicFramePr>
          <p:cNvPr id="6" name="Object 5">
            <a:extLst>
              <a:ext uri="{FF2B5EF4-FFF2-40B4-BE49-F238E27FC236}">
                <a16:creationId xmlns:a16="http://schemas.microsoft.com/office/drawing/2014/main" id="{B1005781-8FBE-4CF7-BE0E-00975E917770}"/>
              </a:ext>
            </a:extLst>
          </p:cNvPr>
          <p:cNvGraphicFramePr>
            <a:graphicFrameLocks noChangeAspect="1"/>
          </p:cNvGraphicFramePr>
          <p:nvPr>
            <p:extLst>
              <p:ext uri="{D42A27DB-BD31-4B8C-83A1-F6EECF244321}">
                <p14:modId xmlns:p14="http://schemas.microsoft.com/office/powerpoint/2010/main" val="1224999962"/>
              </p:ext>
            </p:extLst>
          </p:nvPr>
        </p:nvGraphicFramePr>
        <p:xfrm>
          <a:off x="838200" y="614065"/>
          <a:ext cx="2658973" cy="811212"/>
        </p:xfrm>
        <a:graphic>
          <a:graphicData uri="http://schemas.openxmlformats.org/presentationml/2006/ole">
            <mc:AlternateContent xmlns:mc="http://schemas.openxmlformats.org/markup-compatibility/2006">
              <mc:Choice xmlns:v="urn:schemas-microsoft-com:vml" Requires="v">
                <p:oleObj spid="_x0000_s5165" name="Equation" r:id="rId4" imgW="749160" imgH="228600" progId="Equation.DSMT4">
                  <p:embed/>
                </p:oleObj>
              </mc:Choice>
              <mc:Fallback>
                <p:oleObj name="Equation" r:id="rId4" imgW="749160" imgH="228600" progId="Equation.DSMT4">
                  <p:embed/>
                  <p:pic>
                    <p:nvPicPr>
                      <p:cNvPr id="0" name=""/>
                      <p:cNvPicPr/>
                      <p:nvPr/>
                    </p:nvPicPr>
                    <p:blipFill>
                      <a:blip r:embed="rId5"/>
                      <a:stretch>
                        <a:fillRect/>
                      </a:stretch>
                    </p:blipFill>
                    <p:spPr>
                      <a:xfrm>
                        <a:off x="838200" y="614065"/>
                        <a:ext cx="2658973" cy="811212"/>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34D8CE60-C239-47AD-BFFC-708F852E84EB}"/>
              </a:ext>
            </a:extLst>
          </p:cNvPr>
          <p:cNvSpPr txBox="1"/>
          <p:nvPr/>
        </p:nvSpPr>
        <p:spPr>
          <a:xfrm>
            <a:off x="488576" y="1407348"/>
            <a:ext cx="8382000" cy="3046988"/>
          </a:xfrm>
          <a:prstGeom prst="rect">
            <a:avLst/>
          </a:prstGeom>
          <a:noFill/>
        </p:spPr>
        <p:txBody>
          <a:bodyPr wrap="square" rtlCol="0">
            <a:spAutoFit/>
          </a:bodyPr>
          <a:lstStyle/>
          <a:p>
            <a:r>
              <a:rPr lang="en-US" sz="2400" dirty="0">
                <a:latin typeface="+mj-lt"/>
              </a:rPr>
              <a:t>Why must we use </a:t>
            </a:r>
            <a:r>
              <a:rPr lang="en-US" sz="2400" i="1" dirty="0">
                <a:latin typeface="+mj-lt"/>
              </a:rPr>
              <a:t>T</a:t>
            </a:r>
            <a:r>
              <a:rPr lang="en-US" sz="2400" dirty="0">
                <a:latin typeface="+mj-lt"/>
              </a:rPr>
              <a:t> measured on the Kelvin scale?</a:t>
            </a:r>
          </a:p>
          <a:p>
            <a:endParaRPr lang="en-US" sz="2400" dirty="0">
              <a:latin typeface="+mj-lt"/>
            </a:endParaRPr>
          </a:p>
          <a:p>
            <a:r>
              <a:rPr lang="en-US" sz="2400" dirty="0">
                <a:latin typeface="+mj-lt"/>
              </a:rPr>
              <a:t>The Celsius and Fahrenheit scales were invented on the basis of human experience without a recognition of the fundamental properties of matter.    The experimental analysis leading to the ideal gas equation of state lead to the notion that the correlation of temperature and matter is best described by a temperature scale for which </a:t>
            </a:r>
            <a:r>
              <a:rPr lang="en-US" sz="2400" i="1" dirty="0">
                <a:latin typeface="+mj-lt"/>
              </a:rPr>
              <a:t>T</a:t>
            </a:r>
            <a:r>
              <a:rPr lang="en-US" sz="2400" i="1" dirty="0">
                <a:latin typeface="Symbol" panose="05050102010706020507" pitchFamily="18" charset="2"/>
              </a:rPr>
              <a:t>³ </a:t>
            </a:r>
            <a:r>
              <a:rPr lang="en-US" sz="2400" i="1" dirty="0">
                <a:latin typeface="+mj-lt"/>
              </a:rPr>
              <a:t>0. </a:t>
            </a:r>
          </a:p>
        </p:txBody>
      </p:sp>
    </p:spTree>
    <p:extLst>
      <p:ext uri="{BB962C8B-B14F-4D97-AF65-F5344CB8AC3E}">
        <p14:creationId xmlns:p14="http://schemas.microsoft.com/office/powerpoint/2010/main" val="224096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FDEC45-50A4-422D-8A5A-E97B4E89AFFC}"/>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594F1219-41DD-4D8E-9C81-82B50FE10FBF}"/>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82AE175D-6638-40B0-B797-8C04F6783C55}"/>
              </a:ext>
            </a:extLst>
          </p:cNvPr>
          <p:cNvSpPr>
            <a:spLocks noGrp="1"/>
          </p:cNvSpPr>
          <p:nvPr>
            <p:ph type="sldNum" sz="quarter" idx="12"/>
          </p:nvPr>
        </p:nvSpPr>
        <p:spPr/>
        <p:txBody>
          <a:bodyPr/>
          <a:lstStyle/>
          <a:p>
            <a:fld id="{CE368B07-CEBF-4C80-90AF-53B34FA04CF3}" type="slidenum">
              <a:rPr lang="en-US" smtClean="0"/>
              <a:t>8</a:t>
            </a:fld>
            <a:endParaRPr lang="en-US" dirty="0"/>
          </a:p>
        </p:txBody>
      </p:sp>
      <p:pic>
        <p:nvPicPr>
          <p:cNvPr id="5" name="Picture 4">
            <a:extLst>
              <a:ext uri="{FF2B5EF4-FFF2-40B4-BE49-F238E27FC236}">
                <a16:creationId xmlns:a16="http://schemas.microsoft.com/office/drawing/2014/main" id="{EB8BA6C3-39D6-4AF3-A6CC-E320E965AED7}"/>
              </a:ext>
            </a:extLst>
          </p:cNvPr>
          <p:cNvPicPr>
            <a:picLocks noChangeAspect="1"/>
          </p:cNvPicPr>
          <p:nvPr/>
        </p:nvPicPr>
        <p:blipFill>
          <a:blip r:embed="rId3"/>
          <a:stretch>
            <a:fillRect/>
          </a:stretch>
        </p:blipFill>
        <p:spPr>
          <a:xfrm>
            <a:off x="304800" y="1668379"/>
            <a:ext cx="8060675" cy="3521242"/>
          </a:xfrm>
          <a:prstGeom prst="rect">
            <a:avLst/>
          </a:prstGeom>
        </p:spPr>
      </p:pic>
      <p:sp>
        <p:nvSpPr>
          <p:cNvPr id="6" name="TextBox 5">
            <a:extLst>
              <a:ext uri="{FF2B5EF4-FFF2-40B4-BE49-F238E27FC236}">
                <a16:creationId xmlns:a16="http://schemas.microsoft.com/office/drawing/2014/main" id="{25ED7B6F-78F8-4DCB-89CE-6F7F318811E8}"/>
              </a:ext>
            </a:extLst>
          </p:cNvPr>
          <p:cNvSpPr txBox="1"/>
          <p:nvPr/>
        </p:nvSpPr>
        <p:spPr>
          <a:xfrm>
            <a:off x="304800" y="136525"/>
            <a:ext cx="7772400" cy="461665"/>
          </a:xfrm>
          <a:prstGeom prst="rect">
            <a:avLst/>
          </a:prstGeom>
          <a:noFill/>
        </p:spPr>
        <p:txBody>
          <a:bodyPr wrap="square" rtlCol="0">
            <a:spAutoFit/>
          </a:bodyPr>
          <a:lstStyle/>
          <a:p>
            <a:r>
              <a:rPr lang="en-US" sz="2400" dirty="0">
                <a:latin typeface="+mj-lt"/>
              </a:rPr>
              <a:t>Temperature scales</a:t>
            </a:r>
          </a:p>
        </p:txBody>
      </p:sp>
      <p:sp>
        <p:nvSpPr>
          <p:cNvPr id="7" name="TextBox 6">
            <a:extLst>
              <a:ext uri="{FF2B5EF4-FFF2-40B4-BE49-F238E27FC236}">
                <a16:creationId xmlns:a16="http://schemas.microsoft.com/office/drawing/2014/main" id="{8F9A9653-F99E-4D3E-988C-270A2F1F1F84}"/>
              </a:ext>
            </a:extLst>
          </p:cNvPr>
          <p:cNvSpPr txBox="1"/>
          <p:nvPr/>
        </p:nvSpPr>
        <p:spPr>
          <a:xfrm rot="16200000">
            <a:off x="-605589" y="2813156"/>
            <a:ext cx="2125578" cy="461665"/>
          </a:xfrm>
          <a:prstGeom prst="rect">
            <a:avLst/>
          </a:prstGeom>
          <a:noFill/>
        </p:spPr>
        <p:txBody>
          <a:bodyPr wrap="square" rtlCol="0">
            <a:spAutoFit/>
          </a:bodyPr>
          <a:lstStyle/>
          <a:p>
            <a:r>
              <a:rPr lang="en-US" sz="2400" dirty="0">
                <a:latin typeface="+mj-lt"/>
              </a:rPr>
              <a:t>T (Celsius)</a:t>
            </a:r>
          </a:p>
        </p:txBody>
      </p:sp>
      <p:sp>
        <p:nvSpPr>
          <p:cNvPr id="8" name="TextBox 7">
            <a:extLst>
              <a:ext uri="{FF2B5EF4-FFF2-40B4-BE49-F238E27FC236}">
                <a16:creationId xmlns:a16="http://schemas.microsoft.com/office/drawing/2014/main" id="{2FF041BA-0346-4670-B9E0-EF0B70DA9C57}"/>
              </a:ext>
            </a:extLst>
          </p:cNvPr>
          <p:cNvSpPr txBox="1"/>
          <p:nvPr/>
        </p:nvSpPr>
        <p:spPr>
          <a:xfrm>
            <a:off x="4419600" y="3507432"/>
            <a:ext cx="2286000" cy="461665"/>
          </a:xfrm>
          <a:prstGeom prst="rect">
            <a:avLst/>
          </a:prstGeom>
          <a:noFill/>
        </p:spPr>
        <p:txBody>
          <a:bodyPr wrap="square" rtlCol="0">
            <a:spAutoFit/>
          </a:bodyPr>
          <a:lstStyle/>
          <a:p>
            <a:r>
              <a:rPr lang="en-US" sz="2400" dirty="0">
                <a:latin typeface="+mj-lt"/>
              </a:rPr>
              <a:t>T (Kelvin)</a:t>
            </a:r>
          </a:p>
        </p:txBody>
      </p:sp>
      <p:cxnSp>
        <p:nvCxnSpPr>
          <p:cNvPr id="10" name="Straight Connector 9">
            <a:extLst>
              <a:ext uri="{FF2B5EF4-FFF2-40B4-BE49-F238E27FC236}">
                <a16:creationId xmlns:a16="http://schemas.microsoft.com/office/drawing/2014/main" id="{D30040A8-2854-4831-97E1-B6963E7BC271}"/>
              </a:ext>
            </a:extLst>
          </p:cNvPr>
          <p:cNvCxnSpPr/>
          <p:nvPr/>
        </p:nvCxnSpPr>
        <p:spPr>
          <a:xfrm>
            <a:off x="1524000" y="2590800"/>
            <a:ext cx="6705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E17F526-0663-4CBD-A28D-58498DF48BD7}"/>
              </a:ext>
            </a:extLst>
          </p:cNvPr>
          <p:cNvSpPr txBox="1"/>
          <p:nvPr/>
        </p:nvSpPr>
        <p:spPr>
          <a:xfrm>
            <a:off x="2057400" y="2133600"/>
            <a:ext cx="3276600" cy="461665"/>
          </a:xfrm>
          <a:prstGeom prst="rect">
            <a:avLst/>
          </a:prstGeom>
          <a:noFill/>
        </p:spPr>
        <p:txBody>
          <a:bodyPr wrap="square" rtlCol="0">
            <a:spAutoFit/>
          </a:bodyPr>
          <a:lstStyle/>
          <a:p>
            <a:r>
              <a:rPr lang="en-US" sz="2400" dirty="0">
                <a:solidFill>
                  <a:srgbClr val="FF0000"/>
                </a:solidFill>
                <a:latin typeface="+mj-lt"/>
              </a:rPr>
              <a:t>Water boils</a:t>
            </a:r>
          </a:p>
        </p:txBody>
      </p:sp>
      <p:cxnSp>
        <p:nvCxnSpPr>
          <p:cNvPr id="12" name="Straight Connector 11">
            <a:extLst>
              <a:ext uri="{FF2B5EF4-FFF2-40B4-BE49-F238E27FC236}">
                <a16:creationId xmlns:a16="http://schemas.microsoft.com/office/drawing/2014/main" id="{74D41116-7ADD-4E9E-AFCE-24D695D082DF}"/>
              </a:ext>
            </a:extLst>
          </p:cNvPr>
          <p:cNvCxnSpPr/>
          <p:nvPr/>
        </p:nvCxnSpPr>
        <p:spPr>
          <a:xfrm>
            <a:off x="1524000" y="3276600"/>
            <a:ext cx="67056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02DA868B-078F-499F-BDDB-813068185419}"/>
              </a:ext>
            </a:extLst>
          </p:cNvPr>
          <p:cNvSpPr txBox="1"/>
          <p:nvPr/>
        </p:nvSpPr>
        <p:spPr>
          <a:xfrm>
            <a:off x="2133600" y="2814935"/>
            <a:ext cx="3276600" cy="461665"/>
          </a:xfrm>
          <a:prstGeom prst="rect">
            <a:avLst/>
          </a:prstGeom>
          <a:noFill/>
        </p:spPr>
        <p:txBody>
          <a:bodyPr wrap="square" rtlCol="0">
            <a:spAutoFit/>
          </a:bodyPr>
          <a:lstStyle/>
          <a:p>
            <a:r>
              <a:rPr lang="en-US" sz="2400" dirty="0">
                <a:solidFill>
                  <a:srgbClr val="0070C0"/>
                </a:solidFill>
                <a:latin typeface="+mj-lt"/>
              </a:rPr>
              <a:t>Water freezes</a:t>
            </a:r>
          </a:p>
        </p:txBody>
      </p:sp>
      <p:sp>
        <p:nvSpPr>
          <p:cNvPr id="14" name="Arrow: Up 13">
            <a:extLst>
              <a:ext uri="{FF2B5EF4-FFF2-40B4-BE49-F238E27FC236}">
                <a16:creationId xmlns:a16="http://schemas.microsoft.com/office/drawing/2014/main" id="{E27F9F5F-E581-45FC-A552-11125737EDD5}"/>
              </a:ext>
            </a:extLst>
          </p:cNvPr>
          <p:cNvSpPr/>
          <p:nvPr/>
        </p:nvSpPr>
        <p:spPr>
          <a:xfrm>
            <a:off x="4605609" y="4125806"/>
            <a:ext cx="766466" cy="605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38E8C49-74B8-4322-98CF-E4655A45121F}"/>
              </a:ext>
            </a:extLst>
          </p:cNvPr>
          <p:cNvSpPr txBox="1"/>
          <p:nvPr/>
        </p:nvSpPr>
        <p:spPr>
          <a:xfrm>
            <a:off x="4536141" y="4727956"/>
            <a:ext cx="2438400" cy="461665"/>
          </a:xfrm>
          <a:prstGeom prst="rect">
            <a:avLst/>
          </a:prstGeom>
          <a:noFill/>
        </p:spPr>
        <p:txBody>
          <a:bodyPr wrap="square" rtlCol="0">
            <a:spAutoFit/>
          </a:bodyPr>
          <a:lstStyle/>
          <a:p>
            <a:r>
              <a:rPr lang="en-US" sz="2400" dirty="0">
                <a:latin typeface="+mj-lt"/>
              </a:rPr>
              <a:t>273.15</a:t>
            </a:r>
          </a:p>
        </p:txBody>
      </p:sp>
    </p:spTree>
    <p:extLst>
      <p:ext uri="{BB962C8B-B14F-4D97-AF65-F5344CB8AC3E}">
        <p14:creationId xmlns:p14="http://schemas.microsoft.com/office/powerpoint/2010/main" val="3126839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04EEEF-7AC6-4120-BA5C-8D6E54BDB395}"/>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C2BC123A-A90F-475B-91C3-04339FAD1541}"/>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D07F8397-2E9A-475D-AAA4-D13E6BD03D37}"/>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A77C2B9D-F3E7-417F-91E6-FA9EE2195A3D}"/>
              </a:ext>
            </a:extLst>
          </p:cNvPr>
          <p:cNvSpPr txBox="1"/>
          <p:nvPr/>
        </p:nvSpPr>
        <p:spPr>
          <a:xfrm>
            <a:off x="0" y="304800"/>
            <a:ext cx="9144000" cy="1508105"/>
          </a:xfrm>
          <a:prstGeom prst="rect">
            <a:avLst/>
          </a:prstGeom>
          <a:noFill/>
        </p:spPr>
        <p:txBody>
          <a:bodyPr wrap="square" rtlCol="0">
            <a:spAutoFit/>
          </a:bodyPr>
          <a:lstStyle/>
          <a:p>
            <a:r>
              <a:rPr lang="en-US" sz="2400" dirty="0">
                <a:latin typeface="+mj-lt"/>
              </a:rPr>
              <a:t>History of ideal gas equation of state – short article from department of energy --</a:t>
            </a:r>
          </a:p>
          <a:p>
            <a:endParaRPr lang="en-US" sz="2400" dirty="0">
              <a:latin typeface="+mj-lt"/>
            </a:endParaRPr>
          </a:p>
          <a:p>
            <a:r>
              <a:rPr lang="en-US" sz="2000" dirty="0">
                <a:latin typeface="+mj-lt"/>
                <a:hlinkClick r:id="rId3"/>
              </a:rPr>
              <a:t>https://www.energy.gov/ne/articles/empirical-math-model-ideal-gas-law-0</a:t>
            </a:r>
            <a:endParaRPr lang="en-US" sz="2000" dirty="0">
              <a:latin typeface="+mj-lt"/>
            </a:endParaRPr>
          </a:p>
        </p:txBody>
      </p:sp>
      <p:sp>
        <p:nvSpPr>
          <p:cNvPr id="6" name="TextBox 5">
            <a:extLst>
              <a:ext uri="{FF2B5EF4-FFF2-40B4-BE49-F238E27FC236}">
                <a16:creationId xmlns:a16="http://schemas.microsoft.com/office/drawing/2014/main" id="{8D29974A-ED7E-460B-B1E1-2EE0A2666A89}"/>
              </a:ext>
            </a:extLst>
          </p:cNvPr>
          <p:cNvSpPr txBox="1"/>
          <p:nvPr/>
        </p:nvSpPr>
        <p:spPr>
          <a:xfrm>
            <a:off x="152400" y="2209800"/>
            <a:ext cx="8458200" cy="1938992"/>
          </a:xfrm>
          <a:prstGeom prst="rect">
            <a:avLst/>
          </a:prstGeom>
          <a:noFill/>
        </p:spPr>
        <p:txBody>
          <a:bodyPr wrap="square" rtlCol="0">
            <a:spAutoFit/>
          </a:bodyPr>
          <a:lstStyle/>
          <a:p>
            <a:r>
              <a:rPr lang="en-US" sz="2400" dirty="0">
                <a:latin typeface="+mj-lt"/>
              </a:rPr>
              <a:t>Multiple scientists over ~ 200 years starting in 1663</a:t>
            </a:r>
          </a:p>
          <a:p>
            <a:pPr lvl="1"/>
            <a:r>
              <a:rPr lang="en-US" sz="2400" dirty="0">
                <a:latin typeface="+mj-lt"/>
              </a:rPr>
              <a:t>Boyle</a:t>
            </a:r>
          </a:p>
          <a:p>
            <a:pPr lvl="1"/>
            <a:r>
              <a:rPr lang="en-US" sz="2400" dirty="0">
                <a:latin typeface="+mj-lt"/>
              </a:rPr>
              <a:t>Charles</a:t>
            </a:r>
          </a:p>
          <a:p>
            <a:pPr lvl="1"/>
            <a:r>
              <a:rPr lang="en-US" sz="2400" dirty="0">
                <a:latin typeface="+mj-lt"/>
              </a:rPr>
              <a:t>Guy-</a:t>
            </a:r>
            <a:r>
              <a:rPr lang="en-US" sz="2400" dirty="0" err="1">
                <a:latin typeface="+mj-lt"/>
              </a:rPr>
              <a:t>Lussac</a:t>
            </a:r>
            <a:endParaRPr lang="en-US" sz="2400" dirty="0">
              <a:latin typeface="+mj-lt"/>
            </a:endParaRPr>
          </a:p>
          <a:p>
            <a:pPr lvl="1"/>
            <a:r>
              <a:rPr lang="en-US" sz="2400" dirty="0">
                <a:latin typeface="+mj-lt"/>
              </a:rPr>
              <a:t>Avogadro</a:t>
            </a:r>
          </a:p>
        </p:txBody>
      </p:sp>
    </p:spTree>
    <p:extLst>
      <p:ext uri="{BB962C8B-B14F-4D97-AF65-F5344CB8AC3E}">
        <p14:creationId xmlns:p14="http://schemas.microsoft.com/office/powerpoint/2010/main" val="561817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13113</TotalTime>
  <Words>1309</Words>
  <Application>Microsoft Office PowerPoint</Application>
  <PresentationFormat>On-screen Show (4:3)</PresentationFormat>
  <Paragraphs>230</Paragraphs>
  <Slides>23</Slides>
  <Notes>19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29" baseType="lpstr">
      <vt:lpstr>Arial</vt:lpstr>
      <vt:lpstr>Calibri</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772</cp:revision>
  <cp:lastPrinted>2021-01-28T16:42:38Z</cp:lastPrinted>
  <dcterms:created xsi:type="dcterms:W3CDTF">2012-01-10T18:32:24Z</dcterms:created>
  <dcterms:modified xsi:type="dcterms:W3CDTF">2021-01-29T17:51:38Z</dcterms:modified>
</cp:coreProperties>
</file>