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8" r:id="rId9"/>
    <p:sldId id="307" r:id="rId10"/>
    <p:sldId id="309" r:id="rId11"/>
    <p:sldId id="310" r:id="rId12"/>
    <p:sldId id="311" r:id="rId13"/>
    <p:sldId id="312" r:id="rId14"/>
    <p:sldId id="313" r:id="rId15"/>
    <p:sldId id="305" r:id="rId16"/>
    <p:sldId id="306" r:id="rId17"/>
    <p:sldId id="31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10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w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emf"/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discuss the concepts and values of heat and work for various processes on ideal gases.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Combining work and heat results while considering change in internal energy for the same processes.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5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situation when there is no heat added to the system.     For the ideal gas, this leads to a modified equation of state in this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53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 of adiabatic ideal gas equation of state and work integral.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18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Specific heat.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38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Specific heat at constant pressure.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76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a set of processes that return the system to its beginning conditions – a complete cycle.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79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a complete cycle.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90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saw examples of complete cycles with net work and net heat.     What about the net change in </a:t>
            </a:r>
            <a:r>
              <a:rPr lang="en-US"/>
              <a:t>internal energy?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new homework for this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basic equations needed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8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Expression for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78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results for simple cases.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40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for an isothermal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56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Performing the integral to evaluate work for an isothermal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76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Updating the summary of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27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heat for these and other processes.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9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sers.wfu.edu/natalie/s21phy712/homework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3:</a:t>
            </a:r>
          </a:p>
          <a:p>
            <a:pPr algn="ctr"/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Reading: Chapters 1.5-1.6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Evaluation of work for various processes on an ideal gas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Evaluation of heat for various processes on an ideal gas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Internal energy and enthalpy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291B4F-F2B1-4520-97AD-B6342EFB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8E4D3-7288-43DC-82F8-056D60D3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3BB21-AD9D-4550-A24F-5C2B0736B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25224C25-BD94-420E-83D4-204E6AED0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63602"/>
              </p:ext>
            </p:extLst>
          </p:nvPr>
        </p:nvGraphicFramePr>
        <p:xfrm>
          <a:off x="0" y="2560966"/>
          <a:ext cx="9144000" cy="3154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63252779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71742821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587704848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25188485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775113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10639019"/>
                    </a:ext>
                  </a:extLst>
                </a:gridCol>
              </a:tblGrid>
              <a:tr h="685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400" b="1" i="1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372"/>
                  </a:ext>
                </a:extLst>
              </a:tr>
              <a:tr h="685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400" b="1" i="1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400341"/>
                  </a:ext>
                </a:extLst>
              </a:tr>
              <a:tr h="685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2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-P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(V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-V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400" b="1" i="1" dirty="0"/>
                        <a:t>U-W</a:t>
                      </a:r>
                    </a:p>
                    <a:p>
                      <a:pPr algn="ctr"/>
                      <a:endParaRPr lang="en-US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175614"/>
                  </a:ext>
                </a:extLst>
              </a:tr>
              <a:tr h="685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V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/V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   </a:t>
                      </a:r>
                      <a:r>
                        <a:rPr lang="en-US" sz="2400" b="1" i="1" baseline="0" dirty="0" err="1"/>
                        <a:t>V</a:t>
                      </a:r>
                      <a:r>
                        <a:rPr lang="en-US" sz="2400" b="1" i="1" baseline="-25000" dirty="0" err="1"/>
                        <a:t>2</a:t>
                      </a:r>
                      <a:endParaRPr lang="en-US" sz="24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-P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V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ln(V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/V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-W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1871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B7910F0-F076-48B5-AB54-9DCAE198D55E}"/>
              </a:ext>
            </a:extLst>
          </p:cNvPr>
          <p:cNvSpPr txBox="1"/>
          <p:nvPr/>
        </p:nvSpPr>
        <p:spPr>
          <a:xfrm>
            <a:off x="152400" y="13652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the ideal gas processes that we have just discussed: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C1CCD98-A7E6-4474-8188-32CFAF5151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652605"/>
              </p:ext>
            </p:extLst>
          </p:nvPr>
        </p:nvGraphicFramePr>
        <p:xfrm>
          <a:off x="6705598" y="3331931"/>
          <a:ext cx="1244309" cy="760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4" imgW="685800" imgH="419040" progId="Equation.DSMT4">
                  <p:embed/>
                </p:oleObj>
              </mc:Choice>
              <mc:Fallback>
                <p:oleObj name="Equation" r:id="rId4" imgW="685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05598" y="3331931"/>
                        <a:ext cx="1244309" cy="760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D02F810-5B1F-4825-A342-07D3EE7E46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377067"/>
              </p:ext>
            </p:extLst>
          </p:nvPr>
        </p:nvGraphicFramePr>
        <p:xfrm>
          <a:off x="6683184" y="4143259"/>
          <a:ext cx="1244311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name="Equation" r:id="rId6" imgW="685800" imgH="419040" progId="Equation.DSMT4">
                  <p:embed/>
                </p:oleObj>
              </mc:Choice>
              <mc:Fallback>
                <p:oleObj name="Equation" r:id="rId6" imgW="685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83184" y="4143259"/>
                        <a:ext cx="1244311" cy="760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32CEED-4D05-40E2-91EE-1D53A1B82B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257281"/>
              </p:ext>
            </p:extLst>
          </p:nvPr>
        </p:nvGraphicFramePr>
        <p:xfrm>
          <a:off x="609600" y="838200"/>
          <a:ext cx="566737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Equation" r:id="rId8" imgW="8099967" imgH="1828966" progId="Equation.DSMT4">
                  <p:embed/>
                </p:oleObj>
              </mc:Choice>
              <mc:Fallback>
                <p:oleObj name="Equation" r:id="rId8" imgW="8099967" imgH="1828966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ED32066-CB05-49EF-AF16-6CF12D8AA0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" y="838200"/>
                        <a:ext cx="5667375" cy="127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692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7DF95-0B2D-494D-92ED-B1AB5C26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ED217-4312-4117-BAE4-C5D216D98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978C1-24DA-416E-9350-BA26C3D6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28C3A2-4025-417D-8F3B-A51F9B7573E1}"/>
              </a:ext>
            </a:extLst>
          </p:cNvPr>
          <p:cNvSpPr txBox="1"/>
          <p:nvPr/>
        </p:nvSpPr>
        <p:spPr>
          <a:xfrm>
            <a:off x="228600" y="152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case where Q=0, termed an “adiabatic” process for a system described by an ideal gas equation of state.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2F0F380-9F4D-4049-982A-9AA53B8E73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48568"/>
              </p:ext>
            </p:extLst>
          </p:nvPr>
        </p:nvGraphicFramePr>
        <p:xfrm>
          <a:off x="838200" y="1241515"/>
          <a:ext cx="8215312" cy="522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4" imgW="3454200" imgH="2197080" progId="Equation.DSMT4">
                  <p:embed/>
                </p:oleObj>
              </mc:Choice>
              <mc:Fallback>
                <p:oleObj name="Equation" r:id="rId4" imgW="345420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241515"/>
                        <a:ext cx="8215312" cy="522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0358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63406-AA3B-4A4D-87FD-F36EFF3D4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83B0B-E8AE-4152-8CB8-5F8960D5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F2836-BEC9-40E6-9F40-EAA6152B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EB11554-4E26-423C-827A-E3BD392A85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233673"/>
              </p:ext>
            </p:extLst>
          </p:nvPr>
        </p:nvGraphicFramePr>
        <p:xfrm>
          <a:off x="914400" y="609600"/>
          <a:ext cx="4754587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4" imgW="2374560" imgH="787320" progId="Equation.DSMT4">
                  <p:embed/>
                </p:oleObj>
              </mc:Choice>
              <mc:Fallback>
                <p:oleObj name="Equation" r:id="rId4" imgW="237456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09600"/>
                        <a:ext cx="4754587" cy="157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D7F039E-5636-44A5-8724-9AC446A26C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108408"/>
            <a:ext cx="9144000" cy="4328624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2EEC0FC-4B8B-4BEF-A96E-1D1F5C375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797139"/>
              </p:ext>
            </p:extLst>
          </p:nvPr>
        </p:nvGraphicFramePr>
        <p:xfrm>
          <a:off x="3602843" y="2362200"/>
          <a:ext cx="1938313" cy="1774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7" imgW="749160" imgH="685800" progId="Equation.DSMT4">
                  <p:embed/>
                </p:oleObj>
              </mc:Choice>
              <mc:Fallback>
                <p:oleObj name="Equation" r:id="rId7" imgW="7491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02843" y="2362200"/>
                        <a:ext cx="1938313" cy="1774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45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204E62-7EDD-45FD-A4FF-AB6B2742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A3A39-3945-4409-B0E0-53739C5E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5AB00-1689-475C-B181-90ABEF57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34086E-DF8D-4B66-9832-9BB676842DC3}"/>
              </a:ext>
            </a:extLst>
          </p:cNvPr>
          <p:cNvSpPr txBox="1"/>
          <p:nvPr/>
        </p:nvSpPr>
        <p:spPr>
          <a:xfrm>
            <a:off x="3048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notion of heat capacity</a:t>
            </a:r>
          </a:p>
          <a:p>
            <a:pPr lvl="1"/>
            <a:r>
              <a:rPr lang="en-US" sz="2400" dirty="0">
                <a:latin typeface="+mj-lt"/>
              </a:rPr>
              <a:t>The rate of heat increment per increment of temperature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9452669-5440-4E6A-B802-F1E2AEF81C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28845"/>
              </p:ext>
            </p:extLst>
          </p:nvPr>
        </p:nvGraphicFramePr>
        <p:xfrm>
          <a:off x="465138" y="1135063"/>
          <a:ext cx="4640262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4" imgW="1981080" imgH="393480" progId="Equation.DSMT4">
                  <p:embed/>
                </p:oleObj>
              </mc:Choice>
              <mc:Fallback>
                <p:oleObj name="Equation" r:id="rId4" imgW="1981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5138" y="1135063"/>
                        <a:ext cx="4640262" cy="92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99945B4-C51A-4A63-A1DC-001C3FF1AACB}"/>
              </a:ext>
            </a:extLst>
          </p:cNvPr>
          <p:cNvSpPr txBox="1"/>
          <p:nvPr/>
        </p:nvSpPr>
        <p:spPr>
          <a:xfrm>
            <a:off x="685800" y="2438400"/>
            <a:ext cx="6553200" cy="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29DEC5-1B2C-4CD8-A1F1-F2C2E1269B03}"/>
              </a:ext>
            </a:extLst>
          </p:cNvPr>
          <p:cNvSpPr txBox="1"/>
          <p:nvPr/>
        </p:nvSpPr>
        <p:spPr>
          <a:xfrm>
            <a:off x="304800" y="2430463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 volume process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C930AF7-6A69-4B49-8DEC-AB2FF9F63A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445783"/>
              </p:ext>
            </p:extLst>
          </p:nvPr>
        </p:nvGraphicFramePr>
        <p:xfrm>
          <a:off x="838200" y="2854882"/>
          <a:ext cx="5924550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6" imgW="2031840" imgH="457200" progId="Equation.DSMT4">
                  <p:embed/>
                </p:oleObj>
              </mc:Choice>
              <mc:Fallback>
                <p:oleObj name="Equation" r:id="rId6" imgW="2031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2854882"/>
                        <a:ext cx="5924550" cy="1331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2D77633-35A7-47B9-BEC8-E5A06DD4B200}"/>
              </a:ext>
            </a:extLst>
          </p:cNvPr>
          <p:cNvSpPr txBox="1"/>
          <p:nvPr/>
        </p:nvSpPr>
        <p:spPr>
          <a:xfrm>
            <a:off x="990600" y="4240777"/>
            <a:ext cx="7916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g is temperature dependent, but it that contribution is generally a small correction.</a:t>
            </a:r>
          </a:p>
        </p:txBody>
      </p:sp>
    </p:spTree>
    <p:extLst>
      <p:ext uri="{BB962C8B-B14F-4D97-AF65-F5344CB8AC3E}">
        <p14:creationId xmlns:p14="http://schemas.microsoft.com/office/powerpoint/2010/main" val="986574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FC3EAD-1487-4E8F-B03F-99C183D5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E90E64-0930-4146-8385-773B849D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FE779-EE22-467B-B79F-1F5AC049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AA31F0-48F4-49B3-9ED2-26F1D37CB8D7}"/>
              </a:ext>
            </a:extLst>
          </p:cNvPr>
          <p:cNvSpPr txBox="1"/>
          <p:nvPr/>
        </p:nvSpPr>
        <p:spPr>
          <a:xfrm>
            <a:off x="457200" y="381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 pressure process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B57E6F2-A932-4E28-BEF9-F8C82840F2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553943"/>
              </p:ext>
            </p:extLst>
          </p:nvPr>
        </p:nvGraphicFramePr>
        <p:xfrm>
          <a:off x="1143000" y="1143000"/>
          <a:ext cx="5999162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4" imgW="2057400" imgH="888840" progId="Equation.DSMT4">
                  <p:embed/>
                </p:oleObj>
              </mc:Choice>
              <mc:Fallback>
                <p:oleObj name="Equation" r:id="rId4" imgW="2057400" imgH="8888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C930AF7-6A69-4B49-8DEC-AB2FF9F63A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143000"/>
                        <a:ext cx="5999162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0A6CF97-DFE1-4E07-9DE2-29FBF49BA4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864399"/>
              </p:ext>
            </p:extLst>
          </p:nvPr>
        </p:nvGraphicFramePr>
        <p:xfrm>
          <a:off x="1295400" y="4191000"/>
          <a:ext cx="599928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6" imgW="2260440" imgH="660240" progId="Equation.DSMT4">
                  <p:embed/>
                </p:oleObj>
              </mc:Choice>
              <mc:Fallback>
                <p:oleObj name="Equation" r:id="rId6" imgW="22604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95400" y="4191000"/>
                        <a:ext cx="5999285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479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1BB320-D8EB-46FB-8430-7A24FD89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7AD5D-0B8E-4A8E-ABB3-2F7392B4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78650-516C-44EE-B9E3-9D0D7083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85331B-6F4A-47AF-8CE2-80FD69F77509}"/>
              </a:ext>
            </a:extLst>
          </p:cNvPr>
          <p:cNvSpPr txBox="1"/>
          <p:nvPr/>
        </p:nvSpPr>
        <p:spPr>
          <a:xfrm>
            <a:off x="381000" y="2286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Net work done in a cyclic process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Consider the following 4 step cycle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7FE692-52C0-4BA4-9795-9414D8EC49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620" y="1464788"/>
            <a:ext cx="5885160" cy="36782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0BD3AF-F943-4E93-B1D9-CF56ABC2766C}"/>
              </a:ext>
            </a:extLst>
          </p:cNvPr>
          <p:cNvSpPr txBox="1"/>
          <p:nvPr/>
        </p:nvSpPr>
        <p:spPr>
          <a:xfrm>
            <a:off x="5638800" y="1428929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no work</a:t>
            </a:r>
          </a:p>
          <a:p>
            <a:r>
              <a:rPr lang="en-US" sz="2400" b="1" dirty="0">
                <a:latin typeface="+mj-lt"/>
                <a:sym typeface="Wingdings" panose="05000000000000000000" pitchFamily="2" charset="2"/>
              </a:rPr>
              <a:t>B   negative work</a:t>
            </a:r>
          </a:p>
          <a:p>
            <a:r>
              <a:rPr lang="en-US" sz="2400" b="1" dirty="0">
                <a:latin typeface="+mj-lt"/>
                <a:sym typeface="Wingdings" panose="05000000000000000000" pitchFamily="2" charset="2"/>
              </a:rPr>
              <a:t>C   no work</a:t>
            </a:r>
          </a:p>
          <a:p>
            <a:r>
              <a:rPr lang="en-US" sz="2400" b="1" dirty="0">
                <a:latin typeface="+mj-lt"/>
                <a:sym typeface="Wingdings" panose="05000000000000000000" pitchFamily="2" charset="2"/>
              </a:rPr>
              <a:t>D   positive work</a:t>
            </a:r>
            <a:endParaRPr lang="en-US" sz="2400" b="1" dirty="0">
              <a:latin typeface="+mj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7ECE29-4F79-41E4-B681-DF9D238E53BD}"/>
              </a:ext>
            </a:extLst>
          </p:cNvPr>
          <p:cNvGrpSpPr/>
          <p:nvPr/>
        </p:nvGrpSpPr>
        <p:grpSpPr>
          <a:xfrm>
            <a:off x="2514600" y="2743200"/>
            <a:ext cx="5476054" cy="1686550"/>
            <a:chOff x="2514600" y="2743200"/>
            <a:chExt cx="5476054" cy="16865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10CE1BB-69AA-4A84-AB1F-99C7F2430C28}"/>
                </a:ext>
              </a:extLst>
            </p:cNvPr>
            <p:cNvSpPr/>
            <p:nvPr/>
          </p:nvSpPr>
          <p:spPr>
            <a:xfrm>
              <a:off x="2514600" y="2743200"/>
              <a:ext cx="1600200" cy="1066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row: Left 8">
              <a:extLst>
                <a:ext uri="{FF2B5EF4-FFF2-40B4-BE49-F238E27FC236}">
                  <a16:creationId xmlns:a16="http://schemas.microsoft.com/office/drawing/2014/main" id="{487B3B12-9FBD-4D96-AB08-CFE0B21D829B}"/>
                </a:ext>
              </a:extLst>
            </p:cNvPr>
            <p:cNvSpPr/>
            <p:nvPr/>
          </p:nvSpPr>
          <p:spPr>
            <a:xfrm rot="1144391">
              <a:off x="4339777" y="3411902"/>
              <a:ext cx="1295400" cy="895018"/>
            </a:xfrm>
            <a:prstGeom prst="leftArrow">
              <a:avLst/>
            </a:prstGeom>
            <a:solidFill>
              <a:srgbClr val="00B050">
                <a:alpha val="3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65A6F0B-A041-4685-A853-9B83022D7CC7}"/>
                </a:ext>
              </a:extLst>
            </p:cNvPr>
            <p:cNvSpPr txBox="1"/>
            <p:nvPr/>
          </p:nvSpPr>
          <p:spPr>
            <a:xfrm>
              <a:off x="5670176" y="3968085"/>
              <a:ext cx="2320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net work</a:t>
              </a:r>
            </a:p>
          </p:txBody>
        </p:sp>
      </p:grp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21CAFD8-F94A-49EC-BF22-E6613899D3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81356"/>
              </p:ext>
            </p:extLst>
          </p:nvPr>
        </p:nvGraphicFramePr>
        <p:xfrm>
          <a:off x="1066800" y="5191283"/>
          <a:ext cx="7339513" cy="1032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" imgW="1625400" imgH="228600" progId="Equation.DSMT4">
                  <p:embed/>
                </p:oleObj>
              </mc:Choice>
              <mc:Fallback>
                <p:oleObj name="Equation" r:id="rId5" imgW="1625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5191283"/>
                        <a:ext cx="7339513" cy="1032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2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9A5FE8E-2AD1-40F1-90D8-7E4FEFACD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785651"/>
            <a:ext cx="4705350" cy="408174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924189-198D-4C38-ADC4-2A301612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56C0A5-0068-4B44-9D7F-24F38CA2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F878C-0EB7-486F-A157-C4F5AA2F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C60E0-65FB-4433-876B-9939362E00ED}"/>
              </a:ext>
            </a:extLst>
          </p:cNvPr>
          <p:cNvSpPr/>
          <p:nvPr/>
        </p:nvSpPr>
        <p:spPr>
          <a:xfrm>
            <a:off x="152400" y="144325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Net work done in a cyclic process -- continued</a:t>
            </a:r>
          </a:p>
          <a:p>
            <a:r>
              <a:rPr lang="en-US" sz="2400" dirty="0"/>
              <a:t>Consider the following 3 step cycle: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A329A9-FB0F-4BD0-BE9B-FEF4F1D0FA33}"/>
              </a:ext>
            </a:extLst>
          </p:cNvPr>
          <p:cNvSpPr txBox="1"/>
          <p:nvPr/>
        </p:nvSpPr>
        <p:spPr>
          <a:xfrm>
            <a:off x="990600" y="428372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F8D26-1B79-4A14-BB14-6325E97034EA}"/>
              </a:ext>
            </a:extLst>
          </p:cNvPr>
          <p:cNvSpPr txBox="1"/>
          <p:nvPr/>
        </p:nvSpPr>
        <p:spPr>
          <a:xfrm>
            <a:off x="963706" y="294006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FEDB3B-D94C-4EF8-BB49-AA08F112E612}"/>
              </a:ext>
            </a:extLst>
          </p:cNvPr>
          <p:cNvSpPr txBox="1"/>
          <p:nvPr/>
        </p:nvSpPr>
        <p:spPr>
          <a:xfrm>
            <a:off x="1712259" y="484473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197A16-B7ED-46E1-BA16-4812BA79E894}"/>
              </a:ext>
            </a:extLst>
          </p:cNvPr>
          <p:cNvSpPr txBox="1"/>
          <p:nvPr/>
        </p:nvSpPr>
        <p:spPr>
          <a:xfrm>
            <a:off x="3124200" y="484473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A18FFD3-C0B6-4B79-8F06-87BEB995BCF8}"/>
              </a:ext>
            </a:extLst>
          </p:cNvPr>
          <p:cNvGrpSpPr/>
          <p:nvPr/>
        </p:nvGrpSpPr>
        <p:grpSpPr>
          <a:xfrm>
            <a:off x="1981200" y="3293126"/>
            <a:ext cx="5074884" cy="1870061"/>
            <a:chOff x="2667000" y="2895600"/>
            <a:chExt cx="5074884" cy="1870061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2000B789-3394-410A-B43A-C276CD2CB21E}"/>
                </a:ext>
              </a:extLst>
            </p:cNvPr>
            <p:cNvSpPr/>
            <p:nvPr/>
          </p:nvSpPr>
          <p:spPr>
            <a:xfrm flipH="1">
              <a:off x="2667000" y="2895600"/>
              <a:ext cx="1295400" cy="1200329"/>
            </a:xfrm>
            <a:prstGeom prst="rt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C1A0384B-3688-4025-B945-DEE800AE4B16}"/>
                </a:ext>
              </a:extLst>
            </p:cNvPr>
            <p:cNvSpPr/>
            <p:nvPr/>
          </p:nvSpPr>
          <p:spPr>
            <a:xfrm rot="1144391">
              <a:off x="4091007" y="3747813"/>
              <a:ext cx="1295400" cy="895018"/>
            </a:xfrm>
            <a:prstGeom prst="leftArrow">
              <a:avLst/>
            </a:prstGeom>
            <a:solidFill>
              <a:srgbClr val="00B050">
                <a:alpha val="3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FA43BED-BB7F-4E03-A994-309D0EF0CB56}"/>
                </a:ext>
              </a:extLst>
            </p:cNvPr>
            <p:cNvSpPr txBox="1"/>
            <p:nvPr/>
          </p:nvSpPr>
          <p:spPr>
            <a:xfrm>
              <a:off x="5421406" y="4303996"/>
              <a:ext cx="2320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net work</a:t>
              </a:r>
            </a:p>
          </p:txBody>
        </p:sp>
      </p:grp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A954E65-9BB6-46E4-AA49-4B23B2BF2B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988472"/>
              </p:ext>
            </p:extLst>
          </p:nvPr>
        </p:nvGraphicFramePr>
        <p:xfrm>
          <a:off x="4200525" y="1024942"/>
          <a:ext cx="4705350" cy="3291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5" imgW="2070000" imgH="1447560" progId="Equation.DSMT4">
                  <p:embed/>
                </p:oleObj>
              </mc:Choice>
              <mc:Fallback>
                <p:oleObj name="Equation" r:id="rId5" imgW="207000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00525" y="1024942"/>
                        <a:ext cx="4705350" cy="3291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954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D616B9-4AB3-43AB-9DA7-A4D4B4A7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B448E0-70A8-4C94-BD1E-CE0192AF6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B1493-4764-4D34-A1B1-4B38D152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08B810-19DA-4ACF-9994-6FB6C009C83C}"/>
              </a:ext>
            </a:extLst>
          </p:cNvPr>
          <p:cNvSpPr txBox="1"/>
          <p:nvPr/>
        </p:nvSpPr>
        <p:spPr>
          <a:xfrm>
            <a:off x="228600" y="533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What is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dirty="0">
                <a:latin typeface="+mj-lt"/>
              </a:rPr>
              <a:t>U for full cycle process?</a:t>
            </a:r>
          </a:p>
        </p:txBody>
      </p:sp>
    </p:spTree>
    <p:extLst>
      <p:ext uri="{BB962C8B-B14F-4D97-AF65-F5344CB8AC3E}">
        <p14:creationId xmlns:p14="http://schemas.microsoft.com/office/powerpoint/2010/main" val="37676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4193BE-614E-4AC2-8319-A8ED282B5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29162"/>
            <a:ext cx="9144000" cy="42382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09634F-ADCB-4A2D-88F8-D54D801F88DD}"/>
              </a:ext>
            </a:extLst>
          </p:cNvPr>
          <p:cNvSpPr txBox="1"/>
          <p:nvPr/>
        </p:nvSpPr>
        <p:spPr>
          <a:xfrm>
            <a:off x="0" y="13652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4"/>
              </a:rPr>
              <a:t>http://users.wfu.edu/natalie/s21phy341/homework/</a:t>
            </a:r>
            <a:endParaRPr lang="en-US" sz="24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2E7F74-E0FF-4029-9837-336D1538D27C}"/>
              </a:ext>
            </a:extLst>
          </p:cNvPr>
          <p:cNvSpPr/>
          <p:nvPr/>
        </p:nvSpPr>
        <p:spPr>
          <a:xfrm>
            <a:off x="685800" y="5334000"/>
            <a:ext cx="7772400" cy="2286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781DF1F-6367-42EE-A5CF-09BD2491482C}"/>
              </a:ext>
            </a:extLst>
          </p:cNvPr>
          <p:cNvSpPr txBox="1"/>
          <p:nvPr/>
        </p:nvSpPr>
        <p:spPr>
          <a:xfrm>
            <a:off x="1281112" y="3649937"/>
            <a:ext cx="6491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Special for an ideal gas system –</a:t>
            </a:r>
          </a:p>
          <a:p>
            <a:pPr lvl="1"/>
            <a:r>
              <a:rPr lang="en-US" sz="2400" dirty="0">
                <a:latin typeface="+mj-lt"/>
              </a:rPr>
              <a:t>Equation of state</a:t>
            </a:r>
          </a:p>
          <a:p>
            <a:pPr lvl="1"/>
            <a:endParaRPr lang="en-US" sz="2400" dirty="0">
              <a:latin typeface="+mj-lt"/>
            </a:endParaRPr>
          </a:p>
          <a:p>
            <a:pPr lvl="1"/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Internal energy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814A6F-43EE-40C8-B216-CFCA9B29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4BCB6A-7AA1-4D33-A3E9-91055F227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281BA-B107-4426-9866-993E4869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11612BE-C7CE-46B2-8F98-56586D8C75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223743"/>
              </p:ext>
            </p:extLst>
          </p:nvPr>
        </p:nvGraphicFramePr>
        <p:xfrm>
          <a:off x="4343400" y="4111233"/>
          <a:ext cx="26511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quation" r:id="rId4" imgW="2651884" imgH="800017" progId="Equation.DSMT4">
                  <p:embed/>
                </p:oleObj>
              </mc:Choice>
              <mc:Fallback>
                <p:oleObj name="Equation" r:id="rId4" imgW="2651884" imgH="8000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3400" y="4111233"/>
                        <a:ext cx="2651125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DED9F2F-E809-4D71-90B1-3CA43ED01B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163240"/>
              </p:ext>
            </p:extLst>
          </p:nvPr>
        </p:nvGraphicFramePr>
        <p:xfrm>
          <a:off x="1281112" y="2276660"/>
          <a:ext cx="566737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6" imgW="8099967" imgH="1828966" progId="Equation.DSMT4">
                  <p:embed/>
                </p:oleObj>
              </mc:Choice>
              <mc:Fallback>
                <p:oleObj name="Equation" r:id="rId6" imgW="8099967" imgH="18289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81112" y="2276660"/>
                        <a:ext cx="5667375" cy="127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892F580-5ACE-417E-AF3E-3791EAF8E0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85811"/>
              </p:ext>
            </p:extLst>
          </p:nvPr>
        </p:nvGraphicFramePr>
        <p:xfrm>
          <a:off x="4554071" y="4862214"/>
          <a:ext cx="3106434" cy="1348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Equation" r:id="rId8" imgW="965160" imgH="419040" progId="Equation.DSMT4">
                  <p:embed/>
                </p:oleObj>
              </mc:Choice>
              <mc:Fallback>
                <p:oleObj name="Equation" r:id="rId8" imgW="965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54071" y="4862214"/>
                        <a:ext cx="3106434" cy="1348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FAF9B56-C390-4E7C-9614-BC0C325BE1C5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109699-5A2F-4179-9A94-10BE750A76CC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3495CB-9236-4F77-89D8-B5AB2D86CC36}"/>
              </a:ext>
            </a:extLst>
          </p:cNvPr>
          <p:cNvSpPr txBox="1"/>
          <p:nvPr/>
        </p:nvSpPr>
        <p:spPr>
          <a:xfrm>
            <a:off x="228600" y="243916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Basic equations</a:t>
            </a:r>
          </a:p>
          <a:p>
            <a:pPr lvl="2"/>
            <a:endParaRPr lang="en-US" sz="2400" dirty="0">
              <a:latin typeface="+mj-lt"/>
            </a:endParaRPr>
          </a:p>
          <a:p>
            <a:pPr lvl="2"/>
            <a:r>
              <a:rPr lang="en-US" sz="2400" dirty="0">
                <a:latin typeface="+mj-lt"/>
              </a:rPr>
              <a:t>General principle – expected of all systems</a:t>
            </a:r>
          </a:p>
          <a:p>
            <a:pPr lvl="3"/>
            <a:r>
              <a:rPr lang="en-US" sz="2400" dirty="0">
                <a:latin typeface="+mj-lt"/>
              </a:rPr>
              <a:t>Follows from notion that we can/should account for all energy</a:t>
            </a:r>
          </a:p>
        </p:txBody>
      </p:sp>
    </p:spTree>
    <p:extLst>
      <p:ext uri="{BB962C8B-B14F-4D97-AF65-F5344CB8AC3E}">
        <p14:creationId xmlns:p14="http://schemas.microsoft.com/office/powerpoint/2010/main" val="20092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916AF7-67EA-4D6E-9773-E219E4E5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64D078-7E42-454D-A959-12239CD2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263C5-902F-4B2F-B800-A97D1FB8D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51024A-EE8F-449E-B7B0-E4060B826D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575" y="1066800"/>
            <a:ext cx="8277225" cy="3028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E0287B-0D51-4619-9DE1-108FC980E86E}"/>
              </a:ext>
            </a:extLst>
          </p:cNvPr>
          <p:cNvSpPr txBox="1"/>
          <p:nvPr/>
        </p:nvSpPr>
        <p:spPr>
          <a:xfrm>
            <a:off x="1524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Calculation of work for various processes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73B6063-A2B1-42E4-8FB3-70AF044018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144305"/>
              </p:ext>
            </p:extLst>
          </p:nvPr>
        </p:nvGraphicFramePr>
        <p:xfrm>
          <a:off x="503109" y="4246859"/>
          <a:ext cx="5516691" cy="1331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5" imgW="736560" imgH="177480" progId="Equation.DSMT4">
                  <p:embed/>
                </p:oleObj>
              </mc:Choice>
              <mc:Fallback>
                <p:oleObj name="Equation" r:id="rId5" imgW="736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3109" y="4246859"/>
                        <a:ext cx="5516691" cy="1331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1F7EF7A-1053-45D3-84D8-EA1160F0F5A4}"/>
              </a:ext>
            </a:extLst>
          </p:cNvPr>
          <p:cNvSpPr txBox="1"/>
          <p:nvPr/>
        </p:nvSpPr>
        <p:spPr>
          <a:xfrm>
            <a:off x="457200" y="5715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our definition of work, the system contracts.</a:t>
            </a:r>
          </a:p>
        </p:txBody>
      </p:sp>
    </p:spTree>
    <p:extLst>
      <p:ext uri="{BB962C8B-B14F-4D97-AF65-F5344CB8AC3E}">
        <p14:creationId xmlns:p14="http://schemas.microsoft.com/office/powerpoint/2010/main" val="390822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15AB2-91A2-489D-82A0-D0FF23C3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51C21-8569-43D2-AF58-9E8368EF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D24F0-F23B-481B-B0ED-9B002FAC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14D9CD-5C64-42A2-931D-B33C199D5DA7}"/>
              </a:ext>
            </a:extLst>
          </p:cNvPr>
          <p:cNvSpPr txBox="1"/>
          <p:nvPr/>
        </p:nvSpPr>
        <p:spPr>
          <a:xfrm>
            <a:off x="4572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Work for various processes for an ideal gas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457AAE3-1904-42C2-933F-CF36B40568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867706"/>
              </p:ext>
            </p:extLst>
          </p:nvPr>
        </p:nvGraphicFramePr>
        <p:xfrm>
          <a:off x="4013966" y="711316"/>
          <a:ext cx="2979644" cy="899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4" imgW="2651884" imgH="800017" progId="Equation.DSMT4">
                  <p:embed/>
                </p:oleObj>
              </mc:Choice>
              <mc:Fallback>
                <p:oleObj name="Equation" r:id="rId4" imgW="2651884" imgH="800017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11612BE-C7CE-46B2-8F98-56586D8C75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13966" y="711316"/>
                        <a:ext cx="2979644" cy="899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98FB272-C804-4977-A5BE-59CB8AEF2A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82853"/>
              </p:ext>
            </p:extLst>
          </p:nvPr>
        </p:nvGraphicFramePr>
        <p:xfrm>
          <a:off x="744614" y="754742"/>
          <a:ext cx="2895600" cy="69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6" imgW="736560" imgH="177480" progId="Equation.DSMT4">
                  <p:embed/>
                </p:oleObj>
              </mc:Choice>
              <mc:Fallback>
                <p:oleObj name="Equation" r:id="rId6" imgW="73656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73B6063-A2B1-42E4-8FB3-70AF044018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4614" y="754742"/>
                        <a:ext cx="2895600" cy="69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1767E56-3E5C-42BA-B815-1DAEA3225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939103"/>
              </p:ext>
            </p:extLst>
          </p:nvPr>
        </p:nvGraphicFramePr>
        <p:xfrm>
          <a:off x="152400" y="2241105"/>
          <a:ext cx="7616060" cy="2193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3632527798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717428219"/>
                    </a:ext>
                  </a:extLst>
                </a:gridCol>
                <a:gridCol w="1444845">
                  <a:extLst>
                    <a:ext uri="{9D8B030D-6E8A-4147-A177-3AD203B41FA5}">
                      <a16:colId xmlns:a16="http://schemas.microsoft.com/office/drawing/2014/main" val="587704848"/>
                    </a:ext>
                  </a:extLst>
                </a:gridCol>
                <a:gridCol w="1904015">
                  <a:extLst>
                    <a:ext uri="{9D8B030D-6E8A-4147-A177-3AD203B41FA5}">
                      <a16:colId xmlns:a16="http://schemas.microsoft.com/office/drawing/2014/main" val="2251884854"/>
                    </a:ext>
                  </a:extLst>
                </a:gridCol>
              </a:tblGrid>
              <a:tr h="685154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372"/>
                  </a:ext>
                </a:extLst>
              </a:tr>
              <a:tr h="685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Constant </a:t>
                      </a:r>
                      <a:r>
                        <a:rPr lang="en-US" sz="2400" b="1" i="1" dirty="0"/>
                        <a:t>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400341"/>
                  </a:ext>
                </a:extLst>
              </a:tr>
              <a:tr h="685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Constant </a:t>
                      </a:r>
                      <a:r>
                        <a:rPr lang="en-US" sz="2400" b="1" i="1" dirty="0"/>
                        <a:t>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2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-P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(V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-V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)</a:t>
                      </a:r>
                      <a:endParaRPr lang="en-US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175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43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4B9DB7C-EBC3-492C-822C-CC8736484A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693928"/>
            <a:ext cx="6086475" cy="3783072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95BB30-1660-423B-96EB-E1209862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7E288-8404-4F9D-8628-9A123F8DB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2EF9B-7E0F-48C4-940E-12BE1C8F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861A9F-FCB6-42E5-931C-C5D4E554B2D6}"/>
              </a:ext>
            </a:extLst>
          </p:cNvPr>
          <p:cNvSpPr txBox="1"/>
          <p:nvPr/>
        </p:nvSpPr>
        <p:spPr>
          <a:xfrm>
            <a:off x="4572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Work for various processes for an ideal gas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C9D1AC7-8F7B-4F8F-81FB-B0298599D2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138465"/>
              </p:ext>
            </p:extLst>
          </p:nvPr>
        </p:nvGraphicFramePr>
        <p:xfrm>
          <a:off x="4013966" y="711316"/>
          <a:ext cx="2979644" cy="899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5" imgW="2651884" imgH="800017" progId="Equation.DSMT4">
                  <p:embed/>
                </p:oleObj>
              </mc:Choice>
              <mc:Fallback>
                <p:oleObj name="Equation" r:id="rId5" imgW="2651884" imgH="800017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457AAE3-1904-42C2-933F-CF36B40568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13966" y="711316"/>
                        <a:ext cx="2979644" cy="899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230F768-807C-4793-804D-BCB6304E4B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939653"/>
              </p:ext>
            </p:extLst>
          </p:nvPr>
        </p:nvGraphicFramePr>
        <p:xfrm>
          <a:off x="744614" y="754742"/>
          <a:ext cx="2895600" cy="69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7" imgW="736560" imgH="177480" progId="Equation.DSMT4">
                  <p:embed/>
                </p:oleObj>
              </mc:Choice>
              <mc:Fallback>
                <p:oleObj name="Equation" r:id="rId7" imgW="73656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98FB272-C804-4977-A5BE-59CB8AEF2A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4614" y="754742"/>
                        <a:ext cx="2895600" cy="69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F5617BE-F279-4E73-94A0-6007D8950FAD}"/>
              </a:ext>
            </a:extLst>
          </p:cNvPr>
          <p:cNvSpPr txBox="1"/>
          <p:nvPr/>
        </p:nvSpPr>
        <p:spPr>
          <a:xfrm>
            <a:off x="457200" y="1675039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an isothermal process</a:t>
            </a:r>
          </a:p>
          <a:p>
            <a:pPr lvl="1"/>
            <a:r>
              <a:rPr lang="en-US" sz="2400" dirty="0">
                <a:latin typeface="+mj-lt"/>
              </a:rPr>
              <a:t>In order to evaluate </a:t>
            </a:r>
            <a:r>
              <a:rPr lang="en-US" sz="2400" i="1" dirty="0">
                <a:latin typeface="+mj-lt"/>
              </a:rPr>
              <a:t>W</a:t>
            </a:r>
            <a:r>
              <a:rPr lang="en-US" sz="2400" dirty="0">
                <a:latin typeface="+mj-lt"/>
              </a:rPr>
              <a:t>, it is useful to consider a plot of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versus </a:t>
            </a:r>
            <a:r>
              <a:rPr lang="en-US" sz="2400" i="1" dirty="0">
                <a:latin typeface="+mj-lt"/>
              </a:rPr>
              <a:t>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29168B-B3E8-47E1-A262-7AFA4C751234}"/>
              </a:ext>
            </a:extLst>
          </p:cNvPr>
          <p:cNvSpPr txBox="1"/>
          <p:nvPr/>
        </p:nvSpPr>
        <p:spPr>
          <a:xfrm rot="16200000">
            <a:off x="500922" y="3685614"/>
            <a:ext cx="158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 (Pa)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EF99CA-F4EC-43AA-8B9E-6E05887C31DF}"/>
              </a:ext>
            </a:extLst>
          </p:cNvPr>
          <p:cNvSpPr txBox="1"/>
          <p:nvPr/>
        </p:nvSpPr>
        <p:spPr>
          <a:xfrm>
            <a:off x="5543301" y="6077247"/>
            <a:ext cx="158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 (m</a:t>
            </a:r>
            <a:r>
              <a:rPr lang="en-US" sz="2400" baseline="30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 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D7562B-E804-44A4-8505-45CDC36CD189}"/>
              </a:ext>
            </a:extLst>
          </p:cNvPr>
          <p:cNvSpPr txBox="1"/>
          <p:nvPr/>
        </p:nvSpPr>
        <p:spPr>
          <a:xfrm>
            <a:off x="5503788" y="2663737"/>
            <a:ext cx="1954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N=10</a:t>
            </a:r>
            <a:r>
              <a:rPr lang="en-US" sz="2400" baseline="30000" dirty="0">
                <a:latin typeface="+mj-lt"/>
              </a:rPr>
              <a:t>23</a:t>
            </a:r>
          </a:p>
          <a:p>
            <a:r>
              <a:rPr lang="en-US" sz="2400" dirty="0">
                <a:latin typeface="+mj-lt"/>
              </a:rPr>
              <a:t>T=300 K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67407E8-D9DF-4501-9964-B8D3510807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163160"/>
              </p:ext>
            </p:extLst>
          </p:nvPr>
        </p:nvGraphicFramePr>
        <p:xfrm>
          <a:off x="4000182" y="3637297"/>
          <a:ext cx="4039235" cy="1158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9" imgW="1726920" imgH="495000" progId="Equation.DSMT4">
                  <p:embed/>
                </p:oleObj>
              </mc:Choice>
              <mc:Fallback>
                <p:oleObj name="Equation" r:id="rId9" imgW="17269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00182" y="3637297"/>
                        <a:ext cx="4039235" cy="1158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074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7D62-8B57-4DE1-B56A-337EF90F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AFC4F-E055-44E3-AAE5-196CA63B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A3095E-1775-4796-AE6D-BA85A45E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4A5633-E833-4262-9934-67305D1C95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478" y="838200"/>
            <a:ext cx="6086475" cy="37830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9614A2-6B21-4A70-9C8D-B7C0984663D7}"/>
              </a:ext>
            </a:extLst>
          </p:cNvPr>
          <p:cNvSpPr/>
          <p:nvPr/>
        </p:nvSpPr>
        <p:spPr>
          <a:xfrm>
            <a:off x="152400" y="172384"/>
            <a:ext cx="4925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Work for an isothermal process in an ideal gas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EC03D1-4194-4656-A44E-BCB6A109FE80}"/>
              </a:ext>
            </a:extLst>
          </p:cNvPr>
          <p:cNvSpPr txBox="1"/>
          <p:nvPr/>
        </p:nvSpPr>
        <p:spPr>
          <a:xfrm>
            <a:off x="4267200" y="685800"/>
            <a:ext cx="1954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N=10</a:t>
            </a:r>
            <a:r>
              <a:rPr lang="en-US" sz="2400" baseline="30000" dirty="0">
                <a:latin typeface="+mj-lt"/>
              </a:rPr>
              <a:t>23</a:t>
            </a:r>
          </a:p>
          <a:p>
            <a:r>
              <a:rPr lang="en-US" sz="2400" dirty="0">
                <a:latin typeface="+mj-lt"/>
              </a:rPr>
              <a:t>T=300 K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8BD6F3B-93D9-4A87-B05A-C3724DB9C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927677"/>
              </p:ext>
            </p:extLst>
          </p:nvPr>
        </p:nvGraphicFramePr>
        <p:xfrm>
          <a:off x="1030287" y="4697231"/>
          <a:ext cx="64738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5" imgW="2768400" imgH="495000" progId="Equation.DSMT4">
                  <p:embed/>
                </p:oleObj>
              </mc:Choice>
              <mc:Fallback>
                <p:oleObj name="Equation" r:id="rId5" imgW="2768400" imgH="4950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67407E8-D9DF-4501-9964-B8D3510807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0287" y="4697231"/>
                        <a:ext cx="6473825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31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8A0953-BD86-4C32-B868-6682AB58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5510B-A1E8-4EE3-B703-A2E1F0658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5BD90-4145-4420-845A-9B229ACF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1A19A214-BD62-4901-AA50-C40E697DE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096326"/>
              </p:ext>
            </p:extLst>
          </p:nvPr>
        </p:nvGraphicFramePr>
        <p:xfrm>
          <a:off x="533400" y="1371600"/>
          <a:ext cx="8153400" cy="3016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133">
                  <a:extLst>
                    <a:ext uri="{9D8B030D-6E8A-4147-A177-3AD203B41FA5}">
                      <a16:colId xmlns:a16="http://schemas.microsoft.com/office/drawing/2014/main" val="3632527798"/>
                    </a:ext>
                  </a:extLst>
                </a:gridCol>
                <a:gridCol w="1468371">
                  <a:extLst>
                    <a:ext uri="{9D8B030D-6E8A-4147-A177-3AD203B41FA5}">
                      <a16:colId xmlns:a16="http://schemas.microsoft.com/office/drawing/2014/main" val="3717428219"/>
                    </a:ext>
                  </a:extLst>
                </a:gridCol>
                <a:gridCol w="2120981">
                  <a:extLst>
                    <a:ext uri="{9D8B030D-6E8A-4147-A177-3AD203B41FA5}">
                      <a16:colId xmlns:a16="http://schemas.microsoft.com/office/drawing/2014/main" val="587704848"/>
                    </a:ext>
                  </a:extLst>
                </a:gridCol>
                <a:gridCol w="2279915">
                  <a:extLst>
                    <a:ext uri="{9D8B030D-6E8A-4147-A177-3AD203B41FA5}">
                      <a16:colId xmlns:a16="http://schemas.microsoft.com/office/drawing/2014/main" val="2251884854"/>
                    </a:ext>
                  </a:extLst>
                </a:gridCol>
              </a:tblGrid>
              <a:tr h="685154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372"/>
                  </a:ext>
                </a:extLst>
              </a:tr>
              <a:tr h="685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Constant </a:t>
                      </a:r>
                      <a:r>
                        <a:rPr lang="en-US" sz="2400" b="1" i="1" dirty="0"/>
                        <a:t>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400341"/>
                  </a:ext>
                </a:extLst>
              </a:tr>
              <a:tr h="685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Constant </a:t>
                      </a:r>
                      <a:r>
                        <a:rPr lang="en-US" sz="2400" b="1" i="1" dirty="0"/>
                        <a:t>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2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-P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(V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-V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)</a:t>
                      </a:r>
                      <a:endParaRPr lang="en-US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175614"/>
                  </a:ext>
                </a:extLst>
              </a:tr>
              <a:tr h="685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Constant </a:t>
                      </a:r>
                      <a:r>
                        <a:rPr lang="en-US" sz="2400" b="1" i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  V</a:t>
                      </a:r>
                      <a:r>
                        <a:rPr lang="en-US" sz="2400" b="1" i="1" baseline="-25000" dirty="0"/>
                        <a:t>1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V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/V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   </a:t>
                      </a:r>
                      <a:r>
                        <a:rPr lang="en-US" sz="2400" b="1" i="1" baseline="0" dirty="0" err="1"/>
                        <a:t>V</a:t>
                      </a:r>
                      <a:r>
                        <a:rPr lang="en-US" sz="2400" b="1" i="1" baseline="-25000" dirty="0" err="1"/>
                        <a:t>2</a:t>
                      </a:r>
                      <a:endParaRPr lang="en-US" sz="24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-P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V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 ln(V</a:t>
                      </a:r>
                      <a:r>
                        <a:rPr lang="en-US" sz="2400" b="1" i="1" baseline="-25000" dirty="0"/>
                        <a:t>2</a:t>
                      </a:r>
                      <a:r>
                        <a:rPr lang="en-US" sz="2400" b="1" i="1" baseline="0" dirty="0"/>
                        <a:t>/V</a:t>
                      </a:r>
                      <a:r>
                        <a:rPr lang="en-US" sz="2400" b="1" i="1" baseline="-25000" dirty="0"/>
                        <a:t>1</a:t>
                      </a:r>
                      <a:r>
                        <a:rPr lang="en-US" sz="2400" b="1" i="1" baseline="0" dirty="0"/>
                        <a:t>)</a:t>
                      </a:r>
                      <a:endParaRPr lang="en-US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1871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CADBA3-E5BC-42E3-B34A-7FB79B669F54}"/>
              </a:ext>
            </a:extLst>
          </p:cNvPr>
          <p:cNvSpPr txBox="1"/>
          <p:nvPr/>
        </p:nvSpPr>
        <p:spPr>
          <a:xfrm>
            <a:off x="3048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</p:spTree>
    <p:extLst>
      <p:ext uri="{BB962C8B-B14F-4D97-AF65-F5344CB8AC3E}">
        <p14:creationId xmlns:p14="http://schemas.microsoft.com/office/powerpoint/2010/main" val="271944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0A966-0BB7-44EB-8402-94165BB8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2ABCF-35ED-46F2-BBCF-A88E6742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F1979-8887-47EE-893F-B70168ED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052BA8-7010-411B-A4C8-CCAFDBB49AF6}"/>
              </a:ext>
            </a:extLst>
          </p:cNvPr>
          <p:cNvSpPr txBox="1"/>
          <p:nvPr/>
        </p:nvSpPr>
        <p:spPr>
          <a:xfrm>
            <a:off x="228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effects of heat on the system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ED32066-CB05-49EF-AF16-6CF12D8AA0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264135"/>
              </p:ext>
            </p:extLst>
          </p:nvPr>
        </p:nvGraphicFramePr>
        <p:xfrm>
          <a:off x="609600" y="838200"/>
          <a:ext cx="566737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Equation" r:id="rId4" imgW="8099967" imgH="1828966" progId="Equation.DSMT4">
                  <p:embed/>
                </p:oleObj>
              </mc:Choice>
              <mc:Fallback>
                <p:oleObj name="Equation" r:id="rId4" imgW="8099967" imgH="1828966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DED9F2F-E809-4D71-90B1-3CA43ED01B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838200"/>
                        <a:ext cx="5667375" cy="127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7297AC0-E427-4791-BAAE-06AE99F7581A}"/>
              </a:ext>
            </a:extLst>
          </p:cNvPr>
          <p:cNvSpPr txBox="1"/>
          <p:nvPr/>
        </p:nvSpPr>
        <p:spPr>
          <a:xfrm>
            <a:off x="609600" y="2206887"/>
            <a:ext cx="6491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Special for an ideal gas system –</a:t>
            </a:r>
          </a:p>
          <a:p>
            <a:pPr lvl="1"/>
            <a:r>
              <a:rPr lang="en-US" sz="2400" dirty="0">
                <a:latin typeface="+mj-lt"/>
              </a:rPr>
              <a:t>Equation of state</a:t>
            </a:r>
          </a:p>
          <a:p>
            <a:pPr lvl="1"/>
            <a:endParaRPr lang="en-US" sz="2400" dirty="0">
              <a:latin typeface="+mj-lt"/>
            </a:endParaRPr>
          </a:p>
          <a:p>
            <a:pPr lvl="1"/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Internal energy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6E356D5-C7C7-47B7-98BC-5AB136187B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899480"/>
              </p:ext>
            </p:extLst>
          </p:nvPr>
        </p:nvGraphicFramePr>
        <p:xfrm>
          <a:off x="3671888" y="2668183"/>
          <a:ext cx="26511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Equation" r:id="rId6" imgW="2651884" imgH="800017" progId="Equation.DSMT4">
                  <p:embed/>
                </p:oleObj>
              </mc:Choice>
              <mc:Fallback>
                <p:oleObj name="Equation" r:id="rId6" imgW="2651884" imgH="800017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11612BE-C7CE-46B2-8F98-56586D8C75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71888" y="2668183"/>
                        <a:ext cx="2651125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67DAAA3-8109-4B12-923C-290B568247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259010"/>
              </p:ext>
            </p:extLst>
          </p:nvPr>
        </p:nvGraphicFramePr>
        <p:xfrm>
          <a:off x="3882559" y="3419164"/>
          <a:ext cx="3106434" cy="1348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Equation" r:id="rId8" imgW="965160" imgH="419040" progId="Equation.DSMT4">
                  <p:embed/>
                </p:oleObj>
              </mc:Choice>
              <mc:Fallback>
                <p:oleObj name="Equation" r:id="rId8" imgW="965160" imgH="419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892F580-5ACE-417E-AF3E-3791EAF8E0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2559" y="3419164"/>
                        <a:ext cx="3106434" cy="1348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3352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13450</TotalTime>
  <Words>812</Words>
  <Application>Microsoft Office PowerPoint</Application>
  <PresentationFormat>On-screen Show (4:3)</PresentationFormat>
  <Paragraphs>195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Office Theme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792</cp:revision>
  <cp:lastPrinted>2021-01-31T04:39:24Z</cp:lastPrinted>
  <dcterms:created xsi:type="dcterms:W3CDTF">2012-01-10T18:32:24Z</dcterms:created>
  <dcterms:modified xsi:type="dcterms:W3CDTF">2021-01-31T04:39:50Z</dcterms:modified>
</cp:coreProperties>
</file>