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96" r:id="rId2"/>
    <p:sldId id="299" r:id="rId3"/>
    <p:sldId id="300" r:id="rId4"/>
    <p:sldId id="301" r:id="rId5"/>
    <p:sldId id="302" r:id="rId6"/>
    <p:sldId id="303" r:id="rId7"/>
    <p:sldId id="304" r:id="rId8"/>
    <p:sldId id="308" r:id="rId9"/>
    <p:sldId id="307" r:id="rId10"/>
    <p:sldId id="309" r:id="rId11"/>
    <p:sldId id="310" r:id="rId12"/>
    <p:sldId id="311" r:id="rId13"/>
    <p:sldId id="312" r:id="rId14"/>
    <p:sldId id="313" r:id="rId15"/>
    <p:sldId id="305" r:id="rId16"/>
    <p:sldId id="306" r:id="rId17"/>
    <p:sldId id="314" r:id="rId1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57" d="100"/>
          <a:sy n="57" d="100"/>
        </p:scale>
        <p:origin x="1046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5.wmf"/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2.emf"/><Relationship Id="rId1" Type="http://schemas.openxmlformats.org/officeDocument/2006/relationships/image" Target="../media/image3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1/30/2021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lecture we will discuss the concepts and values of heat and work for various processes on ideal gases.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Combining work and heat results while considering change in internal energy for the same processes.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553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consider the situation when there is no heat added to the system.     For the ideal gas, this leads to a modified equation of state in this case.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9536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Graph of adiabatic ideal gas equation of state and work integral.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185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Specific heat.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3384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Specific heat at constant pressure.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0761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Consider a set of processes that return the system to its beginning conditions – a complete cycle.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9793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example of a complete cycle.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6901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saw examples of complete cycles with net work and net heat.     What about the net change in </a:t>
            </a:r>
            <a:r>
              <a:rPr lang="en-US"/>
              <a:t>internal energy?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88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 is no new homework for this lecture.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849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Review of basic equations needed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5822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Expression for work.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5781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Summary of results for simple cases.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409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Work for an isothermal process.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3567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Performing the integral to evaluate work for an isothermal process.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7760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Updating the summary of results.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1275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consider heat for these and other processes.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896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2/01/2021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2/01/2021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2/01/2021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2/01/2021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2/01/2021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2/01/2021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2/01/2021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2/01/2021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2/01/2021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2/01/2021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2/01/2021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341/641  Spring 2021 -- Lecture 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3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7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5.png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8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16.wmf"/><Relationship Id="rId4" Type="http://schemas.openxmlformats.org/officeDocument/2006/relationships/oleObject" Target="../embeddings/oleObject2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3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22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3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users.wfu.edu/natalie/s21phy712/homework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7.wmf"/><Relationship Id="rId4" Type="http://schemas.openxmlformats.org/officeDocument/2006/relationships/image" Target="../media/image8.png"/><Relationship Id="rId9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3.emf"/><Relationship Id="rId4" Type="http://schemas.openxmlformats.org/officeDocument/2006/relationships/oleObject" Target="../embeddings/oleObject11.bin"/><Relationship Id="rId9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457200"/>
            <a:ext cx="8763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341/641 Thermodynamics and Statistical Mechanics</a:t>
            </a:r>
          </a:p>
          <a:p>
            <a:pPr algn="ctr"/>
            <a:r>
              <a:rPr lang="en-US" sz="3200" b="1" dirty="0"/>
              <a:t>MWF:  Online at 12 PM &amp; FTF at 2 PM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Plan for Lecture 3:</a:t>
            </a:r>
          </a:p>
          <a:p>
            <a:pPr algn="ctr"/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2400" b="1" dirty="0">
                <a:solidFill>
                  <a:schemeClr val="folHlink"/>
                </a:solidFill>
              </a:rPr>
              <a:t>Reading: Chapters 1.5-1.6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Evaluation of work for various processes on an ideal gas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Evaluation of heat for various processes on an ideal gas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Internal energy and enthalpy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291B4F-F2B1-4520-97AD-B6342EFB3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2/01/2021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F8E4D3-7288-43DC-82F8-056D60D3E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93BB21-AD9D-4550-A24F-5C2B0736B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Table 9">
            <a:extLst>
              <a:ext uri="{FF2B5EF4-FFF2-40B4-BE49-F238E27FC236}">
                <a16:creationId xmlns:a16="http://schemas.microsoft.com/office/drawing/2014/main" id="{25224C25-BD94-420E-83D4-204E6AED0C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463602"/>
              </p:ext>
            </p:extLst>
          </p:nvPr>
        </p:nvGraphicFramePr>
        <p:xfrm>
          <a:off x="0" y="2560966"/>
          <a:ext cx="9144000" cy="31540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3632527798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717428219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587704848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25188485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47751130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710639019"/>
                    </a:ext>
                  </a:extLst>
                </a:gridCol>
              </a:tblGrid>
              <a:tr h="68515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Initial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Final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US" sz="2400" b="1" i="1" dirty="0"/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/>
                        <a:t>Q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207372"/>
                  </a:ext>
                </a:extLst>
              </a:tr>
              <a:tr h="685154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/>
                        <a:t>V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/>
                        <a:t>P</a:t>
                      </a:r>
                      <a:r>
                        <a:rPr lang="en-US" sz="2400" b="1" i="1" baseline="-25000" dirty="0"/>
                        <a:t>1</a:t>
                      </a:r>
                      <a:r>
                        <a:rPr lang="en-US" sz="2400" b="1" i="1" baseline="0" dirty="0"/>
                        <a:t>   V</a:t>
                      </a:r>
                      <a:r>
                        <a:rPr lang="en-US" sz="2400" b="1" i="1" baseline="-25000" dirty="0"/>
                        <a:t>1</a:t>
                      </a:r>
                      <a:endParaRPr lang="en-US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1" dirty="0"/>
                        <a:t>P</a:t>
                      </a:r>
                      <a:r>
                        <a:rPr lang="en-US" sz="2400" b="1" i="1" baseline="-25000" dirty="0"/>
                        <a:t>2</a:t>
                      </a:r>
                      <a:r>
                        <a:rPr lang="en-US" sz="2400" b="1" i="1" baseline="0" dirty="0"/>
                        <a:t>   V</a:t>
                      </a:r>
                      <a:r>
                        <a:rPr lang="en-US" sz="2400" b="1" i="1" baseline="-25000" dirty="0"/>
                        <a:t>1</a:t>
                      </a:r>
                      <a:endParaRPr lang="en-US" sz="2400" b="1" i="1" dirty="0"/>
                    </a:p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US" sz="2400" b="1" i="1" dirty="0"/>
                        <a:t>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0400341"/>
                  </a:ext>
                </a:extLst>
              </a:tr>
              <a:tr h="685154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/>
                        <a:t>P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/>
                        <a:t>P</a:t>
                      </a:r>
                      <a:r>
                        <a:rPr lang="en-US" sz="2400" b="1" i="1" baseline="-25000" dirty="0"/>
                        <a:t>1</a:t>
                      </a:r>
                      <a:r>
                        <a:rPr lang="en-US" sz="2400" b="1" i="1" baseline="0" dirty="0"/>
                        <a:t>   V</a:t>
                      </a:r>
                      <a:r>
                        <a:rPr lang="en-US" sz="2400" b="1" i="1" baseline="-25000" dirty="0"/>
                        <a:t>1</a:t>
                      </a:r>
                      <a:endParaRPr lang="en-US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1" dirty="0"/>
                        <a:t>P</a:t>
                      </a:r>
                      <a:r>
                        <a:rPr lang="en-US" sz="2400" b="1" i="1" baseline="-25000" dirty="0"/>
                        <a:t>1</a:t>
                      </a:r>
                      <a:r>
                        <a:rPr lang="en-US" sz="2400" b="1" i="1" baseline="0" dirty="0"/>
                        <a:t>   V</a:t>
                      </a:r>
                      <a:r>
                        <a:rPr lang="en-US" sz="2400" b="1" i="1" baseline="-25000" dirty="0"/>
                        <a:t>2</a:t>
                      </a:r>
                      <a:endParaRPr lang="en-US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/>
                        <a:t>-P</a:t>
                      </a:r>
                      <a:r>
                        <a:rPr lang="en-US" sz="2400" b="1" i="1" baseline="-25000" dirty="0"/>
                        <a:t>1</a:t>
                      </a:r>
                      <a:r>
                        <a:rPr lang="en-US" sz="2400" b="1" i="1" baseline="0" dirty="0"/>
                        <a:t>(V</a:t>
                      </a:r>
                      <a:r>
                        <a:rPr lang="en-US" sz="2400" b="1" i="1" baseline="-25000" dirty="0"/>
                        <a:t>2</a:t>
                      </a:r>
                      <a:r>
                        <a:rPr lang="en-US" sz="2400" b="1" i="1" baseline="0" dirty="0"/>
                        <a:t>-V</a:t>
                      </a:r>
                      <a:r>
                        <a:rPr lang="en-US" sz="2400" b="1" i="1" baseline="-25000" dirty="0"/>
                        <a:t>1</a:t>
                      </a:r>
                      <a:r>
                        <a:rPr lang="en-US" sz="2400" b="1" i="1" baseline="0" dirty="0"/>
                        <a:t>)</a:t>
                      </a:r>
                      <a:endParaRPr lang="en-US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1" dirty="0"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US" sz="2400" b="1" i="1" dirty="0"/>
                        <a:t>U-W</a:t>
                      </a:r>
                    </a:p>
                    <a:p>
                      <a:pPr algn="ctr"/>
                      <a:endParaRPr lang="en-US" sz="24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7175614"/>
                  </a:ext>
                </a:extLst>
              </a:tr>
              <a:tr h="685154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1" dirty="0"/>
                        <a:t>P</a:t>
                      </a:r>
                      <a:r>
                        <a:rPr lang="en-US" sz="2400" b="1" i="1" baseline="-25000" dirty="0"/>
                        <a:t>1</a:t>
                      </a:r>
                      <a:r>
                        <a:rPr lang="en-US" sz="2400" b="1" i="1" baseline="0" dirty="0"/>
                        <a:t>   V</a:t>
                      </a:r>
                      <a:r>
                        <a:rPr lang="en-US" sz="2400" b="1" i="1" baseline="-25000" dirty="0"/>
                        <a:t>1</a:t>
                      </a:r>
                      <a:endParaRPr lang="en-US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1" dirty="0"/>
                        <a:t>P</a:t>
                      </a:r>
                      <a:r>
                        <a:rPr lang="en-US" sz="2400" b="1" i="1" baseline="-25000" dirty="0"/>
                        <a:t>1</a:t>
                      </a:r>
                      <a:r>
                        <a:rPr lang="en-US" sz="2400" b="1" i="1" baseline="0" dirty="0"/>
                        <a:t>V</a:t>
                      </a:r>
                      <a:r>
                        <a:rPr lang="en-US" sz="2400" b="1" i="1" baseline="-25000" dirty="0"/>
                        <a:t>1</a:t>
                      </a:r>
                      <a:r>
                        <a:rPr lang="en-US" sz="2400" b="1" i="1" baseline="0" dirty="0"/>
                        <a:t>/V</a:t>
                      </a:r>
                      <a:r>
                        <a:rPr lang="en-US" sz="2400" b="1" i="1" baseline="-25000" dirty="0"/>
                        <a:t>2</a:t>
                      </a:r>
                      <a:r>
                        <a:rPr lang="en-US" sz="2400" b="1" i="1" baseline="0" dirty="0"/>
                        <a:t>   </a:t>
                      </a:r>
                      <a:r>
                        <a:rPr lang="en-US" sz="2400" b="1" i="1" baseline="0" dirty="0" err="1"/>
                        <a:t>V</a:t>
                      </a:r>
                      <a:r>
                        <a:rPr lang="en-US" sz="2400" b="1" i="1" baseline="-25000" dirty="0" err="1"/>
                        <a:t>2</a:t>
                      </a:r>
                      <a:endParaRPr lang="en-US" sz="2400" b="1" i="1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/>
                        <a:t>-P</a:t>
                      </a:r>
                      <a:r>
                        <a:rPr lang="en-US" sz="2400" b="1" i="1" baseline="-25000" dirty="0"/>
                        <a:t>1</a:t>
                      </a:r>
                      <a:r>
                        <a:rPr lang="en-US" sz="2400" b="1" i="1" baseline="0" dirty="0"/>
                        <a:t>V</a:t>
                      </a:r>
                      <a:r>
                        <a:rPr lang="en-US" sz="2400" b="1" i="1" baseline="-25000" dirty="0"/>
                        <a:t>1</a:t>
                      </a:r>
                      <a:r>
                        <a:rPr lang="en-US" sz="2400" b="1" i="1" baseline="0" dirty="0"/>
                        <a:t> ln(V</a:t>
                      </a:r>
                      <a:r>
                        <a:rPr lang="en-US" sz="2400" b="1" i="1" baseline="-25000" dirty="0"/>
                        <a:t>2</a:t>
                      </a:r>
                      <a:r>
                        <a:rPr lang="en-US" sz="2400" b="1" i="1" baseline="0" dirty="0"/>
                        <a:t>/V</a:t>
                      </a:r>
                      <a:r>
                        <a:rPr lang="en-US" sz="2400" b="1" i="1" baseline="-25000" dirty="0"/>
                        <a:t>1</a:t>
                      </a:r>
                      <a:r>
                        <a:rPr lang="en-US" sz="2400" b="1" i="1" baseline="0" dirty="0"/>
                        <a:t>)</a:t>
                      </a:r>
                      <a:endParaRPr lang="en-US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/>
                        <a:t>-W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851871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B7910F0-F076-48B5-AB54-9DCAE198D55E}"/>
              </a:ext>
            </a:extLst>
          </p:cNvPr>
          <p:cNvSpPr txBox="1"/>
          <p:nvPr/>
        </p:nvSpPr>
        <p:spPr>
          <a:xfrm>
            <a:off x="152400" y="136525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Consider the ideal gas processes that we have just discussed: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FC1CCD98-A7E6-4474-8188-32CFAF5151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6652605"/>
              </p:ext>
            </p:extLst>
          </p:nvPr>
        </p:nvGraphicFramePr>
        <p:xfrm>
          <a:off x="6705598" y="3331931"/>
          <a:ext cx="1244309" cy="7604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1" name="Equation" r:id="rId4" imgW="685800" imgH="419040" progId="Equation.DSMT4">
                  <p:embed/>
                </p:oleObj>
              </mc:Choice>
              <mc:Fallback>
                <p:oleObj name="Equation" r:id="rId4" imgW="68580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705598" y="3331931"/>
                        <a:ext cx="1244309" cy="7604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3D02F810-5B1F-4825-A342-07D3EE7E46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6377067"/>
              </p:ext>
            </p:extLst>
          </p:nvPr>
        </p:nvGraphicFramePr>
        <p:xfrm>
          <a:off x="6683184" y="4143259"/>
          <a:ext cx="1244311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2" name="Equation" r:id="rId6" imgW="685800" imgH="419040" progId="Equation.DSMT4">
                  <p:embed/>
                </p:oleObj>
              </mc:Choice>
              <mc:Fallback>
                <p:oleObj name="Equation" r:id="rId6" imgW="68580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683184" y="4143259"/>
                        <a:ext cx="1244311" cy="760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4932CEED-4D05-40E2-91EE-1D53A1B82BA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6257281"/>
              </p:ext>
            </p:extLst>
          </p:nvPr>
        </p:nvGraphicFramePr>
        <p:xfrm>
          <a:off x="609600" y="838200"/>
          <a:ext cx="5667375" cy="127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3" name="Equation" r:id="rId8" imgW="8099967" imgH="1828966" progId="Equation.DSMT4">
                  <p:embed/>
                </p:oleObj>
              </mc:Choice>
              <mc:Fallback>
                <p:oleObj name="Equation" r:id="rId8" imgW="8099967" imgH="1828966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2ED32066-CB05-49EF-AF16-6CF12D8AA08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09600" y="838200"/>
                        <a:ext cx="5667375" cy="1279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6925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07DF95-0B2D-494D-92ED-B1AB5C26A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2/01/2021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1ED217-4312-4117-BAE4-C5D216D98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6978C1-24DA-416E-9350-BA26C3D66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28C3A2-4025-417D-8F3B-A51F9B7573E1}"/>
              </a:ext>
            </a:extLst>
          </p:cNvPr>
          <p:cNvSpPr txBox="1"/>
          <p:nvPr/>
        </p:nvSpPr>
        <p:spPr>
          <a:xfrm>
            <a:off x="228600" y="152400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Now consider the case where Q=0, termed an “adiabatic” process for a system described by an ideal gas equation of state.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2F0F380-9F4D-4049-982A-9AA53B8E73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748568"/>
              </p:ext>
            </p:extLst>
          </p:nvPr>
        </p:nvGraphicFramePr>
        <p:xfrm>
          <a:off x="838200" y="1241515"/>
          <a:ext cx="8215312" cy="522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3" name="Equation" r:id="rId4" imgW="3454200" imgH="2197080" progId="Equation.DSMT4">
                  <p:embed/>
                </p:oleObj>
              </mc:Choice>
              <mc:Fallback>
                <p:oleObj name="Equation" r:id="rId4" imgW="3454200" imgH="2197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38200" y="1241515"/>
                        <a:ext cx="8215312" cy="5226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03586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463406-AA3B-4A4D-87FD-F36EFF3D4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2/01/2021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583B0B-E8AE-4152-8CB8-5F8960D5A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8F2836-BEC9-40E6-9F40-EAA6152BE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1EB11554-4E26-423C-827A-E3BD392A85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1233673"/>
              </p:ext>
            </p:extLst>
          </p:nvPr>
        </p:nvGraphicFramePr>
        <p:xfrm>
          <a:off x="914400" y="609600"/>
          <a:ext cx="4754587" cy="157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2" name="Equation" r:id="rId4" imgW="2374560" imgH="787320" progId="Equation.DSMT4">
                  <p:embed/>
                </p:oleObj>
              </mc:Choice>
              <mc:Fallback>
                <p:oleObj name="Equation" r:id="rId4" imgW="2374560" imgH="787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14400" y="609600"/>
                        <a:ext cx="4754587" cy="1576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FD7F039E-5636-44A5-8724-9AC446A26C8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2108408"/>
            <a:ext cx="9144000" cy="4328624"/>
          </a:xfrm>
          <a:prstGeom prst="rect">
            <a:avLst/>
          </a:prstGeom>
        </p:spPr>
      </p:pic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52EEC0FC-4B8B-4BEF-A96E-1D1F5C3756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1797139"/>
              </p:ext>
            </p:extLst>
          </p:nvPr>
        </p:nvGraphicFramePr>
        <p:xfrm>
          <a:off x="3602843" y="2362200"/>
          <a:ext cx="1938313" cy="17740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3" name="Equation" r:id="rId7" imgW="749160" imgH="685800" progId="Equation.DSMT4">
                  <p:embed/>
                </p:oleObj>
              </mc:Choice>
              <mc:Fallback>
                <p:oleObj name="Equation" r:id="rId7" imgW="74916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602843" y="2362200"/>
                        <a:ext cx="1938313" cy="17740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724597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204E62-7EDD-45FD-A4FF-AB6B27425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2/01/2021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CA3A39-3945-4409-B0E0-53739C5EA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55AB00-1689-475C-B181-90ABEF578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34086E-DF8D-4B66-9832-9BB676842DC3}"/>
              </a:ext>
            </a:extLst>
          </p:cNvPr>
          <p:cNvSpPr txBox="1"/>
          <p:nvPr/>
        </p:nvSpPr>
        <p:spPr>
          <a:xfrm>
            <a:off x="304800" y="304800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The notion of heat capacity</a:t>
            </a:r>
          </a:p>
          <a:p>
            <a:pPr lvl="1"/>
            <a:r>
              <a:rPr lang="en-US" sz="2400" dirty="0">
                <a:latin typeface="+mj-lt"/>
              </a:rPr>
              <a:t>The rate of heat increment per increment of temperature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9452669-5440-4E6A-B802-F1E2AEF81CB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828845"/>
              </p:ext>
            </p:extLst>
          </p:nvPr>
        </p:nvGraphicFramePr>
        <p:xfrm>
          <a:off x="465138" y="1135063"/>
          <a:ext cx="4640262" cy="922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0" name="Equation" r:id="rId4" imgW="1981080" imgH="393480" progId="Equation.DSMT4">
                  <p:embed/>
                </p:oleObj>
              </mc:Choice>
              <mc:Fallback>
                <p:oleObj name="Equation" r:id="rId4" imgW="19810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5138" y="1135063"/>
                        <a:ext cx="4640262" cy="922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99945B4-C51A-4A63-A1DC-001C3FF1AACB}"/>
              </a:ext>
            </a:extLst>
          </p:cNvPr>
          <p:cNvSpPr txBox="1"/>
          <p:nvPr/>
        </p:nvSpPr>
        <p:spPr>
          <a:xfrm>
            <a:off x="685800" y="2438400"/>
            <a:ext cx="6553200" cy="1295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329DEC5-1B2C-4CD8-A1F1-F2C2E1269B03}"/>
              </a:ext>
            </a:extLst>
          </p:cNvPr>
          <p:cNvSpPr txBox="1"/>
          <p:nvPr/>
        </p:nvSpPr>
        <p:spPr>
          <a:xfrm>
            <a:off x="304800" y="2430463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Constant volume process</a:t>
            </a: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0C930AF7-6A69-4B49-8DEC-AB2FF9F63A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4445783"/>
              </p:ext>
            </p:extLst>
          </p:nvPr>
        </p:nvGraphicFramePr>
        <p:xfrm>
          <a:off x="838200" y="2854882"/>
          <a:ext cx="5924550" cy="1331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1" name="Equation" r:id="rId6" imgW="2031840" imgH="457200" progId="Equation.DSMT4">
                  <p:embed/>
                </p:oleObj>
              </mc:Choice>
              <mc:Fallback>
                <p:oleObj name="Equation" r:id="rId6" imgW="203184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38200" y="2854882"/>
                        <a:ext cx="5924550" cy="1331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42D77633-35A7-47B9-BEC8-E5A06DD4B200}"/>
              </a:ext>
            </a:extLst>
          </p:cNvPr>
          <p:cNvSpPr txBox="1"/>
          <p:nvPr/>
        </p:nvSpPr>
        <p:spPr>
          <a:xfrm>
            <a:off x="990600" y="4240777"/>
            <a:ext cx="79168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g is temperature dependent, but it that contribution is generally a small correction.</a:t>
            </a:r>
          </a:p>
        </p:txBody>
      </p:sp>
    </p:spTree>
    <p:extLst>
      <p:ext uri="{BB962C8B-B14F-4D97-AF65-F5344CB8AC3E}">
        <p14:creationId xmlns:p14="http://schemas.microsoft.com/office/powerpoint/2010/main" val="9865744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FC3EAD-1487-4E8F-B03F-99C183D5F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2/01/2021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E90E64-0930-4146-8385-773B849D5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EFE779-EE22-467B-B79F-1F5AC0495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AA31F0-48F4-49B3-9ED2-26F1D37CB8D7}"/>
              </a:ext>
            </a:extLst>
          </p:cNvPr>
          <p:cNvSpPr txBox="1"/>
          <p:nvPr/>
        </p:nvSpPr>
        <p:spPr>
          <a:xfrm>
            <a:off x="457200" y="3810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Constant pressure process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B57E6F2-A932-4E28-BEF9-F8C82840F22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8553943"/>
              </p:ext>
            </p:extLst>
          </p:nvPr>
        </p:nvGraphicFramePr>
        <p:xfrm>
          <a:off x="1143000" y="1143000"/>
          <a:ext cx="5999162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8" name="Equation" r:id="rId4" imgW="2057400" imgH="888840" progId="Equation.DSMT4">
                  <p:embed/>
                </p:oleObj>
              </mc:Choice>
              <mc:Fallback>
                <p:oleObj name="Equation" r:id="rId4" imgW="2057400" imgH="88884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0C930AF7-6A69-4B49-8DEC-AB2FF9F63A5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43000" y="1143000"/>
                        <a:ext cx="5999162" cy="2590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70A6CF97-DFE1-4E07-9DE2-29FBF49BA48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2864399"/>
              </p:ext>
            </p:extLst>
          </p:nvPr>
        </p:nvGraphicFramePr>
        <p:xfrm>
          <a:off x="1295400" y="4191000"/>
          <a:ext cx="5999285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9" name="Equation" r:id="rId6" imgW="2260440" imgH="660240" progId="Equation.DSMT4">
                  <p:embed/>
                </p:oleObj>
              </mc:Choice>
              <mc:Fallback>
                <p:oleObj name="Equation" r:id="rId6" imgW="2260440" imgH="66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95400" y="4191000"/>
                        <a:ext cx="5999285" cy="175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594790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1BB320-D8EB-46FB-8430-7A24FD892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2/01/2021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47AD5D-0B8E-4A8E-ABB3-2F7392B40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D78650-516C-44EE-B9E3-9D0D70833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85331B-6F4A-47AF-8CE2-80FD69F77509}"/>
              </a:ext>
            </a:extLst>
          </p:cNvPr>
          <p:cNvSpPr txBox="1"/>
          <p:nvPr/>
        </p:nvSpPr>
        <p:spPr>
          <a:xfrm>
            <a:off x="381000" y="228600"/>
            <a:ext cx="769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Net work done in a cyclic process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Consider the following 4 step cycle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F7FE692-52C0-4BA4-9795-9414D8EC49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1620" y="1464788"/>
            <a:ext cx="5885160" cy="36782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F0BD3AF-F943-4E93-B1D9-CF56ABC2766C}"/>
              </a:ext>
            </a:extLst>
          </p:cNvPr>
          <p:cNvSpPr txBox="1"/>
          <p:nvPr/>
        </p:nvSpPr>
        <p:spPr>
          <a:xfrm>
            <a:off x="5638800" y="1428929"/>
            <a:ext cx="304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A</a:t>
            </a:r>
            <a:r>
              <a:rPr lang="en-US" sz="2400" dirty="0">
                <a:latin typeface="+mj-lt"/>
              </a:rPr>
              <a:t>  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 no work</a:t>
            </a:r>
          </a:p>
          <a:p>
            <a:r>
              <a:rPr lang="en-US" sz="2400" b="1" dirty="0">
                <a:latin typeface="+mj-lt"/>
                <a:sym typeface="Wingdings" panose="05000000000000000000" pitchFamily="2" charset="2"/>
              </a:rPr>
              <a:t>B   negative work</a:t>
            </a:r>
          </a:p>
          <a:p>
            <a:r>
              <a:rPr lang="en-US" sz="2400" b="1" dirty="0">
                <a:latin typeface="+mj-lt"/>
                <a:sym typeface="Wingdings" panose="05000000000000000000" pitchFamily="2" charset="2"/>
              </a:rPr>
              <a:t>C   no work</a:t>
            </a:r>
          </a:p>
          <a:p>
            <a:r>
              <a:rPr lang="en-US" sz="2400" b="1" dirty="0">
                <a:latin typeface="+mj-lt"/>
                <a:sym typeface="Wingdings" panose="05000000000000000000" pitchFamily="2" charset="2"/>
              </a:rPr>
              <a:t>D   positive work</a:t>
            </a:r>
            <a:endParaRPr lang="en-US" sz="2400" b="1" dirty="0">
              <a:latin typeface="+mj-lt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E7ECE29-4F79-41E4-B681-DF9D238E53BD}"/>
              </a:ext>
            </a:extLst>
          </p:cNvPr>
          <p:cNvGrpSpPr/>
          <p:nvPr/>
        </p:nvGrpSpPr>
        <p:grpSpPr>
          <a:xfrm>
            <a:off x="2514600" y="2743200"/>
            <a:ext cx="5476054" cy="1686550"/>
            <a:chOff x="2514600" y="2743200"/>
            <a:chExt cx="5476054" cy="168655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10CE1BB-69AA-4A84-AB1F-99C7F2430C28}"/>
                </a:ext>
              </a:extLst>
            </p:cNvPr>
            <p:cNvSpPr/>
            <p:nvPr/>
          </p:nvSpPr>
          <p:spPr>
            <a:xfrm>
              <a:off x="2514600" y="2743200"/>
              <a:ext cx="1600200" cy="106680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Arrow: Left 8">
              <a:extLst>
                <a:ext uri="{FF2B5EF4-FFF2-40B4-BE49-F238E27FC236}">
                  <a16:creationId xmlns:a16="http://schemas.microsoft.com/office/drawing/2014/main" id="{487B3B12-9FBD-4D96-AB08-CFE0B21D829B}"/>
                </a:ext>
              </a:extLst>
            </p:cNvPr>
            <p:cNvSpPr/>
            <p:nvPr/>
          </p:nvSpPr>
          <p:spPr>
            <a:xfrm rot="1144391">
              <a:off x="4339777" y="3411902"/>
              <a:ext cx="1295400" cy="895018"/>
            </a:xfrm>
            <a:prstGeom prst="leftArrow">
              <a:avLst/>
            </a:prstGeom>
            <a:solidFill>
              <a:srgbClr val="00B050">
                <a:alpha val="34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65A6F0B-A041-4685-A853-9B83022D7CC7}"/>
                </a:ext>
              </a:extLst>
            </p:cNvPr>
            <p:cNvSpPr txBox="1"/>
            <p:nvPr/>
          </p:nvSpPr>
          <p:spPr>
            <a:xfrm>
              <a:off x="5670176" y="3968085"/>
              <a:ext cx="23204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net work</a:t>
              </a:r>
            </a:p>
          </p:txBody>
        </p:sp>
      </p:grp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B21CAFD8-F94A-49EC-BF22-E6613899D3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481356"/>
              </p:ext>
            </p:extLst>
          </p:nvPr>
        </p:nvGraphicFramePr>
        <p:xfrm>
          <a:off x="1066800" y="5191283"/>
          <a:ext cx="7339513" cy="1032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8" name="Equation" r:id="rId5" imgW="1625400" imgH="228600" progId="Equation.DSMT4">
                  <p:embed/>
                </p:oleObj>
              </mc:Choice>
              <mc:Fallback>
                <p:oleObj name="Equation" r:id="rId5" imgW="16254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66800" y="5191283"/>
                        <a:ext cx="7339513" cy="10321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53272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9A5FE8E-2AD1-40F1-90D8-7E4FEFACD2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" y="1785651"/>
            <a:ext cx="4705350" cy="4081749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924189-198D-4C38-ADC4-2A3016121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2/01/2021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56C0A5-0068-4B44-9D7F-24F38CA24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2F878C-0EB7-486F-A157-C4F5AA2F9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52C60E0-65FB-4433-876B-9939362E00ED}"/>
              </a:ext>
            </a:extLst>
          </p:cNvPr>
          <p:cNvSpPr/>
          <p:nvPr/>
        </p:nvSpPr>
        <p:spPr>
          <a:xfrm>
            <a:off x="152400" y="144325"/>
            <a:ext cx="6629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Net work done in a cyclic process -- continued</a:t>
            </a:r>
          </a:p>
          <a:p>
            <a:r>
              <a:rPr lang="en-US" sz="2400" dirty="0"/>
              <a:t>Consider the following 3 step cycle: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A329A9-FB0F-4BD0-BE9B-FEF4F1D0FA33}"/>
              </a:ext>
            </a:extLst>
          </p:cNvPr>
          <p:cNvSpPr txBox="1"/>
          <p:nvPr/>
        </p:nvSpPr>
        <p:spPr>
          <a:xfrm>
            <a:off x="990600" y="4283726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</a:t>
            </a:r>
            <a:r>
              <a:rPr lang="en-US" sz="2400" baseline="-25000" dirty="0">
                <a:latin typeface="+mj-lt"/>
              </a:rPr>
              <a:t>1</a:t>
            </a:r>
            <a:endParaRPr lang="en-US" sz="2400" dirty="0"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2F8D26-1B79-4A14-BB14-6325E97034EA}"/>
              </a:ext>
            </a:extLst>
          </p:cNvPr>
          <p:cNvSpPr txBox="1"/>
          <p:nvPr/>
        </p:nvSpPr>
        <p:spPr>
          <a:xfrm>
            <a:off x="963706" y="2940067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</a:t>
            </a:r>
            <a:r>
              <a:rPr lang="en-US" sz="2400" baseline="-25000" dirty="0">
                <a:latin typeface="+mj-lt"/>
              </a:rPr>
              <a:t>2</a:t>
            </a:r>
            <a:endParaRPr lang="en-US" sz="2400" dirty="0">
              <a:latin typeface="+mj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9FEDB3B-D94C-4EF8-BB49-AA08F112E612}"/>
              </a:ext>
            </a:extLst>
          </p:cNvPr>
          <p:cNvSpPr txBox="1"/>
          <p:nvPr/>
        </p:nvSpPr>
        <p:spPr>
          <a:xfrm>
            <a:off x="1712259" y="484473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</a:t>
            </a:r>
            <a:r>
              <a:rPr lang="en-US" sz="2400" baseline="-25000" dirty="0">
                <a:latin typeface="+mj-lt"/>
              </a:rPr>
              <a:t>1</a:t>
            </a:r>
            <a:endParaRPr lang="en-US" sz="2400" dirty="0"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0197A16-B7ED-46E1-BA16-4812BA79E894}"/>
              </a:ext>
            </a:extLst>
          </p:cNvPr>
          <p:cNvSpPr txBox="1"/>
          <p:nvPr/>
        </p:nvSpPr>
        <p:spPr>
          <a:xfrm>
            <a:off x="3124200" y="484473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</a:t>
            </a:r>
            <a:r>
              <a:rPr lang="en-US" sz="2400" baseline="-25000" dirty="0">
                <a:latin typeface="+mj-lt"/>
              </a:rPr>
              <a:t>2</a:t>
            </a:r>
            <a:endParaRPr lang="en-US" sz="2400" dirty="0">
              <a:latin typeface="+mj-lt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A18FFD3-C0B6-4B79-8F06-87BEB995BCF8}"/>
              </a:ext>
            </a:extLst>
          </p:cNvPr>
          <p:cNvGrpSpPr/>
          <p:nvPr/>
        </p:nvGrpSpPr>
        <p:grpSpPr>
          <a:xfrm>
            <a:off x="1981200" y="3293126"/>
            <a:ext cx="5074884" cy="1870061"/>
            <a:chOff x="2667000" y="2895600"/>
            <a:chExt cx="5074884" cy="1870061"/>
          </a:xfrm>
        </p:grpSpPr>
        <p:sp>
          <p:nvSpPr>
            <p:cNvPr id="11" name="Right Triangle 10">
              <a:extLst>
                <a:ext uri="{FF2B5EF4-FFF2-40B4-BE49-F238E27FC236}">
                  <a16:creationId xmlns:a16="http://schemas.microsoft.com/office/drawing/2014/main" id="{2000B789-3394-410A-B43A-C276CD2CB21E}"/>
                </a:ext>
              </a:extLst>
            </p:cNvPr>
            <p:cNvSpPr/>
            <p:nvPr/>
          </p:nvSpPr>
          <p:spPr>
            <a:xfrm flipH="1">
              <a:off x="2667000" y="2895600"/>
              <a:ext cx="1295400" cy="1200329"/>
            </a:xfrm>
            <a:prstGeom prst="rtTriangl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Arrow: Left 11">
              <a:extLst>
                <a:ext uri="{FF2B5EF4-FFF2-40B4-BE49-F238E27FC236}">
                  <a16:creationId xmlns:a16="http://schemas.microsoft.com/office/drawing/2014/main" id="{C1A0384B-3688-4025-B945-DEE800AE4B16}"/>
                </a:ext>
              </a:extLst>
            </p:cNvPr>
            <p:cNvSpPr/>
            <p:nvPr/>
          </p:nvSpPr>
          <p:spPr>
            <a:xfrm rot="1144391">
              <a:off x="4091007" y="3747813"/>
              <a:ext cx="1295400" cy="895018"/>
            </a:xfrm>
            <a:prstGeom prst="leftArrow">
              <a:avLst/>
            </a:prstGeom>
            <a:solidFill>
              <a:srgbClr val="00B050">
                <a:alpha val="34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6FA43BED-BB7F-4E03-A994-309D0EF0CB56}"/>
                </a:ext>
              </a:extLst>
            </p:cNvPr>
            <p:cNvSpPr txBox="1"/>
            <p:nvPr/>
          </p:nvSpPr>
          <p:spPr>
            <a:xfrm>
              <a:off x="5421406" y="4303996"/>
              <a:ext cx="23204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net work</a:t>
              </a:r>
            </a:p>
          </p:txBody>
        </p:sp>
      </p:grp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0A954E65-9BB6-46E4-AA49-4B23B2BF2B7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6988472"/>
              </p:ext>
            </p:extLst>
          </p:nvPr>
        </p:nvGraphicFramePr>
        <p:xfrm>
          <a:off x="4200525" y="1024942"/>
          <a:ext cx="4705350" cy="32919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9" name="Equation" r:id="rId5" imgW="2070000" imgH="1447560" progId="Equation.DSMT4">
                  <p:embed/>
                </p:oleObj>
              </mc:Choice>
              <mc:Fallback>
                <p:oleObj name="Equation" r:id="rId5" imgW="2070000" imgH="1447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200525" y="1024942"/>
                        <a:ext cx="4705350" cy="32919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49541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D616B9-4AB3-43AB-9DA7-A4D4B4A75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2/01/2021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B448E0-70A8-4C94-BD1E-CE0192AF6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EB1493-4764-4D34-A1B1-4B38D152E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08B810-19DA-4ACF-9994-6FB6C009C83C}"/>
              </a:ext>
            </a:extLst>
          </p:cNvPr>
          <p:cNvSpPr txBox="1"/>
          <p:nvPr/>
        </p:nvSpPr>
        <p:spPr>
          <a:xfrm>
            <a:off x="228600" y="5334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Question – What is </a:t>
            </a:r>
            <a:r>
              <a:rPr lang="en-US" sz="2400" dirty="0">
                <a:latin typeface="Symbol" panose="05050102010706020507" pitchFamily="18" charset="2"/>
              </a:rPr>
              <a:t>D</a:t>
            </a:r>
            <a:r>
              <a:rPr lang="en-US" sz="2400" dirty="0">
                <a:latin typeface="+mj-lt"/>
              </a:rPr>
              <a:t>U for full cycle process?</a:t>
            </a:r>
          </a:p>
        </p:txBody>
      </p:sp>
    </p:spTree>
    <p:extLst>
      <p:ext uri="{BB962C8B-B14F-4D97-AF65-F5344CB8AC3E}">
        <p14:creationId xmlns:p14="http://schemas.microsoft.com/office/powerpoint/2010/main" val="376767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D4193BE-614E-4AC2-8319-A8ED282B59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29162"/>
            <a:ext cx="9144000" cy="4238237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2/01/2021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E09634F-ADCB-4A2D-88F8-D54D801F88DD}"/>
              </a:ext>
            </a:extLst>
          </p:cNvPr>
          <p:cNvSpPr txBox="1"/>
          <p:nvPr/>
        </p:nvSpPr>
        <p:spPr>
          <a:xfrm>
            <a:off x="0" y="136525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hlinkClick r:id="rId4"/>
              </a:rPr>
              <a:t>http://users.wfu.edu/natalie/s21phy341/homework/</a:t>
            </a:r>
            <a:endParaRPr lang="en-US" sz="2400" dirty="0"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F2E7F74-E0FF-4029-9837-336D1538D27C}"/>
              </a:ext>
            </a:extLst>
          </p:cNvPr>
          <p:cNvSpPr/>
          <p:nvPr/>
        </p:nvSpPr>
        <p:spPr>
          <a:xfrm>
            <a:off x="685800" y="5334000"/>
            <a:ext cx="7772400" cy="228600"/>
          </a:xfrm>
          <a:prstGeom prst="rect">
            <a:avLst/>
          </a:prstGeom>
          <a:solidFill>
            <a:srgbClr val="DA32AA">
              <a:alpha val="2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82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0781DF1F-6367-42EE-A5CF-09BD2491482C}"/>
              </a:ext>
            </a:extLst>
          </p:cNvPr>
          <p:cNvSpPr txBox="1"/>
          <p:nvPr/>
        </p:nvSpPr>
        <p:spPr>
          <a:xfrm>
            <a:off x="1281112" y="3649937"/>
            <a:ext cx="64912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Special for an ideal gas system –</a:t>
            </a:r>
          </a:p>
          <a:p>
            <a:pPr lvl="1"/>
            <a:r>
              <a:rPr lang="en-US" sz="2400" dirty="0">
                <a:latin typeface="+mj-lt"/>
              </a:rPr>
              <a:t>Equation of state</a:t>
            </a:r>
          </a:p>
          <a:p>
            <a:pPr lvl="1"/>
            <a:endParaRPr lang="en-US" sz="2400" dirty="0">
              <a:latin typeface="+mj-lt"/>
            </a:endParaRPr>
          </a:p>
          <a:p>
            <a:pPr lvl="1"/>
            <a:endParaRPr lang="en-US" sz="2400" dirty="0">
              <a:latin typeface="+mj-lt"/>
            </a:endParaRPr>
          </a:p>
          <a:p>
            <a:pPr lvl="1"/>
            <a:r>
              <a:rPr lang="en-US" sz="2400" dirty="0">
                <a:latin typeface="+mj-lt"/>
              </a:rPr>
              <a:t>Internal energy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814A6F-43EE-40C8-B216-CFCA9B29C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2/01/2021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4BCB6A-7AA1-4D33-A3E9-91055F227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281BA-B107-4426-9866-993E4869D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11612BE-C7CE-46B2-8F98-56586D8C75B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1223743"/>
              </p:ext>
            </p:extLst>
          </p:nvPr>
        </p:nvGraphicFramePr>
        <p:xfrm>
          <a:off x="4343400" y="4111233"/>
          <a:ext cx="2651125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7" name="Equation" r:id="rId4" imgW="2651884" imgH="800017" progId="Equation.DSMT4">
                  <p:embed/>
                </p:oleObj>
              </mc:Choice>
              <mc:Fallback>
                <p:oleObj name="Equation" r:id="rId4" imgW="2651884" imgH="80001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343400" y="4111233"/>
                        <a:ext cx="2651125" cy="800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DED9F2F-E809-4D71-90B1-3CA43ED01B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3163240"/>
              </p:ext>
            </p:extLst>
          </p:nvPr>
        </p:nvGraphicFramePr>
        <p:xfrm>
          <a:off x="1281112" y="2276660"/>
          <a:ext cx="5667375" cy="127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8" name="Equation" r:id="rId6" imgW="8099967" imgH="1828966" progId="Equation.DSMT4">
                  <p:embed/>
                </p:oleObj>
              </mc:Choice>
              <mc:Fallback>
                <p:oleObj name="Equation" r:id="rId6" imgW="8099967" imgH="1828966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81112" y="2276660"/>
                        <a:ext cx="5667375" cy="1279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892F580-5ACE-417E-AF3E-3791EAF8E0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985811"/>
              </p:ext>
            </p:extLst>
          </p:nvPr>
        </p:nvGraphicFramePr>
        <p:xfrm>
          <a:off x="4554071" y="4862214"/>
          <a:ext cx="3106434" cy="13488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9" name="Equation" r:id="rId8" imgW="965160" imgH="419040" progId="Equation.DSMT4">
                  <p:embed/>
                </p:oleObj>
              </mc:Choice>
              <mc:Fallback>
                <p:oleObj name="Equation" r:id="rId8" imgW="96516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54071" y="4862214"/>
                        <a:ext cx="3106434" cy="13488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EFAF9B56-C390-4E7C-9614-BC0C325BE1C5}"/>
              </a:ext>
            </a:extLst>
          </p:cNvPr>
          <p:cNvSpPr txBox="1"/>
          <p:nvPr/>
        </p:nvSpPr>
        <p:spPr>
          <a:xfrm>
            <a:off x="4114800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latin typeface="+mj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F109699-5A2F-4179-9A94-10BE750A76CC}"/>
              </a:ext>
            </a:extLst>
          </p:cNvPr>
          <p:cNvSpPr txBox="1"/>
          <p:nvPr/>
        </p:nvSpPr>
        <p:spPr>
          <a:xfrm>
            <a:off x="4114800" y="297180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3495CB-9236-4F77-89D8-B5AB2D86CC36}"/>
              </a:ext>
            </a:extLst>
          </p:cNvPr>
          <p:cNvSpPr txBox="1"/>
          <p:nvPr/>
        </p:nvSpPr>
        <p:spPr>
          <a:xfrm>
            <a:off x="228600" y="243916"/>
            <a:ext cx="7924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Basic equations</a:t>
            </a:r>
          </a:p>
          <a:p>
            <a:pPr lvl="2"/>
            <a:endParaRPr lang="en-US" sz="2400" dirty="0">
              <a:latin typeface="+mj-lt"/>
            </a:endParaRPr>
          </a:p>
          <a:p>
            <a:pPr lvl="2"/>
            <a:r>
              <a:rPr lang="en-US" sz="2400" dirty="0">
                <a:latin typeface="+mj-lt"/>
              </a:rPr>
              <a:t>General principle – expected of all systems</a:t>
            </a:r>
          </a:p>
          <a:p>
            <a:pPr lvl="3"/>
            <a:r>
              <a:rPr lang="en-US" sz="2400" dirty="0">
                <a:latin typeface="+mj-lt"/>
              </a:rPr>
              <a:t>Follows from notion that we can/should account for all energy</a:t>
            </a:r>
          </a:p>
        </p:txBody>
      </p:sp>
    </p:spTree>
    <p:extLst>
      <p:ext uri="{BB962C8B-B14F-4D97-AF65-F5344CB8AC3E}">
        <p14:creationId xmlns:p14="http://schemas.microsoft.com/office/powerpoint/2010/main" val="200929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916AF7-67EA-4D6E-9773-E219E4E51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2/01/2021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64D078-7E42-454D-A959-12239CD29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B263C5-902F-4B2F-B800-A97D1FB8D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51024A-EE8F-449E-B7B0-E4060B826D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9575" y="1066800"/>
            <a:ext cx="8277225" cy="30289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6E0287B-0D51-4619-9DE1-108FC980E86E}"/>
              </a:ext>
            </a:extLst>
          </p:cNvPr>
          <p:cNvSpPr txBox="1"/>
          <p:nvPr/>
        </p:nvSpPr>
        <p:spPr>
          <a:xfrm>
            <a:off x="152400" y="136525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Calculation of work for various processes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C73B6063-A2B1-42E4-8FB3-70AF0440182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9144305"/>
              </p:ext>
            </p:extLst>
          </p:nvPr>
        </p:nvGraphicFramePr>
        <p:xfrm>
          <a:off x="503109" y="4246859"/>
          <a:ext cx="5516691" cy="13316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7" name="Equation" r:id="rId5" imgW="736560" imgH="177480" progId="Equation.DSMT4">
                  <p:embed/>
                </p:oleObj>
              </mc:Choice>
              <mc:Fallback>
                <p:oleObj name="Equation" r:id="rId5" imgW="7365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3109" y="4246859"/>
                        <a:ext cx="5516691" cy="13316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1F7EF7A-1053-45D3-84D8-EA1160F0F5A4}"/>
              </a:ext>
            </a:extLst>
          </p:cNvPr>
          <p:cNvSpPr txBox="1"/>
          <p:nvPr/>
        </p:nvSpPr>
        <p:spPr>
          <a:xfrm>
            <a:off x="457200" y="57150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in our definition of work, the system contracts.</a:t>
            </a:r>
          </a:p>
        </p:txBody>
      </p:sp>
    </p:spTree>
    <p:extLst>
      <p:ext uri="{BB962C8B-B14F-4D97-AF65-F5344CB8AC3E}">
        <p14:creationId xmlns:p14="http://schemas.microsoft.com/office/powerpoint/2010/main" val="3908228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215AB2-91A2-489D-82A0-D0FF23C33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2/01/2021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D51C21-8569-43D2-AF58-9E8368EFF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2D24F0-F23B-481B-B0ED-9B002FAC2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14D9CD-5C64-42A2-931D-B33C199D5DA7}"/>
              </a:ext>
            </a:extLst>
          </p:cNvPr>
          <p:cNvSpPr txBox="1"/>
          <p:nvPr/>
        </p:nvSpPr>
        <p:spPr>
          <a:xfrm>
            <a:off x="457200" y="2286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Work for various processes for an ideal gas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5457AAE3-1904-42C2-933F-CF36B40568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5867706"/>
              </p:ext>
            </p:extLst>
          </p:nvPr>
        </p:nvGraphicFramePr>
        <p:xfrm>
          <a:off x="4013966" y="711316"/>
          <a:ext cx="2979644" cy="8992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4" name="Equation" r:id="rId4" imgW="2651884" imgH="800017" progId="Equation.DSMT4">
                  <p:embed/>
                </p:oleObj>
              </mc:Choice>
              <mc:Fallback>
                <p:oleObj name="Equation" r:id="rId4" imgW="2651884" imgH="800017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B11612BE-C7CE-46B2-8F98-56586D8C75B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13966" y="711316"/>
                        <a:ext cx="2979644" cy="8992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E98FB272-C804-4977-A5BE-59CB8AEF2AE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182853"/>
              </p:ext>
            </p:extLst>
          </p:nvPr>
        </p:nvGraphicFramePr>
        <p:xfrm>
          <a:off x="744614" y="754742"/>
          <a:ext cx="2895600" cy="69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5" name="Equation" r:id="rId6" imgW="736560" imgH="177480" progId="Equation.DSMT4">
                  <p:embed/>
                </p:oleObj>
              </mc:Choice>
              <mc:Fallback>
                <p:oleObj name="Equation" r:id="rId6" imgW="736560" imgH="1774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C73B6063-A2B1-42E4-8FB3-70AF0440182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44614" y="754742"/>
                        <a:ext cx="2895600" cy="698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51767E56-3E5C-42BA-B815-1DAEA32256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939103"/>
              </p:ext>
            </p:extLst>
          </p:nvPr>
        </p:nvGraphicFramePr>
        <p:xfrm>
          <a:off x="152400" y="2241105"/>
          <a:ext cx="7616060" cy="21932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3632527798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3717428219"/>
                    </a:ext>
                  </a:extLst>
                </a:gridCol>
                <a:gridCol w="1444845">
                  <a:extLst>
                    <a:ext uri="{9D8B030D-6E8A-4147-A177-3AD203B41FA5}">
                      <a16:colId xmlns:a16="http://schemas.microsoft.com/office/drawing/2014/main" val="587704848"/>
                    </a:ext>
                  </a:extLst>
                </a:gridCol>
                <a:gridCol w="1904015">
                  <a:extLst>
                    <a:ext uri="{9D8B030D-6E8A-4147-A177-3AD203B41FA5}">
                      <a16:colId xmlns:a16="http://schemas.microsoft.com/office/drawing/2014/main" val="2251884854"/>
                    </a:ext>
                  </a:extLst>
                </a:gridCol>
              </a:tblGrid>
              <a:tr h="685154"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Initial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Final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/>
                        <a:t>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207372"/>
                  </a:ext>
                </a:extLst>
              </a:tr>
              <a:tr h="68515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Constant </a:t>
                      </a:r>
                      <a:r>
                        <a:rPr lang="en-US" sz="2400" b="1" i="1" dirty="0"/>
                        <a:t>V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/>
                        <a:t>P</a:t>
                      </a:r>
                      <a:r>
                        <a:rPr lang="en-US" sz="2400" b="1" i="1" baseline="-25000" dirty="0"/>
                        <a:t>1</a:t>
                      </a:r>
                      <a:r>
                        <a:rPr lang="en-US" sz="2400" b="1" i="1" baseline="0" dirty="0"/>
                        <a:t>   V</a:t>
                      </a:r>
                      <a:r>
                        <a:rPr lang="en-US" sz="2400" b="1" i="1" baseline="-25000" dirty="0"/>
                        <a:t>1</a:t>
                      </a:r>
                      <a:endParaRPr lang="en-US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1" dirty="0"/>
                        <a:t>P</a:t>
                      </a:r>
                      <a:r>
                        <a:rPr lang="en-US" sz="2400" b="1" i="1" baseline="-25000" dirty="0"/>
                        <a:t>2</a:t>
                      </a:r>
                      <a:r>
                        <a:rPr lang="en-US" sz="2400" b="1" i="1" baseline="0" dirty="0"/>
                        <a:t>   V</a:t>
                      </a:r>
                      <a:r>
                        <a:rPr lang="en-US" sz="2400" b="1" i="1" baseline="-25000" dirty="0"/>
                        <a:t>1</a:t>
                      </a:r>
                      <a:endParaRPr lang="en-US" sz="2400" b="1" i="1" dirty="0"/>
                    </a:p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0400341"/>
                  </a:ext>
                </a:extLst>
              </a:tr>
              <a:tr h="68515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Constant </a:t>
                      </a:r>
                      <a:r>
                        <a:rPr lang="en-US" sz="2400" b="1" i="1" dirty="0"/>
                        <a:t>P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/>
                        <a:t>P</a:t>
                      </a:r>
                      <a:r>
                        <a:rPr lang="en-US" sz="2400" b="1" i="1" baseline="-25000" dirty="0"/>
                        <a:t>1</a:t>
                      </a:r>
                      <a:r>
                        <a:rPr lang="en-US" sz="2400" b="1" i="1" baseline="0" dirty="0"/>
                        <a:t>   V</a:t>
                      </a:r>
                      <a:r>
                        <a:rPr lang="en-US" sz="2400" b="1" i="1" baseline="-25000" dirty="0"/>
                        <a:t>1</a:t>
                      </a:r>
                      <a:endParaRPr lang="en-US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1" dirty="0"/>
                        <a:t>P</a:t>
                      </a:r>
                      <a:r>
                        <a:rPr lang="en-US" sz="2400" b="1" i="1" baseline="-25000" dirty="0"/>
                        <a:t>1</a:t>
                      </a:r>
                      <a:r>
                        <a:rPr lang="en-US" sz="2400" b="1" i="1" baseline="0" dirty="0"/>
                        <a:t>   V</a:t>
                      </a:r>
                      <a:r>
                        <a:rPr lang="en-US" sz="2400" b="1" i="1" baseline="-25000" dirty="0"/>
                        <a:t>2</a:t>
                      </a:r>
                      <a:endParaRPr lang="en-US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/>
                        <a:t>-P</a:t>
                      </a:r>
                      <a:r>
                        <a:rPr lang="en-US" sz="2400" b="1" i="1" baseline="-25000" dirty="0"/>
                        <a:t>1</a:t>
                      </a:r>
                      <a:r>
                        <a:rPr lang="en-US" sz="2400" b="1" i="1" baseline="0" dirty="0"/>
                        <a:t>(V</a:t>
                      </a:r>
                      <a:r>
                        <a:rPr lang="en-US" sz="2400" b="1" i="1" baseline="-25000" dirty="0"/>
                        <a:t>2</a:t>
                      </a:r>
                      <a:r>
                        <a:rPr lang="en-US" sz="2400" b="1" i="1" baseline="0" dirty="0"/>
                        <a:t>-V</a:t>
                      </a:r>
                      <a:r>
                        <a:rPr lang="en-US" sz="2400" b="1" i="1" baseline="-25000" dirty="0"/>
                        <a:t>1</a:t>
                      </a:r>
                      <a:r>
                        <a:rPr lang="en-US" sz="2400" b="1" i="1" baseline="0" dirty="0"/>
                        <a:t>)</a:t>
                      </a:r>
                      <a:endParaRPr lang="en-US" sz="24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71756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8434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14B9DB7C-EBC3-492C-822C-CC8736484A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0" y="2693928"/>
            <a:ext cx="6086475" cy="3783072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95BB30-1660-423B-96EB-E12098622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2/01/2021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E7E288-8404-4F9D-8628-9A123F8DB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2EF9B-7E0F-48C4-940E-12BE1C8F9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861A9F-FCB6-42E5-931C-C5D4E554B2D6}"/>
              </a:ext>
            </a:extLst>
          </p:cNvPr>
          <p:cNvSpPr txBox="1"/>
          <p:nvPr/>
        </p:nvSpPr>
        <p:spPr>
          <a:xfrm>
            <a:off x="457200" y="2286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Work for various processes for an ideal gas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9C9D1AC7-8F7B-4F8F-81FB-B0298599D20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9138465"/>
              </p:ext>
            </p:extLst>
          </p:nvPr>
        </p:nvGraphicFramePr>
        <p:xfrm>
          <a:off x="4013966" y="711316"/>
          <a:ext cx="2979644" cy="8992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6" name="Equation" r:id="rId5" imgW="2651884" imgH="800017" progId="Equation.DSMT4">
                  <p:embed/>
                </p:oleObj>
              </mc:Choice>
              <mc:Fallback>
                <p:oleObj name="Equation" r:id="rId5" imgW="2651884" imgH="800017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5457AAE3-1904-42C2-933F-CF36B405689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13966" y="711316"/>
                        <a:ext cx="2979644" cy="8992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230F768-807C-4793-804D-BCB6304E4B4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3939653"/>
              </p:ext>
            </p:extLst>
          </p:nvPr>
        </p:nvGraphicFramePr>
        <p:xfrm>
          <a:off x="744614" y="754742"/>
          <a:ext cx="2895600" cy="69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7" name="Equation" r:id="rId7" imgW="736560" imgH="177480" progId="Equation.DSMT4">
                  <p:embed/>
                </p:oleObj>
              </mc:Choice>
              <mc:Fallback>
                <p:oleObj name="Equation" r:id="rId7" imgW="736560" imgH="17748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E98FB272-C804-4977-A5BE-59CB8AEF2AE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44614" y="754742"/>
                        <a:ext cx="2895600" cy="698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0F5617BE-F279-4E73-94A0-6007D8950FAD}"/>
              </a:ext>
            </a:extLst>
          </p:cNvPr>
          <p:cNvSpPr txBox="1"/>
          <p:nvPr/>
        </p:nvSpPr>
        <p:spPr>
          <a:xfrm>
            <a:off x="457200" y="1675039"/>
            <a:ext cx="777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Now consider an isothermal process</a:t>
            </a:r>
          </a:p>
          <a:p>
            <a:pPr lvl="1"/>
            <a:r>
              <a:rPr lang="en-US" sz="2400" dirty="0">
                <a:latin typeface="+mj-lt"/>
              </a:rPr>
              <a:t>In order to evaluate </a:t>
            </a:r>
            <a:r>
              <a:rPr lang="en-US" sz="2400" i="1" dirty="0">
                <a:latin typeface="+mj-lt"/>
              </a:rPr>
              <a:t>W</a:t>
            </a:r>
            <a:r>
              <a:rPr lang="en-US" sz="2400" dirty="0">
                <a:latin typeface="+mj-lt"/>
              </a:rPr>
              <a:t>, it is useful to consider a plot of </a:t>
            </a:r>
            <a:r>
              <a:rPr lang="en-US" sz="2400" i="1" dirty="0">
                <a:latin typeface="+mj-lt"/>
              </a:rPr>
              <a:t>P</a:t>
            </a:r>
            <a:r>
              <a:rPr lang="en-US" sz="2400" dirty="0">
                <a:latin typeface="+mj-lt"/>
              </a:rPr>
              <a:t> versus </a:t>
            </a:r>
            <a:r>
              <a:rPr lang="en-US" sz="2400" i="1" dirty="0">
                <a:latin typeface="+mj-lt"/>
              </a:rPr>
              <a:t>V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E29168B-B3E8-47E1-A262-7AFA4C751234}"/>
              </a:ext>
            </a:extLst>
          </p:cNvPr>
          <p:cNvSpPr txBox="1"/>
          <p:nvPr/>
        </p:nvSpPr>
        <p:spPr>
          <a:xfrm rot="16200000">
            <a:off x="500922" y="3685614"/>
            <a:ext cx="1584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 (Pa)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EEF99CA-F4EC-43AA-8B9E-6E05887C31DF}"/>
              </a:ext>
            </a:extLst>
          </p:cNvPr>
          <p:cNvSpPr txBox="1"/>
          <p:nvPr/>
        </p:nvSpPr>
        <p:spPr>
          <a:xfrm>
            <a:off x="5543301" y="6077247"/>
            <a:ext cx="1584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 (m</a:t>
            </a:r>
            <a:r>
              <a:rPr lang="en-US" sz="2400" baseline="30000" dirty="0">
                <a:latin typeface="+mj-lt"/>
              </a:rPr>
              <a:t>3</a:t>
            </a:r>
            <a:r>
              <a:rPr lang="en-US" sz="2400" dirty="0">
                <a:latin typeface="+mj-lt"/>
              </a:rPr>
              <a:t> 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7D7562B-E804-44A4-8505-45CDC36CD189}"/>
              </a:ext>
            </a:extLst>
          </p:cNvPr>
          <p:cNvSpPr txBox="1"/>
          <p:nvPr/>
        </p:nvSpPr>
        <p:spPr>
          <a:xfrm>
            <a:off x="5503788" y="2663737"/>
            <a:ext cx="19542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N=10</a:t>
            </a:r>
            <a:r>
              <a:rPr lang="en-US" sz="2400" baseline="30000" dirty="0">
                <a:latin typeface="+mj-lt"/>
              </a:rPr>
              <a:t>23</a:t>
            </a:r>
          </a:p>
          <a:p>
            <a:r>
              <a:rPr lang="en-US" sz="2400" dirty="0">
                <a:latin typeface="+mj-lt"/>
              </a:rPr>
              <a:t>T=300 K</a:t>
            </a:r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B67407E8-D9DF-4501-9964-B8D35108074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8163160"/>
              </p:ext>
            </p:extLst>
          </p:nvPr>
        </p:nvGraphicFramePr>
        <p:xfrm>
          <a:off x="4000182" y="3637297"/>
          <a:ext cx="4039235" cy="11583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8" name="Equation" r:id="rId9" imgW="1726920" imgH="495000" progId="Equation.DSMT4">
                  <p:embed/>
                </p:oleObj>
              </mc:Choice>
              <mc:Fallback>
                <p:oleObj name="Equation" r:id="rId9" imgW="172692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000182" y="3637297"/>
                        <a:ext cx="4039235" cy="11583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10743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3A7D62-8B57-4DE1-B56A-337EF90F4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2/01/2021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5AFC4F-E055-44E3-AAE5-196CA63BC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A3095E-1775-4796-AE6D-BA85A45E0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E4A5633-E833-4262-9934-67305D1C95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478" y="838200"/>
            <a:ext cx="6086475" cy="378307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A9614A2-6B21-4A70-9C8D-B7C0984663D7}"/>
              </a:ext>
            </a:extLst>
          </p:cNvPr>
          <p:cNvSpPr/>
          <p:nvPr/>
        </p:nvSpPr>
        <p:spPr>
          <a:xfrm>
            <a:off x="152400" y="172384"/>
            <a:ext cx="4925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Work for an isothermal process in an ideal gas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EC03D1-4194-4656-A44E-BCB6A109FE80}"/>
              </a:ext>
            </a:extLst>
          </p:cNvPr>
          <p:cNvSpPr txBox="1"/>
          <p:nvPr/>
        </p:nvSpPr>
        <p:spPr>
          <a:xfrm>
            <a:off x="4267200" y="685800"/>
            <a:ext cx="19542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N=10</a:t>
            </a:r>
            <a:r>
              <a:rPr lang="en-US" sz="2400" baseline="30000" dirty="0">
                <a:latin typeface="+mj-lt"/>
              </a:rPr>
              <a:t>23</a:t>
            </a:r>
          </a:p>
          <a:p>
            <a:r>
              <a:rPr lang="en-US" sz="2400" dirty="0">
                <a:latin typeface="+mj-lt"/>
              </a:rPr>
              <a:t>T=300 K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88BD6F3B-93D9-4A87-B05A-C3724DB9C46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7927677"/>
              </p:ext>
            </p:extLst>
          </p:nvPr>
        </p:nvGraphicFramePr>
        <p:xfrm>
          <a:off x="1030287" y="4697231"/>
          <a:ext cx="6473825" cy="115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4" name="Equation" r:id="rId5" imgW="2768400" imgH="495000" progId="Equation.DSMT4">
                  <p:embed/>
                </p:oleObj>
              </mc:Choice>
              <mc:Fallback>
                <p:oleObj name="Equation" r:id="rId5" imgW="2768400" imgH="49500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B67407E8-D9DF-4501-9964-B8D35108074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30287" y="4697231"/>
                        <a:ext cx="6473825" cy="1158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0319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8A0953-BD86-4C32-B868-6682AB588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2/01/2021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95510B-A1E8-4EE3-B703-A2E1F0658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45BD90-4145-4420-845A-9B229ACF3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Table 9">
            <a:extLst>
              <a:ext uri="{FF2B5EF4-FFF2-40B4-BE49-F238E27FC236}">
                <a16:creationId xmlns:a16="http://schemas.microsoft.com/office/drawing/2014/main" id="{1A19A214-BD62-4901-AA50-C40E697DE7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096326"/>
              </p:ext>
            </p:extLst>
          </p:nvPr>
        </p:nvGraphicFramePr>
        <p:xfrm>
          <a:off x="533400" y="1371600"/>
          <a:ext cx="8153400" cy="3016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4133">
                  <a:extLst>
                    <a:ext uri="{9D8B030D-6E8A-4147-A177-3AD203B41FA5}">
                      <a16:colId xmlns:a16="http://schemas.microsoft.com/office/drawing/2014/main" val="3632527798"/>
                    </a:ext>
                  </a:extLst>
                </a:gridCol>
                <a:gridCol w="1468371">
                  <a:extLst>
                    <a:ext uri="{9D8B030D-6E8A-4147-A177-3AD203B41FA5}">
                      <a16:colId xmlns:a16="http://schemas.microsoft.com/office/drawing/2014/main" val="3717428219"/>
                    </a:ext>
                  </a:extLst>
                </a:gridCol>
                <a:gridCol w="2120981">
                  <a:extLst>
                    <a:ext uri="{9D8B030D-6E8A-4147-A177-3AD203B41FA5}">
                      <a16:colId xmlns:a16="http://schemas.microsoft.com/office/drawing/2014/main" val="587704848"/>
                    </a:ext>
                  </a:extLst>
                </a:gridCol>
                <a:gridCol w="2279915">
                  <a:extLst>
                    <a:ext uri="{9D8B030D-6E8A-4147-A177-3AD203B41FA5}">
                      <a16:colId xmlns:a16="http://schemas.microsoft.com/office/drawing/2014/main" val="2251884854"/>
                    </a:ext>
                  </a:extLst>
                </a:gridCol>
              </a:tblGrid>
              <a:tr h="685154"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Initial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Final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/>
                        <a:t>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207372"/>
                  </a:ext>
                </a:extLst>
              </a:tr>
              <a:tr h="68515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Constant </a:t>
                      </a:r>
                      <a:r>
                        <a:rPr lang="en-US" sz="2400" b="1" i="1" dirty="0"/>
                        <a:t>V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/>
                        <a:t>P</a:t>
                      </a:r>
                      <a:r>
                        <a:rPr lang="en-US" sz="2400" b="1" i="1" baseline="-25000" dirty="0"/>
                        <a:t>1</a:t>
                      </a:r>
                      <a:r>
                        <a:rPr lang="en-US" sz="2400" b="1" i="1" baseline="0" dirty="0"/>
                        <a:t>   V</a:t>
                      </a:r>
                      <a:r>
                        <a:rPr lang="en-US" sz="2400" b="1" i="1" baseline="-25000" dirty="0"/>
                        <a:t>1</a:t>
                      </a:r>
                      <a:endParaRPr lang="en-US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1" dirty="0"/>
                        <a:t>P</a:t>
                      </a:r>
                      <a:r>
                        <a:rPr lang="en-US" sz="2400" b="1" i="1" baseline="-25000" dirty="0"/>
                        <a:t>2</a:t>
                      </a:r>
                      <a:r>
                        <a:rPr lang="en-US" sz="2400" b="1" i="1" baseline="0" dirty="0"/>
                        <a:t>   V</a:t>
                      </a:r>
                      <a:r>
                        <a:rPr lang="en-US" sz="2400" b="1" i="1" baseline="-25000" dirty="0"/>
                        <a:t>1</a:t>
                      </a:r>
                      <a:endParaRPr lang="en-US" sz="2400" b="1" i="1" dirty="0"/>
                    </a:p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0400341"/>
                  </a:ext>
                </a:extLst>
              </a:tr>
              <a:tr h="68515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Constant </a:t>
                      </a:r>
                      <a:r>
                        <a:rPr lang="en-US" sz="2400" b="1" i="1" dirty="0"/>
                        <a:t>P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/>
                        <a:t>P</a:t>
                      </a:r>
                      <a:r>
                        <a:rPr lang="en-US" sz="2400" b="1" i="1" baseline="-25000" dirty="0"/>
                        <a:t>1</a:t>
                      </a:r>
                      <a:r>
                        <a:rPr lang="en-US" sz="2400" b="1" i="1" baseline="0" dirty="0"/>
                        <a:t>   V</a:t>
                      </a:r>
                      <a:r>
                        <a:rPr lang="en-US" sz="2400" b="1" i="1" baseline="-25000" dirty="0"/>
                        <a:t>1</a:t>
                      </a:r>
                      <a:endParaRPr lang="en-US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1" dirty="0"/>
                        <a:t>P</a:t>
                      </a:r>
                      <a:r>
                        <a:rPr lang="en-US" sz="2400" b="1" i="1" baseline="-25000" dirty="0"/>
                        <a:t>1</a:t>
                      </a:r>
                      <a:r>
                        <a:rPr lang="en-US" sz="2400" b="1" i="1" baseline="0" dirty="0"/>
                        <a:t>   V</a:t>
                      </a:r>
                      <a:r>
                        <a:rPr lang="en-US" sz="2400" b="1" i="1" baseline="-25000" dirty="0"/>
                        <a:t>2</a:t>
                      </a:r>
                      <a:endParaRPr lang="en-US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/>
                        <a:t>-P</a:t>
                      </a:r>
                      <a:r>
                        <a:rPr lang="en-US" sz="2400" b="1" i="1" baseline="-25000" dirty="0"/>
                        <a:t>1</a:t>
                      </a:r>
                      <a:r>
                        <a:rPr lang="en-US" sz="2400" b="1" i="1" baseline="0" dirty="0"/>
                        <a:t>(V</a:t>
                      </a:r>
                      <a:r>
                        <a:rPr lang="en-US" sz="2400" b="1" i="1" baseline="-25000" dirty="0"/>
                        <a:t>2</a:t>
                      </a:r>
                      <a:r>
                        <a:rPr lang="en-US" sz="2400" b="1" i="1" baseline="0" dirty="0"/>
                        <a:t>-V</a:t>
                      </a:r>
                      <a:r>
                        <a:rPr lang="en-US" sz="2400" b="1" i="1" baseline="-25000" dirty="0"/>
                        <a:t>1</a:t>
                      </a:r>
                      <a:r>
                        <a:rPr lang="en-US" sz="2400" b="1" i="1" baseline="0" dirty="0"/>
                        <a:t>)</a:t>
                      </a:r>
                      <a:endParaRPr lang="en-US" sz="24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7175614"/>
                  </a:ext>
                </a:extLst>
              </a:tr>
              <a:tr h="685154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Constant </a:t>
                      </a:r>
                      <a:r>
                        <a:rPr lang="en-US" sz="2400" b="1" i="1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1" dirty="0"/>
                        <a:t>P</a:t>
                      </a:r>
                      <a:r>
                        <a:rPr lang="en-US" sz="2400" b="1" i="1" baseline="-25000" dirty="0"/>
                        <a:t>1</a:t>
                      </a:r>
                      <a:r>
                        <a:rPr lang="en-US" sz="2400" b="1" i="1" baseline="0" dirty="0"/>
                        <a:t>   V</a:t>
                      </a:r>
                      <a:r>
                        <a:rPr lang="en-US" sz="2400" b="1" i="1" baseline="-25000" dirty="0"/>
                        <a:t>1</a:t>
                      </a:r>
                      <a:endParaRPr lang="en-US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1" dirty="0"/>
                        <a:t>P</a:t>
                      </a:r>
                      <a:r>
                        <a:rPr lang="en-US" sz="2400" b="1" i="1" baseline="-25000" dirty="0"/>
                        <a:t>1</a:t>
                      </a:r>
                      <a:r>
                        <a:rPr lang="en-US" sz="2400" b="1" i="1" baseline="0" dirty="0"/>
                        <a:t>V</a:t>
                      </a:r>
                      <a:r>
                        <a:rPr lang="en-US" sz="2400" b="1" i="1" baseline="-25000" dirty="0"/>
                        <a:t>1</a:t>
                      </a:r>
                      <a:r>
                        <a:rPr lang="en-US" sz="2400" b="1" i="1" baseline="0" dirty="0"/>
                        <a:t>/V</a:t>
                      </a:r>
                      <a:r>
                        <a:rPr lang="en-US" sz="2400" b="1" i="1" baseline="-25000" dirty="0"/>
                        <a:t>2</a:t>
                      </a:r>
                      <a:r>
                        <a:rPr lang="en-US" sz="2400" b="1" i="1" baseline="0" dirty="0"/>
                        <a:t>   </a:t>
                      </a:r>
                      <a:r>
                        <a:rPr lang="en-US" sz="2400" b="1" i="1" baseline="0" dirty="0" err="1"/>
                        <a:t>V</a:t>
                      </a:r>
                      <a:r>
                        <a:rPr lang="en-US" sz="2400" b="1" i="1" baseline="-25000" dirty="0" err="1"/>
                        <a:t>2</a:t>
                      </a:r>
                      <a:endParaRPr lang="en-US" sz="2400" b="1" i="1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/>
                        <a:t>-P</a:t>
                      </a:r>
                      <a:r>
                        <a:rPr lang="en-US" sz="2400" b="1" i="1" baseline="-25000" dirty="0"/>
                        <a:t>1</a:t>
                      </a:r>
                      <a:r>
                        <a:rPr lang="en-US" sz="2400" b="1" i="1" baseline="0" dirty="0"/>
                        <a:t>V</a:t>
                      </a:r>
                      <a:r>
                        <a:rPr lang="en-US" sz="2400" b="1" i="1" baseline="-25000" dirty="0"/>
                        <a:t>1</a:t>
                      </a:r>
                      <a:r>
                        <a:rPr lang="en-US" sz="2400" b="1" i="1" baseline="0" dirty="0"/>
                        <a:t> ln(V</a:t>
                      </a:r>
                      <a:r>
                        <a:rPr lang="en-US" sz="2400" b="1" i="1" baseline="-25000" dirty="0"/>
                        <a:t>2</a:t>
                      </a:r>
                      <a:r>
                        <a:rPr lang="en-US" sz="2400" b="1" i="1" baseline="0" dirty="0"/>
                        <a:t>/V</a:t>
                      </a:r>
                      <a:r>
                        <a:rPr lang="en-US" sz="2400" b="1" i="1" baseline="-25000" dirty="0"/>
                        <a:t>1</a:t>
                      </a:r>
                      <a:r>
                        <a:rPr lang="en-US" sz="2400" b="1" i="1" baseline="0" dirty="0"/>
                        <a:t>)</a:t>
                      </a:r>
                      <a:endParaRPr lang="en-US" sz="24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851871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3CADBA3-E5BC-42E3-B34A-7FB79B669F54}"/>
              </a:ext>
            </a:extLst>
          </p:cNvPr>
          <p:cNvSpPr txBox="1"/>
          <p:nvPr/>
        </p:nvSpPr>
        <p:spPr>
          <a:xfrm>
            <a:off x="304800" y="2286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of results</a:t>
            </a:r>
          </a:p>
        </p:txBody>
      </p:sp>
    </p:spTree>
    <p:extLst>
      <p:ext uri="{BB962C8B-B14F-4D97-AF65-F5344CB8AC3E}">
        <p14:creationId xmlns:p14="http://schemas.microsoft.com/office/powerpoint/2010/main" val="2719443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BC0A966-0BB7-44EB-8402-94165BB8A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2/01/2021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12ABCF-35ED-46F2-BBCF-A88E6742E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341/641  Spring 2021 -- Lecture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CF1979-8887-47EE-893F-B70168EDC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5052BA8-7010-411B-A4C8-CCAFDBB49AF6}"/>
              </a:ext>
            </a:extLst>
          </p:cNvPr>
          <p:cNvSpPr txBox="1"/>
          <p:nvPr/>
        </p:nvSpPr>
        <p:spPr>
          <a:xfrm>
            <a:off x="228600" y="2286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Now consider the effects of heat on the system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ED32066-CB05-49EF-AF16-6CF12D8AA0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2264135"/>
              </p:ext>
            </p:extLst>
          </p:nvPr>
        </p:nvGraphicFramePr>
        <p:xfrm>
          <a:off x="609600" y="838200"/>
          <a:ext cx="5667375" cy="127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9" name="Equation" r:id="rId4" imgW="8099967" imgH="1828966" progId="Equation.DSMT4">
                  <p:embed/>
                </p:oleObj>
              </mc:Choice>
              <mc:Fallback>
                <p:oleObj name="Equation" r:id="rId4" imgW="8099967" imgH="1828966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EDED9F2F-E809-4D71-90B1-3CA43ED01BE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09600" y="838200"/>
                        <a:ext cx="5667375" cy="1279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7297AC0-E427-4791-BAAE-06AE99F7581A}"/>
              </a:ext>
            </a:extLst>
          </p:cNvPr>
          <p:cNvSpPr txBox="1"/>
          <p:nvPr/>
        </p:nvSpPr>
        <p:spPr>
          <a:xfrm>
            <a:off x="609600" y="2206887"/>
            <a:ext cx="64912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Special for an ideal gas system –</a:t>
            </a:r>
          </a:p>
          <a:p>
            <a:pPr lvl="1"/>
            <a:r>
              <a:rPr lang="en-US" sz="2400" dirty="0">
                <a:latin typeface="+mj-lt"/>
              </a:rPr>
              <a:t>Equation of state</a:t>
            </a:r>
          </a:p>
          <a:p>
            <a:pPr lvl="1"/>
            <a:endParaRPr lang="en-US" sz="2400" dirty="0">
              <a:latin typeface="+mj-lt"/>
            </a:endParaRPr>
          </a:p>
          <a:p>
            <a:pPr lvl="1"/>
            <a:endParaRPr lang="en-US" sz="2400" dirty="0">
              <a:latin typeface="+mj-lt"/>
            </a:endParaRPr>
          </a:p>
          <a:p>
            <a:pPr lvl="1"/>
            <a:r>
              <a:rPr lang="en-US" sz="2400" dirty="0">
                <a:latin typeface="+mj-lt"/>
              </a:rPr>
              <a:t>Internal energy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D6E356D5-C7C7-47B7-98BC-5AB136187B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4899480"/>
              </p:ext>
            </p:extLst>
          </p:nvPr>
        </p:nvGraphicFramePr>
        <p:xfrm>
          <a:off x="3671888" y="2668183"/>
          <a:ext cx="2651125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0" name="Equation" r:id="rId6" imgW="2651884" imgH="800017" progId="Equation.DSMT4">
                  <p:embed/>
                </p:oleObj>
              </mc:Choice>
              <mc:Fallback>
                <p:oleObj name="Equation" r:id="rId6" imgW="2651884" imgH="800017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B11612BE-C7CE-46B2-8F98-56586D8C75B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671888" y="2668183"/>
                        <a:ext cx="2651125" cy="800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367DAAA3-8109-4B12-923C-290B568247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0259010"/>
              </p:ext>
            </p:extLst>
          </p:nvPr>
        </p:nvGraphicFramePr>
        <p:xfrm>
          <a:off x="3882559" y="3419164"/>
          <a:ext cx="3106434" cy="13488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81" name="Equation" r:id="rId8" imgW="965160" imgH="419040" progId="Equation.DSMT4">
                  <p:embed/>
                </p:oleObj>
              </mc:Choice>
              <mc:Fallback>
                <p:oleObj name="Equation" r:id="rId8" imgW="965160" imgH="41904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8892F580-5ACE-417E-AF3E-3791EAF8E0A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882559" y="3419164"/>
                        <a:ext cx="3106434" cy="13488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93352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13450</TotalTime>
  <Words>812</Words>
  <Application>Microsoft Office PowerPoint</Application>
  <PresentationFormat>On-screen Show (4:3)</PresentationFormat>
  <Paragraphs>195</Paragraphs>
  <Slides>17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Symbol</vt:lpstr>
      <vt:lpstr>Office Theme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792</cp:revision>
  <cp:lastPrinted>2021-01-31T04:39:24Z</cp:lastPrinted>
  <dcterms:created xsi:type="dcterms:W3CDTF">2012-01-10T18:32:24Z</dcterms:created>
  <dcterms:modified xsi:type="dcterms:W3CDTF">2021-01-31T04:39:50Z</dcterms:modified>
</cp:coreProperties>
</file>