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6" r:id="rId2"/>
    <p:sldId id="485" r:id="rId3"/>
    <p:sldId id="324" r:id="rId4"/>
    <p:sldId id="499" r:id="rId5"/>
    <p:sldId id="486" r:id="rId6"/>
    <p:sldId id="488" r:id="rId7"/>
    <p:sldId id="487" r:id="rId8"/>
    <p:sldId id="489" r:id="rId9"/>
    <p:sldId id="490" r:id="rId10"/>
    <p:sldId id="500" r:id="rId11"/>
    <p:sldId id="501" r:id="rId12"/>
    <p:sldId id="502" r:id="rId13"/>
    <p:sldId id="491" r:id="rId14"/>
    <p:sldId id="492" r:id="rId15"/>
    <p:sldId id="493" r:id="rId16"/>
    <p:sldId id="494" r:id="rId17"/>
    <p:sldId id="495" r:id="rId18"/>
    <p:sldId id="496" r:id="rId19"/>
    <p:sldId id="497" r:id="rId20"/>
    <p:sldId id="498"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9" d="100"/>
          <a:sy n="69" d="100"/>
        </p:scale>
        <p:origin x="586" y="5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4/14/2021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4/142021</a:t>
            </a:r>
            <a:endParaRPr lang="en-US" dirty="0"/>
          </a:p>
        </p:txBody>
      </p:sp>
      <p:sp>
        <p:nvSpPr>
          <p:cNvPr id="5" name="Footer Placeholder 4"/>
          <p:cNvSpPr>
            <a:spLocks noGrp="1"/>
          </p:cNvSpPr>
          <p:nvPr>
            <p:ph type="ftr" sz="quarter" idx="11"/>
          </p:nvPr>
        </p:nvSpPr>
        <p:spPr/>
        <p:txBody>
          <a:bodyPr/>
          <a:lstStyle/>
          <a:p>
            <a:r>
              <a:rPr lang="en-US"/>
              <a:t>PHY 341/641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4/142021</a:t>
            </a:r>
            <a:endParaRPr lang="en-US" dirty="0"/>
          </a:p>
        </p:txBody>
      </p:sp>
      <p:sp>
        <p:nvSpPr>
          <p:cNvPr id="5" name="Footer Placeholder 4"/>
          <p:cNvSpPr>
            <a:spLocks noGrp="1"/>
          </p:cNvSpPr>
          <p:nvPr>
            <p:ph type="ftr" sz="quarter" idx="11"/>
          </p:nvPr>
        </p:nvSpPr>
        <p:spPr/>
        <p:txBody>
          <a:bodyPr/>
          <a:lstStyle/>
          <a:p>
            <a:r>
              <a:rPr lang="en-US"/>
              <a:t>PHY 341/641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4/142021</a:t>
            </a:r>
            <a:endParaRPr lang="en-US" dirty="0"/>
          </a:p>
        </p:txBody>
      </p:sp>
      <p:sp>
        <p:nvSpPr>
          <p:cNvPr id="5" name="Footer Placeholder 4"/>
          <p:cNvSpPr>
            <a:spLocks noGrp="1"/>
          </p:cNvSpPr>
          <p:nvPr>
            <p:ph type="ftr" sz="quarter" idx="11"/>
          </p:nvPr>
        </p:nvSpPr>
        <p:spPr/>
        <p:txBody>
          <a:bodyPr/>
          <a:lstStyle/>
          <a:p>
            <a:r>
              <a:rPr lang="en-US"/>
              <a:t>PHY 341/641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4/142021</a:t>
            </a:r>
            <a:endParaRPr lang="en-US" dirty="0"/>
          </a:p>
        </p:txBody>
      </p:sp>
      <p:sp>
        <p:nvSpPr>
          <p:cNvPr id="5" name="Footer Placeholder 4"/>
          <p:cNvSpPr>
            <a:spLocks noGrp="1"/>
          </p:cNvSpPr>
          <p:nvPr>
            <p:ph type="ftr" sz="quarter" idx="11"/>
          </p:nvPr>
        </p:nvSpPr>
        <p:spPr/>
        <p:txBody>
          <a:bodyPr/>
          <a:lstStyle/>
          <a:p>
            <a:r>
              <a:rPr lang="en-US"/>
              <a:t>PHY 341/641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4/142021</a:t>
            </a:r>
            <a:endParaRPr lang="en-US" dirty="0"/>
          </a:p>
        </p:txBody>
      </p:sp>
      <p:sp>
        <p:nvSpPr>
          <p:cNvPr id="5" name="Footer Placeholder 4"/>
          <p:cNvSpPr>
            <a:spLocks noGrp="1"/>
          </p:cNvSpPr>
          <p:nvPr>
            <p:ph type="ftr" sz="quarter" idx="11"/>
          </p:nvPr>
        </p:nvSpPr>
        <p:spPr/>
        <p:txBody>
          <a:bodyPr/>
          <a:lstStyle/>
          <a:p>
            <a:r>
              <a:rPr lang="en-US"/>
              <a:t>PHY 341/641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4/142021</a:t>
            </a:r>
            <a:endParaRPr lang="en-US" dirty="0"/>
          </a:p>
        </p:txBody>
      </p:sp>
      <p:sp>
        <p:nvSpPr>
          <p:cNvPr id="6" name="Footer Placeholder 5"/>
          <p:cNvSpPr>
            <a:spLocks noGrp="1"/>
          </p:cNvSpPr>
          <p:nvPr>
            <p:ph type="ftr" sz="quarter" idx="11"/>
          </p:nvPr>
        </p:nvSpPr>
        <p:spPr/>
        <p:txBody>
          <a:bodyPr/>
          <a:lstStyle/>
          <a:p>
            <a:r>
              <a:rPr lang="en-US"/>
              <a:t>PHY 341/641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4/142021</a:t>
            </a:r>
            <a:endParaRPr lang="en-US" dirty="0"/>
          </a:p>
        </p:txBody>
      </p:sp>
      <p:sp>
        <p:nvSpPr>
          <p:cNvPr id="8" name="Footer Placeholder 7"/>
          <p:cNvSpPr>
            <a:spLocks noGrp="1"/>
          </p:cNvSpPr>
          <p:nvPr>
            <p:ph type="ftr" sz="quarter" idx="11"/>
          </p:nvPr>
        </p:nvSpPr>
        <p:spPr/>
        <p:txBody>
          <a:bodyPr/>
          <a:lstStyle/>
          <a:p>
            <a:r>
              <a:rPr lang="en-US"/>
              <a:t>PHY 341/641  Spring 2021 -- Lecture 30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4/142021</a:t>
            </a:r>
            <a:endParaRPr lang="en-US" dirty="0"/>
          </a:p>
        </p:txBody>
      </p:sp>
      <p:sp>
        <p:nvSpPr>
          <p:cNvPr id="4" name="Footer Placeholder 3"/>
          <p:cNvSpPr>
            <a:spLocks noGrp="1"/>
          </p:cNvSpPr>
          <p:nvPr>
            <p:ph type="ftr" sz="quarter" idx="11"/>
          </p:nvPr>
        </p:nvSpPr>
        <p:spPr/>
        <p:txBody>
          <a:bodyPr/>
          <a:lstStyle/>
          <a:p>
            <a:r>
              <a:rPr lang="en-US"/>
              <a:t>PHY 341/641  Spring 2021 -- Lecture 30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4/142021</a:t>
            </a:r>
            <a:endParaRPr lang="en-US" dirty="0"/>
          </a:p>
        </p:txBody>
      </p:sp>
      <p:sp>
        <p:nvSpPr>
          <p:cNvPr id="3" name="Footer Placeholder 2"/>
          <p:cNvSpPr>
            <a:spLocks noGrp="1"/>
          </p:cNvSpPr>
          <p:nvPr>
            <p:ph type="ftr" sz="quarter" idx="11"/>
          </p:nvPr>
        </p:nvSpPr>
        <p:spPr/>
        <p:txBody>
          <a:bodyPr/>
          <a:lstStyle/>
          <a:p>
            <a:r>
              <a:rPr lang="en-US"/>
              <a:t>PHY 341/641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4/142021</a:t>
            </a:r>
            <a:endParaRPr lang="en-US" dirty="0"/>
          </a:p>
        </p:txBody>
      </p:sp>
      <p:sp>
        <p:nvSpPr>
          <p:cNvPr id="6" name="Footer Placeholder 5"/>
          <p:cNvSpPr>
            <a:spLocks noGrp="1"/>
          </p:cNvSpPr>
          <p:nvPr>
            <p:ph type="ftr" sz="quarter" idx="11"/>
          </p:nvPr>
        </p:nvSpPr>
        <p:spPr/>
        <p:txBody>
          <a:bodyPr/>
          <a:lstStyle/>
          <a:p>
            <a:r>
              <a:rPr lang="en-US"/>
              <a:t>PHY 341/641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4/142021</a:t>
            </a:r>
            <a:endParaRPr lang="en-US" dirty="0"/>
          </a:p>
        </p:txBody>
      </p:sp>
      <p:sp>
        <p:nvSpPr>
          <p:cNvPr id="6" name="Footer Placeholder 5"/>
          <p:cNvSpPr>
            <a:spLocks noGrp="1"/>
          </p:cNvSpPr>
          <p:nvPr>
            <p:ph type="ftr" sz="quarter" idx="11"/>
          </p:nvPr>
        </p:nvSpPr>
        <p:spPr/>
        <p:txBody>
          <a:bodyPr/>
          <a:lstStyle/>
          <a:p>
            <a:r>
              <a:rPr lang="en-US"/>
              <a:t>PHY 341/641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4/142021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341/641  Spring 2021 -- Lecture 30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th.fhi-berlin.mpg.de/th/Meetings/DFT-workshop-Berlin2009/Talks/OnlinePublication/0630-4T_20090630-1_FH_-_phonon_tutorial_talk_web.pdf"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58827"/>
            <a:ext cx="8763000" cy="6032421"/>
          </a:xfrm>
          <a:prstGeom prst="rect">
            <a:avLst/>
          </a:prstGeom>
          <a:noFill/>
        </p:spPr>
        <p:txBody>
          <a:bodyPr wrap="square" rtlCol="0">
            <a:spAutoFit/>
          </a:bodyPr>
          <a:lstStyle/>
          <a:p>
            <a:pPr algn="ctr"/>
            <a:r>
              <a:rPr lang="en-US" sz="3200" b="1" dirty="0"/>
              <a:t>PHY 341/641 Thermodynamics and Statistical Mechanics</a:t>
            </a:r>
          </a:p>
          <a:p>
            <a:pPr algn="ctr"/>
            <a:r>
              <a:rPr lang="en-US" sz="3200" b="1" dirty="0"/>
              <a:t>MWF:  Online at 12 PM &amp; FTF at 2 PM</a:t>
            </a:r>
          </a:p>
          <a:p>
            <a:pPr algn="ctr"/>
            <a:endParaRPr lang="en-US" sz="3200" b="1" dirty="0"/>
          </a:p>
          <a:p>
            <a:pPr algn="ctr"/>
            <a:r>
              <a:rPr lang="en-US" sz="3200" b="1" dirty="0"/>
              <a:t>Discussion for Lecture 30:</a:t>
            </a:r>
          </a:p>
          <a:p>
            <a:pPr algn="ctr"/>
            <a:endParaRPr lang="en-US" sz="1000" b="1" dirty="0"/>
          </a:p>
          <a:p>
            <a:pPr algn="ctr"/>
            <a:r>
              <a:rPr lang="en-US" sz="2400" b="1" dirty="0"/>
              <a:t>Quantum effects in statistical mechanics </a:t>
            </a:r>
          </a:p>
          <a:p>
            <a:pPr algn="ctr"/>
            <a:endParaRPr lang="en-US" sz="2400" b="1" dirty="0"/>
          </a:p>
          <a:p>
            <a:pPr algn="ctr"/>
            <a:r>
              <a:rPr lang="en-US" sz="2400" b="1" dirty="0">
                <a:solidFill>
                  <a:schemeClr val="folHlink"/>
                </a:solidFill>
              </a:rPr>
              <a:t>Reading: Chapter 7   (mostly 7.5)</a:t>
            </a:r>
          </a:p>
          <a:p>
            <a:pPr lvl="3" indent="-457200">
              <a:spcBef>
                <a:spcPct val="50000"/>
              </a:spcBef>
              <a:buFontTx/>
              <a:buAutoNum type="arabicPeriod"/>
            </a:pPr>
            <a:r>
              <a:rPr lang="en-US" sz="2400" b="1" dirty="0">
                <a:solidFill>
                  <a:schemeClr val="folHlink"/>
                </a:solidFill>
              </a:rPr>
              <a:t>Statistical mechanics of lattice vibrations</a:t>
            </a:r>
          </a:p>
          <a:p>
            <a:pPr lvl="3" indent="-457200">
              <a:spcBef>
                <a:spcPct val="50000"/>
              </a:spcBef>
              <a:buFontTx/>
              <a:buAutoNum type="arabicPeriod"/>
            </a:pPr>
            <a:r>
              <a:rPr lang="en-US" sz="2400" b="1" dirty="0">
                <a:solidFill>
                  <a:schemeClr val="folHlink"/>
                </a:solidFill>
              </a:rPr>
              <a:t>Other Bose systems</a:t>
            </a:r>
          </a:p>
          <a:p>
            <a:pPr lvl="3" indent="-457200">
              <a:spcBef>
                <a:spcPct val="50000"/>
              </a:spcBef>
              <a:buAutoNum type="arabicPeriod"/>
            </a:pPr>
            <a:r>
              <a:rPr lang="en-US" sz="2400" b="1" dirty="0">
                <a:solidFill>
                  <a:schemeClr val="folHlink"/>
                </a:solidFill>
              </a:rPr>
              <a:t>Bose condensate</a:t>
            </a:r>
          </a:p>
          <a:p>
            <a:pPr marL="914400" lvl="3">
              <a:spcBef>
                <a:spcPct val="50000"/>
              </a:spcBef>
            </a:pPr>
            <a:endParaRPr lang="en-US" sz="2400" b="1" dirty="0">
              <a:solidFill>
                <a:schemeClr val="folHlink"/>
              </a:solidFill>
            </a:endParaRPr>
          </a:p>
        </p:txBody>
      </p:sp>
      <p:sp>
        <p:nvSpPr>
          <p:cNvPr id="6" name="TextBox 5">
            <a:extLst>
              <a:ext uri="{FF2B5EF4-FFF2-40B4-BE49-F238E27FC236}">
                <a16:creationId xmlns:a16="http://schemas.microsoft.com/office/drawing/2014/main" id="{F4C5B91D-9561-4743-A1D2-EFA8BE515BFF}"/>
              </a:ext>
            </a:extLst>
          </p:cNvPr>
          <p:cNvSpPr txBox="1"/>
          <p:nvPr/>
        </p:nvSpPr>
        <p:spPr>
          <a:xfrm>
            <a:off x="7086600" y="1676400"/>
            <a:ext cx="2895600" cy="584775"/>
          </a:xfrm>
          <a:prstGeom prst="rect">
            <a:avLst/>
          </a:prstGeom>
          <a:noFill/>
        </p:spPr>
        <p:txBody>
          <a:bodyPr wrap="square" rtlCol="0">
            <a:spAutoFit/>
          </a:bodyPr>
          <a:lstStyle/>
          <a:p>
            <a:r>
              <a:rPr lang="en-US" sz="3200" dirty="0">
                <a:latin typeface="+mj-lt"/>
              </a:rPr>
              <a:t>Record!!!</a:t>
            </a:r>
          </a:p>
        </p:txBody>
      </p:sp>
      <p:sp>
        <p:nvSpPr>
          <p:cNvPr id="7" name="Date Placeholder 6">
            <a:extLst>
              <a:ext uri="{FF2B5EF4-FFF2-40B4-BE49-F238E27FC236}">
                <a16:creationId xmlns:a16="http://schemas.microsoft.com/office/drawing/2014/main" id="{A3739F48-A755-4781-AD71-E638F336882B}"/>
              </a:ext>
            </a:extLst>
          </p:cNvPr>
          <p:cNvSpPr>
            <a:spLocks noGrp="1"/>
          </p:cNvSpPr>
          <p:nvPr>
            <p:ph type="dt" sz="half" idx="10"/>
          </p:nvPr>
        </p:nvSpPr>
        <p:spPr/>
        <p:txBody>
          <a:bodyPr/>
          <a:lstStyle/>
          <a:p>
            <a:r>
              <a:rPr lang="en-US"/>
              <a:t>4/142021</a:t>
            </a:r>
            <a:endParaRPr lang="en-US" dirty="0"/>
          </a:p>
        </p:txBody>
      </p:sp>
      <p:sp>
        <p:nvSpPr>
          <p:cNvPr id="8" name="Footer Placeholder 7">
            <a:extLst>
              <a:ext uri="{FF2B5EF4-FFF2-40B4-BE49-F238E27FC236}">
                <a16:creationId xmlns:a16="http://schemas.microsoft.com/office/drawing/2014/main" id="{91A3637E-0198-4E3B-A4CF-044F238B43A4}"/>
              </a:ext>
            </a:extLst>
          </p:cNvPr>
          <p:cNvSpPr>
            <a:spLocks noGrp="1"/>
          </p:cNvSpPr>
          <p:nvPr>
            <p:ph type="ftr" sz="quarter" idx="11"/>
          </p:nvPr>
        </p:nvSpPr>
        <p:spPr/>
        <p:txBody>
          <a:bodyPr/>
          <a:lstStyle/>
          <a:p>
            <a:r>
              <a:rPr lang="en-US"/>
              <a:t>PHY 341/641  Spring 2021 -- Lecture 30</a:t>
            </a:r>
            <a:endParaRPr lang="en-US" dirty="0"/>
          </a:p>
        </p:txBody>
      </p:sp>
      <p:sp>
        <p:nvSpPr>
          <p:cNvPr id="9" name="Slide Number Placeholder 8">
            <a:extLst>
              <a:ext uri="{FF2B5EF4-FFF2-40B4-BE49-F238E27FC236}">
                <a16:creationId xmlns:a16="http://schemas.microsoft.com/office/drawing/2014/main" id="{C5070087-69D3-4805-A9DC-F5F23F55D957}"/>
              </a:ext>
            </a:extLst>
          </p:cNvPr>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CA3D36-8157-4F79-9AA1-B12B30EE3826}"/>
              </a:ext>
            </a:extLst>
          </p:cNvPr>
          <p:cNvPicPr>
            <a:picLocks noChangeAspect="1"/>
          </p:cNvPicPr>
          <p:nvPr/>
        </p:nvPicPr>
        <p:blipFill>
          <a:blip r:embed="rId2"/>
          <a:stretch>
            <a:fillRect/>
          </a:stretch>
        </p:blipFill>
        <p:spPr>
          <a:xfrm>
            <a:off x="1295400" y="957952"/>
            <a:ext cx="7696200" cy="5618654"/>
          </a:xfrm>
          <a:prstGeom prst="rect">
            <a:avLst/>
          </a:prstGeom>
        </p:spPr>
      </p:pic>
      <p:sp>
        <p:nvSpPr>
          <p:cNvPr id="2" name="Date Placeholder 1">
            <a:extLst>
              <a:ext uri="{FF2B5EF4-FFF2-40B4-BE49-F238E27FC236}">
                <a16:creationId xmlns:a16="http://schemas.microsoft.com/office/drawing/2014/main" id="{A86A5304-A36D-4B1E-A4A3-E05B164C6AE3}"/>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FA15B7B9-D17E-485E-9050-163700A74548}"/>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CC7D592E-461A-43CC-928E-33D0C263C039}"/>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7" name="TextBox 6">
            <a:extLst>
              <a:ext uri="{FF2B5EF4-FFF2-40B4-BE49-F238E27FC236}">
                <a16:creationId xmlns:a16="http://schemas.microsoft.com/office/drawing/2014/main" id="{A636C9C1-A262-4E01-9E97-59EC11CFC02E}"/>
              </a:ext>
            </a:extLst>
          </p:cNvPr>
          <p:cNvSpPr txBox="1"/>
          <p:nvPr/>
        </p:nvSpPr>
        <p:spPr>
          <a:xfrm>
            <a:off x="152400" y="136525"/>
            <a:ext cx="8534400" cy="1015663"/>
          </a:xfrm>
          <a:prstGeom prst="rect">
            <a:avLst/>
          </a:prstGeom>
          <a:noFill/>
        </p:spPr>
        <p:txBody>
          <a:bodyPr wrap="square" rtlCol="0">
            <a:spAutoFit/>
          </a:bodyPr>
          <a:lstStyle/>
          <a:p>
            <a:r>
              <a:rPr lang="en-US" sz="2400" dirty="0">
                <a:latin typeface="+mj-lt"/>
              </a:rPr>
              <a:t>Plot of lattice vibration modes for diamond  plotted for various wavevectors  </a:t>
            </a:r>
            <a:r>
              <a:rPr lang="en-US" sz="1200" dirty="0">
                <a:latin typeface="+mj-lt"/>
                <a:hlinkClick r:id="rId3"/>
              </a:rPr>
              <a:t>https://th.fhi-berlin.mpg.de/th/Meetings/DFT-workshop-Berlin2009/Talks/OnlinePublication/0630-4T_20090630-1_FH_-_phonon_tutorial_talk_web.pdf</a:t>
            </a:r>
            <a:endParaRPr lang="en-US" sz="1200" dirty="0">
              <a:latin typeface="+mj-lt"/>
            </a:endParaRPr>
          </a:p>
        </p:txBody>
      </p:sp>
      <p:pic>
        <p:nvPicPr>
          <p:cNvPr id="9" name="Picture 8">
            <a:extLst>
              <a:ext uri="{FF2B5EF4-FFF2-40B4-BE49-F238E27FC236}">
                <a16:creationId xmlns:a16="http://schemas.microsoft.com/office/drawing/2014/main" id="{03DA3038-F826-4121-A05F-0168CBA68FE9}"/>
              </a:ext>
            </a:extLst>
          </p:cNvPr>
          <p:cNvPicPr>
            <a:picLocks noChangeAspect="1"/>
          </p:cNvPicPr>
          <p:nvPr/>
        </p:nvPicPr>
        <p:blipFill>
          <a:blip r:embed="rId4"/>
          <a:stretch>
            <a:fillRect/>
          </a:stretch>
        </p:blipFill>
        <p:spPr>
          <a:xfrm>
            <a:off x="9525" y="1170178"/>
            <a:ext cx="3114675" cy="807704"/>
          </a:xfrm>
          <a:prstGeom prst="rect">
            <a:avLst/>
          </a:prstGeom>
        </p:spPr>
      </p:pic>
    </p:spTree>
    <p:extLst>
      <p:ext uri="{BB962C8B-B14F-4D97-AF65-F5344CB8AC3E}">
        <p14:creationId xmlns:p14="http://schemas.microsoft.com/office/powerpoint/2010/main" val="302413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2FE6D3-36CD-43E5-8C50-1A1DFDAE8106}"/>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365B8F54-CF75-4238-9F30-C8B956F2D812}"/>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84223519-1193-4A16-8903-D559E03C844D}"/>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66294C8A-E3B7-4E06-8E88-50CF8317CC43}"/>
              </a:ext>
            </a:extLst>
          </p:cNvPr>
          <p:cNvPicPr>
            <a:picLocks noChangeAspect="1"/>
          </p:cNvPicPr>
          <p:nvPr/>
        </p:nvPicPr>
        <p:blipFill>
          <a:blip r:embed="rId2"/>
          <a:stretch>
            <a:fillRect/>
          </a:stretch>
        </p:blipFill>
        <p:spPr>
          <a:xfrm>
            <a:off x="0" y="1108075"/>
            <a:ext cx="9124950" cy="5248275"/>
          </a:xfrm>
          <a:prstGeom prst="rect">
            <a:avLst/>
          </a:prstGeom>
        </p:spPr>
      </p:pic>
      <p:sp>
        <p:nvSpPr>
          <p:cNvPr id="6" name="TextBox 5">
            <a:extLst>
              <a:ext uri="{FF2B5EF4-FFF2-40B4-BE49-F238E27FC236}">
                <a16:creationId xmlns:a16="http://schemas.microsoft.com/office/drawing/2014/main" id="{BB84BD05-E674-453F-B79E-CBB79C20C70F}"/>
              </a:ext>
            </a:extLst>
          </p:cNvPr>
          <p:cNvSpPr txBox="1"/>
          <p:nvPr/>
        </p:nvSpPr>
        <p:spPr>
          <a:xfrm>
            <a:off x="0" y="136525"/>
            <a:ext cx="8686800" cy="830997"/>
          </a:xfrm>
          <a:prstGeom prst="rect">
            <a:avLst/>
          </a:prstGeom>
          <a:noFill/>
        </p:spPr>
        <p:txBody>
          <a:bodyPr wrap="square" rtlCol="0">
            <a:spAutoFit/>
          </a:bodyPr>
          <a:lstStyle/>
          <a:p>
            <a:r>
              <a:rPr lang="en-US" sz="2400" dirty="0">
                <a:latin typeface="+mj-lt"/>
              </a:rPr>
              <a:t>g(</a:t>
            </a:r>
            <a:r>
              <a:rPr lang="en-US" sz="2400" dirty="0">
                <a:latin typeface="Symbol" panose="05050102010706020507" pitchFamily="18" charset="2"/>
              </a:rPr>
              <a:t>e</a:t>
            </a:r>
            <a:r>
              <a:rPr lang="en-US" sz="2400" dirty="0">
                <a:latin typeface="+mj-lt"/>
              </a:rPr>
              <a:t>)   plots from previously cited presentation showing how the density of states is very sensitive to volume (lattice constant)</a:t>
            </a:r>
          </a:p>
        </p:txBody>
      </p:sp>
    </p:spTree>
    <p:extLst>
      <p:ext uri="{BB962C8B-B14F-4D97-AF65-F5344CB8AC3E}">
        <p14:creationId xmlns:p14="http://schemas.microsoft.com/office/powerpoint/2010/main" val="185766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D89B1F-B97D-432F-A64E-9714ECEE1F26}"/>
              </a:ext>
            </a:extLst>
          </p:cNvPr>
          <p:cNvPicPr>
            <a:picLocks noChangeAspect="1"/>
          </p:cNvPicPr>
          <p:nvPr/>
        </p:nvPicPr>
        <p:blipFill>
          <a:blip r:embed="rId2"/>
          <a:stretch>
            <a:fillRect/>
          </a:stretch>
        </p:blipFill>
        <p:spPr>
          <a:xfrm>
            <a:off x="76200" y="303223"/>
            <a:ext cx="9144000" cy="6554777"/>
          </a:xfrm>
          <a:prstGeom prst="rect">
            <a:avLst/>
          </a:prstGeom>
        </p:spPr>
      </p:pic>
      <p:sp>
        <p:nvSpPr>
          <p:cNvPr id="2" name="Date Placeholder 1">
            <a:extLst>
              <a:ext uri="{FF2B5EF4-FFF2-40B4-BE49-F238E27FC236}">
                <a16:creationId xmlns:a16="http://schemas.microsoft.com/office/drawing/2014/main" id="{934C2E36-F315-43FF-B0BA-36558F1822AF}"/>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83B6B102-B8F2-4C40-B2B3-918114E28BE0}"/>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392A0DC3-9DB2-4598-A313-ECF8505BE0E6}"/>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6" name="Rectangle 5">
            <a:extLst>
              <a:ext uri="{FF2B5EF4-FFF2-40B4-BE49-F238E27FC236}">
                <a16:creationId xmlns:a16="http://schemas.microsoft.com/office/drawing/2014/main" id="{41D9D9D7-D35F-4BE7-A249-32E971496F70}"/>
              </a:ext>
            </a:extLst>
          </p:cNvPr>
          <p:cNvSpPr/>
          <p:nvPr/>
        </p:nvSpPr>
        <p:spPr>
          <a:xfrm>
            <a:off x="5638800" y="1143000"/>
            <a:ext cx="3505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BA80CF-B866-4DD0-95FA-43E4E497C7E8}"/>
              </a:ext>
            </a:extLst>
          </p:cNvPr>
          <p:cNvSpPr txBox="1"/>
          <p:nvPr/>
        </p:nvSpPr>
        <p:spPr>
          <a:xfrm>
            <a:off x="5410200" y="1143000"/>
            <a:ext cx="3657600" cy="830997"/>
          </a:xfrm>
          <a:prstGeom prst="rect">
            <a:avLst/>
          </a:prstGeom>
          <a:noFill/>
        </p:spPr>
        <p:txBody>
          <a:bodyPr wrap="square" rtlCol="0">
            <a:spAutoFit/>
          </a:bodyPr>
          <a:lstStyle/>
          <a:p>
            <a:r>
              <a:rPr lang="en-US" sz="2400" dirty="0">
                <a:latin typeface="+mj-lt"/>
              </a:rPr>
              <a:t>From Hanke &amp; </a:t>
            </a:r>
            <a:r>
              <a:rPr lang="en-US" sz="2400" dirty="0" err="1">
                <a:latin typeface="+mj-lt"/>
              </a:rPr>
              <a:t>Fuckes</a:t>
            </a:r>
            <a:r>
              <a:rPr lang="en-US" sz="2400" dirty="0">
                <a:latin typeface="+mj-lt"/>
              </a:rPr>
              <a:t>  (continued)</a:t>
            </a:r>
          </a:p>
        </p:txBody>
      </p:sp>
    </p:spTree>
    <p:extLst>
      <p:ext uri="{BB962C8B-B14F-4D97-AF65-F5344CB8AC3E}">
        <p14:creationId xmlns:p14="http://schemas.microsoft.com/office/powerpoint/2010/main" val="8511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8C005-CA04-4F4E-B36A-0C4F2508E871}"/>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96FF7D81-2F4C-4AAA-8176-CEF77E863371}"/>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8D537716-B4C4-4676-AC26-5873A85D30ED}"/>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9BA7DDFA-B16E-446A-B7B4-C629984E6AE7}"/>
              </a:ext>
            </a:extLst>
          </p:cNvPr>
          <p:cNvSpPr txBox="1"/>
          <p:nvPr/>
        </p:nvSpPr>
        <p:spPr>
          <a:xfrm>
            <a:off x="304800" y="228600"/>
            <a:ext cx="8229600" cy="461665"/>
          </a:xfrm>
          <a:prstGeom prst="rect">
            <a:avLst/>
          </a:prstGeom>
          <a:noFill/>
        </p:spPr>
        <p:txBody>
          <a:bodyPr wrap="square" rtlCol="0">
            <a:spAutoFit/>
          </a:bodyPr>
          <a:lstStyle/>
          <a:p>
            <a:r>
              <a:rPr lang="en-US" sz="2400" dirty="0">
                <a:latin typeface="+mj-lt"/>
              </a:rPr>
              <a:t>Example from a recent paper by graduate student Yan Li</a:t>
            </a:r>
          </a:p>
        </p:txBody>
      </p:sp>
      <p:pic>
        <p:nvPicPr>
          <p:cNvPr id="6" name="Picture 5">
            <a:extLst>
              <a:ext uri="{FF2B5EF4-FFF2-40B4-BE49-F238E27FC236}">
                <a16:creationId xmlns:a16="http://schemas.microsoft.com/office/drawing/2014/main" id="{1DE20EAC-4B97-4C8F-B5AD-14E2EF3E60E7}"/>
              </a:ext>
            </a:extLst>
          </p:cNvPr>
          <p:cNvPicPr>
            <a:picLocks noChangeAspect="1"/>
          </p:cNvPicPr>
          <p:nvPr/>
        </p:nvPicPr>
        <p:blipFill>
          <a:blip r:embed="rId2"/>
          <a:stretch>
            <a:fillRect/>
          </a:stretch>
        </p:blipFill>
        <p:spPr>
          <a:xfrm>
            <a:off x="0" y="897212"/>
            <a:ext cx="9144000" cy="5181853"/>
          </a:xfrm>
          <a:prstGeom prst="rect">
            <a:avLst/>
          </a:prstGeom>
        </p:spPr>
      </p:pic>
      <p:pic>
        <p:nvPicPr>
          <p:cNvPr id="7" name="Picture 6">
            <a:extLst>
              <a:ext uri="{FF2B5EF4-FFF2-40B4-BE49-F238E27FC236}">
                <a16:creationId xmlns:a16="http://schemas.microsoft.com/office/drawing/2014/main" id="{232018AD-DA9C-414D-AD1F-C83E4F2A2E43}"/>
              </a:ext>
            </a:extLst>
          </p:cNvPr>
          <p:cNvPicPr>
            <a:picLocks noChangeAspect="1"/>
          </p:cNvPicPr>
          <p:nvPr/>
        </p:nvPicPr>
        <p:blipFill>
          <a:blip r:embed="rId3"/>
          <a:stretch>
            <a:fillRect/>
          </a:stretch>
        </p:blipFill>
        <p:spPr>
          <a:xfrm>
            <a:off x="7010400" y="1752600"/>
            <a:ext cx="1866900" cy="1820935"/>
          </a:xfrm>
          <a:prstGeom prst="rect">
            <a:avLst/>
          </a:prstGeom>
        </p:spPr>
      </p:pic>
      <p:pic>
        <p:nvPicPr>
          <p:cNvPr id="8" name="Picture 7">
            <a:extLst>
              <a:ext uri="{FF2B5EF4-FFF2-40B4-BE49-F238E27FC236}">
                <a16:creationId xmlns:a16="http://schemas.microsoft.com/office/drawing/2014/main" id="{06EDC8F7-B31C-4AA7-B0C2-B5A87BB8F1B4}"/>
              </a:ext>
            </a:extLst>
          </p:cNvPr>
          <p:cNvPicPr>
            <a:picLocks noChangeAspect="1"/>
          </p:cNvPicPr>
          <p:nvPr/>
        </p:nvPicPr>
        <p:blipFill>
          <a:blip r:embed="rId4"/>
          <a:stretch>
            <a:fillRect/>
          </a:stretch>
        </p:blipFill>
        <p:spPr>
          <a:xfrm>
            <a:off x="7419975" y="3555950"/>
            <a:ext cx="1047750" cy="666750"/>
          </a:xfrm>
          <a:prstGeom prst="rect">
            <a:avLst/>
          </a:prstGeom>
        </p:spPr>
      </p:pic>
    </p:spTree>
    <p:extLst>
      <p:ext uri="{BB962C8B-B14F-4D97-AF65-F5344CB8AC3E}">
        <p14:creationId xmlns:p14="http://schemas.microsoft.com/office/powerpoint/2010/main" val="360458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529E16-E055-44E6-9A9F-20B8AE9B0233}"/>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A5AD6ACF-BA61-44EA-A798-E0621601393B}"/>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A774DBE6-A8A9-4D04-8759-258E918FFABC}"/>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E1F36087-D28B-4359-A78A-E3F0C2CA2F0E}"/>
              </a:ext>
            </a:extLst>
          </p:cNvPr>
          <p:cNvSpPr txBox="1"/>
          <p:nvPr/>
        </p:nvSpPr>
        <p:spPr>
          <a:xfrm>
            <a:off x="152400" y="685800"/>
            <a:ext cx="8686800" cy="461665"/>
          </a:xfrm>
          <a:prstGeom prst="rect">
            <a:avLst/>
          </a:prstGeom>
          <a:noFill/>
        </p:spPr>
        <p:txBody>
          <a:bodyPr wrap="square" rtlCol="0">
            <a:spAutoFit/>
          </a:bodyPr>
          <a:lstStyle/>
          <a:p>
            <a:r>
              <a:rPr lang="en-US" sz="2400" dirty="0">
                <a:latin typeface="+mj-lt"/>
              </a:rPr>
              <a:t>Representation of the phonon modes</a:t>
            </a:r>
          </a:p>
        </p:txBody>
      </p:sp>
      <p:pic>
        <p:nvPicPr>
          <p:cNvPr id="6" name="Picture 5">
            <a:extLst>
              <a:ext uri="{FF2B5EF4-FFF2-40B4-BE49-F238E27FC236}">
                <a16:creationId xmlns:a16="http://schemas.microsoft.com/office/drawing/2014/main" id="{F4A86E20-2F08-459D-B8BC-74759A66E8E1}"/>
              </a:ext>
            </a:extLst>
          </p:cNvPr>
          <p:cNvPicPr>
            <a:picLocks noChangeAspect="1"/>
          </p:cNvPicPr>
          <p:nvPr/>
        </p:nvPicPr>
        <p:blipFill>
          <a:blip r:embed="rId2"/>
          <a:stretch>
            <a:fillRect/>
          </a:stretch>
        </p:blipFill>
        <p:spPr>
          <a:xfrm>
            <a:off x="1814512" y="1223962"/>
            <a:ext cx="5514975" cy="5314950"/>
          </a:xfrm>
          <a:prstGeom prst="rect">
            <a:avLst/>
          </a:prstGeom>
        </p:spPr>
      </p:pic>
    </p:spTree>
    <p:extLst>
      <p:ext uri="{BB962C8B-B14F-4D97-AF65-F5344CB8AC3E}">
        <p14:creationId xmlns:p14="http://schemas.microsoft.com/office/powerpoint/2010/main" val="331749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E8315-F623-4AE1-AC2A-7D40898683C7}"/>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5DC3E92D-252F-4888-8E75-241B16EC5849}"/>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C6938564-F4E4-4C01-AF51-0B24504DDF2B}"/>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03F973A4-7946-4C9D-A550-ABBFAB865A5B}"/>
              </a:ext>
            </a:extLst>
          </p:cNvPr>
          <p:cNvPicPr>
            <a:picLocks noChangeAspect="1"/>
          </p:cNvPicPr>
          <p:nvPr/>
        </p:nvPicPr>
        <p:blipFill>
          <a:blip r:embed="rId2"/>
          <a:stretch>
            <a:fillRect/>
          </a:stretch>
        </p:blipFill>
        <p:spPr>
          <a:xfrm>
            <a:off x="76200" y="124802"/>
            <a:ext cx="9144000" cy="4839394"/>
          </a:xfrm>
          <a:prstGeom prst="rect">
            <a:avLst/>
          </a:prstGeom>
        </p:spPr>
      </p:pic>
      <p:sp>
        <p:nvSpPr>
          <p:cNvPr id="6" name="TextBox 5">
            <a:extLst>
              <a:ext uri="{FF2B5EF4-FFF2-40B4-BE49-F238E27FC236}">
                <a16:creationId xmlns:a16="http://schemas.microsoft.com/office/drawing/2014/main" id="{3FD1F536-4762-4DE3-B692-5B826D1756C1}"/>
              </a:ext>
            </a:extLst>
          </p:cNvPr>
          <p:cNvSpPr txBox="1"/>
          <p:nvPr/>
        </p:nvSpPr>
        <p:spPr>
          <a:xfrm>
            <a:off x="457200" y="4964196"/>
            <a:ext cx="8610600" cy="1200329"/>
          </a:xfrm>
          <a:prstGeom prst="rect">
            <a:avLst/>
          </a:prstGeom>
          <a:noFill/>
        </p:spPr>
        <p:txBody>
          <a:bodyPr wrap="square" rtlCol="0">
            <a:spAutoFit/>
          </a:bodyPr>
          <a:lstStyle/>
          <a:p>
            <a:r>
              <a:rPr lang="en-US" sz="2400" dirty="0">
                <a:latin typeface="+mj-lt"/>
              </a:rPr>
              <a:t>In this study, the estimate of the phonon contributions to the Helmholtz free energy helped explain why the two similar materials take different structural forms at room temperature.</a:t>
            </a:r>
          </a:p>
        </p:txBody>
      </p:sp>
    </p:spTree>
    <p:extLst>
      <p:ext uri="{BB962C8B-B14F-4D97-AF65-F5344CB8AC3E}">
        <p14:creationId xmlns:p14="http://schemas.microsoft.com/office/powerpoint/2010/main" val="69195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35A7F-4DE6-4395-A65E-C3C1EA45783E}"/>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66A7F44F-0F51-4BC6-88FE-158EB1D84D44}"/>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80E1301D-89C4-4DEF-A439-B4AFEBCA0CAA}"/>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18B23843-2E56-4ED9-849B-2AC917A71CA4}"/>
              </a:ext>
            </a:extLst>
          </p:cNvPr>
          <p:cNvSpPr txBox="1"/>
          <p:nvPr/>
        </p:nvSpPr>
        <p:spPr>
          <a:xfrm>
            <a:off x="228600" y="152400"/>
            <a:ext cx="8458200" cy="461665"/>
          </a:xfrm>
          <a:prstGeom prst="rect">
            <a:avLst/>
          </a:prstGeom>
          <a:noFill/>
        </p:spPr>
        <p:txBody>
          <a:bodyPr wrap="square" rtlCol="0">
            <a:spAutoFit/>
          </a:bodyPr>
          <a:lstStyle/>
          <a:p>
            <a:r>
              <a:rPr lang="en-US" sz="2400" dirty="0">
                <a:latin typeface="+mj-lt"/>
              </a:rPr>
              <a:t>Back to the general equations</a:t>
            </a:r>
          </a:p>
        </p:txBody>
      </p:sp>
      <p:graphicFrame>
        <p:nvGraphicFramePr>
          <p:cNvPr id="6" name="Object 5">
            <a:extLst>
              <a:ext uri="{FF2B5EF4-FFF2-40B4-BE49-F238E27FC236}">
                <a16:creationId xmlns:a16="http://schemas.microsoft.com/office/drawing/2014/main" id="{0E7D81D7-1909-427D-847A-96B3A843EB91}"/>
              </a:ext>
            </a:extLst>
          </p:cNvPr>
          <p:cNvGraphicFramePr>
            <a:graphicFrameLocks noChangeAspect="1"/>
          </p:cNvGraphicFramePr>
          <p:nvPr>
            <p:extLst>
              <p:ext uri="{D42A27DB-BD31-4B8C-83A1-F6EECF244321}">
                <p14:modId xmlns:p14="http://schemas.microsoft.com/office/powerpoint/2010/main" val="3475619645"/>
              </p:ext>
            </p:extLst>
          </p:nvPr>
        </p:nvGraphicFramePr>
        <p:xfrm>
          <a:off x="471854" y="1136650"/>
          <a:ext cx="6902450" cy="4584700"/>
        </p:xfrm>
        <a:graphic>
          <a:graphicData uri="http://schemas.openxmlformats.org/presentationml/2006/ole">
            <mc:AlternateContent xmlns:mc="http://schemas.openxmlformats.org/markup-compatibility/2006">
              <mc:Choice xmlns:v="urn:schemas-microsoft-com:vml" Requires="v">
                <p:oleObj spid="_x0000_s141331" name="Equation" r:id="rId3" imgW="3593880" imgH="2387520" progId="Equation.DSMT4">
                  <p:embed/>
                </p:oleObj>
              </mc:Choice>
              <mc:Fallback>
                <p:oleObj name="Equation" r:id="rId3" imgW="3593880" imgH="2387520" progId="Equation.DSMT4">
                  <p:embed/>
                  <p:pic>
                    <p:nvPicPr>
                      <p:cNvPr id="0" name=""/>
                      <p:cNvPicPr/>
                      <p:nvPr/>
                    </p:nvPicPr>
                    <p:blipFill>
                      <a:blip r:embed="rId4"/>
                      <a:stretch>
                        <a:fillRect/>
                      </a:stretch>
                    </p:blipFill>
                    <p:spPr>
                      <a:xfrm>
                        <a:off x="471854" y="1136650"/>
                        <a:ext cx="6902450" cy="4584700"/>
                      </a:xfrm>
                      <a:prstGeom prst="rect">
                        <a:avLst/>
                      </a:prstGeom>
                    </p:spPr>
                  </p:pic>
                </p:oleObj>
              </mc:Fallback>
            </mc:AlternateContent>
          </a:graphicData>
        </a:graphic>
      </p:graphicFrame>
    </p:spTree>
    <p:extLst>
      <p:ext uri="{BB962C8B-B14F-4D97-AF65-F5344CB8AC3E}">
        <p14:creationId xmlns:p14="http://schemas.microsoft.com/office/powerpoint/2010/main" val="196138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8D202-99C8-4FFE-B92A-B8FC2A0E27A7}"/>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1D6012B0-7007-43CC-ACFD-F80021F42BDE}"/>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6D9E5406-06BB-4591-BCC8-AB78B45A2A51}"/>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0DEC3A2F-82F5-4A21-8C31-9AA134C7D929}"/>
              </a:ext>
            </a:extLst>
          </p:cNvPr>
          <p:cNvSpPr txBox="1"/>
          <p:nvPr/>
        </p:nvSpPr>
        <p:spPr>
          <a:xfrm>
            <a:off x="152400" y="762000"/>
            <a:ext cx="8153400" cy="3046988"/>
          </a:xfrm>
          <a:prstGeom prst="rect">
            <a:avLst/>
          </a:prstGeom>
          <a:noFill/>
        </p:spPr>
        <p:txBody>
          <a:bodyPr wrap="square" rtlCol="0">
            <a:spAutoFit/>
          </a:bodyPr>
          <a:lstStyle/>
          <a:p>
            <a:r>
              <a:rPr lang="en-US" sz="2400" dirty="0">
                <a:latin typeface="+mj-lt"/>
              </a:rPr>
              <a:t>Debye model to approximate </a:t>
            </a:r>
            <a:r>
              <a:rPr lang="en-US" sz="2400" i="1" dirty="0">
                <a:latin typeface="+mj-lt"/>
              </a:rPr>
              <a:t>g(</a:t>
            </a:r>
            <a:r>
              <a:rPr lang="en-US" sz="2400" i="1" dirty="0">
                <a:latin typeface="Symbol" panose="05050102010706020507" pitchFamily="18" charset="2"/>
              </a:rPr>
              <a:t>e</a:t>
            </a:r>
            <a:r>
              <a:rPr lang="en-US" sz="2400" i="1" dirty="0">
                <a:latin typeface="+mj-lt"/>
              </a:rPr>
              <a:t>)</a:t>
            </a:r>
          </a:p>
          <a:p>
            <a:pPr lvl="1"/>
            <a:r>
              <a:rPr lang="en-US" sz="2400" dirty="0">
                <a:latin typeface="+mj-lt"/>
              </a:rPr>
              <a:t>Based on the notion that at low frequency (</a:t>
            </a:r>
            <a:r>
              <a:rPr lang="en-US" sz="2400" i="1" dirty="0">
                <a:latin typeface="Symbol" panose="05050102010706020507" pitchFamily="18" charset="2"/>
              </a:rPr>
              <a:t>e</a:t>
            </a:r>
            <a:r>
              <a:rPr lang="en-US" sz="2400" dirty="0">
                <a:latin typeface="+mj-lt"/>
              </a:rPr>
              <a:t>) the vibrations behave like sound waves through the material with a characteristic speed </a:t>
            </a:r>
            <a:r>
              <a:rPr lang="en-US" sz="2400" i="1" dirty="0">
                <a:latin typeface="+mj-lt"/>
              </a:rPr>
              <a:t>c. </a:t>
            </a:r>
            <a:r>
              <a:rPr lang="en-US" sz="2400" dirty="0">
                <a:latin typeface="+mj-lt"/>
              </a:rPr>
              <a:t>(Note that this is the speed of sound not light!!!)    In more detail sound waves in different directions of the material can have different speeds, but we will characterize the average by </a:t>
            </a:r>
            <a:r>
              <a:rPr lang="en-US" sz="2400" i="1" dirty="0"/>
              <a:t>c.</a:t>
            </a:r>
            <a:endParaRPr lang="en-US" sz="2400" i="1" dirty="0">
              <a:latin typeface="+mj-lt"/>
            </a:endParaRPr>
          </a:p>
        </p:txBody>
      </p:sp>
      <p:graphicFrame>
        <p:nvGraphicFramePr>
          <p:cNvPr id="6" name="Object 5">
            <a:extLst>
              <a:ext uri="{FF2B5EF4-FFF2-40B4-BE49-F238E27FC236}">
                <a16:creationId xmlns:a16="http://schemas.microsoft.com/office/drawing/2014/main" id="{6DAC6852-34BA-4074-9CB6-C60CB09000AE}"/>
              </a:ext>
            </a:extLst>
          </p:cNvPr>
          <p:cNvGraphicFramePr>
            <a:graphicFrameLocks noChangeAspect="1"/>
          </p:cNvGraphicFramePr>
          <p:nvPr>
            <p:extLst>
              <p:ext uri="{D42A27DB-BD31-4B8C-83A1-F6EECF244321}">
                <p14:modId xmlns:p14="http://schemas.microsoft.com/office/powerpoint/2010/main" val="1359025833"/>
              </p:ext>
            </p:extLst>
          </p:nvPr>
        </p:nvGraphicFramePr>
        <p:xfrm>
          <a:off x="1676400" y="3881438"/>
          <a:ext cx="6400800" cy="2403475"/>
        </p:xfrm>
        <a:graphic>
          <a:graphicData uri="http://schemas.openxmlformats.org/presentationml/2006/ole">
            <mc:AlternateContent xmlns:mc="http://schemas.openxmlformats.org/markup-compatibility/2006">
              <mc:Choice xmlns:v="urn:schemas-microsoft-com:vml" Requires="v">
                <p:oleObj spid="_x0000_s142355" name="Equation" r:id="rId3" imgW="3720960" imgH="1396800" progId="Equation.DSMT4">
                  <p:embed/>
                </p:oleObj>
              </mc:Choice>
              <mc:Fallback>
                <p:oleObj name="Equation" r:id="rId3" imgW="3720960" imgH="1396800" progId="Equation.DSMT4">
                  <p:embed/>
                  <p:pic>
                    <p:nvPicPr>
                      <p:cNvPr id="0" name=""/>
                      <p:cNvPicPr/>
                      <p:nvPr/>
                    </p:nvPicPr>
                    <p:blipFill>
                      <a:blip r:embed="rId4"/>
                      <a:stretch>
                        <a:fillRect/>
                      </a:stretch>
                    </p:blipFill>
                    <p:spPr>
                      <a:xfrm>
                        <a:off x="1676400" y="3881438"/>
                        <a:ext cx="6400800" cy="2403475"/>
                      </a:xfrm>
                      <a:prstGeom prst="rect">
                        <a:avLst/>
                      </a:prstGeom>
                    </p:spPr>
                  </p:pic>
                </p:oleObj>
              </mc:Fallback>
            </mc:AlternateContent>
          </a:graphicData>
        </a:graphic>
      </p:graphicFrame>
    </p:spTree>
    <p:extLst>
      <p:ext uri="{BB962C8B-B14F-4D97-AF65-F5344CB8AC3E}">
        <p14:creationId xmlns:p14="http://schemas.microsoft.com/office/powerpoint/2010/main" val="126669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2C2BF-671A-4928-A639-6C8FD747D102}"/>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64C6F1F5-FBDA-4A5B-830E-4AC52CE39F09}"/>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AB6458AA-5B53-4316-9C12-B78DE13F575F}"/>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84A74A60-BC1C-4E58-9F43-E7869D6A62DD}"/>
              </a:ext>
            </a:extLst>
          </p:cNvPr>
          <p:cNvSpPr txBox="1"/>
          <p:nvPr/>
        </p:nvSpPr>
        <p:spPr>
          <a:xfrm>
            <a:off x="228600" y="685800"/>
            <a:ext cx="7924800" cy="461665"/>
          </a:xfrm>
          <a:prstGeom prst="rect">
            <a:avLst/>
          </a:prstGeom>
          <a:noFill/>
        </p:spPr>
        <p:txBody>
          <a:bodyPr wrap="square" rtlCol="0">
            <a:spAutoFit/>
          </a:bodyPr>
          <a:lstStyle/>
          <a:p>
            <a:r>
              <a:rPr lang="en-US" sz="2400" dirty="0">
                <a:latin typeface="+mj-lt"/>
              </a:rPr>
              <a:t>Evaluation of heat capacity in the Debye model </a:t>
            </a:r>
          </a:p>
        </p:txBody>
      </p:sp>
      <p:graphicFrame>
        <p:nvGraphicFramePr>
          <p:cNvPr id="6" name="Object 5">
            <a:extLst>
              <a:ext uri="{FF2B5EF4-FFF2-40B4-BE49-F238E27FC236}">
                <a16:creationId xmlns:a16="http://schemas.microsoft.com/office/drawing/2014/main" id="{DB232952-E46E-4E7F-BD12-451CE24CAC05}"/>
              </a:ext>
            </a:extLst>
          </p:cNvPr>
          <p:cNvGraphicFramePr>
            <a:graphicFrameLocks noChangeAspect="1"/>
          </p:cNvGraphicFramePr>
          <p:nvPr>
            <p:extLst>
              <p:ext uri="{D42A27DB-BD31-4B8C-83A1-F6EECF244321}">
                <p14:modId xmlns:p14="http://schemas.microsoft.com/office/powerpoint/2010/main" val="3642594491"/>
              </p:ext>
            </p:extLst>
          </p:nvPr>
        </p:nvGraphicFramePr>
        <p:xfrm>
          <a:off x="11723" y="1524000"/>
          <a:ext cx="9170988" cy="3519488"/>
        </p:xfrm>
        <a:graphic>
          <a:graphicData uri="http://schemas.openxmlformats.org/presentationml/2006/ole">
            <mc:AlternateContent xmlns:mc="http://schemas.openxmlformats.org/markup-compatibility/2006">
              <mc:Choice xmlns:v="urn:schemas-microsoft-com:vml" Requires="v">
                <p:oleObj spid="_x0000_s143380" name="Equation" r:id="rId3" imgW="4431960" imgH="1701720" progId="Equation.DSMT4">
                  <p:embed/>
                </p:oleObj>
              </mc:Choice>
              <mc:Fallback>
                <p:oleObj name="Equation" r:id="rId3" imgW="4431960" imgH="1701720" progId="Equation.DSMT4">
                  <p:embed/>
                  <p:pic>
                    <p:nvPicPr>
                      <p:cNvPr id="0" name=""/>
                      <p:cNvPicPr/>
                      <p:nvPr/>
                    </p:nvPicPr>
                    <p:blipFill>
                      <a:blip r:embed="rId4"/>
                      <a:stretch>
                        <a:fillRect/>
                      </a:stretch>
                    </p:blipFill>
                    <p:spPr>
                      <a:xfrm>
                        <a:off x="11723" y="1524000"/>
                        <a:ext cx="9170988" cy="3519488"/>
                      </a:xfrm>
                      <a:prstGeom prst="rect">
                        <a:avLst/>
                      </a:prstGeom>
                    </p:spPr>
                  </p:pic>
                </p:oleObj>
              </mc:Fallback>
            </mc:AlternateContent>
          </a:graphicData>
        </a:graphic>
      </p:graphicFrame>
    </p:spTree>
    <p:extLst>
      <p:ext uri="{BB962C8B-B14F-4D97-AF65-F5344CB8AC3E}">
        <p14:creationId xmlns:p14="http://schemas.microsoft.com/office/powerpoint/2010/main" val="375282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F848D8-3C1B-4F31-B622-7ECB476C56A3}"/>
              </a:ext>
            </a:extLst>
          </p:cNvPr>
          <p:cNvPicPr>
            <a:picLocks noChangeAspect="1"/>
          </p:cNvPicPr>
          <p:nvPr/>
        </p:nvPicPr>
        <p:blipFill>
          <a:blip r:embed="rId3"/>
          <a:stretch>
            <a:fillRect/>
          </a:stretch>
        </p:blipFill>
        <p:spPr>
          <a:xfrm>
            <a:off x="914400" y="1664782"/>
            <a:ext cx="8115300" cy="4743450"/>
          </a:xfrm>
          <a:prstGeom prst="rect">
            <a:avLst/>
          </a:prstGeom>
        </p:spPr>
      </p:pic>
      <p:sp>
        <p:nvSpPr>
          <p:cNvPr id="2" name="Date Placeholder 1">
            <a:extLst>
              <a:ext uri="{FF2B5EF4-FFF2-40B4-BE49-F238E27FC236}">
                <a16:creationId xmlns:a16="http://schemas.microsoft.com/office/drawing/2014/main" id="{48A9A4D6-8207-4489-92C6-A58D0CBDD0B5}"/>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3EFC3CEC-5B86-48F4-9912-76ED7543DFE4}"/>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11460FD4-028C-4E86-A8FB-73FA4CC023CF}"/>
              </a:ext>
            </a:extLst>
          </p:cNvPr>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a:extLst>
              <a:ext uri="{FF2B5EF4-FFF2-40B4-BE49-F238E27FC236}">
                <a16:creationId xmlns:a16="http://schemas.microsoft.com/office/drawing/2014/main" id="{3232ED4D-1BD9-4E1B-8D2B-02DE90EC3AC9}"/>
              </a:ext>
            </a:extLst>
          </p:cNvPr>
          <p:cNvGraphicFramePr>
            <a:graphicFrameLocks noChangeAspect="1"/>
          </p:cNvGraphicFramePr>
          <p:nvPr>
            <p:extLst>
              <p:ext uri="{D42A27DB-BD31-4B8C-83A1-F6EECF244321}">
                <p14:modId xmlns:p14="http://schemas.microsoft.com/office/powerpoint/2010/main" val="626615984"/>
              </p:ext>
            </p:extLst>
          </p:nvPr>
        </p:nvGraphicFramePr>
        <p:xfrm>
          <a:off x="685800" y="761999"/>
          <a:ext cx="3733800" cy="954665"/>
        </p:xfrm>
        <a:graphic>
          <a:graphicData uri="http://schemas.openxmlformats.org/presentationml/2006/ole">
            <mc:AlternateContent xmlns:mc="http://schemas.openxmlformats.org/markup-compatibility/2006">
              <mc:Choice xmlns:v="urn:schemas-microsoft-com:vml" Requires="v">
                <p:oleObj spid="_x0000_s144400" name="Equation" r:id="rId4" imgW="2234880" imgH="571320" progId="Equation.DSMT4">
                  <p:embed/>
                </p:oleObj>
              </mc:Choice>
              <mc:Fallback>
                <p:oleObj name="Equation" r:id="rId4" imgW="2234880" imgH="571320" progId="Equation.DSMT4">
                  <p:embed/>
                  <p:pic>
                    <p:nvPicPr>
                      <p:cNvPr id="0" name=""/>
                      <p:cNvPicPr/>
                      <p:nvPr/>
                    </p:nvPicPr>
                    <p:blipFill>
                      <a:blip r:embed="rId5"/>
                      <a:stretch>
                        <a:fillRect/>
                      </a:stretch>
                    </p:blipFill>
                    <p:spPr>
                      <a:xfrm>
                        <a:off x="685800" y="761999"/>
                        <a:ext cx="3733800" cy="95466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7AEAC92-237D-4904-9CD3-5519C3D171FC}"/>
              </a:ext>
            </a:extLst>
          </p:cNvPr>
          <p:cNvSpPr txBox="1"/>
          <p:nvPr/>
        </p:nvSpPr>
        <p:spPr>
          <a:xfrm>
            <a:off x="5096608" y="6071542"/>
            <a:ext cx="1143000" cy="461665"/>
          </a:xfrm>
          <a:prstGeom prst="rect">
            <a:avLst/>
          </a:prstGeom>
          <a:noFill/>
        </p:spPr>
        <p:txBody>
          <a:bodyPr wrap="square" rtlCol="0">
            <a:spAutoFit/>
          </a:bodyPr>
          <a:lstStyle/>
          <a:p>
            <a:r>
              <a:rPr lang="en-US" sz="2400" dirty="0">
                <a:latin typeface="+mj-lt"/>
              </a:rPr>
              <a:t>T/T</a:t>
            </a:r>
            <a:r>
              <a:rPr lang="en-US" sz="2400" baseline="-25000" dirty="0">
                <a:latin typeface="+mj-lt"/>
              </a:rPr>
              <a:t>D</a:t>
            </a:r>
            <a:endParaRPr lang="en-US" sz="2400" dirty="0">
              <a:latin typeface="+mj-lt"/>
            </a:endParaRPr>
          </a:p>
        </p:txBody>
      </p:sp>
      <p:sp>
        <p:nvSpPr>
          <p:cNvPr id="8" name="TextBox 7">
            <a:extLst>
              <a:ext uri="{FF2B5EF4-FFF2-40B4-BE49-F238E27FC236}">
                <a16:creationId xmlns:a16="http://schemas.microsoft.com/office/drawing/2014/main" id="{7A02B0CC-9A0E-4103-8D74-353EDBF084A1}"/>
              </a:ext>
            </a:extLst>
          </p:cNvPr>
          <p:cNvSpPr txBox="1"/>
          <p:nvPr/>
        </p:nvSpPr>
        <p:spPr>
          <a:xfrm rot="16200000">
            <a:off x="-60848" y="2912662"/>
            <a:ext cx="1682261" cy="461665"/>
          </a:xfrm>
          <a:prstGeom prst="rect">
            <a:avLst/>
          </a:prstGeom>
          <a:noFill/>
        </p:spPr>
        <p:txBody>
          <a:bodyPr wrap="square" rtlCol="0">
            <a:spAutoFit/>
          </a:bodyPr>
          <a:lstStyle/>
          <a:p>
            <a:r>
              <a:rPr lang="en-US" sz="2400" dirty="0">
                <a:latin typeface="+mj-lt"/>
              </a:rPr>
              <a:t>C</a:t>
            </a:r>
            <a:r>
              <a:rPr lang="en-US" sz="2400" baseline="-25000" dirty="0">
                <a:latin typeface="+mj-lt"/>
              </a:rPr>
              <a:t>V</a:t>
            </a:r>
            <a:r>
              <a:rPr lang="en-US" sz="2400" dirty="0">
                <a:latin typeface="+mj-lt"/>
              </a:rPr>
              <a:t>/(3Nk)</a:t>
            </a:r>
          </a:p>
        </p:txBody>
      </p:sp>
    </p:spTree>
    <p:extLst>
      <p:ext uri="{BB962C8B-B14F-4D97-AF65-F5344CB8AC3E}">
        <p14:creationId xmlns:p14="http://schemas.microsoft.com/office/powerpoint/2010/main" val="183488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94656-B2B5-4437-AE6B-87CB01543720}"/>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0DE83BB7-5E6F-40F5-BD45-3F97E8B55FEB}"/>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41B03151-B16D-4B46-94A6-2CABE0520ADB}"/>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6" name="Picture 5">
            <a:extLst>
              <a:ext uri="{FF2B5EF4-FFF2-40B4-BE49-F238E27FC236}">
                <a16:creationId xmlns:a16="http://schemas.microsoft.com/office/drawing/2014/main" id="{3045B59A-716A-4996-8BC4-7DB116A75948}"/>
              </a:ext>
            </a:extLst>
          </p:cNvPr>
          <p:cNvPicPr>
            <a:picLocks noChangeAspect="1"/>
          </p:cNvPicPr>
          <p:nvPr/>
        </p:nvPicPr>
        <p:blipFill>
          <a:blip r:embed="rId2"/>
          <a:stretch>
            <a:fillRect/>
          </a:stretch>
        </p:blipFill>
        <p:spPr>
          <a:xfrm>
            <a:off x="1083128" y="-21956"/>
            <a:ext cx="6977743" cy="6464673"/>
          </a:xfrm>
          <a:prstGeom prst="rect">
            <a:avLst/>
          </a:prstGeom>
        </p:spPr>
      </p:pic>
      <p:sp>
        <p:nvSpPr>
          <p:cNvPr id="7" name="TextBox 6">
            <a:extLst>
              <a:ext uri="{FF2B5EF4-FFF2-40B4-BE49-F238E27FC236}">
                <a16:creationId xmlns:a16="http://schemas.microsoft.com/office/drawing/2014/main" id="{3B09F768-03E0-4509-9F70-CD0FC7D309D7}"/>
              </a:ext>
            </a:extLst>
          </p:cNvPr>
          <p:cNvSpPr txBox="1"/>
          <p:nvPr/>
        </p:nvSpPr>
        <p:spPr>
          <a:xfrm>
            <a:off x="6240236" y="73967"/>
            <a:ext cx="2133600" cy="461665"/>
          </a:xfrm>
          <a:prstGeom prst="rect">
            <a:avLst/>
          </a:prstGeom>
          <a:noFill/>
        </p:spPr>
        <p:txBody>
          <a:bodyPr wrap="square" rtlCol="0">
            <a:spAutoFit/>
          </a:bodyPr>
          <a:lstStyle/>
          <a:p>
            <a:r>
              <a:rPr lang="en-US" sz="2400" b="1" dirty="0">
                <a:solidFill>
                  <a:srgbClr val="FF0000"/>
                </a:solidFill>
                <a:latin typeface="+mj-lt"/>
              </a:rPr>
              <a:t>4 PM</a:t>
            </a:r>
          </a:p>
        </p:txBody>
      </p:sp>
    </p:spTree>
    <p:extLst>
      <p:ext uri="{BB962C8B-B14F-4D97-AF65-F5344CB8AC3E}">
        <p14:creationId xmlns:p14="http://schemas.microsoft.com/office/powerpoint/2010/main" val="182063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E5440-6315-4E3B-8EAD-46CEFFBA9BAC}"/>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9297153C-AC4F-4E39-84C1-34C878949242}"/>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4AE812D0-CD15-4B1E-AA16-9B2FA72CA6A8}"/>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31AC9121-2376-4AE9-B54C-07A894F821C4}"/>
              </a:ext>
            </a:extLst>
          </p:cNvPr>
          <p:cNvSpPr txBox="1"/>
          <p:nvPr/>
        </p:nvSpPr>
        <p:spPr>
          <a:xfrm>
            <a:off x="457200" y="152400"/>
            <a:ext cx="8305800" cy="461665"/>
          </a:xfrm>
          <a:prstGeom prst="rect">
            <a:avLst/>
          </a:prstGeom>
          <a:noFill/>
        </p:spPr>
        <p:txBody>
          <a:bodyPr wrap="square" rtlCol="0">
            <a:spAutoFit/>
          </a:bodyPr>
          <a:lstStyle/>
          <a:p>
            <a:r>
              <a:rPr lang="en-US" sz="2400" dirty="0">
                <a:latin typeface="+mj-lt"/>
              </a:rPr>
              <a:t>Some typical values of T</a:t>
            </a:r>
            <a:r>
              <a:rPr lang="en-US" sz="2400" baseline="-25000" dirty="0">
                <a:latin typeface="+mj-lt"/>
              </a:rPr>
              <a:t>D</a:t>
            </a:r>
            <a:endParaRPr lang="en-US" sz="2400" dirty="0">
              <a:latin typeface="+mj-lt"/>
            </a:endParaRPr>
          </a:p>
        </p:txBody>
      </p:sp>
      <p:graphicFrame>
        <p:nvGraphicFramePr>
          <p:cNvPr id="8" name="Table 6">
            <a:extLst>
              <a:ext uri="{FF2B5EF4-FFF2-40B4-BE49-F238E27FC236}">
                <a16:creationId xmlns:a16="http://schemas.microsoft.com/office/drawing/2014/main" id="{2512E9F6-9239-4824-8AFD-4EAF578AAA1F}"/>
              </a:ext>
            </a:extLst>
          </p:cNvPr>
          <p:cNvGraphicFramePr>
            <a:graphicFrameLocks noGrp="1"/>
          </p:cNvGraphicFramePr>
          <p:nvPr>
            <p:extLst>
              <p:ext uri="{D42A27DB-BD31-4B8C-83A1-F6EECF244321}">
                <p14:modId xmlns:p14="http://schemas.microsoft.com/office/powerpoint/2010/main" val="1231346935"/>
              </p:ext>
            </p:extLst>
          </p:nvPr>
        </p:nvGraphicFramePr>
        <p:xfrm>
          <a:off x="1676400" y="154940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09265691"/>
                    </a:ext>
                  </a:extLst>
                </a:gridCol>
                <a:gridCol w="3048000">
                  <a:extLst>
                    <a:ext uri="{9D8B030D-6E8A-4147-A177-3AD203B41FA5}">
                      <a16:colId xmlns:a16="http://schemas.microsoft.com/office/drawing/2014/main" val="1331738996"/>
                    </a:ext>
                  </a:extLst>
                </a:gridCol>
              </a:tblGrid>
              <a:tr h="370840">
                <a:tc>
                  <a:txBody>
                    <a:bodyPr/>
                    <a:lstStyle/>
                    <a:p>
                      <a:pPr algn="ctr"/>
                      <a:r>
                        <a:rPr lang="en-US" dirty="0"/>
                        <a:t>Material</a:t>
                      </a:r>
                    </a:p>
                  </a:txBody>
                  <a:tcPr/>
                </a:tc>
                <a:tc>
                  <a:txBody>
                    <a:bodyPr/>
                    <a:lstStyle/>
                    <a:p>
                      <a:pPr algn="ctr"/>
                      <a:r>
                        <a:rPr lang="en-US" dirty="0"/>
                        <a:t>T</a:t>
                      </a:r>
                      <a:r>
                        <a:rPr lang="en-US" baseline="-25000" dirty="0"/>
                        <a:t>D</a:t>
                      </a:r>
                      <a:r>
                        <a:rPr lang="en-US" baseline="0" dirty="0"/>
                        <a:t> (K)</a:t>
                      </a:r>
                      <a:endParaRPr lang="en-US" dirty="0"/>
                    </a:p>
                  </a:txBody>
                  <a:tcPr/>
                </a:tc>
                <a:extLst>
                  <a:ext uri="{0D108BD9-81ED-4DB2-BD59-A6C34878D82A}">
                    <a16:rowId xmlns:a16="http://schemas.microsoft.com/office/drawing/2014/main" val="1245471318"/>
                  </a:ext>
                </a:extLst>
              </a:tr>
              <a:tr h="370840">
                <a:tc>
                  <a:txBody>
                    <a:bodyPr/>
                    <a:lstStyle/>
                    <a:p>
                      <a:pPr algn="ctr"/>
                      <a:r>
                        <a:rPr lang="en-US" dirty="0"/>
                        <a:t>Na (metal)</a:t>
                      </a:r>
                    </a:p>
                  </a:txBody>
                  <a:tcPr/>
                </a:tc>
                <a:tc>
                  <a:txBody>
                    <a:bodyPr/>
                    <a:lstStyle/>
                    <a:p>
                      <a:pPr algn="ctr"/>
                      <a:r>
                        <a:rPr lang="en-US" dirty="0"/>
                        <a:t>150</a:t>
                      </a:r>
                    </a:p>
                  </a:txBody>
                  <a:tcPr/>
                </a:tc>
                <a:extLst>
                  <a:ext uri="{0D108BD9-81ED-4DB2-BD59-A6C34878D82A}">
                    <a16:rowId xmlns:a16="http://schemas.microsoft.com/office/drawing/2014/main" val="2250950523"/>
                  </a:ext>
                </a:extLst>
              </a:tr>
              <a:tr h="370840">
                <a:tc>
                  <a:txBody>
                    <a:bodyPr/>
                    <a:lstStyle/>
                    <a:p>
                      <a:pPr algn="ctr"/>
                      <a:r>
                        <a:rPr lang="en-US" dirty="0"/>
                        <a:t>C (diamond)</a:t>
                      </a:r>
                    </a:p>
                  </a:txBody>
                  <a:tcPr/>
                </a:tc>
                <a:tc>
                  <a:txBody>
                    <a:bodyPr/>
                    <a:lstStyle/>
                    <a:p>
                      <a:pPr algn="ctr"/>
                      <a:r>
                        <a:rPr lang="en-US" dirty="0"/>
                        <a:t>1860</a:t>
                      </a:r>
                    </a:p>
                  </a:txBody>
                  <a:tcPr/>
                </a:tc>
                <a:extLst>
                  <a:ext uri="{0D108BD9-81ED-4DB2-BD59-A6C34878D82A}">
                    <a16:rowId xmlns:a16="http://schemas.microsoft.com/office/drawing/2014/main" val="2624854189"/>
                  </a:ext>
                </a:extLst>
              </a:tr>
              <a:tr h="370840">
                <a:tc>
                  <a:txBody>
                    <a:bodyPr/>
                    <a:lstStyle/>
                    <a:p>
                      <a:pPr algn="ctr"/>
                      <a:r>
                        <a:rPr lang="en-US" dirty="0"/>
                        <a:t>Fe (metal)</a:t>
                      </a:r>
                    </a:p>
                  </a:txBody>
                  <a:tcPr/>
                </a:tc>
                <a:tc>
                  <a:txBody>
                    <a:bodyPr/>
                    <a:lstStyle/>
                    <a:p>
                      <a:pPr algn="ctr"/>
                      <a:r>
                        <a:rPr lang="en-US" dirty="0"/>
                        <a:t>420</a:t>
                      </a:r>
                    </a:p>
                  </a:txBody>
                  <a:tcPr/>
                </a:tc>
                <a:extLst>
                  <a:ext uri="{0D108BD9-81ED-4DB2-BD59-A6C34878D82A}">
                    <a16:rowId xmlns:a16="http://schemas.microsoft.com/office/drawing/2014/main" val="3344575373"/>
                  </a:ext>
                </a:extLst>
              </a:tr>
            </a:tbl>
          </a:graphicData>
        </a:graphic>
      </p:graphicFrame>
    </p:spTree>
    <p:extLst>
      <p:ext uri="{BB962C8B-B14F-4D97-AF65-F5344CB8AC3E}">
        <p14:creationId xmlns:p14="http://schemas.microsoft.com/office/powerpoint/2010/main" val="320121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C7DCF-4A03-48C8-85EF-BCC1252E4F56}"/>
              </a:ext>
            </a:extLst>
          </p:cNvPr>
          <p:cNvPicPr>
            <a:picLocks noChangeAspect="1"/>
          </p:cNvPicPr>
          <p:nvPr/>
        </p:nvPicPr>
        <p:blipFill>
          <a:blip r:embed="rId2"/>
          <a:stretch>
            <a:fillRect/>
          </a:stretch>
        </p:blipFill>
        <p:spPr>
          <a:xfrm>
            <a:off x="0" y="195395"/>
            <a:ext cx="9144000" cy="5474196"/>
          </a:xfrm>
          <a:prstGeom prst="rect">
            <a:avLst/>
          </a:prstGeom>
        </p:spPr>
      </p:pic>
      <p:sp>
        <p:nvSpPr>
          <p:cNvPr id="6" name="Rectangle 5">
            <a:extLst>
              <a:ext uri="{FF2B5EF4-FFF2-40B4-BE49-F238E27FC236}">
                <a16:creationId xmlns:a16="http://schemas.microsoft.com/office/drawing/2014/main" id="{9FC859EB-D31F-4DB3-B0F3-5C029A575D13}"/>
              </a:ext>
            </a:extLst>
          </p:cNvPr>
          <p:cNvSpPr/>
          <p:nvPr/>
        </p:nvSpPr>
        <p:spPr>
          <a:xfrm>
            <a:off x="76200" y="2932493"/>
            <a:ext cx="8991600" cy="391863"/>
          </a:xfrm>
          <a:prstGeom prst="rect">
            <a:avLst/>
          </a:prstGeom>
          <a:solidFill>
            <a:srgbClr val="DA32AA">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FDF82E3-8190-4BCE-B2CD-5224AA9AC4AE}"/>
              </a:ext>
            </a:extLst>
          </p:cNvPr>
          <p:cNvSpPr>
            <a:spLocks noGrp="1"/>
          </p:cNvSpPr>
          <p:nvPr>
            <p:ph type="dt" sz="half" idx="10"/>
          </p:nvPr>
        </p:nvSpPr>
        <p:spPr/>
        <p:txBody>
          <a:bodyPr/>
          <a:lstStyle/>
          <a:p>
            <a:r>
              <a:rPr lang="en-US"/>
              <a:t>4/142021</a:t>
            </a:r>
            <a:endParaRPr lang="en-US" dirty="0"/>
          </a:p>
        </p:txBody>
      </p:sp>
      <p:sp>
        <p:nvSpPr>
          <p:cNvPr id="8" name="Footer Placeholder 7">
            <a:extLst>
              <a:ext uri="{FF2B5EF4-FFF2-40B4-BE49-F238E27FC236}">
                <a16:creationId xmlns:a16="http://schemas.microsoft.com/office/drawing/2014/main" id="{3076C047-264C-47A3-B938-4A71F94A6F8F}"/>
              </a:ext>
            </a:extLst>
          </p:cNvPr>
          <p:cNvSpPr>
            <a:spLocks noGrp="1"/>
          </p:cNvSpPr>
          <p:nvPr>
            <p:ph type="ftr" sz="quarter" idx="11"/>
          </p:nvPr>
        </p:nvSpPr>
        <p:spPr/>
        <p:txBody>
          <a:bodyPr/>
          <a:lstStyle/>
          <a:p>
            <a:r>
              <a:rPr lang="en-US"/>
              <a:t>PHY 341/641  Spring 2021 -- Lecture 30</a:t>
            </a:r>
            <a:endParaRPr lang="en-US" dirty="0"/>
          </a:p>
        </p:txBody>
      </p:sp>
      <p:sp>
        <p:nvSpPr>
          <p:cNvPr id="9" name="Slide Number Placeholder 8">
            <a:extLst>
              <a:ext uri="{FF2B5EF4-FFF2-40B4-BE49-F238E27FC236}">
                <a16:creationId xmlns:a16="http://schemas.microsoft.com/office/drawing/2014/main" id="{ED6655A1-58F3-473C-9924-F5CC7495CD19}"/>
              </a:ext>
            </a:extLst>
          </p:cNvPr>
          <p:cNvSpPr>
            <a:spLocks noGrp="1"/>
          </p:cNvSpPr>
          <p:nvPr>
            <p:ph type="sldNum" sz="quarter" idx="12"/>
          </p:nvPr>
        </p:nvSpPr>
        <p:spPr/>
        <p:txBody>
          <a:bodyPr/>
          <a:lstStyle/>
          <a:p>
            <a:fld id="{CE368B07-CEBF-4C80-90AF-53B34FA04CF3}" type="slidenum">
              <a:rPr lang="en-US" smtClean="0"/>
              <a:t>3</a:t>
            </a:fld>
            <a:endParaRPr lang="en-US" dirty="0"/>
          </a:p>
        </p:txBody>
      </p:sp>
    </p:spTree>
    <p:extLst>
      <p:ext uri="{BB962C8B-B14F-4D97-AF65-F5344CB8AC3E}">
        <p14:creationId xmlns:p14="http://schemas.microsoft.com/office/powerpoint/2010/main" val="423849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71CDF-1144-4E08-A833-84EB628B2E2D}"/>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B274DCB0-27D9-4248-8EC2-E71EFA0B72AE}"/>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499088AD-5AEF-43D8-87EC-44EB657FA8F9}"/>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09E9754-8FA4-4E57-BB1B-2154892A6315}"/>
              </a:ext>
            </a:extLst>
          </p:cNvPr>
          <p:cNvSpPr txBox="1"/>
          <p:nvPr/>
        </p:nvSpPr>
        <p:spPr>
          <a:xfrm>
            <a:off x="304800" y="304800"/>
            <a:ext cx="8382000" cy="5632311"/>
          </a:xfrm>
          <a:prstGeom prst="rect">
            <a:avLst/>
          </a:prstGeom>
          <a:noFill/>
        </p:spPr>
        <p:txBody>
          <a:bodyPr wrap="square" rtlCol="0">
            <a:spAutoFit/>
          </a:bodyPr>
          <a:lstStyle/>
          <a:p>
            <a:r>
              <a:rPr lang="en-US" sz="2400" dirty="0">
                <a:latin typeface="+mj-lt"/>
              </a:rPr>
              <a:t>Your questions –</a:t>
            </a:r>
          </a:p>
          <a:p>
            <a:r>
              <a:rPr lang="en-US" sz="2400" dirty="0">
                <a:latin typeface="+mj-lt"/>
              </a:rPr>
              <a:t>From Kristen -- </a:t>
            </a:r>
            <a:r>
              <a:rPr lang="en-US" sz="2400" dirty="0"/>
              <a:t>1. Could you highlight the difference between high frequency and low frequency modes?</a:t>
            </a:r>
          </a:p>
          <a:p>
            <a:r>
              <a:rPr lang="en-US" sz="2400" dirty="0"/>
              <a:t>2. Do we approximate the cube using a whole sphere or simply a quarter of a sphere as shown in figure 7.27?</a:t>
            </a:r>
          </a:p>
          <a:p>
            <a:r>
              <a:rPr lang="en-US" sz="2400" dirty="0"/>
              <a:t>3. What does the Debye temperature represent physically?</a:t>
            </a:r>
          </a:p>
          <a:p>
            <a:br>
              <a:rPr lang="en-US" sz="2400" dirty="0"/>
            </a:br>
            <a:r>
              <a:rPr lang="en-US" sz="2400" dirty="0"/>
              <a:t>From Noah -- Can you explain the actual meaning of n and </a:t>
            </a:r>
            <a:r>
              <a:rPr lang="en-US" sz="2400" dirty="0" err="1"/>
              <a:t>n_max</a:t>
            </a:r>
            <a:r>
              <a:rPr lang="en-US" sz="2400" dirty="0"/>
              <a:t>? I am having trouble understanding it's physical meaning in crystals and the waves shown in Figure 7.26.</a:t>
            </a:r>
          </a:p>
          <a:p>
            <a:endParaRPr lang="en-US" sz="2400" dirty="0">
              <a:latin typeface="+mj-lt"/>
            </a:endParaRPr>
          </a:p>
          <a:p>
            <a:r>
              <a:rPr lang="en-US" sz="2400" dirty="0">
                <a:latin typeface="+mj-lt"/>
              </a:rPr>
              <a:t>Comment – We will analyze the equations in a somewhat different way by first introducing the notion of density of states for the phonon modes, similar to the treatment of ideal gasses as we did previously.</a:t>
            </a:r>
          </a:p>
        </p:txBody>
      </p:sp>
    </p:spTree>
    <p:extLst>
      <p:ext uri="{BB962C8B-B14F-4D97-AF65-F5344CB8AC3E}">
        <p14:creationId xmlns:p14="http://schemas.microsoft.com/office/powerpoint/2010/main" val="48199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D8F6F-FA6B-4DA8-B5C3-AFE1D1DE02C2}"/>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2A71986B-A63D-4353-B07C-4A0084672010}"/>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7ABB3015-CC49-4F16-BEAA-467465CE32A2}"/>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3BD76B97-9B40-47C8-887A-A40080872F6C}"/>
              </a:ext>
            </a:extLst>
          </p:cNvPr>
          <p:cNvSpPr txBox="1"/>
          <p:nvPr/>
        </p:nvSpPr>
        <p:spPr>
          <a:xfrm>
            <a:off x="304800" y="228600"/>
            <a:ext cx="8077200" cy="2308324"/>
          </a:xfrm>
          <a:prstGeom prst="rect">
            <a:avLst/>
          </a:prstGeom>
          <a:noFill/>
        </p:spPr>
        <p:txBody>
          <a:bodyPr wrap="square" rtlCol="0">
            <a:spAutoFit/>
          </a:bodyPr>
          <a:lstStyle/>
          <a:p>
            <a:r>
              <a:rPr lang="en-US" sz="2400" dirty="0">
                <a:latin typeface="+mj-lt"/>
              </a:rPr>
              <a:t>What do vibrations have to do with Bose statistical mechanics?</a:t>
            </a:r>
          </a:p>
          <a:p>
            <a:pPr marL="914400" lvl="1" indent="-457200">
              <a:buFont typeface="+mj-lt"/>
              <a:buAutoNum type="arabicPeriod"/>
            </a:pPr>
            <a:r>
              <a:rPr lang="en-US" sz="2400" dirty="0">
                <a:latin typeface="+mj-lt"/>
              </a:rPr>
              <a:t>Nothing.</a:t>
            </a:r>
          </a:p>
          <a:p>
            <a:pPr marL="914400" lvl="1" indent="-457200">
              <a:buFont typeface="+mj-lt"/>
              <a:buAutoNum type="arabicPeriod"/>
            </a:pPr>
            <a:r>
              <a:rPr lang="en-US" sz="2400" dirty="0">
                <a:latin typeface="+mj-lt"/>
              </a:rPr>
              <a:t>Similar mathematics.</a:t>
            </a:r>
          </a:p>
          <a:p>
            <a:pPr marL="914400" lvl="1" indent="-457200">
              <a:buFont typeface="+mj-lt"/>
              <a:buAutoNum type="arabicPeriod"/>
            </a:pPr>
            <a:r>
              <a:rPr lang="en-US" sz="2400" dirty="0">
                <a:latin typeface="+mj-lt"/>
              </a:rPr>
              <a:t>Physicists never are will to let a beautiful equation go unused.</a:t>
            </a:r>
          </a:p>
        </p:txBody>
      </p:sp>
      <p:pic>
        <p:nvPicPr>
          <p:cNvPr id="7" name="Picture 6">
            <a:extLst>
              <a:ext uri="{FF2B5EF4-FFF2-40B4-BE49-F238E27FC236}">
                <a16:creationId xmlns:a16="http://schemas.microsoft.com/office/drawing/2014/main" id="{23FDE488-492C-48B8-AECE-BB14635E2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711261"/>
            <a:ext cx="3548063" cy="3531712"/>
          </a:xfrm>
          <a:prstGeom prst="rect">
            <a:avLst/>
          </a:prstGeom>
        </p:spPr>
      </p:pic>
      <p:sp>
        <p:nvSpPr>
          <p:cNvPr id="8" name="TextBox 7">
            <a:extLst>
              <a:ext uri="{FF2B5EF4-FFF2-40B4-BE49-F238E27FC236}">
                <a16:creationId xmlns:a16="http://schemas.microsoft.com/office/drawing/2014/main" id="{85B06236-A370-4C13-8206-9AEC8988CADC}"/>
              </a:ext>
            </a:extLst>
          </p:cNvPr>
          <p:cNvSpPr txBox="1"/>
          <p:nvPr/>
        </p:nvSpPr>
        <p:spPr>
          <a:xfrm>
            <a:off x="1922929" y="3733800"/>
            <a:ext cx="4114800" cy="830997"/>
          </a:xfrm>
          <a:prstGeom prst="rect">
            <a:avLst/>
          </a:prstGeom>
          <a:noFill/>
        </p:spPr>
        <p:txBody>
          <a:bodyPr wrap="square" rtlCol="0">
            <a:spAutoFit/>
          </a:bodyPr>
          <a:lstStyle/>
          <a:p>
            <a:r>
              <a:rPr lang="en-US" sz="2400" dirty="0">
                <a:latin typeface="+mj-lt"/>
              </a:rPr>
              <a:t>Image of equilibrium geometry of crystal:</a:t>
            </a:r>
          </a:p>
        </p:txBody>
      </p:sp>
    </p:spTree>
    <p:extLst>
      <p:ext uri="{BB962C8B-B14F-4D97-AF65-F5344CB8AC3E}">
        <p14:creationId xmlns:p14="http://schemas.microsoft.com/office/powerpoint/2010/main" val="234854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C7DEF-1EA6-4691-A9ED-25A5B9B8410B}"/>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E118523C-C44F-40BA-8F5E-FB97FA98DDE1}"/>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91CDAF07-AB79-48C1-92CD-2AFF2BFE14FB}"/>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04AA8BCE-BA58-48F8-83D1-530567248D2B}"/>
              </a:ext>
            </a:extLst>
          </p:cNvPr>
          <p:cNvSpPr txBox="1"/>
          <p:nvPr/>
        </p:nvSpPr>
        <p:spPr>
          <a:xfrm>
            <a:off x="152400" y="152400"/>
            <a:ext cx="8991600" cy="1200329"/>
          </a:xfrm>
          <a:prstGeom prst="rect">
            <a:avLst/>
          </a:prstGeom>
          <a:noFill/>
        </p:spPr>
        <p:txBody>
          <a:bodyPr wrap="square" rtlCol="0">
            <a:spAutoFit/>
          </a:bodyPr>
          <a:lstStyle/>
          <a:p>
            <a:r>
              <a:rPr lang="en-US" sz="2400" dirty="0">
                <a:latin typeface="+mj-lt"/>
              </a:rPr>
              <a:t>In practice, each of the 3N atoms in the crystal oscillates about its equilibrium position with various characteristic</a:t>
            </a:r>
          </a:p>
          <a:p>
            <a:r>
              <a:rPr lang="en-US" sz="2400" dirty="0">
                <a:latin typeface="+mj-lt"/>
              </a:rPr>
              <a:t>frequencies </a:t>
            </a:r>
            <a:r>
              <a:rPr lang="en-US" sz="2400" dirty="0" err="1">
                <a:latin typeface="Symbol" panose="05050102010706020507" pitchFamily="18" charset="2"/>
              </a:rPr>
              <a:t>w</a:t>
            </a:r>
            <a:r>
              <a:rPr lang="en-US" sz="2400" baseline="30000" dirty="0" err="1">
                <a:latin typeface="Symbol" panose="05050102010706020507" pitchFamily="18" charset="2"/>
              </a:rPr>
              <a:t>n</a:t>
            </a:r>
            <a:r>
              <a:rPr lang="en-US" sz="2400" dirty="0">
                <a:latin typeface="Symbol" panose="05050102010706020507" pitchFamily="18" charset="2"/>
              </a:rPr>
              <a:t>(</a:t>
            </a:r>
            <a:r>
              <a:rPr lang="en-US" sz="2400" b="1" dirty="0"/>
              <a:t>k</a:t>
            </a:r>
            <a:r>
              <a:rPr lang="en-US" sz="2400" dirty="0"/>
              <a:t>)</a:t>
            </a:r>
            <a:r>
              <a:rPr lang="en-US" sz="2400" dirty="0">
                <a:latin typeface="+mj-lt"/>
              </a:rPr>
              <a:t> depending on wavevector </a:t>
            </a:r>
            <a:r>
              <a:rPr lang="en-US" sz="2400" b="1" dirty="0">
                <a:latin typeface="+mj-lt"/>
              </a:rPr>
              <a:t>k </a:t>
            </a:r>
            <a:r>
              <a:rPr lang="en-US" sz="2400" dirty="0">
                <a:latin typeface="+mj-lt"/>
              </a:rPr>
              <a:t>mode number </a:t>
            </a:r>
            <a:r>
              <a:rPr lang="en-US" sz="2400" dirty="0">
                <a:latin typeface="Symbol" panose="05050102010706020507" pitchFamily="18" charset="2"/>
              </a:rPr>
              <a:t>n.</a:t>
            </a:r>
            <a:endParaRPr lang="en-US" sz="2400" b="1" dirty="0">
              <a:latin typeface="Symbol" panose="05050102010706020507" pitchFamily="18" charset="2"/>
            </a:endParaRPr>
          </a:p>
        </p:txBody>
      </p:sp>
      <p:pic>
        <p:nvPicPr>
          <p:cNvPr id="6" name="Picture 5">
            <a:extLst>
              <a:ext uri="{FF2B5EF4-FFF2-40B4-BE49-F238E27FC236}">
                <a16:creationId xmlns:a16="http://schemas.microsoft.com/office/drawing/2014/main" id="{9AB8B5C7-145E-4488-BFA6-A082B6EC0B9C}"/>
              </a:ext>
            </a:extLst>
          </p:cNvPr>
          <p:cNvPicPr>
            <a:picLocks noChangeAspect="1"/>
          </p:cNvPicPr>
          <p:nvPr/>
        </p:nvPicPr>
        <p:blipFill>
          <a:blip r:embed="rId3"/>
          <a:stretch>
            <a:fillRect/>
          </a:stretch>
        </p:blipFill>
        <p:spPr>
          <a:xfrm>
            <a:off x="4171950" y="1607297"/>
            <a:ext cx="4762500" cy="4762500"/>
          </a:xfrm>
          <a:prstGeom prst="rect">
            <a:avLst/>
          </a:prstGeom>
        </p:spPr>
      </p:pic>
      <p:graphicFrame>
        <p:nvGraphicFramePr>
          <p:cNvPr id="7" name="Object 6">
            <a:extLst>
              <a:ext uri="{FF2B5EF4-FFF2-40B4-BE49-F238E27FC236}">
                <a16:creationId xmlns:a16="http://schemas.microsoft.com/office/drawing/2014/main" id="{429D4CBE-B847-414B-BC92-83FDBB4EB84A}"/>
              </a:ext>
            </a:extLst>
          </p:cNvPr>
          <p:cNvGraphicFramePr>
            <a:graphicFrameLocks noChangeAspect="1"/>
          </p:cNvGraphicFramePr>
          <p:nvPr>
            <p:extLst>
              <p:ext uri="{D42A27DB-BD31-4B8C-83A1-F6EECF244321}">
                <p14:modId xmlns:p14="http://schemas.microsoft.com/office/powerpoint/2010/main" val="2588461150"/>
              </p:ext>
            </p:extLst>
          </p:nvPr>
        </p:nvGraphicFramePr>
        <p:xfrm>
          <a:off x="381000" y="2133600"/>
          <a:ext cx="4038009" cy="3218703"/>
        </p:xfrm>
        <a:graphic>
          <a:graphicData uri="http://schemas.openxmlformats.org/presentationml/2006/ole">
            <mc:AlternateContent xmlns:mc="http://schemas.openxmlformats.org/markup-compatibility/2006">
              <mc:Choice xmlns:v="urn:schemas-microsoft-com:vml" Requires="v">
                <p:oleObj spid="_x0000_s137237" name="Equation" r:id="rId4" imgW="1752480" imgH="1396800" progId="Equation.DSMT4">
                  <p:embed/>
                </p:oleObj>
              </mc:Choice>
              <mc:Fallback>
                <p:oleObj name="Equation" r:id="rId4" imgW="1752480" imgH="1396800" progId="Equation.DSMT4">
                  <p:embed/>
                  <p:pic>
                    <p:nvPicPr>
                      <p:cNvPr id="0" name=""/>
                      <p:cNvPicPr/>
                      <p:nvPr/>
                    </p:nvPicPr>
                    <p:blipFill>
                      <a:blip r:embed="rId5"/>
                      <a:stretch>
                        <a:fillRect/>
                      </a:stretch>
                    </p:blipFill>
                    <p:spPr>
                      <a:xfrm>
                        <a:off x="381000" y="2133600"/>
                        <a:ext cx="4038009" cy="3218703"/>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43B252D7-B1ED-4C48-A311-E262CA88D84A}"/>
              </a:ext>
            </a:extLst>
          </p:cNvPr>
          <p:cNvCxnSpPr>
            <a:cxnSpLocks/>
          </p:cNvCxnSpPr>
          <p:nvPr/>
        </p:nvCxnSpPr>
        <p:spPr>
          <a:xfrm>
            <a:off x="4972050" y="5953689"/>
            <a:ext cx="3162300" cy="101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0D2DF6-43AC-4C8D-8008-394685D898B5}"/>
              </a:ext>
            </a:extLst>
          </p:cNvPr>
          <p:cNvCxnSpPr>
            <a:cxnSpLocks/>
          </p:cNvCxnSpPr>
          <p:nvPr/>
        </p:nvCxnSpPr>
        <p:spPr>
          <a:xfrm>
            <a:off x="4800600" y="5361840"/>
            <a:ext cx="3409359" cy="92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269AAD-B339-47C4-90B5-D0097313A2B0}"/>
              </a:ext>
            </a:extLst>
          </p:cNvPr>
          <p:cNvCxnSpPr>
            <a:cxnSpLocks/>
          </p:cNvCxnSpPr>
          <p:nvPr/>
        </p:nvCxnSpPr>
        <p:spPr>
          <a:xfrm>
            <a:off x="4724993" y="4629456"/>
            <a:ext cx="3561759" cy="1068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33EDD7-E17B-4C45-8421-4C7A35B18BC8}"/>
              </a:ext>
            </a:extLst>
          </p:cNvPr>
          <p:cNvCxnSpPr>
            <a:cxnSpLocks/>
          </p:cNvCxnSpPr>
          <p:nvPr/>
        </p:nvCxnSpPr>
        <p:spPr>
          <a:xfrm>
            <a:off x="4648200" y="3976378"/>
            <a:ext cx="3772196" cy="519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BF899-823A-4CB3-BFF0-458E07222EAE}"/>
              </a:ext>
            </a:extLst>
          </p:cNvPr>
          <p:cNvCxnSpPr>
            <a:cxnSpLocks/>
          </p:cNvCxnSpPr>
          <p:nvPr/>
        </p:nvCxnSpPr>
        <p:spPr>
          <a:xfrm>
            <a:off x="4419009" y="3352800"/>
            <a:ext cx="4115391"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98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F7303-F10B-415C-9EA2-3DEB0EA01AA9}"/>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4AEA2A9F-4030-43B5-964E-0C621A1145D3}"/>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00F229D8-98A2-4356-ADE7-D0861D1C4628}"/>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D12202F9-5F47-48C2-B30C-79ED7E471AF0}"/>
              </a:ext>
            </a:extLst>
          </p:cNvPr>
          <p:cNvSpPr txBox="1"/>
          <p:nvPr/>
        </p:nvSpPr>
        <p:spPr>
          <a:xfrm>
            <a:off x="228600" y="136525"/>
            <a:ext cx="8382000" cy="1569660"/>
          </a:xfrm>
          <a:prstGeom prst="rect">
            <a:avLst/>
          </a:prstGeom>
          <a:noFill/>
        </p:spPr>
        <p:txBody>
          <a:bodyPr wrap="square" rtlCol="0">
            <a:spAutoFit/>
          </a:bodyPr>
          <a:lstStyle/>
          <a:p>
            <a:r>
              <a:rPr lang="en-US" sz="2400" dirty="0">
                <a:latin typeface="+mj-lt"/>
              </a:rPr>
              <a:t>In this case,  the quantum numbers for each mode</a:t>
            </a:r>
          </a:p>
          <a:p>
            <a:r>
              <a:rPr lang="en-US" sz="2400" dirty="0">
                <a:latin typeface="+mj-lt"/>
              </a:rPr>
              <a:t>n=0,1,2…  are not constrained so that the canonical partition function can be evaluated and it is a good approximation to assume that mode </a:t>
            </a:r>
            <a:r>
              <a:rPr lang="en-US" sz="2400" dirty="0">
                <a:latin typeface="Symbol" panose="05050102010706020507" pitchFamily="18" charset="2"/>
              </a:rPr>
              <a:t>n</a:t>
            </a:r>
            <a:r>
              <a:rPr lang="en-US" sz="2400" dirty="0">
                <a:latin typeface="+mj-lt"/>
              </a:rPr>
              <a:t> at each wave vector </a:t>
            </a:r>
            <a:r>
              <a:rPr lang="en-US" sz="2400" b="1" dirty="0">
                <a:latin typeface="+mj-lt"/>
              </a:rPr>
              <a:t>k</a:t>
            </a:r>
            <a:r>
              <a:rPr lang="en-US" sz="2400" dirty="0">
                <a:latin typeface="+mj-lt"/>
              </a:rPr>
              <a:t> is independent --</a:t>
            </a:r>
          </a:p>
        </p:txBody>
      </p:sp>
      <p:graphicFrame>
        <p:nvGraphicFramePr>
          <p:cNvPr id="6" name="Object 5">
            <a:extLst>
              <a:ext uri="{FF2B5EF4-FFF2-40B4-BE49-F238E27FC236}">
                <a16:creationId xmlns:a16="http://schemas.microsoft.com/office/drawing/2014/main" id="{B2321BFA-97A3-469C-B4F5-7D2808460870}"/>
              </a:ext>
            </a:extLst>
          </p:cNvPr>
          <p:cNvGraphicFramePr>
            <a:graphicFrameLocks noChangeAspect="1"/>
          </p:cNvGraphicFramePr>
          <p:nvPr>
            <p:extLst>
              <p:ext uri="{D42A27DB-BD31-4B8C-83A1-F6EECF244321}">
                <p14:modId xmlns:p14="http://schemas.microsoft.com/office/powerpoint/2010/main" val="3753155328"/>
              </p:ext>
            </p:extLst>
          </p:nvPr>
        </p:nvGraphicFramePr>
        <p:xfrm>
          <a:off x="594285" y="1550452"/>
          <a:ext cx="7016750" cy="3930650"/>
        </p:xfrm>
        <a:graphic>
          <a:graphicData uri="http://schemas.openxmlformats.org/presentationml/2006/ole">
            <mc:AlternateContent xmlns:mc="http://schemas.openxmlformats.org/markup-compatibility/2006">
              <mc:Choice xmlns:v="urn:schemas-microsoft-com:vml" Requires="v">
                <p:oleObj spid="_x0000_s138262" name="Equation" r:id="rId3" imgW="3581280" imgH="2006280" progId="Equation.DSMT4">
                  <p:embed/>
                </p:oleObj>
              </mc:Choice>
              <mc:Fallback>
                <p:oleObj name="Equation" r:id="rId3" imgW="3581280" imgH="2006280" progId="Equation.DSMT4">
                  <p:embed/>
                  <p:pic>
                    <p:nvPicPr>
                      <p:cNvPr id="0" name=""/>
                      <p:cNvPicPr/>
                      <p:nvPr/>
                    </p:nvPicPr>
                    <p:blipFill>
                      <a:blip r:embed="rId4"/>
                      <a:stretch>
                        <a:fillRect/>
                      </a:stretch>
                    </p:blipFill>
                    <p:spPr>
                      <a:xfrm>
                        <a:off x="594285" y="1550452"/>
                        <a:ext cx="7016750" cy="39306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0EC541E-B908-4200-85D0-22565688DBAF}"/>
              </a:ext>
            </a:extLst>
          </p:cNvPr>
          <p:cNvSpPr txBox="1"/>
          <p:nvPr/>
        </p:nvSpPr>
        <p:spPr>
          <a:xfrm>
            <a:off x="439271" y="5459839"/>
            <a:ext cx="8610600" cy="830997"/>
          </a:xfrm>
          <a:prstGeom prst="rect">
            <a:avLst/>
          </a:prstGeom>
          <a:noFill/>
        </p:spPr>
        <p:txBody>
          <a:bodyPr wrap="square" rtlCol="0">
            <a:spAutoFit/>
          </a:bodyPr>
          <a:lstStyle/>
          <a:p>
            <a:r>
              <a:rPr lang="en-US" sz="2400" dirty="0">
                <a:latin typeface="+mj-lt"/>
              </a:rPr>
              <a:t>Note that even at T=0, vibrations contribute to the Helmholtz free energy.   This is called zero point motion.</a:t>
            </a:r>
          </a:p>
        </p:txBody>
      </p:sp>
    </p:spTree>
    <p:extLst>
      <p:ext uri="{BB962C8B-B14F-4D97-AF65-F5344CB8AC3E}">
        <p14:creationId xmlns:p14="http://schemas.microsoft.com/office/powerpoint/2010/main" val="261106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C5418A-45A0-49DC-AD15-1B2706AEDD58}"/>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55302802-07EE-4734-BC47-B71AFBD5E67E}"/>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90CF9B8B-B5B7-4720-8586-36C8A365C0A6}"/>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728E3EE6-65D8-4BB2-B585-B7EB1F4695B7}"/>
              </a:ext>
            </a:extLst>
          </p:cNvPr>
          <p:cNvGraphicFramePr>
            <a:graphicFrameLocks noChangeAspect="1"/>
          </p:cNvGraphicFramePr>
          <p:nvPr>
            <p:extLst>
              <p:ext uri="{D42A27DB-BD31-4B8C-83A1-F6EECF244321}">
                <p14:modId xmlns:p14="http://schemas.microsoft.com/office/powerpoint/2010/main" val="370140524"/>
              </p:ext>
            </p:extLst>
          </p:nvPr>
        </p:nvGraphicFramePr>
        <p:xfrm>
          <a:off x="632012" y="897031"/>
          <a:ext cx="7762875" cy="5797550"/>
        </p:xfrm>
        <a:graphic>
          <a:graphicData uri="http://schemas.openxmlformats.org/presentationml/2006/ole">
            <mc:AlternateContent xmlns:mc="http://schemas.openxmlformats.org/markup-compatibility/2006">
              <mc:Choice xmlns:v="urn:schemas-microsoft-com:vml" Requires="v">
                <p:oleObj spid="_x0000_s139285" name="Equation" r:id="rId3" imgW="3962160" imgH="2958840" progId="Equation.DSMT4">
                  <p:embed/>
                </p:oleObj>
              </mc:Choice>
              <mc:Fallback>
                <p:oleObj name="Equation" r:id="rId3" imgW="3962160" imgH="2958840" progId="Equation.DSMT4">
                  <p:embed/>
                  <p:pic>
                    <p:nvPicPr>
                      <p:cNvPr id="6" name="Object 5">
                        <a:extLst>
                          <a:ext uri="{FF2B5EF4-FFF2-40B4-BE49-F238E27FC236}">
                            <a16:creationId xmlns:a16="http://schemas.microsoft.com/office/drawing/2014/main" id="{B2321BFA-97A3-469C-B4F5-7D2808460870}"/>
                          </a:ext>
                        </a:extLst>
                      </p:cNvPr>
                      <p:cNvPicPr/>
                      <p:nvPr/>
                    </p:nvPicPr>
                    <p:blipFill>
                      <a:blip r:embed="rId4"/>
                      <a:stretch>
                        <a:fillRect/>
                      </a:stretch>
                    </p:blipFill>
                    <p:spPr>
                      <a:xfrm>
                        <a:off x="632012" y="897031"/>
                        <a:ext cx="7762875" cy="57975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3C70780-9D7B-452C-8FBF-42BFDFCCEE9B}"/>
              </a:ext>
            </a:extLst>
          </p:cNvPr>
          <p:cNvSpPr txBox="1"/>
          <p:nvPr/>
        </p:nvSpPr>
        <p:spPr>
          <a:xfrm>
            <a:off x="609600" y="136525"/>
            <a:ext cx="8534400" cy="461665"/>
          </a:xfrm>
          <a:prstGeom prst="rect">
            <a:avLst/>
          </a:prstGeom>
          <a:noFill/>
        </p:spPr>
        <p:txBody>
          <a:bodyPr wrap="square" rtlCol="0">
            <a:spAutoFit/>
          </a:bodyPr>
          <a:lstStyle/>
          <a:p>
            <a:r>
              <a:rPr lang="en-US" sz="2400" dirty="0">
                <a:latin typeface="+mj-lt"/>
              </a:rPr>
              <a:t>Thermodynamic functions for vibrations </a:t>
            </a:r>
          </a:p>
        </p:txBody>
      </p:sp>
    </p:spTree>
    <p:extLst>
      <p:ext uri="{BB962C8B-B14F-4D97-AF65-F5344CB8AC3E}">
        <p14:creationId xmlns:p14="http://schemas.microsoft.com/office/powerpoint/2010/main" val="225335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7D782-F4F9-4E80-BB31-AD7231B9B21C}"/>
              </a:ext>
            </a:extLst>
          </p:cNvPr>
          <p:cNvSpPr>
            <a:spLocks noGrp="1"/>
          </p:cNvSpPr>
          <p:nvPr>
            <p:ph type="dt" sz="half" idx="10"/>
          </p:nvPr>
        </p:nvSpPr>
        <p:spPr/>
        <p:txBody>
          <a:bodyPr/>
          <a:lstStyle/>
          <a:p>
            <a:r>
              <a:rPr lang="en-US"/>
              <a:t>4/142021</a:t>
            </a:r>
            <a:endParaRPr lang="en-US" dirty="0"/>
          </a:p>
        </p:txBody>
      </p:sp>
      <p:sp>
        <p:nvSpPr>
          <p:cNvPr id="3" name="Footer Placeholder 2">
            <a:extLst>
              <a:ext uri="{FF2B5EF4-FFF2-40B4-BE49-F238E27FC236}">
                <a16:creationId xmlns:a16="http://schemas.microsoft.com/office/drawing/2014/main" id="{8B88A035-AC8C-49B0-A21B-4E6B756087DA}"/>
              </a:ext>
            </a:extLst>
          </p:cNvPr>
          <p:cNvSpPr>
            <a:spLocks noGrp="1"/>
          </p:cNvSpPr>
          <p:nvPr>
            <p:ph type="ftr" sz="quarter" idx="11"/>
          </p:nvPr>
        </p:nvSpPr>
        <p:spPr/>
        <p:txBody>
          <a:bodyPr/>
          <a:lstStyle/>
          <a:p>
            <a:r>
              <a:rPr lang="en-US"/>
              <a:t>PHY 341/641  Spring 2021 -- Lecture 30</a:t>
            </a:r>
            <a:endParaRPr lang="en-US" dirty="0"/>
          </a:p>
        </p:txBody>
      </p:sp>
      <p:sp>
        <p:nvSpPr>
          <p:cNvPr id="4" name="Slide Number Placeholder 3">
            <a:extLst>
              <a:ext uri="{FF2B5EF4-FFF2-40B4-BE49-F238E27FC236}">
                <a16:creationId xmlns:a16="http://schemas.microsoft.com/office/drawing/2014/main" id="{AA51ADA4-7647-4FCD-B136-1AB40AABBC94}"/>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E00C77FA-FA27-4AA8-ACAC-EC30B5A65769}"/>
              </a:ext>
            </a:extLst>
          </p:cNvPr>
          <p:cNvSpPr txBox="1"/>
          <p:nvPr/>
        </p:nvSpPr>
        <p:spPr>
          <a:xfrm>
            <a:off x="152400" y="304800"/>
            <a:ext cx="8305800" cy="1569660"/>
          </a:xfrm>
          <a:prstGeom prst="rect">
            <a:avLst/>
          </a:prstGeom>
          <a:noFill/>
        </p:spPr>
        <p:txBody>
          <a:bodyPr wrap="square" rtlCol="0">
            <a:spAutoFit/>
          </a:bodyPr>
          <a:lstStyle/>
          <a:p>
            <a:r>
              <a:rPr lang="en-US" sz="2400" dirty="0">
                <a:latin typeface="+mj-lt"/>
              </a:rPr>
              <a:t>How can we evaluate these quantities?   Again, it is convenient to calculate the density of states for the vibrational modes.   For this various units can be used for the vibrational frequencies such as the following --</a:t>
            </a:r>
          </a:p>
        </p:txBody>
      </p:sp>
      <p:pic>
        <p:nvPicPr>
          <p:cNvPr id="6" name="Picture 5">
            <a:extLst>
              <a:ext uri="{FF2B5EF4-FFF2-40B4-BE49-F238E27FC236}">
                <a16:creationId xmlns:a16="http://schemas.microsoft.com/office/drawing/2014/main" id="{558DB139-0953-4E73-B6F8-18EEA103260A}"/>
              </a:ext>
            </a:extLst>
          </p:cNvPr>
          <p:cNvPicPr>
            <a:picLocks noChangeAspect="1"/>
          </p:cNvPicPr>
          <p:nvPr/>
        </p:nvPicPr>
        <p:blipFill rotWithShape="1">
          <a:blip r:embed="rId3"/>
          <a:srcRect t="4536"/>
          <a:stretch/>
        </p:blipFill>
        <p:spPr>
          <a:xfrm>
            <a:off x="17929" y="2362200"/>
            <a:ext cx="9144000" cy="3207530"/>
          </a:xfrm>
          <a:prstGeom prst="rect">
            <a:avLst/>
          </a:prstGeom>
        </p:spPr>
      </p:pic>
      <p:graphicFrame>
        <p:nvGraphicFramePr>
          <p:cNvPr id="7" name="Object 6">
            <a:extLst>
              <a:ext uri="{FF2B5EF4-FFF2-40B4-BE49-F238E27FC236}">
                <a16:creationId xmlns:a16="http://schemas.microsoft.com/office/drawing/2014/main" id="{DB5DD5EF-69E3-4A62-A597-4B5CD1F0C917}"/>
              </a:ext>
            </a:extLst>
          </p:cNvPr>
          <p:cNvGraphicFramePr>
            <a:graphicFrameLocks noChangeAspect="1"/>
          </p:cNvGraphicFramePr>
          <p:nvPr>
            <p:extLst>
              <p:ext uri="{D42A27DB-BD31-4B8C-83A1-F6EECF244321}">
                <p14:modId xmlns:p14="http://schemas.microsoft.com/office/powerpoint/2010/main" val="1399907226"/>
              </p:ext>
            </p:extLst>
          </p:nvPr>
        </p:nvGraphicFramePr>
        <p:xfrm>
          <a:off x="179294" y="5410200"/>
          <a:ext cx="8310563" cy="946150"/>
        </p:xfrm>
        <a:graphic>
          <a:graphicData uri="http://schemas.openxmlformats.org/presentationml/2006/ole">
            <mc:AlternateContent xmlns:mc="http://schemas.openxmlformats.org/markup-compatibility/2006">
              <mc:Choice xmlns:v="urn:schemas-microsoft-com:vml" Requires="v">
                <p:oleObj spid="_x0000_s140308" name="Equation" r:id="rId4" imgW="4127400" imgH="469800" progId="Equation.DSMT4">
                  <p:embed/>
                </p:oleObj>
              </mc:Choice>
              <mc:Fallback>
                <p:oleObj name="Equation" r:id="rId4" imgW="4127400" imgH="469800" progId="Equation.DSMT4">
                  <p:embed/>
                  <p:pic>
                    <p:nvPicPr>
                      <p:cNvPr id="0" name=""/>
                      <p:cNvPicPr/>
                      <p:nvPr/>
                    </p:nvPicPr>
                    <p:blipFill>
                      <a:blip r:embed="rId5"/>
                      <a:stretch>
                        <a:fillRect/>
                      </a:stretch>
                    </p:blipFill>
                    <p:spPr>
                      <a:xfrm>
                        <a:off x="179294" y="5410200"/>
                        <a:ext cx="8310563" cy="946150"/>
                      </a:xfrm>
                      <a:prstGeom prst="rect">
                        <a:avLst/>
                      </a:prstGeom>
                    </p:spPr>
                  </p:pic>
                </p:oleObj>
              </mc:Fallback>
            </mc:AlternateContent>
          </a:graphicData>
        </a:graphic>
      </p:graphicFrame>
    </p:spTree>
    <p:extLst>
      <p:ext uri="{BB962C8B-B14F-4D97-AF65-F5344CB8AC3E}">
        <p14:creationId xmlns:p14="http://schemas.microsoft.com/office/powerpoint/2010/main" val="2481150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27852</TotalTime>
  <Words>701</Words>
  <Application>Microsoft Office PowerPoint</Application>
  <PresentationFormat>On-screen Show (4:3)</PresentationFormat>
  <Paragraphs>114</Paragraphs>
  <Slides>20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1731</cp:revision>
  <cp:lastPrinted>2021-01-31T04:39:24Z</cp:lastPrinted>
  <dcterms:created xsi:type="dcterms:W3CDTF">2012-01-10T18:32:24Z</dcterms:created>
  <dcterms:modified xsi:type="dcterms:W3CDTF">2021-04-14T16:54:33Z</dcterms:modified>
</cp:coreProperties>
</file>