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6" r:id="rId2"/>
    <p:sldId id="324" r:id="rId3"/>
    <p:sldId id="499" r:id="rId4"/>
    <p:sldId id="511" r:id="rId5"/>
    <p:sldId id="500" r:id="rId6"/>
    <p:sldId id="503" r:id="rId7"/>
    <p:sldId id="504" r:id="rId8"/>
    <p:sldId id="506" r:id="rId9"/>
    <p:sldId id="507" r:id="rId10"/>
    <p:sldId id="508" r:id="rId11"/>
    <p:sldId id="509" r:id="rId12"/>
    <p:sldId id="510" r:id="rId13"/>
    <p:sldId id="501" r:id="rId14"/>
    <p:sldId id="502" r:id="rId15"/>
    <p:sldId id="505" r:id="rId16"/>
    <p:sldId id="512" r:id="rId17"/>
    <p:sldId id="513" r:id="rId18"/>
    <p:sldId id="514"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59" d="100"/>
          <a:sy n="59" d="100"/>
        </p:scale>
        <p:origin x="1032" y="6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4/16/2021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4/16/2021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4/16/2021</a:t>
            </a:r>
            <a:endParaRPr lang="en-US" dirty="0"/>
          </a:p>
        </p:txBody>
      </p:sp>
      <p:sp>
        <p:nvSpPr>
          <p:cNvPr id="5" name="Footer Placeholder 4"/>
          <p:cNvSpPr>
            <a:spLocks noGrp="1"/>
          </p:cNvSpPr>
          <p:nvPr>
            <p:ph type="ftr" sz="quarter" idx="11"/>
          </p:nvPr>
        </p:nvSpPr>
        <p:spPr/>
        <p:txBody>
          <a:bodyPr/>
          <a:lstStyle/>
          <a:p>
            <a:r>
              <a:rPr lang="en-US"/>
              <a:t>PHY 341/641  Spring 2021 --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4/16/2021</a:t>
            </a:r>
            <a:endParaRPr lang="en-US" dirty="0"/>
          </a:p>
        </p:txBody>
      </p:sp>
      <p:sp>
        <p:nvSpPr>
          <p:cNvPr id="5" name="Footer Placeholder 4"/>
          <p:cNvSpPr>
            <a:spLocks noGrp="1"/>
          </p:cNvSpPr>
          <p:nvPr>
            <p:ph type="ftr" sz="quarter" idx="11"/>
          </p:nvPr>
        </p:nvSpPr>
        <p:spPr/>
        <p:txBody>
          <a:bodyPr/>
          <a:lstStyle/>
          <a:p>
            <a:r>
              <a:rPr lang="en-US"/>
              <a:t>PHY 341/641  Spring 2021 --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4/16/2021</a:t>
            </a:r>
            <a:endParaRPr lang="en-US" dirty="0"/>
          </a:p>
        </p:txBody>
      </p:sp>
      <p:sp>
        <p:nvSpPr>
          <p:cNvPr id="5" name="Footer Placeholder 4"/>
          <p:cNvSpPr>
            <a:spLocks noGrp="1"/>
          </p:cNvSpPr>
          <p:nvPr>
            <p:ph type="ftr" sz="quarter" idx="11"/>
          </p:nvPr>
        </p:nvSpPr>
        <p:spPr/>
        <p:txBody>
          <a:bodyPr/>
          <a:lstStyle/>
          <a:p>
            <a:r>
              <a:rPr lang="en-US"/>
              <a:t>PHY 341/641  Spring 2021 --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4/16/2021</a:t>
            </a:r>
            <a:endParaRPr lang="en-US" dirty="0"/>
          </a:p>
        </p:txBody>
      </p:sp>
      <p:sp>
        <p:nvSpPr>
          <p:cNvPr id="5" name="Footer Placeholder 4"/>
          <p:cNvSpPr>
            <a:spLocks noGrp="1"/>
          </p:cNvSpPr>
          <p:nvPr>
            <p:ph type="ftr" sz="quarter" idx="11"/>
          </p:nvPr>
        </p:nvSpPr>
        <p:spPr/>
        <p:txBody>
          <a:bodyPr/>
          <a:lstStyle/>
          <a:p>
            <a:r>
              <a:rPr lang="en-US"/>
              <a:t>PHY 341/641  Spring 2021 --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4/16/2021</a:t>
            </a:r>
            <a:endParaRPr lang="en-US" dirty="0"/>
          </a:p>
        </p:txBody>
      </p:sp>
      <p:sp>
        <p:nvSpPr>
          <p:cNvPr id="5" name="Footer Placeholder 4"/>
          <p:cNvSpPr>
            <a:spLocks noGrp="1"/>
          </p:cNvSpPr>
          <p:nvPr>
            <p:ph type="ftr" sz="quarter" idx="11"/>
          </p:nvPr>
        </p:nvSpPr>
        <p:spPr/>
        <p:txBody>
          <a:bodyPr/>
          <a:lstStyle/>
          <a:p>
            <a:r>
              <a:rPr lang="en-US"/>
              <a:t>PHY 341/641  Spring 2021 --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4/16/2021</a:t>
            </a:r>
            <a:endParaRPr lang="en-US" dirty="0"/>
          </a:p>
        </p:txBody>
      </p:sp>
      <p:sp>
        <p:nvSpPr>
          <p:cNvPr id="6" name="Footer Placeholder 5"/>
          <p:cNvSpPr>
            <a:spLocks noGrp="1"/>
          </p:cNvSpPr>
          <p:nvPr>
            <p:ph type="ftr" sz="quarter" idx="11"/>
          </p:nvPr>
        </p:nvSpPr>
        <p:spPr/>
        <p:txBody>
          <a:bodyPr/>
          <a:lstStyle/>
          <a:p>
            <a:r>
              <a:rPr lang="en-US"/>
              <a:t>PHY 341/641  Spring 2021 --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4/16/2021</a:t>
            </a:r>
            <a:endParaRPr lang="en-US" dirty="0"/>
          </a:p>
        </p:txBody>
      </p:sp>
      <p:sp>
        <p:nvSpPr>
          <p:cNvPr id="8" name="Footer Placeholder 7"/>
          <p:cNvSpPr>
            <a:spLocks noGrp="1"/>
          </p:cNvSpPr>
          <p:nvPr>
            <p:ph type="ftr" sz="quarter" idx="11"/>
          </p:nvPr>
        </p:nvSpPr>
        <p:spPr/>
        <p:txBody>
          <a:bodyPr/>
          <a:lstStyle/>
          <a:p>
            <a:r>
              <a:rPr lang="en-US"/>
              <a:t>PHY 341/641  Spring 2021 --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4/16/2021</a:t>
            </a:r>
            <a:endParaRPr lang="en-US" dirty="0"/>
          </a:p>
        </p:txBody>
      </p:sp>
      <p:sp>
        <p:nvSpPr>
          <p:cNvPr id="4" name="Footer Placeholder 3"/>
          <p:cNvSpPr>
            <a:spLocks noGrp="1"/>
          </p:cNvSpPr>
          <p:nvPr>
            <p:ph type="ftr" sz="quarter" idx="11"/>
          </p:nvPr>
        </p:nvSpPr>
        <p:spPr/>
        <p:txBody>
          <a:bodyPr/>
          <a:lstStyle/>
          <a:p>
            <a:r>
              <a:rPr lang="en-US"/>
              <a:t>PHY 341/641  Spring 2021 --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4/16/2021</a:t>
            </a:r>
            <a:endParaRPr lang="en-US" dirty="0"/>
          </a:p>
        </p:txBody>
      </p:sp>
      <p:sp>
        <p:nvSpPr>
          <p:cNvPr id="3" name="Footer Placeholder 2"/>
          <p:cNvSpPr>
            <a:spLocks noGrp="1"/>
          </p:cNvSpPr>
          <p:nvPr>
            <p:ph type="ftr" sz="quarter" idx="11"/>
          </p:nvPr>
        </p:nvSpPr>
        <p:spPr/>
        <p:txBody>
          <a:bodyPr/>
          <a:lstStyle/>
          <a:p>
            <a:r>
              <a:rPr lang="en-US"/>
              <a:t>PHY 341/641  Spring 2021 --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4/16/2021</a:t>
            </a:r>
            <a:endParaRPr lang="en-US" dirty="0"/>
          </a:p>
        </p:txBody>
      </p:sp>
      <p:sp>
        <p:nvSpPr>
          <p:cNvPr id="6" name="Footer Placeholder 5"/>
          <p:cNvSpPr>
            <a:spLocks noGrp="1"/>
          </p:cNvSpPr>
          <p:nvPr>
            <p:ph type="ftr" sz="quarter" idx="11"/>
          </p:nvPr>
        </p:nvSpPr>
        <p:spPr/>
        <p:txBody>
          <a:bodyPr/>
          <a:lstStyle/>
          <a:p>
            <a:r>
              <a:rPr lang="en-US"/>
              <a:t>PHY 341/641  Spring 2021 --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4/16/2021</a:t>
            </a:r>
            <a:endParaRPr lang="en-US" dirty="0"/>
          </a:p>
        </p:txBody>
      </p:sp>
      <p:sp>
        <p:nvSpPr>
          <p:cNvPr id="6" name="Footer Placeholder 5"/>
          <p:cNvSpPr>
            <a:spLocks noGrp="1"/>
          </p:cNvSpPr>
          <p:nvPr>
            <p:ph type="ftr" sz="quarter" idx="11"/>
          </p:nvPr>
        </p:nvSpPr>
        <p:spPr/>
        <p:txBody>
          <a:bodyPr/>
          <a:lstStyle/>
          <a:p>
            <a:r>
              <a:rPr lang="en-US"/>
              <a:t>PHY 341/641  Spring 2021 --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4/16/2021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341/641  Spring 2021 --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www.pnas.org/cgi/doi/10.1073/pnas.170780411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nas.org/content/pnas/114/23/5766.full.pd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4.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4.png"/><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58827"/>
            <a:ext cx="8763000" cy="6032421"/>
          </a:xfrm>
          <a:prstGeom prst="rect">
            <a:avLst/>
          </a:prstGeom>
          <a:noFill/>
        </p:spPr>
        <p:txBody>
          <a:bodyPr wrap="square" rtlCol="0">
            <a:spAutoFit/>
          </a:bodyPr>
          <a:lstStyle/>
          <a:p>
            <a:pPr algn="ctr"/>
            <a:r>
              <a:rPr lang="en-US" sz="3200" b="1" dirty="0"/>
              <a:t>PHY 341/641 Thermodynamics and Statistical Mechanics</a:t>
            </a:r>
          </a:p>
          <a:p>
            <a:pPr algn="ctr"/>
            <a:r>
              <a:rPr lang="en-US" sz="3200" b="1" dirty="0"/>
              <a:t>MWF:  Online at 12 PM &amp; FTF at 2 PM</a:t>
            </a:r>
          </a:p>
          <a:p>
            <a:pPr algn="ctr"/>
            <a:endParaRPr lang="en-US" sz="3200" b="1" dirty="0"/>
          </a:p>
          <a:p>
            <a:pPr algn="ctr"/>
            <a:r>
              <a:rPr lang="en-US" sz="3200" b="1" dirty="0"/>
              <a:t>Discussion for Lecture 31:</a:t>
            </a:r>
          </a:p>
          <a:p>
            <a:pPr algn="ctr"/>
            <a:endParaRPr lang="en-US" sz="1000" b="1" dirty="0"/>
          </a:p>
          <a:p>
            <a:pPr algn="ctr"/>
            <a:r>
              <a:rPr lang="en-US" sz="2400" b="1" dirty="0"/>
              <a:t>Quantum effects in statistical mechanics </a:t>
            </a:r>
          </a:p>
          <a:p>
            <a:pPr algn="ctr"/>
            <a:endParaRPr lang="en-US" sz="2400" b="1" dirty="0"/>
          </a:p>
          <a:p>
            <a:pPr algn="ctr"/>
            <a:r>
              <a:rPr lang="en-US" sz="2400" b="1" dirty="0">
                <a:solidFill>
                  <a:schemeClr val="folHlink"/>
                </a:solidFill>
              </a:rPr>
              <a:t>Reading: Chapter 7   (mostly 7.5)</a:t>
            </a:r>
          </a:p>
          <a:p>
            <a:pPr lvl="3" indent="-457200">
              <a:spcBef>
                <a:spcPct val="50000"/>
              </a:spcBef>
              <a:buFontTx/>
              <a:buAutoNum type="arabicPeriod"/>
            </a:pPr>
            <a:r>
              <a:rPr lang="en-US" sz="2400" b="1" dirty="0">
                <a:solidFill>
                  <a:schemeClr val="folHlink"/>
                </a:solidFill>
              </a:rPr>
              <a:t>Statistical mechanics of Bose systems</a:t>
            </a:r>
          </a:p>
          <a:p>
            <a:pPr lvl="3" indent="-457200">
              <a:spcBef>
                <a:spcPct val="50000"/>
              </a:spcBef>
              <a:buAutoNum type="arabicPeriod"/>
            </a:pPr>
            <a:r>
              <a:rPr lang="en-US" sz="2400" b="1" dirty="0">
                <a:solidFill>
                  <a:schemeClr val="folHlink"/>
                </a:solidFill>
              </a:rPr>
              <a:t>Liquid </a:t>
            </a:r>
            <a:r>
              <a:rPr lang="en-US" sz="2400" b="1" baseline="30000" dirty="0">
                <a:solidFill>
                  <a:schemeClr val="folHlink"/>
                </a:solidFill>
              </a:rPr>
              <a:t>4</a:t>
            </a:r>
            <a:r>
              <a:rPr lang="en-US" sz="2400" b="1" dirty="0">
                <a:solidFill>
                  <a:schemeClr val="folHlink"/>
                </a:solidFill>
              </a:rPr>
              <a:t>He</a:t>
            </a:r>
          </a:p>
          <a:p>
            <a:pPr lvl="3" indent="-457200">
              <a:spcBef>
                <a:spcPct val="50000"/>
              </a:spcBef>
              <a:buAutoNum type="arabicPeriod"/>
            </a:pPr>
            <a:r>
              <a:rPr lang="en-US" sz="2400" b="1" dirty="0">
                <a:solidFill>
                  <a:schemeClr val="folHlink"/>
                </a:solidFill>
              </a:rPr>
              <a:t>Bose condensate</a:t>
            </a:r>
          </a:p>
          <a:p>
            <a:pPr marL="914400" lvl="3">
              <a:spcBef>
                <a:spcPct val="50000"/>
              </a:spcBef>
            </a:pPr>
            <a:endParaRPr lang="en-US" sz="2400" b="1" dirty="0">
              <a:solidFill>
                <a:schemeClr val="folHlink"/>
              </a:solidFill>
            </a:endParaRPr>
          </a:p>
        </p:txBody>
      </p:sp>
      <p:sp>
        <p:nvSpPr>
          <p:cNvPr id="6" name="TextBox 5">
            <a:extLst>
              <a:ext uri="{FF2B5EF4-FFF2-40B4-BE49-F238E27FC236}">
                <a16:creationId xmlns:a16="http://schemas.microsoft.com/office/drawing/2014/main" id="{F4C5B91D-9561-4743-A1D2-EFA8BE515BFF}"/>
              </a:ext>
            </a:extLst>
          </p:cNvPr>
          <p:cNvSpPr txBox="1"/>
          <p:nvPr/>
        </p:nvSpPr>
        <p:spPr>
          <a:xfrm>
            <a:off x="7086600" y="1676400"/>
            <a:ext cx="2895600" cy="584775"/>
          </a:xfrm>
          <a:prstGeom prst="rect">
            <a:avLst/>
          </a:prstGeom>
          <a:noFill/>
        </p:spPr>
        <p:txBody>
          <a:bodyPr wrap="square" rtlCol="0">
            <a:spAutoFit/>
          </a:bodyPr>
          <a:lstStyle/>
          <a:p>
            <a:r>
              <a:rPr lang="en-US" sz="3200" dirty="0">
                <a:latin typeface="+mj-lt"/>
              </a:rPr>
              <a:t>Record!!!</a:t>
            </a:r>
          </a:p>
        </p:txBody>
      </p:sp>
      <p:sp>
        <p:nvSpPr>
          <p:cNvPr id="7" name="Date Placeholder 6">
            <a:extLst>
              <a:ext uri="{FF2B5EF4-FFF2-40B4-BE49-F238E27FC236}">
                <a16:creationId xmlns:a16="http://schemas.microsoft.com/office/drawing/2014/main" id="{A3739F48-A755-4781-AD71-E638F336882B}"/>
              </a:ext>
            </a:extLst>
          </p:cNvPr>
          <p:cNvSpPr>
            <a:spLocks noGrp="1"/>
          </p:cNvSpPr>
          <p:nvPr>
            <p:ph type="dt" sz="half" idx="10"/>
          </p:nvPr>
        </p:nvSpPr>
        <p:spPr/>
        <p:txBody>
          <a:bodyPr/>
          <a:lstStyle/>
          <a:p>
            <a:r>
              <a:rPr lang="en-US"/>
              <a:t>4/16/2021</a:t>
            </a:r>
            <a:endParaRPr lang="en-US" dirty="0"/>
          </a:p>
        </p:txBody>
      </p:sp>
      <p:sp>
        <p:nvSpPr>
          <p:cNvPr id="8" name="Footer Placeholder 7">
            <a:extLst>
              <a:ext uri="{FF2B5EF4-FFF2-40B4-BE49-F238E27FC236}">
                <a16:creationId xmlns:a16="http://schemas.microsoft.com/office/drawing/2014/main" id="{91A3637E-0198-4E3B-A4CF-044F238B43A4}"/>
              </a:ext>
            </a:extLst>
          </p:cNvPr>
          <p:cNvSpPr>
            <a:spLocks noGrp="1"/>
          </p:cNvSpPr>
          <p:nvPr>
            <p:ph type="ftr" sz="quarter" idx="11"/>
          </p:nvPr>
        </p:nvSpPr>
        <p:spPr/>
        <p:txBody>
          <a:bodyPr/>
          <a:lstStyle/>
          <a:p>
            <a:r>
              <a:rPr lang="en-US"/>
              <a:t>PHY 341/641  Spring 2021 -- Lecture 31</a:t>
            </a:r>
            <a:endParaRPr lang="en-US" dirty="0"/>
          </a:p>
        </p:txBody>
      </p:sp>
      <p:sp>
        <p:nvSpPr>
          <p:cNvPr id="9" name="Slide Number Placeholder 8">
            <a:extLst>
              <a:ext uri="{FF2B5EF4-FFF2-40B4-BE49-F238E27FC236}">
                <a16:creationId xmlns:a16="http://schemas.microsoft.com/office/drawing/2014/main" id="{C5070087-69D3-4805-A9DC-F5F23F55D957}"/>
              </a:ext>
            </a:extLst>
          </p:cNvPr>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ED7FFC-2CD3-4849-B07E-3D25F9AC10C1}"/>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2F787958-06C3-4F4D-B34B-685E85984B83}"/>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3952491B-5F46-4947-B950-0C83CDECFE90}"/>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F22F4EFE-DC92-4683-8924-8126BF466EE9}"/>
              </a:ext>
            </a:extLst>
          </p:cNvPr>
          <p:cNvSpPr txBox="1"/>
          <p:nvPr/>
        </p:nvSpPr>
        <p:spPr>
          <a:xfrm>
            <a:off x="457200" y="228600"/>
            <a:ext cx="7696200" cy="2000548"/>
          </a:xfrm>
          <a:prstGeom prst="rect">
            <a:avLst/>
          </a:prstGeom>
          <a:noFill/>
        </p:spPr>
        <p:txBody>
          <a:bodyPr wrap="square" rtlCol="0">
            <a:spAutoFit/>
          </a:bodyPr>
          <a:lstStyle/>
          <a:p>
            <a:r>
              <a:rPr lang="en-US" sz="2400" dirty="0">
                <a:latin typeface="+mj-lt"/>
              </a:rPr>
              <a:t>Physical realization of Bose condensation</a:t>
            </a:r>
          </a:p>
          <a:p>
            <a:pPr lvl="1"/>
            <a:r>
              <a:rPr lang="en-US" sz="2000" baseline="30000" dirty="0">
                <a:latin typeface="+mj-lt"/>
              </a:rPr>
              <a:t>4</a:t>
            </a:r>
            <a:r>
              <a:rPr lang="en-US" sz="2000" dirty="0">
                <a:latin typeface="+mj-lt"/>
              </a:rPr>
              <a:t>He has a phase transition at 2 K to a “superfluid” state as discovered in 1937.  While it is intriguing to associate this phenomenon with Bose condensation, interactions of the He atoms in the superfluid state, modify the thermodynamics and statistical mechanics. </a:t>
            </a:r>
          </a:p>
        </p:txBody>
      </p:sp>
      <p:pic>
        <p:nvPicPr>
          <p:cNvPr id="6" name="Picture 5">
            <a:extLst>
              <a:ext uri="{FF2B5EF4-FFF2-40B4-BE49-F238E27FC236}">
                <a16:creationId xmlns:a16="http://schemas.microsoft.com/office/drawing/2014/main" id="{E0EEB6FD-CB53-4D19-9031-5D97D13B8364}"/>
              </a:ext>
            </a:extLst>
          </p:cNvPr>
          <p:cNvPicPr>
            <a:picLocks noChangeAspect="1"/>
          </p:cNvPicPr>
          <p:nvPr/>
        </p:nvPicPr>
        <p:blipFill>
          <a:blip r:embed="rId2"/>
          <a:stretch>
            <a:fillRect/>
          </a:stretch>
        </p:blipFill>
        <p:spPr>
          <a:xfrm>
            <a:off x="533400" y="2244874"/>
            <a:ext cx="6229350" cy="4095750"/>
          </a:xfrm>
          <a:prstGeom prst="rect">
            <a:avLst/>
          </a:prstGeom>
        </p:spPr>
      </p:pic>
      <p:pic>
        <p:nvPicPr>
          <p:cNvPr id="7" name="Picture 6">
            <a:extLst>
              <a:ext uri="{FF2B5EF4-FFF2-40B4-BE49-F238E27FC236}">
                <a16:creationId xmlns:a16="http://schemas.microsoft.com/office/drawing/2014/main" id="{5C52116D-E00B-4184-A7E3-B038E1AE68E6}"/>
              </a:ext>
            </a:extLst>
          </p:cNvPr>
          <p:cNvPicPr>
            <a:picLocks noChangeAspect="1"/>
          </p:cNvPicPr>
          <p:nvPr/>
        </p:nvPicPr>
        <p:blipFill>
          <a:blip r:embed="rId3"/>
          <a:stretch>
            <a:fillRect/>
          </a:stretch>
        </p:blipFill>
        <p:spPr>
          <a:xfrm>
            <a:off x="4553844" y="2057400"/>
            <a:ext cx="3998712" cy="666452"/>
          </a:xfrm>
          <a:prstGeom prst="rect">
            <a:avLst/>
          </a:prstGeom>
        </p:spPr>
      </p:pic>
      <p:sp>
        <p:nvSpPr>
          <p:cNvPr id="8" name="TextBox 7">
            <a:extLst>
              <a:ext uri="{FF2B5EF4-FFF2-40B4-BE49-F238E27FC236}">
                <a16:creationId xmlns:a16="http://schemas.microsoft.com/office/drawing/2014/main" id="{0FF0F65A-6B83-4371-9501-F04ACBA1EC17}"/>
              </a:ext>
            </a:extLst>
          </p:cNvPr>
          <p:cNvSpPr txBox="1"/>
          <p:nvPr/>
        </p:nvSpPr>
        <p:spPr>
          <a:xfrm>
            <a:off x="6934200" y="3124200"/>
            <a:ext cx="1905000" cy="461665"/>
          </a:xfrm>
          <a:prstGeom prst="rect">
            <a:avLst/>
          </a:prstGeom>
          <a:noFill/>
        </p:spPr>
        <p:txBody>
          <a:bodyPr wrap="square" rtlCol="0">
            <a:spAutoFit/>
          </a:bodyPr>
          <a:lstStyle/>
          <a:p>
            <a:r>
              <a:rPr lang="en-US" sz="2400" dirty="0">
                <a:latin typeface="+mj-lt"/>
              </a:rPr>
              <a:t>1995</a:t>
            </a:r>
          </a:p>
        </p:txBody>
      </p:sp>
      <p:sp>
        <p:nvSpPr>
          <p:cNvPr id="9" name="TextBox 8">
            <a:extLst>
              <a:ext uri="{FF2B5EF4-FFF2-40B4-BE49-F238E27FC236}">
                <a16:creationId xmlns:a16="http://schemas.microsoft.com/office/drawing/2014/main" id="{8F50F683-A2A3-46CC-A361-DD2515BEBBD4}"/>
              </a:ext>
            </a:extLst>
          </p:cNvPr>
          <p:cNvSpPr txBox="1"/>
          <p:nvPr/>
        </p:nvSpPr>
        <p:spPr>
          <a:xfrm>
            <a:off x="6934200" y="4057948"/>
            <a:ext cx="2133600" cy="1200329"/>
          </a:xfrm>
          <a:prstGeom prst="rect">
            <a:avLst/>
          </a:prstGeom>
          <a:noFill/>
        </p:spPr>
        <p:txBody>
          <a:bodyPr wrap="square" rtlCol="0">
            <a:spAutoFit/>
          </a:bodyPr>
          <a:lstStyle/>
          <a:p>
            <a:r>
              <a:rPr lang="en-US" sz="2400" dirty="0">
                <a:latin typeface="+mj-lt"/>
              </a:rPr>
              <a:t>T</a:t>
            </a:r>
            <a:r>
              <a:rPr lang="en-US" sz="2400" baseline="-25000" dirty="0">
                <a:latin typeface="+mj-lt"/>
              </a:rPr>
              <a:t>c</a:t>
            </a:r>
            <a:r>
              <a:rPr lang="en-US" sz="2400" dirty="0">
                <a:latin typeface="+mj-lt"/>
              </a:rPr>
              <a:t>=1.7x10</a:t>
            </a:r>
            <a:r>
              <a:rPr lang="en-US" sz="2400" baseline="30000" dirty="0">
                <a:latin typeface="+mj-lt"/>
              </a:rPr>
              <a:t>-7</a:t>
            </a:r>
            <a:r>
              <a:rPr lang="en-US" sz="2400" dirty="0">
                <a:latin typeface="+mj-lt"/>
              </a:rPr>
              <a:t>K</a:t>
            </a:r>
          </a:p>
          <a:p>
            <a:endParaRPr lang="en-US" sz="2400" dirty="0">
              <a:latin typeface="+mj-lt"/>
            </a:endParaRPr>
          </a:p>
          <a:p>
            <a:r>
              <a:rPr lang="en-US" sz="2400" baseline="30000" dirty="0">
                <a:latin typeface="+mj-lt"/>
              </a:rPr>
              <a:t>87</a:t>
            </a:r>
            <a:r>
              <a:rPr lang="en-US" sz="2400" dirty="0">
                <a:latin typeface="+mj-lt"/>
              </a:rPr>
              <a:t>Rb atoms</a:t>
            </a:r>
            <a:endParaRPr lang="en-US" sz="2400" baseline="30000" dirty="0">
              <a:latin typeface="+mj-lt"/>
            </a:endParaRPr>
          </a:p>
        </p:txBody>
      </p:sp>
    </p:spTree>
    <p:extLst>
      <p:ext uri="{BB962C8B-B14F-4D97-AF65-F5344CB8AC3E}">
        <p14:creationId xmlns:p14="http://schemas.microsoft.com/office/powerpoint/2010/main" val="204417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EA797-24E5-44B9-965F-A2997E1B17E2}"/>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EDE236C5-E276-411F-B6F2-D1B3FE6A2006}"/>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2F82C655-0997-4BCB-9EE7-B62AB16C9644}"/>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CC7D3249-2F84-47A6-8023-1B5BD1208321}"/>
              </a:ext>
            </a:extLst>
          </p:cNvPr>
          <p:cNvPicPr>
            <a:picLocks noChangeAspect="1"/>
          </p:cNvPicPr>
          <p:nvPr/>
        </p:nvPicPr>
        <p:blipFill>
          <a:blip r:embed="rId2"/>
          <a:stretch>
            <a:fillRect/>
          </a:stretch>
        </p:blipFill>
        <p:spPr>
          <a:xfrm>
            <a:off x="-14288" y="381000"/>
            <a:ext cx="8948277" cy="5883424"/>
          </a:xfrm>
          <a:prstGeom prst="rect">
            <a:avLst/>
          </a:prstGeom>
        </p:spPr>
      </p:pic>
      <p:sp>
        <p:nvSpPr>
          <p:cNvPr id="6" name="Rectangle 5">
            <a:extLst>
              <a:ext uri="{FF2B5EF4-FFF2-40B4-BE49-F238E27FC236}">
                <a16:creationId xmlns:a16="http://schemas.microsoft.com/office/drawing/2014/main" id="{681A54D4-99C0-4D96-AB39-FA6CDD0BF591}"/>
              </a:ext>
            </a:extLst>
          </p:cNvPr>
          <p:cNvSpPr/>
          <p:nvPr/>
        </p:nvSpPr>
        <p:spPr>
          <a:xfrm>
            <a:off x="1981200" y="3733800"/>
            <a:ext cx="3048000" cy="2286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4A8BDB-3C93-4B4A-9C95-D40B8D8B8840}"/>
              </a:ext>
            </a:extLst>
          </p:cNvPr>
          <p:cNvSpPr/>
          <p:nvPr/>
        </p:nvSpPr>
        <p:spPr>
          <a:xfrm>
            <a:off x="5638799" y="3719512"/>
            <a:ext cx="3295189" cy="2286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937D6F-451F-496C-A0D5-EEAA6DAACF33}"/>
              </a:ext>
            </a:extLst>
          </p:cNvPr>
          <p:cNvSpPr/>
          <p:nvPr/>
        </p:nvSpPr>
        <p:spPr>
          <a:xfrm>
            <a:off x="457200" y="3976687"/>
            <a:ext cx="1600200" cy="2286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78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786A6-4075-434B-94A1-26ECE3F378A0}"/>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8A9DEED8-3204-42FB-92E9-236B22643B9B}"/>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93991633-94A3-4F74-81E8-EC5AA8BC0827}"/>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D051FE03-D7DD-412A-8249-3120FA20D10D}"/>
              </a:ext>
            </a:extLst>
          </p:cNvPr>
          <p:cNvSpPr txBox="1"/>
          <p:nvPr/>
        </p:nvSpPr>
        <p:spPr>
          <a:xfrm>
            <a:off x="152400" y="228600"/>
            <a:ext cx="8229600" cy="1200329"/>
          </a:xfrm>
          <a:prstGeom prst="rect">
            <a:avLst/>
          </a:prstGeom>
          <a:noFill/>
        </p:spPr>
        <p:txBody>
          <a:bodyPr wrap="square" rtlCol="0">
            <a:spAutoFit/>
          </a:bodyPr>
          <a:lstStyle/>
          <a:p>
            <a:r>
              <a:rPr lang="en-US" sz="2400" dirty="0">
                <a:latin typeface="+mj-lt"/>
              </a:rPr>
              <a:t>Additional reading –</a:t>
            </a:r>
          </a:p>
          <a:p>
            <a:endParaRPr lang="en-US" sz="2400" dirty="0">
              <a:latin typeface="+mj-lt"/>
            </a:endParaRPr>
          </a:p>
          <a:p>
            <a:endParaRPr lang="en-US" sz="2400" dirty="0">
              <a:latin typeface="+mj-lt"/>
            </a:endParaRPr>
          </a:p>
        </p:txBody>
      </p:sp>
      <p:pic>
        <p:nvPicPr>
          <p:cNvPr id="6" name="Picture 5">
            <a:extLst>
              <a:ext uri="{FF2B5EF4-FFF2-40B4-BE49-F238E27FC236}">
                <a16:creationId xmlns:a16="http://schemas.microsoft.com/office/drawing/2014/main" id="{6449CF21-731E-4793-8B18-AA263F5D0794}"/>
              </a:ext>
            </a:extLst>
          </p:cNvPr>
          <p:cNvPicPr>
            <a:picLocks noChangeAspect="1"/>
          </p:cNvPicPr>
          <p:nvPr/>
        </p:nvPicPr>
        <p:blipFill>
          <a:blip r:embed="rId2"/>
          <a:stretch>
            <a:fillRect/>
          </a:stretch>
        </p:blipFill>
        <p:spPr>
          <a:xfrm>
            <a:off x="152400" y="700881"/>
            <a:ext cx="8467725" cy="1685925"/>
          </a:xfrm>
          <a:prstGeom prst="rect">
            <a:avLst/>
          </a:prstGeom>
        </p:spPr>
      </p:pic>
      <p:pic>
        <p:nvPicPr>
          <p:cNvPr id="7" name="Picture 6">
            <a:extLst>
              <a:ext uri="{FF2B5EF4-FFF2-40B4-BE49-F238E27FC236}">
                <a16:creationId xmlns:a16="http://schemas.microsoft.com/office/drawing/2014/main" id="{61C1DB44-6CB7-4BC9-9673-CA475B22F239}"/>
              </a:ext>
            </a:extLst>
          </p:cNvPr>
          <p:cNvPicPr>
            <a:picLocks noChangeAspect="1"/>
          </p:cNvPicPr>
          <p:nvPr/>
        </p:nvPicPr>
        <p:blipFill>
          <a:blip r:embed="rId3"/>
          <a:stretch>
            <a:fillRect/>
          </a:stretch>
        </p:blipFill>
        <p:spPr>
          <a:xfrm>
            <a:off x="171450" y="2942432"/>
            <a:ext cx="7048500" cy="1571625"/>
          </a:xfrm>
          <a:prstGeom prst="rect">
            <a:avLst/>
          </a:prstGeom>
        </p:spPr>
      </p:pic>
      <p:sp>
        <p:nvSpPr>
          <p:cNvPr id="8" name="TextBox 7">
            <a:extLst>
              <a:ext uri="{FF2B5EF4-FFF2-40B4-BE49-F238E27FC236}">
                <a16:creationId xmlns:a16="http://schemas.microsoft.com/office/drawing/2014/main" id="{3A53B56B-6F75-49AE-9E62-2D63AD86ABC0}"/>
              </a:ext>
            </a:extLst>
          </p:cNvPr>
          <p:cNvSpPr txBox="1"/>
          <p:nvPr/>
        </p:nvSpPr>
        <p:spPr>
          <a:xfrm>
            <a:off x="457200" y="4471195"/>
            <a:ext cx="7772400" cy="369332"/>
          </a:xfrm>
          <a:prstGeom prst="rect">
            <a:avLst/>
          </a:prstGeom>
          <a:noFill/>
        </p:spPr>
        <p:txBody>
          <a:bodyPr wrap="square" rtlCol="0">
            <a:spAutoFit/>
          </a:bodyPr>
          <a:lstStyle/>
          <a:p>
            <a:r>
              <a:rPr lang="en-US" dirty="0">
                <a:hlinkClick r:id="rId4"/>
              </a:rPr>
              <a:t>www.pnas.org/cgi/doi/10.1073/pnas.1707804114</a:t>
            </a:r>
            <a:endParaRPr lang="en-US" sz="2400" dirty="0">
              <a:latin typeface="+mj-lt"/>
            </a:endParaRPr>
          </a:p>
        </p:txBody>
      </p:sp>
      <p:sp>
        <p:nvSpPr>
          <p:cNvPr id="9" name="TextBox 8">
            <a:extLst>
              <a:ext uri="{FF2B5EF4-FFF2-40B4-BE49-F238E27FC236}">
                <a16:creationId xmlns:a16="http://schemas.microsoft.com/office/drawing/2014/main" id="{FBC7E925-FDDD-4217-ADC1-B72D33494D96}"/>
              </a:ext>
            </a:extLst>
          </p:cNvPr>
          <p:cNvSpPr txBox="1"/>
          <p:nvPr/>
        </p:nvSpPr>
        <p:spPr>
          <a:xfrm>
            <a:off x="2590800" y="3733800"/>
            <a:ext cx="5924550" cy="830997"/>
          </a:xfrm>
          <a:prstGeom prst="rect">
            <a:avLst/>
          </a:prstGeom>
          <a:noFill/>
        </p:spPr>
        <p:txBody>
          <a:bodyPr wrap="square" rtlCol="0">
            <a:spAutoFit/>
          </a:bodyPr>
          <a:lstStyle/>
          <a:p>
            <a:r>
              <a:rPr lang="en-US" sz="2400" dirty="0">
                <a:latin typeface="+mj-lt"/>
              </a:rPr>
              <a:t>Proceedings of the National Academy of Sciences 2017</a:t>
            </a:r>
          </a:p>
        </p:txBody>
      </p:sp>
    </p:spTree>
    <p:extLst>
      <p:ext uri="{BB962C8B-B14F-4D97-AF65-F5344CB8AC3E}">
        <p14:creationId xmlns:p14="http://schemas.microsoft.com/office/powerpoint/2010/main" val="206049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8E730-FBEB-46C5-BEEB-373B7D16DE18}"/>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535C835D-F68D-455D-8616-4F4A2C54F943}"/>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A4CA2D76-C1E2-478E-BDC8-589D5C289488}"/>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2">
            <a:extLst>
              <a:ext uri="{FF2B5EF4-FFF2-40B4-BE49-F238E27FC236}">
                <a16:creationId xmlns:a16="http://schemas.microsoft.com/office/drawing/2014/main" id="{B899479C-E013-4FF9-9436-A1A40193E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 t="26194" r="44957" b="5307"/>
          <a:stretch/>
        </p:blipFill>
        <p:spPr bwMode="auto">
          <a:xfrm>
            <a:off x="1295400" y="888264"/>
            <a:ext cx="5606321" cy="473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46DBB1B-1396-4DA5-9347-1A83C2EAFC74}"/>
              </a:ext>
            </a:extLst>
          </p:cNvPr>
          <p:cNvSpPr txBox="1"/>
          <p:nvPr/>
        </p:nvSpPr>
        <p:spPr>
          <a:xfrm>
            <a:off x="228600" y="228600"/>
            <a:ext cx="8594360" cy="461665"/>
          </a:xfrm>
          <a:prstGeom prst="rect">
            <a:avLst/>
          </a:prstGeom>
          <a:noFill/>
        </p:spPr>
        <p:txBody>
          <a:bodyPr wrap="square" rtlCol="0">
            <a:spAutoFit/>
          </a:bodyPr>
          <a:lstStyle/>
          <a:p>
            <a:r>
              <a:rPr lang="en-US" sz="2400" dirty="0">
                <a:hlinkClick r:id="rId3"/>
              </a:rPr>
              <a:t>https://www.pnas.org/content/pnas/114/23/5766.full.pdf</a:t>
            </a:r>
            <a:endParaRPr lang="en-US" sz="2400" dirty="0"/>
          </a:p>
        </p:txBody>
      </p:sp>
      <p:sp>
        <p:nvSpPr>
          <p:cNvPr id="7" name="TextBox 6">
            <a:extLst>
              <a:ext uri="{FF2B5EF4-FFF2-40B4-BE49-F238E27FC236}">
                <a16:creationId xmlns:a16="http://schemas.microsoft.com/office/drawing/2014/main" id="{4DFD85E4-D6EF-4C3D-A52E-2B07D5603F50}"/>
              </a:ext>
            </a:extLst>
          </p:cNvPr>
          <p:cNvSpPr txBox="1"/>
          <p:nvPr/>
        </p:nvSpPr>
        <p:spPr>
          <a:xfrm>
            <a:off x="381000" y="5715000"/>
            <a:ext cx="8229600" cy="461665"/>
          </a:xfrm>
          <a:prstGeom prst="rect">
            <a:avLst/>
          </a:prstGeom>
          <a:noFill/>
        </p:spPr>
        <p:txBody>
          <a:bodyPr wrap="square" rtlCol="0">
            <a:spAutoFit/>
          </a:bodyPr>
          <a:lstStyle/>
          <a:p>
            <a:r>
              <a:rPr lang="en-US" sz="2400" baseline="30000" dirty="0"/>
              <a:t>87</a:t>
            </a:r>
            <a:r>
              <a:rPr lang="en-US" sz="2400" dirty="0"/>
              <a:t>Rb atoms (~2000 atoms in condensate)</a:t>
            </a:r>
          </a:p>
        </p:txBody>
      </p:sp>
    </p:spTree>
    <p:extLst>
      <p:ext uri="{BB962C8B-B14F-4D97-AF65-F5344CB8AC3E}">
        <p14:creationId xmlns:p14="http://schemas.microsoft.com/office/powerpoint/2010/main" val="207161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749E6-4F2E-472A-B050-B272334B6D70}"/>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7A9CA36B-9C39-497F-BFA6-9D7C091F41AE}"/>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1EF7C2BA-C1A7-4C89-AA82-419320466F24}"/>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2">
            <a:extLst>
              <a:ext uri="{FF2B5EF4-FFF2-40B4-BE49-F238E27FC236}">
                <a16:creationId xmlns:a16="http://schemas.microsoft.com/office/drawing/2014/main" id="{436387CF-17DF-46C4-9CE0-562B952FBD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58" t="24243" r="26165" b="4352"/>
          <a:stretch/>
        </p:blipFill>
        <p:spPr bwMode="auto">
          <a:xfrm>
            <a:off x="1295400" y="381000"/>
            <a:ext cx="6327732" cy="592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46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E9B12-8F6B-4B06-AF66-2AFDD30C964A}"/>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BF5047A7-0496-464F-955E-37C4E1F8157A}"/>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577D2CD3-EAF3-4320-89F0-8FAF3B701E24}"/>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9E26B2F3-8617-452F-AEB5-81340D500CAE}"/>
              </a:ext>
            </a:extLst>
          </p:cNvPr>
          <p:cNvGraphicFramePr>
            <a:graphicFrameLocks noChangeAspect="1"/>
          </p:cNvGraphicFramePr>
          <p:nvPr>
            <p:extLst>
              <p:ext uri="{D42A27DB-BD31-4B8C-83A1-F6EECF244321}">
                <p14:modId xmlns:p14="http://schemas.microsoft.com/office/powerpoint/2010/main" val="1640963036"/>
              </p:ext>
            </p:extLst>
          </p:nvPr>
        </p:nvGraphicFramePr>
        <p:xfrm>
          <a:off x="355963" y="136525"/>
          <a:ext cx="5676900" cy="1646237"/>
        </p:xfrm>
        <a:graphic>
          <a:graphicData uri="http://schemas.openxmlformats.org/presentationml/2006/ole">
            <mc:AlternateContent xmlns:mc="http://schemas.openxmlformats.org/markup-compatibility/2006">
              <mc:Choice xmlns:v="urn:schemas-microsoft-com:vml" Requires="v">
                <p:oleObj spid="_x0000_s148514" name="Equation" r:id="rId3" imgW="5676993" imgH="1645920" progId="Equation.DSMT4">
                  <p:embed/>
                </p:oleObj>
              </mc:Choice>
              <mc:Fallback>
                <p:oleObj name="Equation" r:id="rId3" imgW="5676993" imgH="1645920" progId="Equation.DSMT4">
                  <p:embed/>
                  <p:pic>
                    <p:nvPicPr>
                      <p:cNvPr id="5" name="Object 4">
                        <a:extLst>
                          <a:ext uri="{FF2B5EF4-FFF2-40B4-BE49-F238E27FC236}">
                            <a16:creationId xmlns:a16="http://schemas.microsoft.com/office/drawing/2014/main" id="{6CC72AE9-67C0-488E-87C4-A738122F8C83}"/>
                          </a:ext>
                        </a:extLst>
                      </p:cNvPr>
                      <p:cNvPicPr/>
                      <p:nvPr/>
                    </p:nvPicPr>
                    <p:blipFill>
                      <a:blip r:embed="rId4"/>
                      <a:stretch>
                        <a:fillRect/>
                      </a:stretch>
                    </p:blipFill>
                    <p:spPr>
                      <a:xfrm>
                        <a:off x="355963" y="136525"/>
                        <a:ext cx="5676900" cy="164623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61ADEC0-6181-4B8E-AF08-DB62A5ECE37A}"/>
              </a:ext>
            </a:extLst>
          </p:cNvPr>
          <p:cNvSpPr txBox="1"/>
          <p:nvPr/>
        </p:nvSpPr>
        <p:spPr>
          <a:xfrm>
            <a:off x="355963" y="1782762"/>
            <a:ext cx="7772400" cy="1200329"/>
          </a:xfrm>
          <a:prstGeom prst="rect">
            <a:avLst/>
          </a:prstGeom>
          <a:noFill/>
        </p:spPr>
        <p:txBody>
          <a:bodyPr wrap="square" rtlCol="0">
            <a:spAutoFit/>
          </a:bodyPr>
          <a:lstStyle/>
          <a:p>
            <a:r>
              <a:rPr lang="en-US" sz="2400" dirty="0">
                <a:latin typeface="+mj-lt"/>
              </a:rPr>
              <a:t>The problem is that as z</a:t>
            </a:r>
            <a:r>
              <a:rPr lang="en-US" sz="2400" dirty="0">
                <a:latin typeface="+mj-lt"/>
                <a:sym typeface="Wingdings" panose="05000000000000000000" pitchFamily="2" charset="2"/>
              </a:rPr>
              <a:t>1,   the equations become poorly defined and we need to use more careful analysis.</a:t>
            </a:r>
            <a:endParaRPr lang="en-US" sz="2400" dirty="0">
              <a:latin typeface="+mj-lt"/>
            </a:endParaRPr>
          </a:p>
        </p:txBody>
      </p:sp>
      <p:graphicFrame>
        <p:nvGraphicFramePr>
          <p:cNvPr id="7" name="Object 6">
            <a:extLst>
              <a:ext uri="{FF2B5EF4-FFF2-40B4-BE49-F238E27FC236}">
                <a16:creationId xmlns:a16="http://schemas.microsoft.com/office/drawing/2014/main" id="{6F39178F-E017-45A5-94BB-FEA93D8CF56D}"/>
              </a:ext>
            </a:extLst>
          </p:cNvPr>
          <p:cNvGraphicFramePr>
            <a:graphicFrameLocks noChangeAspect="1"/>
          </p:cNvGraphicFramePr>
          <p:nvPr>
            <p:extLst>
              <p:ext uri="{D42A27DB-BD31-4B8C-83A1-F6EECF244321}">
                <p14:modId xmlns:p14="http://schemas.microsoft.com/office/powerpoint/2010/main" val="2815502893"/>
              </p:ext>
            </p:extLst>
          </p:nvPr>
        </p:nvGraphicFramePr>
        <p:xfrm>
          <a:off x="461554" y="3312987"/>
          <a:ext cx="7310846" cy="3067326"/>
        </p:xfrm>
        <a:graphic>
          <a:graphicData uri="http://schemas.openxmlformats.org/presentationml/2006/ole">
            <mc:AlternateContent xmlns:mc="http://schemas.openxmlformats.org/markup-compatibility/2006">
              <mc:Choice xmlns:v="urn:schemas-microsoft-com:vml" Requires="v">
                <p:oleObj spid="_x0000_s148515" name="Equation" r:id="rId5" imgW="4025880" imgH="1688760" progId="Equation.DSMT4">
                  <p:embed/>
                </p:oleObj>
              </mc:Choice>
              <mc:Fallback>
                <p:oleObj name="Equation" r:id="rId5" imgW="4025880" imgH="1688760" progId="Equation.DSMT4">
                  <p:embed/>
                  <p:pic>
                    <p:nvPicPr>
                      <p:cNvPr id="0" name=""/>
                      <p:cNvPicPr/>
                      <p:nvPr/>
                    </p:nvPicPr>
                    <p:blipFill>
                      <a:blip r:embed="rId6"/>
                      <a:stretch>
                        <a:fillRect/>
                      </a:stretch>
                    </p:blipFill>
                    <p:spPr>
                      <a:xfrm>
                        <a:off x="461554" y="3312987"/>
                        <a:ext cx="7310846" cy="3067326"/>
                      </a:xfrm>
                      <a:prstGeom prst="rect">
                        <a:avLst/>
                      </a:prstGeom>
                    </p:spPr>
                  </p:pic>
                </p:oleObj>
              </mc:Fallback>
            </mc:AlternateContent>
          </a:graphicData>
        </a:graphic>
      </p:graphicFrame>
    </p:spTree>
    <p:extLst>
      <p:ext uri="{BB962C8B-B14F-4D97-AF65-F5344CB8AC3E}">
        <p14:creationId xmlns:p14="http://schemas.microsoft.com/office/powerpoint/2010/main" val="324869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148BA-88FF-4747-B49C-0B54B7512937}"/>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088A075C-835C-4190-B4AD-8CB83E1E840A}"/>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E0D1DE9A-F31A-47D3-902D-77B9555AD798}"/>
              </a:ext>
            </a:extLst>
          </p:cNvPr>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a:extLst>
              <a:ext uri="{FF2B5EF4-FFF2-40B4-BE49-F238E27FC236}">
                <a16:creationId xmlns:a16="http://schemas.microsoft.com/office/drawing/2014/main" id="{8887034B-F80B-4AB2-B34E-4BBB0E980099}"/>
              </a:ext>
            </a:extLst>
          </p:cNvPr>
          <p:cNvGraphicFramePr>
            <a:graphicFrameLocks noChangeAspect="1"/>
          </p:cNvGraphicFramePr>
          <p:nvPr>
            <p:extLst>
              <p:ext uri="{D42A27DB-BD31-4B8C-83A1-F6EECF244321}">
                <p14:modId xmlns:p14="http://schemas.microsoft.com/office/powerpoint/2010/main" val="1700138001"/>
              </p:ext>
            </p:extLst>
          </p:nvPr>
        </p:nvGraphicFramePr>
        <p:xfrm>
          <a:off x="173037" y="0"/>
          <a:ext cx="5392140" cy="1487487"/>
        </p:xfrm>
        <a:graphic>
          <a:graphicData uri="http://schemas.openxmlformats.org/presentationml/2006/ole">
            <mc:AlternateContent xmlns:mc="http://schemas.openxmlformats.org/markup-compatibility/2006">
              <mc:Choice xmlns:v="urn:schemas-microsoft-com:vml" Requires="v">
                <p:oleObj spid="_x0000_s152602" name="Equation" r:id="rId3" imgW="2577960" imgH="711000" progId="Equation.DSMT4">
                  <p:embed/>
                </p:oleObj>
              </mc:Choice>
              <mc:Fallback>
                <p:oleObj name="Equation" r:id="rId3" imgW="2577960" imgH="711000" progId="Equation.DSMT4">
                  <p:embed/>
                  <p:pic>
                    <p:nvPicPr>
                      <p:cNvPr id="0" name=""/>
                      <p:cNvPicPr/>
                      <p:nvPr/>
                    </p:nvPicPr>
                    <p:blipFill>
                      <a:blip r:embed="rId4"/>
                      <a:stretch>
                        <a:fillRect/>
                      </a:stretch>
                    </p:blipFill>
                    <p:spPr>
                      <a:xfrm>
                        <a:off x="173037" y="0"/>
                        <a:ext cx="5392140" cy="14874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89F7DDC-CF2A-41CB-A1C2-236886A6CA81}"/>
              </a:ext>
            </a:extLst>
          </p:cNvPr>
          <p:cNvGraphicFramePr>
            <a:graphicFrameLocks noChangeAspect="1"/>
          </p:cNvGraphicFramePr>
          <p:nvPr>
            <p:extLst>
              <p:ext uri="{D42A27DB-BD31-4B8C-83A1-F6EECF244321}">
                <p14:modId xmlns:p14="http://schemas.microsoft.com/office/powerpoint/2010/main" val="2848208376"/>
              </p:ext>
            </p:extLst>
          </p:nvPr>
        </p:nvGraphicFramePr>
        <p:xfrm>
          <a:off x="203517" y="1676128"/>
          <a:ext cx="8797925" cy="4891087"/>
        </p:xfrm>
        <a:graphic>
          <a:graphicData uri="http://schemas.openxmlformats.org/presentationml/2006/ole">
            <mc:AlternateContent xmlns:mc="http://schemas.openxmlformats.org/markup-compatibility/2006">
              <mc:Choice xmlns:v="urn:schemas-microsoft-com:vml" Requires="v">
                <p:oleObj spid="_x0000_s152603" name="Equation" r:id="rId5" imgW="4749480" imgH="2641320" progId="Equation.DSMT4">
                  <p:embed/>
                </p:oleObj>
              </mc:Choice>
              <mc:Fallback>
                <p:oleObj name="Equation" r:id="rId5" imgW="4749480" imgH="2641320" progId="Equation.DSMT4">
                  <p:embed/>
                  <p:pic>
                    <p:nvPicPr>
                      <p:cNvPr id="5" name="Object 4">
                        <a:extLst>
                          <a:ext uri="{FF2B5EF4-FFF2-40B4-BE49-F238E27FC236}">
                            <a16:creationId xmlns:a16="http://schemas.microsoft.com/office/drawing/2014/main" id="{9E26B2F3-8617-452F-AEB5-81340D500CAE}"/>
                          </a:ext>
                        </a:extLst>
                      </p:cNvPr>
                      <p:cNvPicPr/>
                      <p:nvPr/>
                    </p:nvPicPr>
                    <p:blipFill>
                      <a:blip r:embed="rId6"/>
                      <a:stretch>
                        <a:fillRect/>
                      </a:stretch>
                    </p:blipFill>
                    <p:spPr>
                      <a:xfrm>
                        <a:off x="203517" y="1676128"/>
                        <a:ext cx="8797925" cy="4891087"/>
                      </a:xfrm>
                      <a:prstGeom prst="rect">
                        <a:avLst/>
                      </a:prstGeom>
                    </p:spPr>
                  </p:pic>
                </p:oleObj>
              </mc:Fallback>
            </mc:AlternateContent>
          </a:graphicData>
        </a:graphic>
      </p:graphicFrame>
    </p:spTree>
    <p:extLst>
      <p:ext uri="{BB962C8B-B14F-4D97-AF65-F5344CB8AC3E}">
        <p14:creationId xmlns:p14="http://schemas.microsoft.com/office/powerpoint/2010/main" val="352299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3AFFB-1466-4253-8BCA-6ECC8F402047}"/>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F80FA6BA-1509-4E5D-AA68-8DF692A286C5}"/>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85685E31-1A07-46EA-9C7C-56F7EA05CD65}"/>
              </a:ext>
            </a:extLst>
          </p:cNvPr>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a:extLst>
              <a:ext uri="{FF2B5EF4-FFF2-40B4-BE49-F238E27FC236}">
                <a16:creationId xmlns:a16="http://schemas.microsoft.com/office/drawing/2014/main" id="{7D7AFF18-4B91-48F5-9F8A-2A41D5C74F95}"/>
              </a:ext>
            </a:extLst>
          </p:cNvPr>
          <p:cNvGraphicFramePr>
            <a:graphicFrameLocks noChangeAspect="1"/>
          </p:cNvGraphicFramePr>
          <p:nvPr>
            <p:extLst>
              <p:ext uri="{D42A27DB-BD31-4B8C-83A1-F6EECF244321}">
                <p14:modId xmlns:p14="http://schemas.microsoft.com/office/powerpoint/2010/main" val="2859272844"/>
              </p:ext>
            </p:extLst>
          </p:nvPr>
        </p:nvGraphicFramePr>
        <p:xfrm>
          <a:off x="304800" y="363695"/>
          <a:ext cx="7964540" cy="1957387"/>
        </p:xfrm>
        <a:graphic>
          <a:graphicData uri="http://schemas.openxmlformats.org/presentationml/2006/ole">
            <mc:AlternateContent xmlns:mc="http://schemas.openxmlformats.org/markup-compatibility/2006">
              <mc:Choice xmlns:v="urn:schemas-microsoft-com:vml" Requires="v">
                <p:oleObj spid="_x0000_s153611" name="Equation" r:id="rId3" imgW="2997000" imgH="736560" progId="Equation.DSMT4">
                  <p:embed/>
                </p:oleObj>
              </mc:Choice>
              <mc:Fallback>
                <p:oleObj name="Equation" r:id="rId3" imgW="2997000" imgH="736560" progId="Equation.DSMT4">
                  <p:embed/>
                  <p:pic>
                    <p:nvPicPr>
                      <p:cNvPr id="0" name=""/>
                      <p:cNvPicPr/>
                      <p:nvPr/>
                    </p:nvPicPr>
                    <p:blipFill>
                      <a:blip r:embed="rId4"/>
                      <a:stretch>
                        <a:fillRect/>
                      </a:stretch>
                    </p:blipFill>
                    <p:spPr>
                      <a:xfrm>
                        <a:off x="304800" y="363695"/>
                        <a:ext cx="7964540" cy="195738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A963E455-78CA-4EFE-942D-7AD9DFC2D779}"/>
              </a:ext>
            </a:extLst>
          </p:cNvPr>
          <p:cNvPicPr>
            <a:picLocks noChangeAspect="1"/>
          </p:cNvPicPr>
          <p:nvPr/>
        </p:nvPicPr>
        <p:blipFill>
          <a:blip r:embed="rId5"/>
          <a:stretch>
            <a:fillRect/>
          </a:stretch>
        </p:blipFill>
        <p:spPr>
          <a:xfrm>
            <a:off x="472440" y="2714667"/>
            <a:ext cx="6918960" cy="3779638"/>
          </a:xfrm>
          <a:prstGeom prst="rect">
            <a:avLst/>
          </a:prstGeom>
        </p:spPr>
      </p:pic>
    </p:spTree>
    <p:extLst>
      <p:ext uri="{BB962C8B-B14F-4D97-AF65-F5344CB8AC3E}">
        <p14:creationId xmlns:p14="http://schemas.microsoft.com/office/powerpoint/2010/main" val="309665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A8840-A4E0-474D-9A50-483DC5C4794A}"/>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A1385C74-75A9-4489-9090-720CF9941D50}"/>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49660E44-A6E4-493A-A2F0-1490DE8A00B5}"/>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a:extLst>
              <a:ext uri="{FF2B5EF4-FFF2-40B4-BE49-F238E27FC236}">
                <a16:creationId xmlns:a16="http://schemas.microsoft.com/office/drawing/2014/main" id="{8578A330-D4DB-4B0A-978D-F8BF68DE5BBC}"/>
              </a:ext>
            </a:extLst>
          </p:cNvPr>
          <p:cNvPicPr>
            <a:picLocks noChangeAspect="1"/>
          </p:cNvPicPr>
          <p:nvPr/>
        </p:nvPicPr>
        <p:blipFill>
          <a:blip r:embed="rId2"/>
          <a:stretch>
            <a:fillRect/>
          </a:stretch>
        </p:blipFill>
        <p:spPr>
          <a:xfrm>
            <a:off x="752475" y="1328737"/>
            <a:ext cx="7639050" cy="4200525"/>
          </a:xfrm>
          <a:prstGeom prst="rect">
            <a:avLst/>
          </a:prstGeom>
        </p:spPr>
      </p:pic>
    </p:spTree>
    <p:extLst>
      <p:ext uri="{BB962C8B-B14F-4D97-AF65-F5344CB8AC3E}">
        <p14:creationId xmlns:p14="http://schemas.microsoft.com/office/powerpoint/2010/main" val="219841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C7DCF-4A03-48C8-85EF-BCC1252E4F56}"/>
              </a:ext>
            </a:extLst>
          </p:cNvPr>
          <p:cNvPicPr>
            <a:picLocks noChangeAspect="1"/>
          </p:cNvPicPr>
          <p:nvPr/>
        </p:nvPicPr>
        <p:blipFill>
          <a:blip r:embed="rId2"/>
          <a:stretch>
            <a:fillRect/>
          </a:stretch>
        </p:blipFill>
        <p:spPr>
          <a:xfrm>
            <a:off x="0" y="195395"/>
            <a:ext cx="9144000" cy="5474196"/>
          </a:xfrm>
          <a:prstGeom prst="rect">
            <a:avLst/>
          </a:prstGeom>
        </p:spPr>
      </p:pic>
      <p:sp>
        <p:nvSpPr>
          <p:cNvPr id="6" name="Rectangle 5">
            <a:extLst>
              <a:ext uri="{FF2B5EF4-FFF2-40B4-BE49-F238E27FC236}">
                <a16:creationId xmlns:a16="http://schemas.microsoft.com/office/drawing/2014/main" id="{9FC859EB-D31F-4DB3-B0F3-5C029A575D13}"/>
              </a:ext>
            </a:extLst>
          </p:cNvPr>
          <p:cNvSpPr/>
          <p:nvPr/>
        </p:nvSpPr>
        <p:spPr>
          <a:xfrm>
            <a:off x="152400" y="3233068"/>
            <a:ext cx="8991600" cy="391863"/>
          </a:xfrm>
          <a:prstGeom prst="rect">
            <a:avLst/>
          </a:prstGeom>
          <a:solidFill>
            <a:srgbClr val="DA32AA">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FDF82E3-8190-4BCE-B2CD-5224AA9AC4AE}"/>
              </a:ext>
            </a:extLst>
          </p:cNvPr>
          <p:cNvSpPr>
            <a:spLocks noGrp="1"/>
          </p:cNvSpPr>
          <p:nvPr>
            <p:ph type="dt" sz="half" idx="10"/>
          </p:nvPr>
        </p:nvSpPr>
        <p:spPr/>
        <p:txBody>
          <a:bodyPr/>
          <a:lstStyle/>
          <a:p>
            <a:r>
              <a:rPr lang="en-US"/>
              <a:t>4/16/2021</a:t>
            </a:r>
            <a:endParaRPr lang="en-US" dirty="0"/>
          </a:p>
        </p:txBody>
      </p:sp>
      <p:sp>
        <p:nvSpPr>
          <p:cNvPr id="8" name="Footer Placeholder 7">
            <a:extLst>
              <a:ext uri="{FF2B5EF4-FFF2-40B4-BE49-F238E27FC236}">
                <a16:creationId xmlns:a16="http://schemas.microsoft.com/office/drawing/2014/main" id="{3076C047-264C-47A3-B938-4A71F94A6F8F}"/>
              </a:ext>
            </a:extLst>
          </p:cNvPr>
          <p:cNvSpPr>
            <a:spLocks noGrp="1"/>
          </p:cNvSpPr>
          <p:nvPr>
            <p:ph type="ftr" sz="quarter" idx="11"/>
          </p:nvPr>
        </p:nvSpPr>
        <p:spPr/>
        <p:txBody>
          <a:bodyPr/>
          <a:lstStyle/>
          <a:p>
            <a:r>
              <a:rPr lang="en-US"/>
              <a:t>PHY 341/641  Spring 2021 -- Lecture 31</a:t>
            </a:r>
            <a:endParaRPr lang="en-US" dirty="0"/>
          </a:p>
        </p:txBody>
      </p:sp>
      <p:sp>
        <p:nvSpPr>
          <p:cNvPr id="9" name="Slide Number Placeholder 8">
            <a:extLst>
              <a:ext uri="{FF2B5EF4-FFF2-40B4-BE49-F238E27FC236}">
                <a16:creationId xmlns:a16="http://schemas.microsoft.com/office/drawing/2014/main" id="{ED6655A1-58F3-473C-9924-F5CC7495CD19}"/>
              </a:ext>
            </a:extLst>
          </p:cNvPr>
          <p:cNvSpPr>
            <a:spLocks noGrp="1"/>
          </p:cNvSpPr>
          <p:nvPr>
            <p:ph type="sldNum" sz="quarter" idx="12"/>
          </p:nvPr>
        </p:nvSpPr>
        <p:spPr/>
        <p:txBody>
          <a:bodyPr/>
          <a:lstStyle/>
          <a:p>
            <a:fld id="{CE368B07-CEBF-4C80-90AF-53B34FA04CF3}" type="slidenum">
              <a:rPr lang="en-US" smtClean="0"/>
              <a:t>2</a:t>
            </a:fld>
            <a:endParaRPr lang="en-US" dirty="0"/>
          </a:p>
        </p:txBody>
      </p:sp>
    </p:spTree>
    <p:extLst>
      <p:ext uri="{BB962C8B-B14F-4D97-AF65-F5344CB8AC3E}">
        <p14:creationId xmlns:p14="http://schemas.microsoft.com/office/powerpoint/2010/main" val="423849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71CDF-1144-4E08-A833-84EB628B2E2D}"/>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B274DCB0-27D9-4248-8EC2-E71EFA0B72AE}"/>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499088AD-5AEF-43D8-87EC-44EB657FA8F9}"/>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609E9754-8FA4-4E57-BB1B-2154892A6315}"/>
              </a:ext>
            </a:extLst>
          </p:cNvPr>
          <p:cNvSpPr txBox="1"/>
          <p:nvPr/>
        </p:nvSpPr>
        <p:spPr>
          <a:xfrm>
            <a:off x="304800" y="304800"/>
            <a:ext cx="8382000" cy="4247317"/>
          </a:xfrm>
          <a:prstGeom prst="rect">
            <a:avLst/>
          </a:prstGeom>
          <a:noFill/>
        </p:spPr>
        <p:txBody>
          <a:bodyPr wrap="square" rtlCol="0">
            <a:spAutoFit/>
          </a:bodyPr>
          <a:lstStyle/>
          <a:p>
            <a:r>
              <a:rPr lang="en-US" sz="2400" dirty="0">
                <a:latin typeface="+mj-lt"/>
              </a:rPr>
              <a:t>Your questions –</a:t>
            </a:r>
          </a:p>
          <a:p>
            <a:r>
              <a:rPr lang="en-US" sz="2400" dirty="0">
                <a:latin typeface="+mj-lt"/>
              </a:rPr>
              <a:t>From Kristen -- </a:t>
            </a:r>
            <a:r>
              <a:rPr lang="en-US" dirty="0"/>
              <a:t>1. Why must the ground state of the energy be equal to the chemical potential at T=0, wouldn't this make the denominator of equation 7.121 be zero? 2. At temperatures higher than Tc, why is it that the chemical potential is negative? 3. Could you reinforce why Bose-Einstein Condensation doesn't happen in all systems?</a:t>
            </a:r>
          </a:p>
          <a:p>
            <a:endParaRPr lang="en-US" dirty="0"/>
          </a:p>
          <a:p>
            <a:r>
              <a:rPr lang="en-US" sz="2400" dirty="0"/>
              <a:t>From Mike -- </a:t>
            </a:r>
            <a:r>
              <a:rPr lang="en-US" dirty="0"/>
              <a:t>Can you further elaborate on how the ground state for </a:t>
            </a:r>
            <a:r>
              <a:rPr lang="en-US" dirty="0" err="1"/>
              <a:t>bose</a:t>
            </a:r>
            <a:r>
              <a:rPr lang="en-US" dirty="0"/>
              <a:t> particles is more favorable if they are indistinguishable rather than distinguishable?</a:t>
            </a:r>
          </a:p>
          <a:p>
            <a:endParaRPr lang="en-US" sz="2400" dirty="0"/>
          </a:p>
          <a:p>
            <a:r>
              <a:rPr lang="en-US" sz="2400" dirty="0"/>
              <a:t>From Chao -- </a:t>
            </a:r>
            <a:r>
              <a:rPr lang="en-US" dirty="0"/>
              <a:t>how is the factor Pi  included in the formula below?  </a:t>
            </a:r>
            <a:endParaRPr lang="en-US" sz="2400" dirty="0"/>
          </a:p>
          <a:p>
            <a:r>
              <a:rPr lang="en-US" sz="2400" dirty="0">
                <a:latin typeface="+mj-lt"/>
              </a:rPr>
              <a:t>.</a:t>
            </a:r>
          </a:p>
        </p:txBody>
      </p:sp>
      <p:pic>
        <p:nvPicPr>
          <p:cNvPr id="6" name="Picture 5">
            <a:extLst>
              <a:ext uri="{FF2B5EF4-FFF2-40B4-BE49-F238E27FC236}">
                <a16:creationId xmlns:a16="http://schemas.microsoft.com/office/drawing/2014/main" id="{0AA429A0-0178-4675-8890-702E8CE23EC2}"/>
              </a:ext>
            </a:extLst>
          </p:cNvPr>
          <p:cNvPicPr>
            <a:picLocks noChangeAspect="1"/>
          </p:cNvPicPr>
          <p:nvPr/>
        </p:nvPicPr>
        <p:blipFill>
          <a:blip r:embed="rId2"/>
          <a:stretch>
            <a:fillRect/>
          </a:stretch>
        </p:blipFill>
        <p:spPr>
          <a:xfrm>
            <a:off x="990600" y="4191000"/>
            <a:ext cx="5667375" cy="952500"/>
          </a:xfrm>
          <a:prstGeom prst="rect">
            <a:avLst/>
          </a:prstGeom>
        </p:spPr>
      </p:pic>
    </p:spTree>
    <p:extLst>
      <p:ext uri="{BB962C8B-B14F-4D97-AF65-F5344CB8AC3E}">
        <p14:creationId xmlns:p14="http://schemas.microsoft.com/office/powerpoint/2010/main" val="48199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5BB83-8B92-4A81-A23F-5536A11BB624}"/>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5510248A-A760-40E9-A41B-5F6136B3DFE0}"/>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90438476-BC6B-47FD-89DF-04C0304A98B9}"/>
              </a:ext>
            </a:extLst>
          </p:cNvPr>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5" name="Object 4">
            <a:extLst>
              <a:ext uri="{FF2B5EF4-FFF2-40B4-BE49-F238E27FC236}">
                <a16:creationId xmlns:a16="http://schemas.microsoft.com/office/drawing/2014/main" id="{F4A6A38E-6896-427D-B169-19576C6FC920}"/>
              </a:ext>
            </a:extLst>
          </p:cNvPr>
          <p:cNvGraphicFramePr>
            <a:graphicFrameLocks noChangeAspect="1"/>
          </p:cNvGraphicFramePr>
          <p:nvPr>
            <p:extLst>
              <p:ext uri="{D42A27DB-BD31-4B8C-83A1-F6EECF244321}">
                <p14:modId xmlns:p14="http://schemas.microsoft.com/office/powerpoint/2010/main" val="2948331531"/>
              </p:ext>
            </p:extLst>
          </p:nvPr>
        </p:nvGraphicFramePr>
        <p:xfrm>
          <a:off x="347213" y="535033"/>
          <a:ext cx="8309107" cy="1735137"/>
        </p:xfrm>
        <a:graphic>
          <a:graphicData uri="http://schemas.openxmlformats.org/presentationml/2006/ole">
            <mc:AlternateContent xmlns:mc="http://schemas.openxmlformats.org/markup-compatibility/2006">
              <mc:Choice xmlns:v="urn:schemas-microsoft-com:vml" Requires="v">
                <p:oleObj spid="_x0000_s151569" name="Equation" r:id="rId3" imgW="4317840" imgH="901440" progId="Equation.DSMT4">
                  <p:embed/>
                </p:oleObj>
              </mc:Choice>
              <mc:Fallback>
                <p:oleObj name="Equation" r:id="rId3" imgW="4317840" imgH="901440" progId="Equation.DSMT4">
                  <p:embed/>
                  <p:pic>
                    <p:nvPicPr>
                      <p:cNvPr id="0" name=""/>
                      <p:cNvPicPr/>
                      <p:nvPr/>
                    </p:nvPicPr>
                    <p:blipFill>
                      <a:blip r:embed="rId4"/>
                      <a:stretch>
                        <a:fillRect/>
                      </a:stretch>
                    </p:blipFill>
                    <p:spPr>
                      <a:xfrm>
                        <a:off x="347213" y="535033"/>
                        <a:ext cx="8309107" cy="1735137"/>
                      </a:xfrm>
                      <a:prstGeom prst="rect">
                        <a:avLst/>
                      </a:prstGeom>
                    </p:spPr>
                  </p:pic>
                </p:oleObj>
              </mc:Fallback>
            </mc:AlternateContent>
          </a:graphicData>
        </a:graphic>
      </p:graphicFrame>
    </p:spTree>
    <p:extLst>
      <p:ext uri="{BB962C8B-B14F-4D97-AF65-F5344CB8AC3E}">
        <p14:creationId xmlns:p14="http://schemas.microsoft.com/office/powerpoint/2010/main" val="270007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12F67-845C-423E-9211-714FF9658334}"/>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D5691489-C2A1-4279-A993-A48DC0C9AC16}"/>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72DBFB43-4BC8-4023-8736-A1F32A8317FE}"/>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324EE9F1-DD7B-4AA8-A0ED-EF3EA69B833D}"/>
              </a:ext>
            </a:extLst>
          </p:cNvPr>
          <p:cNvSpPr txBox="1"/>
          <p:nvPr/>
        </p:nvSpPr>
        <p:spPr>
          <a:xfrm>
            <a:off x="304800" y="228600"/>
            <a:ext cx="8382000" cy="830997"/>
          </a:xfrm>
          <a:prstGeom prst="rect">
            <a:avLst/>
          </a:prstGeom>
          <a:noFill/>
        </p:spPr>
        <p:txBody>
          <a:bodyPr wrap="square" rtlCol="0">
            <a:spAutoFit/>
          </a:bodyPr>
          <a:lstStyle/>
          <a:p>
            <a:r>
              <a:rPr lang="en-US" sz="2400" dirty="0">
                <a:latin typeface="+mj-lt"/>
              </a:rPr>
              <a:t>Grand canonical partition function and Grand potential for non interacting Bose particles:</a:t>
            </a:r>
          </a:p>
        </p:txBody>
      </p:sp>
      <p:graphicFrame>
        <p:nvGraphicFramePr>
          <p:cNvPr id="6" name="Object 5">
            <a:extLst>
              <a:ext uri="{FF2B5EF4-FFF2-40B4-BE49-F238E27FC236}">
                <a16:creationId xmlns:a16="http://schemas.microsoft.com/office/drawing/2014/main" id="{C307142E-DD79-487A-8E6B-0D66D227678D}"/>
              </a:ext>
            </a:extLst>
          </p:cNvPr>
          <p:cNvGraphicFramePr>
            <a:graphicFrameLocks noChangeAspect="1"/>
          </p:cNvGraphicFramePr>
          <p:nvPr>
            <p:extLst>
              <p:ext uri="{D42A27DB-BD31-4B8C-83A1-F6EECF244321}">
                <p14:modId xmlns:p14="http://schemas.microsoft.com/office/powerpoint/2010/main" val="2180075200"/>
              </p:ext>
            </p:extLst>
          </p:nvPr>
        </p:nvGraphicFramePr>
        <p:xfrm>
          <a:off x="515143" y="1083409"/>
          <a:ext cx="8113713" cy="2901950"/>
        </p:xfrm>
        <a:graphic>
          <a:graphicData uri="http://schemas.openxmlformats.org/presentationml/2006/ole">
            <mc:AlternateContent xmlns:mc="http://schemas.openxmlformats.org/markup-compatibility/2006">
              <mc:Choice xmlns:v="urn:schemas-microsoft-com:vml" Requires="v">
                <p:oleObj spid="_x0000_s145455" name="Equation" r:id="rId3" imgW="3911400" imgH="1396800" progId="Equation.DSMT4">
                  <p:embed/>
                </p:oleObj>
              </mc:Choice>
              <mc:Fallback>
                <p:oleObj name="Equation" r:id="rId3" imgW="3911400" imgH="1396800" progId="Equation.DSMT4">
                  <p:embed/>
                  <p:pic>
                    <p:nvPicPr>
                      <p:cNvPr id="6" name="Object 5">
                        <a:extLst>
                          <a:ext uri="{FF2B5EF4-FFF2-40B4-BE49-F238E27FC236}">
                            <a16:creationId xmlns:a16="http://schemas.microsoft.com/office/drawing/2014/main" id="{E85BFC76-D451-4535-9108-22E696738E25}"/>
                          </a:ext>
                        </a:extLst>
                      </p:cNvPr>
                      <p:cNvPicPr/>
                      <p:nvPr/>
                    </p:nvPicPr>
                    <p:blipFill>
                      <a:blip r:embed="rId4"/>
                      <a:stretch>
                        <a:fillRect/>
                      </a:stretch>
                    </p:blipFill>
                    <p:spPr>
                      <a:xfrm>
                        <a:off x="515143" y="1083409"/>
                        <a:ext cx="8113713" cy="2901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E571501-E98B-4E70-AFB4-ACFCD685BBD6}"/>
              </a:ext>
            </a:extLst>
          </p:cNvPr>
          <p:cNvGraphicFramePr>
            <a:graphicFrameLocks noChangeAspect="1"/>
          </p:cNvGraphicFramePr>
          <p:nvPr>
            <p:extLst>
              <p:ext uri="{D42A27DB-BD31-4B8C-83A1-F6EECF244321}">
                <p14:modId xmlns:p14="http://schemas.microsoft.com/office/powerpoint/2010/main" val="3079892784"/>
              </p:ext>
            </p:extLst>
          </p:nvPr>
        </p:nvGraphicFramePr>
        <p:xfrm>
          <a:off x="600868" y="4126279"/>
          <a:ext cx="7626658" cy="2089151"/>
        </p:xfrm>
        <a:graphic>
          <a:graphicData uri="http://schemas.openxmlformats.org/presentationml/2006/ole">
            <mc:AlternateContent xmlns:mc="http://schemas.openxmlformats.org/markup-compatibility/2006">
              <mc:Choice xmlns:v="urn:schemas-microsoft-com:vml" Requires="v">
                <p:oleObj spid="_x0000_s145456" name="Equation" r:id="rId5" imgW="3848040" imgH="1054080" progId="Equation.DSMT4">
                  <p:embed/>
                </p:oleObj>
              </mc:Choice>
              <mc:Fallback>
                <p:oleObj name="Equation" r:id="rId5" imgW="3848040" imgH="1054080" progId="Equation.DSMT4">
                  <p:embed/>
                  <p:pic>
                    <p:nvPicPr>
                      <p:cNvPr id="0" name=""/>
                      <p:cNvPicPr/>
                      <p:nvPr/>
                    </p:nvPicPr>
                    <p:blipFill>
                      <a:blip r:embed="rId6"/>
                      <a:stretch>
                        <a:fillRect/>
                      </a:stretch>
                    </p:blipFill>
                    <p:spPr>
                      <a:xfrm>
                        <a:off x="600868" y="4126279"/>
                        <a:ext cx="7626658" cy="2089151"/>
                      </a:xfrm>
                      <a:prstGeom prst="rect">
                        <a:avLst/>
                      </a:prstGeom>
                    </p:spPr>
                  </p:pic>
                </p:oleObj>
              </mc:Fallback>
            </mc:AlternateContent>
          </a:graphicData>
        </a:graphic>
      </p:graphicFrame>
    </p:spTree>
    <p:extLst>
      <p:ext uri="{BB962C8B-B14F-4D97-AF65-F5344CB8AC3E}">
        <p14:creationId xmlns:p14="http://schemas.microsoft.com/office/powerpoint/2010/main" val="407885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A3C36-75FB-464B-B4CC-727687C05ED4}"/>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BDE69611-5818-4734-9CC2-DBE751F13DB9}"/>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3049A928-0602-42FE-BA3C-4B5E4C8EF68D}"/>
              </a:ext>
            </a:extLst>
          </p:cNvPr>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a:extLst>
              <a:ext uri="{FF2B5EF4-FFF2-40B4-BE49-F238E27FC236}">
                <a16:creationId xmlns:a16="http://schemas.microsoft.com/office/drawing/2014/main" id="{1F09B882-5079-43FD-AF39-69D8B2DE0CF0}"/>
              </a:ext>
            </a:extLst>
          </p:cNvPr>
          <p:cNvGraphicFramePr>
            <a:graphicFrameLocks noChangeAspect="1"/>
          </p:cNvGraphicFramePr>
          <p:nvPr>
            <p:extLst>
              <p:ext uri="{D42A27DB-BD31-4B8C-83A1-F6EECF244321}">
                <p14:modId xmlns:p14="http://schemas.microsoft.com/office/powerpoint/2010/main" val="1212380917"/>
              </p:ext>
            </p:extLst>
          </p:nvPr>
        </p:nvGraphicFramePr>
        <p:xfrm>
          <a:off x="354609" y="136525"/>
          <a:ext cx="5893791" cy="1625873"/>
        </p:xfrm>
        <a:graphic>
          <a:graphicData uri="http://schemas.openxmlformats.org/presentationml/2006/ole">
            <mc:AlternateContent xmlns:mc="http://schemas.openxmlformats.org/markup-compatibility/2006">
              <mc:Choice xmlns:v="urn:schemas-microsoft-com:vml" Requires="v">
                <p:oleObj spid="_x0000_s146481" name="Equation" r:id="rId3" imgW="2209680" imgH="609480" progId="Equation.DSMT4">
                  <p:embed/>
                </p:oleObj>
              </mc:Choice>
              <mc:Fallback>
                <p:oleObj name="Equation" r:id="rId3" imgW="2209680" imgH="609480" progId="Equation.DSMT4">
                  <p:embed/>
                  <p:pic>
                    <p:nvPicPr>
                      <p:cNvPr id="0" name=""/>
                      <p:cNvPicPr/>
                      <p:nvPr/>
                    </p:nvPicPr>
                    <p:blipFill>
                      <a:blip r:embed="rId4"/>
                      <a:stretch>
                        <a:fillRect/>
                      </a:stretch>
                    </p:blipFill>
                    <p:spPr>
                      <a:xfrm>
                        <a:off x="354609" y="136525"/>
                        <a:ext cx="5893791" cy="1625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AC59B19-6341-4882-B5CA-DEA69746F349}"/>
              </a:ext>
            </a:extLst>
          </p:cNvPr>
          <p:cNvGraphicFramePr>
            <a:graphicFrameLocks noChangeAspect="1"/>
          </p:cNvGraphicFramePr>
          <p:nvPr>
            <p:extLst>
              <p:ext uri="{D42A27DB-BD31-4B8C-83A1-F6EECF244321}">
                <p14:modId xmlns:p14="http://schemas.microsoft.com/office/powerpoint/2010/main" val="3800142041"/>
              </p:ext>
            </p:extLst>
          </p:nvPr>
        </p:nvGraphicFramePr>
        <p:xfrm>
          <a:off x="558800" y="1971675"/>
          <a:ext cx="7932738" cy="3217863"/>
        </p:xfrm>
        <a:graphic>
          <a:graphicData uri="http://schemas.openxmlformats.org/presentationml/2006/ole">
            <mc:AlternateContent xmlns:mc="http://schemas.openxmlformats.org/markup-compatibility/2006">
              <mc:Choice xmlns:v="urn:schemas-microsoft-com:vml" Requires="v">
                <p:oleObj spid="_x0000_s146482" name="Equation" r:id="rId5" imgW="3504960" imgH="1422360" progId="Equation.DSMT4">
                  <p:embed/>
                </p:oleObj>
              </mc:Choice>
              <mc:Fallback>
                <p:oleObj name="Equation" r:id="rId5" imgW="3504960" imgH="1422360" progId="Equation.DSMT4">
                  <p:embed/>
                  <p:pic>
                    <p:nvPicPr>
                      <p:cNvPr id="0" name=""/>
                      <p:cNvPicPr/>
                      <p:nvPr/>
                    </p:nvPicPr>
                    <p:blipFill>
                      <a:blip r:embed="rId6"/>
                      <a:stretch>
                        <a:fillRect/>
                      </a:stretch>
                    </p:blipFill>
                    <p:spPr>
                      <a:xfrm>
                        <a:off x="558800" y="1971675"/>
                        <a:ext cx="7932738" cy="3217863"/>
                      </a:xfrm>
                      <a:prstGeom prst="rect">
                        <a:avLst/>
                      </a:prstGeom>
                    </p:spPr>
                  </p:pic>
                </p:oleObj>
              </mc:Fallback>
            </mc:AlternateContent>
          </a:graphicData>
        </a:graphic>
      </p:graphicFrame>
    </p:spTree>
    <p:extLst>
      <p:ext uri="{BB962C8B-B14F-4D97-AF65-F5344CB8AC3E}">
        <p14:creationId xmlns:p14="http://schemas.microsoft.com/office/powerpoint/2010/main" val="101545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C0B79E-53CC-4388-9908-A995A9866D66}"/>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F93E5718-14A4-437F-8A08-457889441CCF}"/>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53307415-0074-44BC-9501-1DDF2807DC95}"/>
              </a:ext>
            </a:extLst>
          </p:cNvPr>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6" name="Object 5">
            <a:extLst>
              <a:ext uri="{FF2B5EF4-FFF2-40B4-BE49-F238E27FC236}">
                <a16:creationId xmlns:a16="http://schemas.microsoft.com/office/drawing/2014/main" id="{A45F2C07-F6DF-4C4B-899A-ED4E1D4117CF}"/>
              </a:ext>
            </a:extLst>
          </p:cNvPr>
          <p:cNvGraphicFramePr>
            <a:graphicFrameLocks noChangeAspect="1"/>
          </p:cNvGraphicFramePr>
          <p:nvPr>
            <p:extLst>
              <p:ext uri="{D42A27DB-BD31-4B8C-83A1-F6EECF244321}">
                <p14:modId xmlns:p14="http://schemas.microsoft.com/office/powerpoint/2010/main" val="1277333111"/>
              </p:ext>
            </p:extLst>
          </p:nvPr>
        </p:nvGraphicFramePr>
        <p:xfrm>
          <a:off x="866775" y="654050"/>
          <a:ext cx="5554663" cy="1238250"/>
        </p:xfrm>
        <a:graphic>
          <a:graphicData uri="http://schemas.openxmlformats.org/presentationml/2006/ole">
            <mc:AlternateContent xmlns:mc="http://schemas.openxmlformats.org/markup-compatibility/2006">
              <mc:Choice xmlns:v="urn:schemas-microsoft-com:vml" Requires="v">
                <p:oleObj spid="_x0000_s147501" name="Equation" r:id="rId3" imgW="2222280" imgH="495000" progId="Equation.DSMT4">
                  <p:embed/>
                </p:oleObj>
              </mc:Choice>
              <mc:Fallback>
                <p:oleObj name="Equation" r:id="rId3" imgW="2222280" imgH="495000" progId="Equation.DSMT4">
                  <p:embed/>
                  <p:pic>
                    <p:nvPicPr>
                      <p:cNvPr id="0" name=""/>
                      <p:cNvPicPr/>
                      <p:nvPr/>
                    </p:nvPicPr>
                    <p:blipFill>
                      <a:blip r:embed="rId4"/>
                      <a:stretch>
                        <a:fillRect/>
                      </a:stretch>
                    </p:blipFill>
                    <p:spPr>
                      <a:xfrm>
                        <a:off x="866775" y="654050"/>
                        <a:ext cx="5554663" cy="12382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0487C58-A8DD-40D9-AF1E-64AF4EE0322B}"/>
              </a:ext>
            </a:extLst>
          </p:cNvPr>
          <p:cNvSpPr txBox="1"/>
          <p:nvPr/>
        </p:nvSpPr>
        <p:spPr>
          <a:xfrm>
            <a:off x="252412" y="1878539"/>
            <a:ext cx="8205788" cy="830997"/>
          </a:xfrm>
          <a:prstGeom prst="rect">
            <a:avLst/>
          </a:prstGeom>
          <a:noFill/>
        </p:spPr>
        <p:txBody>
          <a:bodyPr wrap="square" rtlCol="0">
            <a:spAutoFit/>
          </a:bodyPr>
          <a:lstStyle/>
          <a:p>
            <a:r>
              <a:rPr lang="en-US" sz="2400" dirty="0">
                <a:latin typeface="+mj-lt"/>
              </a:rPr>
              <a:t>Note that for </a:t>
            </a:r>
            <a:r>
              <a:rPr lang="en-US" sz="2400" dirty="0">
                <a:latin typeface="Symbol" panose="05050102010706020507" pitchFamily="18" charset="2"/>
              </a:rPr>
              <a:t>e &lt; m</a:t>
            </a:r>
            <a:r>
              <a:rPr lang="en-US" sz="2400" dirty="0">
                <a:latin typeface="+mj-lt"/>
              </a:rPr>
              <a:t>, the integrand is unphysical (negative)</a:t>
            </a:r>
          </a:p>
          <a:p>
            <a:r>
              <a:rPr lang="en-US" sz="2400" dirty="0">
                <a:latin typeface="+mj-lt"/>
              </a:rPr>
              <a:t>Deduce that </a:t>
            </a:r>
            <a:r>
              <a:rPr lang="en-US" sz="2400" dirty="0">
                <a:latin typeface="Symbol" panose="05050102010706020507" pitchFamily="18" charset="2"/>
              </a:rPr>
              <a:t>m £ 0.</a:t>
            </a:r>
          </a:p>
        </p:txBody>
      </p:sp>
      <p:sp>
        <p:nvSpPr>
          <p:cNvPr id="8" name="TextBox 7">
            <a:extLst>
              <a:ext uri="{FF2B5EF4-FFF2-40B4-BE49-F238E27FC236}">
                <a16:creationId xmlns:a16="http://schemas.microsoft.com/office/drawing/2014/main" id="{6FBC0ABA-CA3B-423E-8F57-C4C0CFB8964E}"/>
              </a:ext>
            </a:extLst>
          </p:cNvPr>
          <p:cNvSpPr txBox="1"/>
          <p:nvPr/>
        </p:nvSpPr>
        <p:spPr>
          <a:xfrm>
            <a:off x="152400" y="136525"/>
            <a:ext cx="8305800" cy="461665"/>
          </a:xfrm>
          <a:prstGeom prst="rect">
            <a:avLst/>
          </a:prstGeom>
          <a:noFill/>
        </p:spPr>
        <p:txBody>
          <a:bodyPr wrap="square" rtlCol="0">
            <a:spAutoFit/>
          </a:bodyPr>
          <a:lstStyle/>
          <a:p>
            <a:r>
              <a:rPr lang="en-US" sz="2400" dirty="0">
                <a:latin typeface="+mj-lt"/>
              </a:rPr>
              <a:t>Integral to evaluate:</a:t>
            </a:r>
          </a:p>
        </p:txBody>
      </p:sp>
      <p:graphicFrame>
        <p:nvGraphicFramePr>
          <p:cNvPr id="9" name="Object 8">
            <a:extLst>
              <a:ext uri="{FF2B5EF4-FFF2-40B4-BE49-F238E27FC236}">
                <a16:creationId xmlns:a16="http://schemas.microsoft.com/office/drawing/2014/main" id="{E836E73A-FE84-4784-A9C8-A4913271CC71}"/>
              </a:ext>
            </a:extLst>
          </p:cNvPr>
          <p:cNvGraphicFramePr>
            <a:graphicFrameLocks noChangeAspect="1"/>
          </p:cNvGraphicFramePr>
          <p:nvPr>
            <p:extLst>
              <p:ext uri="{D42A27DB-BD31-4B8C-83A1-F6EECF244321}">
                <p14:modId xmlns:p14="http://schemas.microsoft.com/office/powerpoint/2010/main" val="291036389"/>
              </p:ext>
            </p:extLst>
          </p:nvPr>
        </p:nvGraphicFramePr>
        <p:xfrm>
          <a:off x="366712" y="2883710"/>
          <a:ext cx="7244686" cy="2713149"/>
        </p:xfrm>
        <a:graphic>
          <a:graphicData uri="http://schemas.openxmlformats.org/presentationml/2006/ole">
            <mc:AlternateContent xmlns:mc="http://schemas.openxmlformats.org/markup-compatibility/2006">
              <mc:Choice xmlns:v="urn:schemas-microsoft-com:vml" Requires="v">
                <p:oleObj spid="_x0000_s147502" name="Equation" r:id="rId5" imgW="3187440" imgH="1193760" progId="Equation.DSMT4">
                  <p:embed/>
                </p:oleObj>
              </mc:Choice>
              <mc:Fallback>
                <p:oleObj name="Equation" r:id="rId5" imgW="3187440" imgH="1193760" progId="Equation.DSMT4">
                  <p:embed/>
                  <p:pic>
                    <p:nvPicPr>
                      <p:cNvPr id="0" name=""/>
                      <p:cNvPicPr/>
                      <p:nvPr/>
                    </p:nvPicPr>
                    <p:blipFill>
                      <a:blip r:embed="rId6"/>
                      <a:stretch>
                        <a:fillRect/>
                      </a:stretch>
                    </p:blipFill>
                    <p:spPr>
                      <a:xfrm>
                        <a:off x="366712" y="2883710"/>
                        <a:ext cx="7244686" cy="2713149"/>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7EA7E3DE-2C92-42CF-8054-E0E5D2A275A9}"/>
              </a:ext>
            </a:extLst>
          </p:cNvPr>
          <p:cNvSpPr txBox="1"/>
          <p:nvPr/>
        </p:nvSpPr>
        <p:spPr>
          <a:xfrm>
            <a:off x="4953000" y="4698790"/>
            <a:ext cx="3657600" cy="461665"/>
          </a:xfrm>
          <a:prstGeom prst="rect">
            <a:avLst/>
          </a:prstGeom>
          <a:noFill/>
        </p:spPr>
        <p:txBody>
          <a:bodyPr wrap="square" rtlCol="0">
            <a:spAutoFit/>
          </a:bodyPr>
          <a:lstStyle/>
          <a:p>
            <a:r>
              <a:rPr lang="en-US" sz="2400" dirty="0">
                <a:latin typeface="+mj-lt"/>
                <a:sym typeface="Wingdings" panose="05000000000000000000" pitchFamily="2" charset="2"/>
              </a:rPr>
              <a:t> negative value</a:t>
            </a:r>
            <a:endParaRPr lang="en-US" sz="2400" dirty="0">
              <a:latin typeface="+mj-lt"/>
            </a:endParaRPr>
          </a:p>
        </p:txBody>
      </p:sp>
      <p:sp>
        <p:nvSpPr>
          <p:cNvPr id="12" name="TextBox 11">
            <a:extLst>
              <a:ext uri="{FF2B5EF4-FFF2-40B4-BE49-F238E27FC236}">
                <a16:creationId xmlns:a16="http://schemas.microsoft.com/office/drawing/2014/main" id="{47DDBA2D-D205-4166-970C-E480B5ED62FF}"/>
              </a:ext>
            </a:extLst>
          </p:cNvPr>
          <p:cNvSpPr txBox="1"/>
          <p:nvPr/>
        </p:nvSpPr>
        <p:spPr>
          <a:xfrm>
            <a:off x="252412" y="5596859"/>
            <a:ext cx="8524876"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 As </a:t>
            </a:r>
            <a:r>
              <a:rPr lang="en-US" sz="2400" b="1" i="1" dirty="0">
                <a:solidFill>
                  <a:srgbClr val="FF0000"/>
                </a:solidFill>
                <a:latin typeface="+mj-lt"/>
                <a:sym typeface="Wingdings" panose="05000000000000000000" pitchFamily="2" charset="2"/>
              </a:rPr>
              <a:t>T0</a:t>
            </a:r>
            <a:r>
              <a:rPr lang="en-US" sz="2400" b="1" dirty="0">
                <a:solidFill>
                  <a:srgbClr val="FF0000"/>
                </a:solidFill>
                <a:latin typeface="+mj-lt"/>
                <a:sym typeface="Wingdings" panose="05000000000000000000" pitchFamily="2" charset="2"/>
              </a:rPr>
              <a:t> and quantum effects dominate, we expect </a:t>
            </a:r>
            <a:r>
              <a:rPr lang="en-US" sz="2400" b="1" dirty="0">
                <a:solidFill>
                  <a:srgbClr val="FF0000"/>
                </a:solidFill>
                <a:latin typeface="Symbol" panose="05050102010706020507" pitchFamily="18" charset="2"/>
                <a:sym typeface="Wingdings" panose="05000000000000000000" pitchFamily="2" charset="2"/>
              </a:rPr>
              <a:t>m</a:t>
            </a:r>
            <a:r>
              <a:rPr lang="en-US" sz="2400" b="1" dirty="0">
                <a:solidFill>
                  <a:srgbClr val="FF0000"/>
                </a:solidFill>
                <a:latin typeface="+mj-lt"/>
                <a:sym typeface="Wingdings" panose="05000000000000000000" pitchFamily="2" charset="2"/>
              </a:rPr>
              <a:t> to increase to its limiting value of 0.</a:t>
            </a:r>
            <a:endParaRPr lang="en-US" sz="2400" b="1" dirty="0">
              <a:solidFill>
                <a:srgbClr val="FF0000"/>
              </a:solidFill>
              <a:latin typeface="+mj-lt"/>
            </a:endParaRPr>
          </a:p>
        </p:txBody>
      </p:sp>
    </p:spTree>
    <p:extLst>
      <p:ext uri="{BB962C8B-B14F-4D97-AF65-F5344CB8AC3E}">
        <p14:creationId xmlns:p14="http://schemas.microsoft.com/office/powerpoint/2010/main" val="219173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50F98-3F40-4941-8974-209ED4D5091E}"/>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302FEAB5-84DD-49BB-92E6-55DE9BCC2082}"/>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39DC2AD0-499D-4720-91A3-9427896BE386}"/>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8475D390-EC2F-40B4-BC2D-A7D230E47BB4}"/>
              </a:ext>
            </a:extLst>
          </p:cNvPr>
          <p:cNvGraphicFramePr>
            <a:graphicFrameLocks noChangeAspect="1"/>
          </p:cNvGraphicFramePr>
          <p:nvPr>
            <p:extLst>
              <p:ext uri="{D42A27DB-BD31-4B8C-83A1-F6EECF244321}">
                <p14:modId xmlns:p14="http://schemas.microsoft.com/office/powerpoint/2010/main" val="2278968791"/>
              </p:ext>
            </p:extLst>
          </p:nvPr>
        </p:nvGraphicFramePr>
        <p:xfrm>
          <a:off x="823913" y="647700"/>
          <a:ext cx="4127500" cy="1808163"/>
        </p:xfrm>
        <a:graphic>
          <a:graphicData uri="http://schemas.openxmlformats.org/presentationml/2006/ole">
            <mc:AlternateContent xmlns:mc="http://schemas.openxmlformats.org/markup-compatibility/2006">
              <mc:Choice xmlns:v="urn:schemas-microsoft-com:vml" Requires="v">
                <p:oleObj spid="_x0000_s149551" name="Equation" r:id="rId3" imgW="2260440" imgH="990360" progId="Equation.DSMT4">
                  <p:embed/>
                </p:oleObj>
              </mc:Choice>
              <mc:Fallback>
                <p:oleObj name="Equation" r:id="rId3" imgW="2260440" imgH="990360" progId="Equation.DSMT4">
                  <p:embed/>
                  <p:pic>
                    <p:nvPicPr>
                      <p:cNvPr id="0" name=""/>
                      <p:cNvPicPr/>
                      <p:nvPr/>
                    </p:nvPicPr>
                    <p:blipFill>
                      <a:blip r:embed="rId4"/>
                      <a:stretch>
                        <a:fillRect/>
                      </a:stretch>
                    </p:blipFill>
                    <p:spPr>
                      <a:xfrm>
                        <a:off x="823913" y="647700"/>
                        <a:ext cx="4127500" cy="18081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7314FD9-342D-4302-9DE9-ECE248F60D89}"/>
              </a:ext>
            </a:extLst>
          </p:cNvPr>
          <p:cNvSpPr txBox="1"/>
          <p:nvPr/>
        </p:nvSpPr>
        <p:spPr>
          <a:xfrm>
            <a:off x="0" y="136525"/>
            <a:ext cx="8534400" cy="461665"/>
          </a:xfrm>
          <a:prstGeom prst="rect">
            <a:avLst/>
          </a:prstGeom>
          <a:noFill/>
        </p:spPr>
        <p:txBody>
          <a:bodyPr wrap="square" rtlCol="0">
            <a:spAutoFit/>
          </a:bodyPr>
          <a:lstStyle/>
          <a:p>
            <a:r>
              <a:rPr lang="en-US" sz="2400" dirty="0">
                <a:latin typeface="+mj-lt"/>
              </a:rPr>
              <a:t>Back to our integral</a:t>
            </a:r>
          </a:p>
        </p:txBody>
      </p:sp>
      <p:sp>
        <p:nvSpPr>
          <p:cNvPr id="7" name="TextBox 6">
            <a:extLst>
              <a:ext uri="{FF2B5EF4-FFF2-40B4-BE49-F238E27FC236}">
                <a16:creationId xmlns:a16="http://schemas.microsoft.com/office/drawing/2014/main" id="{7FE3EAAF-0C53-4315-B22E-2E69A0293B11}"/>
              </a:ext>
            </a:extLst>
          </p:cNvPr>
          <p:cNvSpPr txBox="1"/>
          <p:nvPr/>
        </p:nvSpPr>
        <p:spPr>
          <a:xfrm>
            <a:off x="152400" y="2819400"/>
            <a:ext cx="8153400" cy="830997"/>
          </a:xfrm>
          <a:prstGeom prst="rect">
            <a:avLst/>
          </a:prstGeom>
          <a:noFill/>
        </p:spPr>
        <p:txBody>
          <a:bodyPr wrap="square" rtlCol="0">
            <a:spAutoFit/>
          </a:bodyPr>
          <a:lstStyle/>
          <a:p>
            <a:r>
              <a:rPr lang="en-US" sz="2400" dirty="0">
                <a:latin typeface="+mj-lt"/>
              </a:rPr>
              <a:t>Now assume that as  T is lowered, there may be a critical temperature T</a:t>
            </a:r>
            <a:r>
              <a:rPr lang="en-US" sz="2400" baseline="-25000" dirty="0">
                <a:latin typeface="+mj-lt"/>
              </a:rPr>
              <a:t>c</a:t>
            </a:r>
            <a:r>
              <a:rPr lang="en-US" sz="2400" dirty="0">
                <a:latin typeface="+mj-lt"/>
              </a:rPr>
              <a:t> at which </a:t>
            </a:r>
            <a:r>
              <a:rPr lang="en-US" sz="2400" dirty="0">
                <a:latin typeface="Symbol" panose="05050102010706020507" pitchFamily="18" charset="2"/>
              </a:rPr>
              <a:t>m</a:t>
            </a:r>
            <a:r>
              <a:rPr lang="en-US" sz="2400" dirty="0">
                <a:latin typeface="+mj-lt"/>
              </a:rPr>
              <a:t>=0   so that</a:t>
            </a:r>
          </a:p>
        </p:txBody>
      </p:sp>
      <p:graphicFrame>
        <p:nvGraphicFramePr>
          <p:cNvPr id="8" name="Object 7">
            <a:extLst>
              <a:ext uri="{FF2B5EF4-FFF2-40B4-BE49-F238E27FC236}">
                <a16:creationId xmlns:a16="http://schemas.microsoft.com/office/drawing/2014/main" id="{5B6871B6-D1CC-414D-83F6-650162097B92}"/>
              </a:ext>
            </a:extLst>
          </p:cNvPr>
          <p:cNvGraphicFramePr>
            <a:graphicFrameLocks noChangeAspect="1"/>
          </p:cNvGraphicFramePr>
          <p:nvPr>
            <p:extLst>
              <p:ext uri="{D42A27DB-BD31-4B8C-83A1-F6EECF244321}">
                <p14:modId xmlns:p14="http://schemas.microsoft.com/office/powerpoint/2010/main" val="2520028924"/>
              </p:ext>
            </p:extLst>
          </p:nvPr>
        </p:nvGraphicFramePr>
        <p:xfrm>
          <a:off x="360817" y="3793570"/>
          <a:ext cx="8040232" cy="2078037"/>
        </p:xfrm>
        <a:graphic>
          <a:graphicData uri="http://schemas.openxmlformats.org/presentationml/2006/ole">
            <mc:AlternateContent xmlns:mc="http://schemas.openxmlformats.org/markup-compatibility/2006">
              <mc:Choice xmlns:v="urn:schemas-microsoft-com:vml" Requires="v">
                <p:oleObj spid="_x0000_s149552" name="Equation" r:id="rId5" imgW="3733560" imgH="965160" progId="Equation.DSMT4">
                  <p:embed/>
                </p:oleObj>
              </mc:Choice>
              <mc:Fallback>
                <p:oleObj name="Equation" r:id="rId5" imgW="3733560" imgH="965160" progId="Equation.DSMT4">
                  <p:embed/>
                  <p:pic>
                    <p:nvPicPr>
                      <p:cNvPr id="0" name=""/>
                      <p:cNvPicPr/>
                      <p:nvPr/>
                    </p:nvPicPr>
                    <p:blipFill>
                      <a:blip r:embed="rId6"/>
                      <a:stretch>
                        <a:fillRect/>
                      </a:stretch>
                    </p:blipFill>
                    <p:spPr>
                      <a:xfrm>
                        <a:off x="360817" y="3793570"/>
                        <a:ext cx="8040232" cy="2078037"/>
                      </a:xfrm>
                      <a:prstGeom prst="rect">
                        <a:avLst/>
                      </a:prstGeom>
                    </p:spPr>
                  </p:pic>
                </p:oleObj>
              </mc:Fallback>
            </mc:AlternateContent>
          </a:graphicData>
        </a:graphic>
      </p:graphicFrame>
      <p:sp>
        <p:nvSpPr>
          <p:cNvPr id="9" name="Arrow: Up 8">
            <a:extLst>
              <a:ext uri="{FF2B5EF4-FFF2-40B4-BE49-F238E27FC236}">
                <a16:creationId xmlns:a16="http://schemas.microsoft.com/office/drawing/2014/main" id="{AF8FC366-D34D-4A89-BCD5-C9DE69542B2F}"/>
              </a:ext>
            </a:extLst>
          </p:cNvPr>
          <p:cNvSpPr/>
          <p:nvPr/>
        </p:nvSpPr>
        <p:spPr>
          <a:xfrm>
            <a:off x="3276600" y="5871607"/>
            <a:ext cx="3048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01A531-DE76-4414-A88B-7B754417D69D}"/>
              </a:ext>
            </a:extLst>
          </p:cNvPr>
          <p:cNvSpPr txBox="1"/>
          <p:nvPr/>
        </p:nvSpPr>
        <p:spPr>
          <a:xfrm>
            <a:off x="3810000" y="5871607"/>
            <a:ext cx="4724400" cy="461665"/>
          </a:xfrm>
          <a:prstGeom prst="rect">
            <a:avLst/>
          </a:prstGeom>
          <a:noFill/>
        </p:spPr>
        <p:txBody>
          <a:bodyPr wrap="square" rtlCol="0">
            <a:spAutoFit/>
          </a:bodyPr>
          <a:lstStyle/>
          <a:p>
            <a:r>
              <a:rPr lang="en-US" sz="2400" dirty="0">
                <a:latin typeface="+mj-lt"/>
              </a:rPr>
              <a:t>Riemann zeta function</a:t>
            </a:r>
          </a:p>
        </p:txBody>
      </p:sp>
    </p:spTree>
    <p:extLst>
      <p:ext uri="{BB962C8B-B14F-4D97-AF65-F5344CB8AC3E}">
        <p14:creationId xmlns:p14="http://schemas.microsoft.com/office/powerpoint/2010/main" val="249015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2930F-97A1-4271-841B-3B04A3DA7079}"/>
              </a:ext>
            </a:extLst>
          </p:cNvPr>
          <p:cNvSpPr>
            <a:spLocks noGrp="1"/>
          </p:cNvSpPr>
          <p:nvPr>
            <p:ph type="dt" sz="half" idx="10"/>
          </p:nvPr>
        </p:nvSpPr>
        <p:spPr/>
        <p:txBody>
          <a:bodyPr/>
          <a:lstStyle/>
          <a:p>
            <a:r>
              <a:rPr lang="en-US"/>
              <a:t>4/16/2021</a:t>
            </a:r>
            <a:endParaRPr lang="en-US" dirty="0"/>
          </a:p>
        </p:txBody>
      </p:sp>
      <p:sp>
        <p:nvSpPr>
          <p:cNvPr id="3" name="Footer Placeholder 2">
            <a:extLst>
              <a:ext uri="{FF2B5EF4-FFF2-40B4-BE49-F238E27FC236}">
                <a16:creationId xmlns:a16="http://schemas.microsoft.com/office/drawing/2014/main" id="{395B8BD1-2E34-47D8-9DDE-6168F7336163}"/>
              </a:ext>
            </a:extLst>
          </p:cNvPr>
          <p:cNvSpPr>
            <a:spLocks noGrp="1"/>
          </p:cNvSpPr>
          <p:nvPr>
            <p:ph type="ftr" sz="quarter" idx="11"/>
          </p:nvPr>
        </p:nvSpPr>
        <p:spPr/>
        <p:txBody>
          <a:bodyPr/>
          <a:lstStyle/>
          <a:p>
            <a:r>
              <a:rPr lang="en-US"/>
              <a:t>PHY 341/641  Spring 2021 -- Lecture 31</a:t>
            </a:r>
            <a:endParaRPr lang="en-US" dirty="0"/>
          </a:p>
        </p:txBody>
      </p:sp>
      <p:sp>
        <p:nvSpPr>
          <p:cNvPr id="4" name="Slide Number Placeholder 3">
            <a:extLst>
              <a:ext uri="{FF2B5EF4-FFF2-40B4-BE49-F238E27FC236}">
                <a16:creationId xmlns:a16="http://schemas.microsoft.com/office/drawing/2014/main" id="{538F02B8-817C-4140-9C5F-14CED57D831C}"/>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6614878B-5D0E-43A1-9871-F1C54E1BA6FF}"/>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Significance of this result --</a:t>
            </a:r>
          </a:p>
        </p:txBody>
      </p:sp>
      <p:graphicFrame>
        <p:nvGraphicFramePr>
          <p:cNvPr id="6" name="Object 5">
            <a:extLst>
              <a:ext uri="{FF2B5EF4-FFF2-40B4-BE49-F238E27FC236}">
                <a16:creationId xmlns:a16="http://schemas.microsoft.com/office/drawing/2014/main" id="{8C567BE0-511B-41E1-AC43-3499189EA2E5}"/>
              </a:ext>
            </a:extLst>
          </p:cNvPr>
          <p:cNvGraphicFramePr>
            <a:graphicFrameLocks noChangeAspect="1"/>
          </p:cNvGraphicFramePr>
          <p:nvPr>
            <p:extLst>
              <p:ext uri="{D42A27DB-BD31-4B8C-83A1-F6EECF244321}">
                <p14:modId xmlns:p14="http://schemas.microsoft.com/office/powerpoint/2010/main" val="3085145335"/>
              </p:ext>
            </p:extLst>
          </p:nvPr>
        </p:nvGraphicFramePr>
        <p:xfrm>
          <a:off x="838200" y="990600"/>
          <a:ext cx="6892925" cy="2022475"/>
        </p:xfrm>
        <a:graphic>
          <a:graphicData uri="http://schemas.openxmlformats.org/presentationml/2006/ole">
            <mc:AlternateContent xmlns:mc="http://schemas.openxmlformats.org/markup-compatibility/2006">
              <mc:Choice xmlns:v="urn:schemas-microsoft-com:vml" Requires="v">
                <p:oleObj spid="_x0000_s150550" name="Equation" r:id="rId3" imgW="3200400" imgH="939600" progId="Equation.DSMT4">
                  <p:embed/>
                </p:oleObj>
              </mc:Choice>
              <mc:Fallback>
                <p:oleObj name="Equation" r:id="rId3" imgW="3200400" imgH="939600" progId="Equation.DSMT4">
                  <p:embed/>
                  <p:pic>
                    <p:nvPicPr>
                      <p:cNvPr id="8" name="Object 7">
                        <a:extLst>
                          <a:ext uri="{FF2B5EF4-FFF2-40B4-BE49-F238E27FC236}">
                            <a16:creationId xmlns:a16="http://schemas.microsoft.com/office/drawing/2014/main" id="{5B6871B6-D1CC-414D-83F6-650162097B92}"/>
                          </a:ext>
                        </a:extLst>
                      </p:cNvPr>
                      <p:cNvPicPr/>
                      <p:nvPr/>
                    </p:nvPicPr>
                    <p:blipFill>
                      <a:blip r:embed="rId4"/>
                      <a:stretch>
                        <a:fillRect/>
                      </a:stretch>
                    </p:blipFill>
                    <p:spPr>
                      <a:xfrm>
                        <a:off x="838200" y="990600"/>
                        <a:ext cx="6892925" cy="20224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7E50C6-7FA3-4A9D-BC40-7F653F90050F}"/>
              </a:ext>
            </a:extLst>
          </p:cNvPr>
          <p:cNvSpPr txBox="1"/>
          <p:nvPr/>
        </p:nvSpPr>
        <p:spPr>
          <a:xfrm>
            <a:off x="457200" y="3429000"/>
            <a:ext cx="7391400" cy="1200329"/>
          </a:xfrm>
          <a:prstGeom prst="rect">
            <a:avLst/>
          </a:prstGeom>
          <a:noFill/>
        </p:spPr>
        <p:txBody>
          <a:bodyPr wrap="square" rtlCol="0">
            <a:spAutoFit/>
          </a:bodyPr>
          <a:lstStyle/>
          <a:p>
            <a:r>
              <a:rPr lang="en-US" sz="2400" dirty="0">
                <a:latin typeface="+mj-lt"/>
                <a:sym typeface="Wingdings" panose="05000000000000000000" pitchFamily="2" charset="2"/>
              </a:rPr>
              <a:t>It is possible for a macroscopic number of Bose particles to occupy the lowest energy state of the system.</a:t>
            </a:r>
            <a:endParaRPr lang="en-US" sz="2400" dirty="0">
              <a:latin typeface="+mj-lt"/>
            </a:endParaRPr>
          </a:p>
        </p:txBody>
      </p:sp>
    </p:spTree>
    <p:extLst>
      <p:ext uri="{BB962C8B-B14F-4D97-AF65-F5344CB8AC3E}">
        <p14:creationId xmlns:p14="http://schemas.microsoft.com/office/powerpoint/2010/main" val="277049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28535</TotalTime>
  <Words>511</Words>
  <Application>Microsoft Office PowerPoint</Application>
  <PresentationFormat>On-screen Show (4:3)</PresentationFormat>
  <Paragraphs>97</Paragraphs>
  <Slides>18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1767</cp:revision>
  <cp:lastPrinted>2021-01-31T04:39:24Z</cp:lastPrinted>
  <dcterms:created xsi:type="dcterms:W3CDTF">2012-01-10T18:32:24Z</dcterms:created>
  <dcterms:modified xsi:type="dcterms:W3CDTF">2021-04-16T17:16:54Z</dcterms:modified>
</cp:coreProperties>
</file>