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24" r:id="rId3"/>
    <p:sldId id="515" r:id="rId4"/>
    <p:sldId id="516" r:id="rId5"/>
    <p:sldId id="517" r:id="rId6"/>
    <p:sldId id="518" r:id="rId7"/>
    <p:sldId id="519" r:id="rId8"/>
    <p:sldId id="520" r:id="rId9"/>
    <p:sldId id="499" r:id="rId10"/>
    <p:sldId id="521" r:id="rId11"/>
    <p:sldId id="522" r:id="rId12"/>
    <p:sldId id="523" r:id="rId13"/>
    <p:sldId id="524" r:id="rId14"/>
    <p:sldId id="525" r:id="rId15"/>
    <p:sldId id="526" r:id="rId16"/>
    <p:sldId id="52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1" d="100"/>
          <a:sy n="71" d="100"/>
        </p:scale>
        <p:origin x="48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32: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Recap of Bose condensation;  Treatment of particle interactions in statistical mechanics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chemeClr val="folHlink"/>
                </a:solidFill>
              </a:rPr>
              <a:t>Reading: Sections 7.6 and 8.1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Recap of Bose condensate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Treatment and effects of interparticle interactions in statistical mechanics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426ED3-A233-42D6-99AD-93BE618D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FDD06-C254-4CA5-8E78-F524E870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A15C0-DD34-4D66-BFB3-A67B4F0C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24F3AF-676D-426E-8F1D-867087A4DD99}"/>
              </a:ext>
            </a:extLst>
          </p:cNvPr>
          <p:cNvSpPr txBox="1"/>
          <p:nvPr/>
        </p:nvSpPr>
        <p:spPr>
          <a:xfrm>
            <a:off x="228600" y="3048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Up to now, we have focused on systems that can be well described as independent (non-interacting) particles.   More realistically, particles do interact.    Typically this interaction can be described in terms an interacting potential energy term.    As an example, we will consider a gas of N monoatomic atoms of mass m treated using classical mechanics 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F6707E1-3BB3-432B-A6B3-2BA30F0F6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739735"/>
              </p:ext>
            </p:extLst>
          </p:nvPr>
        </p:nvGraphicFramePr>
        <p:xfrm>
          <a:off x="228600" y="3200400"/>
          <a:ext cx="8395400" cy="155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4" name="Equation" r:id="rId3" imgW="3708360" imgH="685800" progId="Equation.DSMT4">
                  <p:embed/>
                </p:oleObj>
              </mc:Choice>
              <mc:Fallback>
                <p:oleObj name="Equation" r:id="rId3" imgW="37083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200400"/>
                        <a:ext cx="8395400" cy="155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A90E7033-86B4-4B9F-A0AA-3999ADA69644}"/>
              </a:ext>
            </a:extLst>
          </p:cNvPr>
          <p:cNvSpPr/>
          <p:nvPr/>
        </p:nvSpPr>
        <p:spPr>
          <a:xfrm>
            <a:off x="7620000" y="4572000"/>
            <a:ext cx="6858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3A1E7B-73BE-499A-AF1A-292FF3A3D4E8}"/>
              </a:ext>
            </a:extLst>
          </p:cNvPr>
          <p:cNvSpPr txBox="1"/>
          <p:nvPr/>
        </p:nvSpPr>
        <p:spPr>
          <a:xfrm>
            <a:off x="4114800" y="502124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have been ignoring this term</a:t>
            </a:r>
          </a:p>
        </p:txBody>
      </p:sp>
    </p:spTree>
    <p:extLst>
      <p:ext uri="{BB962C8B-B14F-4D97-AF65-F5344CB8AC3E}">
        <p14:creationId xmlns:p14="http://schemas.microsoft.com/office/powerpoint/2010/main" val="4038331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C987D1-5563-41ED-8BF5-EDCF067B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E210B4-5639-4464-91AB-DBF30B4F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D74F4-824D-4686-80F8-C2F091B1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BFEC5-40AD-4B36-9175-B35BFC0B782B}"/>
              </a:ext>
            </a:extLst>
          </p:cNvPr>
          <p:cNvSpPr txBox="1"/>
          <p:nvPr/>
        </p:nvSpPr>
        <p:spPr>
          <a:xfrm>
            <a:off x="22860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typical potential interactions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F5AE2E-3AD4-4578-9207-F303D55BB76E}"/>
              </a:ext>
            </a:extLst>
          </p:cNvPr>
          <p:cNvSpPr/>
          <p:nvPr/>
        </p:nvSpPr>
        <p:spPr>
          <a:xfrm>
            <a:off x="2133600" y="1676400"/>
            <a:ext cx="304800" cy="365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525C1C-6925-4A4A-8257-2374332606F5}"/>
              </a:ext>
            </a:extLst>
          </p:cNvPr>
          <p:cNvSpPr/>
          <p:nvPr/>
        </p:nvSpPr>
        <p:spPr>
          <a:xfrm>
            <a:off x="3124200" y="2041525"/>
            <a:ext cx="304800" cy="365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FDE5CD-E156-4CDF-96AF-BBAB59CDBB65}"/>
              </a:ext>
            </a:extLst>
          </p:cNvPr>
          <p:cNvCxnSpPr>
            <a:cxnSpLocks/>
          </p:cNvCxnSpPr>
          <p:nvPr/>
        </p:nvCxnSpPr>
        <p:spPr>
          <a:xfrm flipV="1">
            <a:off x="1676400" y="1403995"/>
            <a:ext cx="0" cy="179640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1B7B3A-6A9B-4CEB-AA64-38F4E8C36FB3}"/>
              </a:ext>
            </a:extLst>
          </p:cNvPr>
          <p:cNvCxnSpPr>
            <a:cxnSpLocks/>
          </p:cNvCxnSpPr>
          <p:nvPr/>
        </p:nvCxnSpPr>
        <p:spPr>
          <a:xfrm>
            <a:off x="1676400" y="3200400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F4AA95-5F1B-46DC-8173-205FEE6CEA2E}"/>
              </a:ext>
            </a:extLst>
          </p:cNvPr>
          <p:cNvCxnSpPr>
            <a:cxnSpLocks/>
          </p:cNvCxnSpPr>
          <p:nvPr/>
        </p:nvCxnSpPr>
        <p:spPr>
          <a:xfrm flipV="1">
            <a:off x="1676399" y="1858962"/>
            <a:ext cx="609601" cy="1341438"/>
          </a:xfrm>
          <a:prstGeom prst="straightConnector1">
            <a:avLst/>
          </a:prstGeom>
          <a:ln w="254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55CEF21-6F1E-4878-812A-4437C6B21081}"/>
              </a:ext>
            </a:extLst>
          </p:cNvPr>
          <p:cNvCxnSpPr>
            <a:cxnSpLocks/>
          </p:cNvCxnSpPr>
          <p:nvPr/>
        </p:nvCxnSpPr>
        <p:spPr>
          <a:xfrm flipV="1">
            <a:off x="1676398" y="2224088"/>
            <a:ext cx="1600202" cy="909934"/>
          </a:xfrm>
          <a:prstGeom prst="straightConnector1">
            <a:avLst/>
          </a:prstGeom>
          <a:ln w="254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DB629-C6D9-4141-BA27-3BCD2B14B616}"/>
              </a:ext>
            </a:extLst>
          </p:cNvPr>
          <p:cNvCxnSpPr>
            <a:cxnSpLocks/>
          </p:cNvCxnSpPr>
          <p:nvPr/>
        </p:nvCxnSpPr>
        <p:spPr>
          <a:xfrm flipH="1" flipV="1">
            <a:off x="2286000" y="1890320"/>
            <a:ext cx="990601" cy="33376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84B05C2-E9BF-4E73-AC63-8A3B6D2461CA}"/>
              </a:ext>
            </a:extLst>
          </p:cNvPr>
          <p:cNvSpPr txBox="1"/>
          <p:nvPr/>
        </p:nvSpPr>
        <p:spPr>
          <a:xfrm>
            <a:off x="2476499" y="1488578"/>
            <a:ext cx="2438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b="1" baseline="-25000" dirty="0">
                <a:latin typeface="+mj-lt"/>
              </a:rPr>
              <a:t>1</a:t>
            </a:r>
            <a:r>
              <a:rPr lang="en-US" sz="2400" b="1" dirty="0">
                <a:latin typeface="+mj-lt"/>
              </a:rPr>
              <a:t>-r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20A3032-0788-4051-BF8E-04C61BBA378B}"/>
              </a:ext>
            </a:extLst>
          </p:cNvPr>
          <p:cNvCxnSpPr>
            <a:cxnSpLocks/>
          </p:cNvCxnSpPr>
          <p:nvPr/>
        </p:nvCxnSpPr>
        <p:spPr>
          <a:xfrm flipH="1">
            <a:off x="1485899" y="3200400"/>
            <a:ext cx="190499" cy="401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399DB8F8-00E6-48BD-B435-3FDDD86998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803913"/>
              </p:ext>
            </p:extLst>
          </p:nvPr>
        </p:nvGraphicFramePr>
        <p:xfrm>
          <a:off x="3962400" y="1675786"/>
          <a:ext cx="5159106" cy="4262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7" name="Equation" r:id="rId3" imgW="2705040" imgH="2234880" progId="Equation.DSMT4">
                  <p:embed/>
                </p:oleObj>
              </mc:Choice>
              <mc:Fallback>
                <p:oleObj name="Equation" r:id="rId3" imgW="270504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1675786"/>
                        <a:ext cx="5159106" cy="4262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D8C153F-6A89-4D56-AC51-D01EEDCC9807}"/>
              </a:ext>
            </a:extLst>
          </p:cNvPr>
          <p:cNvSpPr txBox="1"/>
          <p:nvPr/>
        </p:nvSpPr>
        <p:spPr>
          <a:xfrm>
            <a:off x="201747" y="4038600"/>
            <a:ext cx="35320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practice, potential interactions can involve more than 2 particles and can be </a:t>
            </a:r>
            <a:r>
              <a:rPr lang="en-US" sz="2400">
                <a:latin typeface="+mj-lt"/>
              </a:rPr>
              <a:t>angularly dependent.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0175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FC456-7B56-405E-A271-3330CC9B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FA6B43-9E24-47AE-98B0-D111156E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A27B0-DD45-477E-B470-88693171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361F6-5E01-470F-95AC-8B6EB1A64512}"/>
              </a:ext>
            </a:extLst>
          </p:cNvPr>
          <p:cNvSpPr txBox="1"/>
          <p:nvPr/>
        </p:nvSpPr>
        <p:spPr>
          <a:xfrm>
            <a:off x="457200" y="3048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Lennard-Jones pair potential does a good job of describing the interaction between rare gas atoms.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4066AD-CCF8-4AF4-A8C6-3734BC501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0561"/>
            <a:ext cx="4743450" cy="43910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55EB7C-EF54-495A-9404-03698BC024C7}"/>
              </a:ext>
            </a:extLst>
          </p:cNvPr>
          <p:cNvSpPr txBox="1"/>
          <p:nvPr/>
        </p:nvSpPr>
        <p:spPr>
          <a:xfrm>
            <a:off x="990600" y="1173442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Repulsive interaction</a:t>
            </a:r>
          </a:p>
          <a:p>
            <a:r>
              <a:rPr lang="en-US" sz="2400" dirty="0">
                <a:latin typeface="+mj-lt"/>
              </a:rPr>
              <a:t>at short range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8ACDD0-E655-417E-8F91-727E2B258D42}"/>
              </a:ext>
            </a:extLst>
          </p:cNvPr>
          <p:cNvSpPr txBox="1"/>
          <p:nvPr/>
        </p:nvSpPr>
        <p:spPr>
          <a:xfrm>
            <a:off x="2971800" y="5269059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Dipole-dipole attraction at long range</a:t>
            </a:r>
          </a:p>
        </p:txBody>
      </p:sp>
    </p:spTree>
    <p:extLst>
      <p:ext uri="{BB962C8B-B14F-4D97-AF65-F5344CB8AC3E}">
        <p14:creationId xmlns:p14="http://schemas.microsoft.com/office/powerpoint/2010/main" val="418386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9F8C69-69E1-4F60-8475-42B80E053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8D01C-60A0-4360-8593-33F75F5B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1E586-E309-4F47-ABB7-433E759D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35D571-E767-4255-A95E-6FB00D033859}"/>
              </a:ext>
            </a:extLst>
          </p:cNvPr>
          <p:cNvSpPr txBox="1"/>
          <p:nvPr/>
        </p:nvSpPr>
        <p:spPr>
          <a:xfrm>
            <a:off x="2286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Measured Lennard-Jones parameters for some rare gas atoms  (Ref.  Ashcroft and </a:t>
            </a:r>
            <a:r>
              <a:rPr lang="en-US" sz="2400" dirty="0" err="1">
                <a:latin typeface="+mj-lt"/>
              </a:rPr>
              <a:t>Mermin</a:t>
            </a:r>
            <a:r>
              <a:rPr lang="en-US" sz="2400" dirty="0">
                <a:latin typeface="+mj-lt"/>
              </a:rPr>
              <a:t>, Solid State Physics)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8095D2-A993-402D-B329-B97529248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98703"/>
              </p:ext>
            </p:extLst>
          </p:nvPr>
        </p:nvGraphicFramePr>
        <p:xfrm>
          <a:off x="1143000" y="203919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5192681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188385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0888573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633073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23484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2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  <a:r>
                        <a:rPr lang="en-US" baseline="-25000" dirty="0"/>
                        <a:t>0</a:t>
                      </a:r>
                      <a:r>
                        <a:rPr lang="en-US" baseline="0" dirty="0"/>
                        <a:t> (eV)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97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0</a:t>
                      </a:r>
                      <a:r>
                        <a:rPr lang="en-US" dirty="0"/>
                        <a:t>  (Angstroms)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799231"/>
                  </a:ext>
                </a:extLst>
              </a:tr>
            </a:tbl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8446EA3-27EB-429B-BEFD-865883E94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0038"/>
              </p:ext>
            </p:extLst>
          </p:nvPr>
        </p:nvGraphicFramePr>
        <p:xfrm>
          <a:off x="996238" y="4074570"/>
          <a:ext cx="6696376" cy="1277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5" name="Equation" r:id="rId3" imgW="1930320" imgH="368280" progId="Equation.DSMT4">
                  <p:embed/>
                </p:oleObj>
              </mc:Choice>
              <mc:Fallback>
                <p:oleObj name="Equation" r:id="rId3" imgW="19303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238" y="4074570"/>
                        <a:ext cx="6696376" cy="1277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72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888D0-A112-4130-ADB0-669DD5C1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FD000-BE5E-4ACE-943E-1B0C869A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1173B-CA5B-467A-ABCB-A0867FC7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BCA69D-0F87-462C-8951-B4B8517DA870}"/>
              </a:ext>
            </a:extLst>
          </p:cNvPr>
          <p:cNvSpPr txBox="1"/>
          <p:nvPr/>
        </p:nvSpPr>
        <p:spPr>
          <a:xfrm>
            <a:off x="0" y="150251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Classical canonical partition function for gas of particles of mass m in the presence of an interaction potential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27F1F18-A0F9-46FA-9229-667DCF129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305248"/>
              </p:ext>
            </p:extLst>
          </p:nvPr>
        </p:nvGraphicFramePr>
        <p:xfrm>
          <a:off x="94129" y="853609"/>
          <a:ext cx="8458200" cy="978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0" name="Equation" r:id="rId3" imgW="3403440" imgH="393480" progId="Equation.DSMT4">
                  <p:embed/>
                </p:oleObj>
              </mc:Choice>
              <mc:Fallback>
                <p:oleObj name="Equation" r:id="rId3" imgW="3403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129" y="853609"/>
                        <a:ext cx="8458200" cy="978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594DA7A-CB4B-47E4-9419-C9084615A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009735"/>
              </p:ext>
            </p:extLst>
          </p:nvPr>
        </p:nvGraphicFramePr>
        <p:xfrm>
          <a:off x="433388" y="1762125"/>
          <a:ext cx="6294437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1" name="Equation" r:id="rId5" imgW="2984400" imgH="482400" progId="Equation.DSMT4">
                  <p:embed/>
                </p:oleObj>
              </mc:Choice>
              <mc:Fallback>
                <p:oleObj name="Equation" r:id="rId5" imgW="2984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388" y="1762125"/>
                        <a:ext cx="6294437" cy="1017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EA792D-12F7-4FD2-9C67-D6185EBD0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344193"/>
              </p:ext>
            </p:extLst>
          </p:nvPr>
        </p:nvGraphicFramePr>
        <p:xfrm>
          <a:off x="1096963" y="2643188"/>
          <a:ext cx="7131050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52" name="Equation" r:id="rId7" imgW="2869920" imgH="1549080" progId="Equation.DSMT4">
                  <p:embed/>
                </p:oleObj>
              </mc:Choice>
              <mc:Fallback>
                <p:oleObj name="Equation" r:id="rId7" imgW="2869920" imgH="1549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6963" y="2643188"/>
                        <a:ext cx="7131050" cy="384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775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2835B-796C-4609-BA13-2AB59D08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E4184-96CA-4457-BD9C-44B1AD1F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E0E21-744F-459F-B915-7F16C8BF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AB1C440-64F0-44FD-A129-61C3559D4D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453119"/>
              </p:ext>
            </p:extLst>
          </p:nvPr>
        </p:nvGraphicFramePr>
        <p:xfrm>
          <a:off x="462171" y="533400"/>
          <a:ext cx="6280677" cy="144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9" name="Equation" r:id="rId3" imgW="2641320" imgH="609480" progId="Equation.DSMT4">
                  <p:embed/>
                </p:oleObj>
              </mc:Choice>
              <mc:Fallback>
                <p:oleObj name="Equation" r:id="rId3" imgW="2641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171" y="533400"/>
                        <a:ext cx="6280677" cy="144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43DAF6-710B-49CE-A714-2F99EAA308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025117"/>
              </p:ext>
            </p:extLst>
          </p:nvPr>
        </p:nvGraphicFramePr>
        <p:xfrm>
          <a:off x="457200" y="2133600"/>
          <a:ext cx="6014162" cy="1147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0" name="Equation" r:id="rId5" imgW="1930320" imgH="368280" progId="Equation.DSMT4">
                  <p:embed/>
                </p:oleObj>
              </mc:Choice>
              <mc:Fallback>
                <p:oleObj name="Equation" r:id="rId5" imgW="1930320" imgH="36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8446EA3-27EB-429B-BEFD-865883E943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133600"/>
                        <a:ext cx="6014162" cy="1147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0598B5A-1722-460D-80EB-A656AECEC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296205"/>
              </p:ext>
            </p:extLst>
          </p:nvPr>
        </p:nvGraphicFramePr>
        <p:xfrm>
          <a:off x="381000" y="3429000"/>
          <a:ext cx="8305800" cy="2845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1" name="Equation" r:id="rId7" imgW="4520880" imgH="1549080" progId="Equation.DSMT4">
                  <p:embed/>
                </p:oleObj>
              </mc:Choice>
              <mc:Fallback>
                <p:oleObj name="Equation" r:id="rId7" imgW="4520880" imgH="1549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000" y="3429000"/>
                        <a:ext cx="8305800" cy="2845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566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3270F-A878-4165-BF2C-0832C7A8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316D34-70EC-4979-8D0B-04F2F32F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EA6B4-AC74-482A-A10E-71D3FB02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1EC36B-6EC1-465C-8E9B-39374B09BA57}"/>
              </a:ext>
            </a:extLst>
          </p:cNvPr>
          <p:cNvSpPr txBox="1"/>
          <p:nvPr/>
        </p:nvSpPr>
        <p:spPr>
          <a:xfrm>
            <a:off x="3048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potential terms continued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DC709E-9D10-4B0B-9B34-141864550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035330"/>
              </p:ext>
            </p:extLst>
          </p:nvPr>
        </p:nvGraphicFramePr>
        <p:xfrm>
          <a:off x="635168" y="914400"/>
          <a:ext cx="7873663" cy="2897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4" name="Equation" r:id="rId3" imgW="4279680" imgH="1574640" progId="Equation.DSMT4">
                  <p:embed/>
                </p:oleObj>
              </mc:Choice>
              <mc:Fallback>
                <p:oleObj name="Equation" r:id="rId3" imgW="427968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168" y="914400"/>
                        <a:ext cx="7873663" cy="2897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42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8F1551-A087-458F-880D-EBBB1898D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391605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76200" y="2362200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DEA01-1747-467D-9AE9-D4470ED7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E1000-30C7-4326-893C-9B93F8CA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CE744-0924-45A5-BCF3-0309C20C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0CA55B-75C3-4509-9FCA-95456F254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44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46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387A1-FFBE-4AAB-A9B5-C14D3F03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EE5AFF-3939-4CE1-AD9D-DBBF671F1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6E209-1D05-4005-BDD9-5F9911AB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A642C-2DB1-4043-BE19-EAFB51A2667F}"/>
              </a:ext>
            </a:extLst>
          </p:cNvPr>
          <p:cNvSpPr txBox="1"/>
          <p:nvPr/>
        </p:nvSpPr>
        <p:spPr>
          <a:xfrm>
            <a:off x="228600" y="112712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review of Bose condensate -- Bose particles are characterized by integer intrinsic spin.  In the following we will assume s=0.  They have the property that there are no restrictions on the occupancy of each single particle state.    Therefore, there is the possibility that there can be a macroscopic number of particles occupying the ground state  (in our case at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Symbol" panose="05050102010706020507" pitchFamily="18" charset="2"/>
              </a:rPr>
              <a:t>0</a:t>
            </a:r>
            <a:r>
              <a:rPr lang="en-US" sz="2400" dirty="0">
                <a:latin typeface="+mj-lt"/>
              </a:rPr>
              <a:t>=0)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DB6BAFC-2AAF-40B9-A6E6-9E0F65CC5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316443"/>
              </p:ext>
            </p:extLst>
          </p:nvPr>
        </p:nvGraphicFramePr>
        <p:xfrm>
          <a:off x="228600" y="2886075"/>
          <a:ext cx="848995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2" name="Equation" r:id="rId3" imgW="3784320" imgH="1409400" progId="Equation.DSMT4">
                  <p:embed/>
                </p:oleObj>
              </mc:Choice>
              <mc:Fallback>
                <p:oleObj name="Equation" r:id="rId3" imgW="378432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886075"/>
                        <a:ext cx="848995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76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8EB0DF-A50F-46A1-B205-0D073E97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8785E-55EB-4214-9708-87B4A591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CB6B-E2DB-4134-8D21-7618FB9D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27380A-0B2E-4902-B89F-4E90B0819C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223625"/>
              </p:ext>
            </p:extLst>
          </p:nvPr>
        </p:nvGraphicFramePr>
        <p:xfrm>
          <a:off x="321671" y="136525"/>
          <a:ext cx="8479429" cy="2265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1" name="Equation" r:id="rId3" imgW="4609800" imgH="1231560" progId="Equation.DSMT4">
                  <p:embed/>
                </p:oleObj>
              </mc:Choice>
              <mc:Fallback>
                <p:oleObj name="Equation" r:id="rId3" imgW="4609800" imgH="1231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DB6BAFC-2AAF-40B9-A6E6-9E0F65CC5F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671" y="136525"/>
                        <a:ext cx="8479429" cy="2265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E6F7FBA-C37F-469B-8DCF-86D9055203CF}"/>
              </a:ext>
            </a:extLst>
          </p:cNvPr>
          <p:cNvSpPr txBox="1"/>
          <p:nvPr/>
        </p:nvSpPr>
        <p:spPr>
          <a:xfrm>
            <a:off x="342900" y="283527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critical temperature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c</a:t>
            </a:r>
            <a:r>
              <a:rPr lang="en-US" sz="2400" i="1" dirty="0">
                <a:latin typeface="+mj-lt"/>
              </a:rPr>
              <a:t>,  N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=0 and z=1  for 0 </a:t>
            </a:r>
            <a:r>
              <a:rPr lang="en-US" sz="2400" dirty="0">
                <a:latin typeface="Symbol" panose="05050102010706020507" pitchFamily="18" charset="2"/>
              </a:rPr>
              <a:t>£</a:t>
            </a:r>
            <a:r>
              <a:rPr lang="en-US" sz="2400" dirty="0">
                <a:latin typeface="+mj-lt"/>
              </a:rPr>
              <a:t>T </a:t>
            </a:r>
            <a:r>
              <a:rPr lang="en-US" sz="2400" dirty="0">
                <a:latin typeface="Symbol" panose="05050102010706020507" pitchFamily="18" charset="2"/>
              </a:rPr>
              <a:t>£</a:t>
            </a:r>
            <a:r>
              <a:rPr lang="en-US" sz="2400" dirty="0">
                <a:latin typeface="+mj-lt"/>
              </a:rPr>
              <a:t> T</a:t>
            </a:r>
            <a:r>
              <a:rPr lang="en-US" sz="2400" baseline="-25000" dirty="0">
                <a:latin typeface="+mj-lt"/>
              </a:rPr>
              <a:t>c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67B8C6F-9CD0-4650-B278-A6CEAFA817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860385"/>
              </p:ext>
            </p:extLst>
          </p:nvPr>
        </p:nvGraphicFramePr>
        <p:xfrm>
          <a:off x="426027" y="3331534"/>
          <a:ext cx="5860473" cy="314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2" name="Equation" r:id="rId5" imgW="3124080" imgH="1676160" progId="Equation.DSMT4">
                  <p:embed/>
                </p:oleObj>
              </mc:Choice>
              <mc:Fallback>
                <p:oleObj name="Equation" r:id="rId5" imgW="312408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6027" y="3331534"/>
                        <a:ext cx="5860473" cy="3144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7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B06BF-E08A-4B26-94A3-931AE2151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578ADE-BE8D-4DBD-A385-25CA9240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3BF99-0D1D-46CB-9204-03762DD3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71ECFE-BDBE-4CD3-A0C9-0110A9D33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711698"/>
              </p:ext>
            </p:extLst>
          </p:nvPr>
        </p:nvGraphicFramePr>
        <p:xfrm>
          <a:off x="609600" y="457200"/>
          <a:ext cx="5745162" cy="357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22" name="Equation" r:id="rId3" imgW="2247840" imgH="1396800" progId="Equation.DSMT4">
                  <p:embed/>
                </p:oleObj>
              </mc:Choice>
              <mc:Fallback>
                <p:oleObj name="Equation" r:id="rId3" imgW="224784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57200"/>
                        <a:ext cx="5745162" cy="357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6068C02-455E-4433-9783-EB94E0699E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942107"/>
              </p:ext>
            </p:extLst>
          </p:nvPr>
        </p:nvGraphicFramePr>
        <p:xfrm>
          <a:off x="14288" y="4103688"/>
          <a:ext cx="8537575" cy="202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23" name="Equation" r:id="rId5" imgW="3111480" imgH="736560" progId="Equation.DSMT4">
                  <p:embed/>
                </p:oleObj>
              </mc:Choice>
              <mc:Fallback>
                <p:oleObj name="Equation" r:id="rId5" imgW="31114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88" y="4103688"/>
                        <a:ext cx="8537575" cy="202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72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8605D-C702-43BF-9E71-AC59AC94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EE675A-7937-4FE4-93A9-1BB7326F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0F665-D11C-4580-A6CD-FE5A5B59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D033865-EBFE-49F7-A1AB-2EFF8ED2BD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76495"/>
              </p:ext>
            </p:extLst>
          </p:nvPr>
        </p:nvGraphicFramePr>
        <p:xfrm>
          <a:off x="160338" y="106550"/>
          <a:ext cx="8526462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20" name="Equation" r:id="rId3" imgW="8526936" imgH="2011514" progId="Equation.DSMT4">
                  <p:embed/>
                </p:oleObj>
              </mc:Choice>
              <mc:Fallback>
                <p:oleObj name="Equation" r:id="rId3" imgW="8526936" imgH="201151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338" y="106550"/>
                        <a:ext cx="8526462" cy="201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C5EA1FE-4406-4897-9AF5-7CBDAF568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" y="1994231"/>
            <a:ext cx="7124700" cy="43912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678940-A3D2-47C2-9E27-E85D016C91E0}"/>
              </a:ext>
            </a:extLst>
          </p:cNvPr>
          <p:cNvSpPr txBox="1"/>
          <p:nvPr/>
        </p:nvSpPr>
        <p:spPr>
          <a:xfrm>
            <a:off x="4423569" y="5969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C33B93-BC4E-4F83-A57A-13F472066DB9}"/>
              </a:ext>
            </a:extLst>
          </p:cNvPr>
          <p:cNvSpPr txBox="1"/>
          <p:nvPr/>
        </p:nvSpPr>
        <p:spPr>
          <a:xfrm>
            <a:off x="5867400" y="474008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1E1C53-A703-492B-ACF1-54203BBD640B}"/>
              </a:ext>
            </a:extLst>
          </p:cNvPr>
          <p:cNvSpPr txBox="1"/>
          <p:nvPr/>
        </p:nvSpPr>
        <p:spPr>
          <a:xfrm rot="20220820">
            <a:off x="4152900" y="3959005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66FF"/>
                </a:solidFill>
                <a:latin typeface="+mj-lt"/>
              </a:rPr>
              <a:t>g</a:t>
            </a:r>
            <a:r>
              <a:rPr lang="en-US" sz="2400" baseline="-25000" dirty="0">
                <a:solidFill>
                  <a:srgbClr val="0066FF"/>
                </a:solidFill>
                <a:latin typeface="+mj-lt"/>
              </a:rPr>
              <a:t>3/2</a:t>
            </a:r>
            <a:r>
              <a:rPr lang="en-US" sz="2400" dirty="0">
                <a:solidFill>
                  <a:srgbClr val="0066FF"/>
                </a:solidFill>
                <a:latin typeface="+mj-lt"/>
              </a:rPr>
              <a:t>(z)</a:t>
            </a:r>
          </a:p>
        </p:txBody>
      </p:sp>
    </p:spTree>
    <p:extLst>
      <p:ext uri="{BB962C8B-B14F-4D97-AF65-F5344CB8AC3E}">
        <p14:creationId xmlns:p14="http://schemas.microsoft.com/office/powerpoint/2010/main" val="169624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79270D-2597-401D-9961-F6AF60E6D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54" y="2622053"/>
            <a:ext cx="8134350" cy="3657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C689E-15CA-4837-92AE-BF7299346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C99553-826D-498B-8220-98E4A361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D3169-C1B8-489E-B040-4B4FF1DEC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4B4467D-2197-4D60-ABA9-98B8E5A19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755747"/>
              </p:ext>
            </p:extLst>
          </p:nvPr>
        </p:nvGraphicFramePr>
        <p:xfrm>
          <a:off x="362455" y="5303"/>
          <a:ext cx="7086600" cy="2571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45" name="Equation" r:id="rId4" imgW="2869920" imgH="1041120" progId="Equation.DSMT4">
                  <p:embed/>
                </p:oleObj>
              </mc:Choice>
              <mc:Fallback>
                <p:oleObj name="Equation" r:id="rId4" imgW="2869920" imgH="1041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6068C02-455E-4433-9783-EB94E0699E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2455" y="5303"/>
                        <a:ext cx="7086600" cy="2571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66F547-E671-4B3F-95FF-D3B62AC26614}"/>
              </a:ext>
            </a:extLst>
          </p:cNvPr>
          <p:cNvSpPr txBox="1"/>
          <p:nvPr/>
        </p:nvSpPr>
        <p:spPr>
          <a:xfrm>
            <a:off x="5791705" y="1576151"/>
            <a:ext cx="331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 for classical monoatomic ideal gas!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CBB9ED-545C-4CD4-B718-325EBA4D2AD2}"/>
              </a:ext>
            </a:extLst>
          </p:cNvPr>
          <p:cNvSpPr txBox="1"/>
          <p:nvPr/>
        </p:nvSpPr>
        <p:spPr>
          <a:xfrm>
            <a:off x="4800600" y="255294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 (K)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CBED9F-D904-4D47-83C0-6B805E737D8C}"/>
              </a:ext>
            </a:extLst>
          </p:cNvPr>
          <p:cNvSpPr txBox="1"/>
          <p:nvPr/>
        </p:nvSpPr>
        <p:spPr>
          <a:xfrm rot="16200000">
            <a:off x="-151393" y="422002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 (eV)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515095-9537-4902-BA01-6DE63166A12B}"/>
              </a:ext>
            </a:extLst>
          </p:cNvPr>
          <p:cNvSpPr txBox="1"/>
          <p:nvPr/>
        </p:nvSpPr>
        <p:spPr>
          <a:xfrm>
            <a:off x="4343746" y="3706499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</a:t>
            </a:r>
            <a:r>
              <a:rPr lang="en-US" sz="2400" baseline="30000" dirty="0">
                <a:latin typeface="+mj-lt"/>
              </a:rPr>
              <a:t>87</a:t>
            </a:r>
            <a:r>
              <a:rPr lang="en-US" sz="2400" dirty="0">
                <a:latin typeface="+mj-lt"/>
              </a:rPr>
              <a:t>Rb at N/V=2.5x10</a:t>
            </a:r>
            <a:r>
              <a:rPr lang="en-US" sz="2400" baseline="30000" dirty="0">
                <a:latin typeface="+mj-lt"/>
              </a:rPr>
              <a:t>20</a:t>
            </a:r>
            <a:r>
              <a:rPr lang="en-US" sz="2400" dirty="0">
                <a:latin typeface="+mj-lt"/>
              </a:rPr>
              <a:t>m</a:t>
            </a:r>
            <a:r>
              <a:rPr lang="en-US" sz="2400" baseline="30000" dirty="0">
                <a:latin typeface="+mj-lt"/>
              </a:rPr>
              <a:t>-3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1472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371CDF-1144-4E08-A833-84EB628B2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4DCB0-27D9-4248-8EC2-E71EFA0B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088AD-5AEF-43D8-87EC-44EB657F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9E9754-8FA4-4E57-BB1B-2154892A6315}"/>
              </a:ext>
            </a:extLst>
          </p:cNvPr>
          <p:cNvSpPr txBox="1"/>
          <p:nvPr/>
        </p:nvSpPr>
        <p:spPr>
          <a:xfrm>
            <a:off x="304800" y="3048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on Chap. 8</a:t>
            </a: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 Why does the momentum (p) not appear in the first term of equations 8.2 and 8.4?  2. What is the Mayer f-function explicitly?  3. I understand where B(T) comes from mathematically, but does it have any physical representation outside of the formula?</a:t>
            </a:r>
          </a:p>
          <a:p>
            <a:endParaRPr lang="en-US" dirty="0"/>
          </a:p>
          <a:p>
            <a:r>
              <a:rPr lang="en-US" sz="2400" dirty="0"/>
              <a:t>From Rich -- </a:t>
            </a:r>
            <a:r>
              <a:rPr lang="en-US" dirty="0"/>
              <a:t>What are the u0 and r0 constraints used in the equation 8.37?</a:t>
            </a:r>
          </a:p>
          <a:p>
            <a:endParaRPr lang="en-US" sz="2400" dirty="0"/>
          </a:p>
          <a:p>
            <a:r>
              <a:rPr lang="en-US" sz="2400" dirty="0"/>
              <a:t>From Michael --</a:t>
            </a:r>
            <a:r>
              <a:rPr lang="en-US" dirty="0"/>
              <a:t>Our book mentions a symmetry factor, I was wondering if you could please expand on this a little bit, about what exactly it is and how we find it?</a:t>
            </a:r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199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29043</TotalTime>
  <Words>613</Words>
  <Application>Microsoft Office PowerPoint</Application>
  <PresentationFormat>On-screen Show (4:3)</PresentationFormat>
  <Paragraphs>103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1807</cp:revision>
  <cp:lastPrinted>2021-01-31T04:39:24Z</cp:lastPrinted>
  <dcterms:created xsi:type="dcterms:W3CDTF">2012-01-10T18:32:24Z</dcterms:created>
  <dcterms:modified xsi:type="dcterms:W3CDTF">2021-04-19T18:50:32Z</dcterms:modified>
</cp:coreProperties>
</file>