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24" r:id="rId3"/>
    <p:sldId id="499" r:id="rId4"/>
    <p:sldId id="515" r:id="rId5"/>
    <p:sldId id="521" r:id="rId6"/>
    <p:sldId id="522" r:id="rId7"/>
    <p:sldId id="523" r:id="rId8"/>
    <p:sldId id="524" r:id="rId9"/>
    <p:sldId id="525" r:id="rId10"/>
    <p:sldId id="526" r:id="rId11"/>
    <p:sldId id="535" r:id="rId12"/>
    <p:sldId id="527" r:id="rId13"/>
    <p:sldId id="528" r:id="rId14"/>
    <p:sldId id="529" r:id="rId15"/>
    <p:sldId id="530" r:id="rId16"/>
    <p:sldId id="531" r:id="rId17"/>
    <p:sldId id="533" r:id="rId18"/>
    <p:sldId id="532" r:id="rId19"/>
    <p:sldId id="534" r:id="rId20"/>
    <p:sldId id="536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1" d="100"/>
          <a:sy n="71" d="100"/>
        </p:scale>
        <p:origin x="48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5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33: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Treatment of particle interactions in statistical mechanics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chemeClr val="folHlink"/>
                </a:solidFill>
              </a:rPr>
              <a:t>Reading: Sections 8.1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Treatment and effects of interparticle interactions in statistical mechanics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Corrections to the ideal gas law; virial coefficient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42835B-796C-4609-BA13-2AB59D08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E4184-96CA-4457-BD9C-44B1AD1F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E0E21-744F-459F-B915-7F16C8BF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AB1C440-64F0-44FD-A129-61C3559D4D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453119"/>
              </p:ext>
            </p:extLst>
          </p:nvPr>
        </p:nvGraphicFramePr>
        <p:xfrm>
          <a:off x="462171" y="533400"/>
          <a:ext cx="6280677" cy="144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4" name="Equation" r:id="rId3" imgW="2641320" imgH="609480" progId="Equation.DSMT4">
                  <p:embed/>
                </p:oleObj>
              </mc:Choice>
              <mc:Fallback>
                <p:oleObj name="Equation" r:id="rId3" imgW="2641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171" y="533400"/>
                        <a:ext cx="6280677" cy="144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43DAF6-710B-49CE-A714-2F99EAA308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025117"/>
              </p:ext>
            </p:extLst>
          </p:nvPr>
        </p:nvGraphicFramePr>
        <p:xfrm>
          <a:off x="457200" y="2133600"/>
          <a:ext cx="6014162" cy="1147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5" name="Equation" r:id="rId5" imgW="1930320" imgH="368280" progId="Equation.DSMT4">
                  <p:embed/>
                </p:oleObj>
              </mc:Choice>
              <mc:Fallback>
                <p:oleObj name="Equation" r:id="rId5" imgW="1930320" imgH="36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8446EA3-27EB-429B-BEFD-865883E943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133600"/>
                        <a:ext cx="6014162" cy="1147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0598B5A-1722-460D-80EB-A656AECECD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878860"/>
              </p:ext>
            </p:extLst>
          </p:nvPr>
        </p:nvGraphicFramePr>
        <p:xfrm>
          <a:off x="871538" y="3429000"/>
          <a:ext cx="7324725" cy="284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6" name="Equation" r:id="rId7" imgW="3987720" imgH="1549080" progId="Equation.DSMT4">
                  <p:embed/>
                </p:oleObj>
              </mc:Choice>
              <mc:Fallback>
                <p:oleObj name="Equation" r:id="rId7" imgW="3987720" imgH="1549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1538" y="3429000"/>
                        <a:ext cx="7324725" cy="2846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5662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D08F9-6C0D-4EB2-A26A-ED93DD52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A6F92-895D-4085-8727-7740945EF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568BA-A6E2-4B86-8437-9CAA5D77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D24375-A7A8-4FCB-9BCD-57073EF06D95}"/>
              </a:ext>
            </a:extLst>
          </p:cNvPr>
          <p:cNvSpPr txBox="1"/>
          <p:nvPr/>
        </p:nvSpPr>
        <p:spPr>
          <a:xfrm>
            <a:off x="4572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A28B507-E2AF-4A88-9A97-D5A67F894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935924"/>
              </p:ext>
            </p:extLst>
          </p:nvPr>
        </p:nvGraphicFramePr>
        <p:xfrm>
          <a:off x="457200" y="914400"/>
          <a:ext cx="68262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4" name="Equation" r:id="rId3" imgW="2730240" imgH="558720" progId="Equation.DSMT4">
                  <p:embed/>
                </p:oleObj>
              </mc:Choice>
              <mc:Fallback>
                <p:oleObj name="Equation" r:id="rId3" imgW="27302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14400"/>
                        <a:ext cx="6826250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3653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3270F-A878-4165-BF2C-0832C7A8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316D34-70EC-4979-8D0B-04F2F32F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EA6B4-AC74-482A-A10E-71D3FB02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1EC36B-6EC1-465C-8E9B-39374B09BA57}"/>
              </a:ext>
            </a:extLst>
          </p:cNvPr>
          <p:cNvSpPr txBox="1"/>
          <p:nvPr/>
        </p:nvSpPr>
        <p:spPr>
          <a:xfrm>
            <a:off x="3048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potential terms continued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DC709E-9D10-4B0B-9B34-141864550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491002"/>
              </p:ext>
            </p:extLst>
          </p:nvPr>
        </p:nvGraphicFramePr>
        <p:xfrm>
          <a:off x="635168" y="914400"/>
          <a:ext cx="7873663" cy="2897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2" name="Equation" r:id="rId3" imgW="4279680" imgH="1574640" progId="Equation.DSMT4">
                  <p:embed/>
                </p:oleObj>
              </mc:Choice>
              <mc:Fallback>
                <p:oleObj name="Equation" r:id="rId3" imgW="427968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168" y="914400"/>
                        <a:ext cx="7873663" cy="2897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9CD1440-1970-4D61-AF4E-EA77FBAEB2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273855"/>
              </p:ext>
            </p:extLst>
          </p:nvPr>
        </p:nvGraphicFramePr>
        <p:xfrm>
          <a:off x="838199" y="4283842"/>
          <a:ext cx="6691723" cy="1659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13" name="Equation" r:id="rId5" imgW="3225600" imgH="799920" progId="Equation.DSMT4">
                  <p:embed/>
                </p:oleObj>
              </mc:Choice>
              <mc:Fallback>
                <p:oleObj name="Equation" r:id="rId5" imgW="322560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199" y="4283842"/>
                        <a:ext cx="6691723" cy="1659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42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83E257-CE41-42E5-AFC9-1D1818B7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C6050B-A07D-48A4-B705-3EC8311A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1202C-A69D-4199-91A3-37B3945E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56D524-2586-4DC6-8696-E9CD7B77A10F}"/>
              </a:ext>
            </a:extLst>
          </p:cNvPr>
          <p:cNvSpPr txBox="1"/>
          <p:nvPr/>
        </p:nvSpPr>
        <p:spPr>
          <a:xfrm>
            <a:off x="0" y="6865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the pair contribution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01E4F7D-CBA5-4D0C-BF85-7248B9C62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015393"/>
              </p:ext>
            </p:extLst>
          </p:nvPr>
        </p:nvGraphicFramePr>
        <p:xfrm>
          <a:off x="71438" y="588963"/>
          <a:ext cx="6556375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7" name="Equation" r:id="rId3" imgW="2831760" imgH="787320" progId="Equation.DSMT4">
                  <p:embed/>
                </p:oleObj>
              </mc:Choice>
              <mc:Fallback>
                <p:oleObj name="Equation" r:id="rId3" imgW="28317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438" y="588963"/>
                        <a:ext cx="6556375" cy="182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67674D2-6BAC-4D7B-B771-D2322274FA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535297"/>
              </p:ext>
            </p:extLst>
          </p:nvPr>
        </p:nvGraphicFramePr>
        <p:xfrm>
          <a:off x="12700" y="2176462"/>
          <a:ext cx="9253538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8" name="Equation" r:id="rId5" imgW="4609800" imgH="1346040" progId="Equation.DSMT4">
                  <p:embed/>
                </p:oleObj>
              </mc:Choice>
              <mc:Fallback>
                <p:oleObj name="Equation" r:id="rId5" imgW="46098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00" y="2176462"/>
                        <a:ext cx="9253538" cy="2700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807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55C34-79E4-43D1-BD76-0FF258A9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ABFF61-C01C-48B2-B506-ADB47D75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18A1F-9E6F-4FC8-8180-29C55880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3F1C24-DE2B-45E5-93FF-55AAE6D72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3406"/>
            <a:ext cx="9144000" cy="533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53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31B030-0820-4A04-B81E-4EC77021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F768C-17DA-4BAD-B349-D124884C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1853D-2ED3-4383-A01E-20756BB5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64967-CC0B-44C2-866E-D1A498E20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96988"/>
            <a:ext cx="7581900" cy="474345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BFCCE56-C343-4411-AFF1-1B428B75C4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650439"/>
              </p:ext>
            </p:extLst>
          </p:nvPr>
        </p:nvGraphicFramePr>
        <p:xfrm>
          <a:off x="2743200" y="1677988"/>
          <a:ext cx="258834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8" name="Equation" r:id="rId4" imgW="1485720" imgH="393480" progId="Equation.DSMT4">
                  <p:embed/>
                </p:oleObj>
              </mc:Choice>
              <mc:Fallback>
                <p:oleObj name="Equation" r:id="rId4" imgW="1485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3200" y="1677988"/>
                        <a:ext cx="258834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913B11A-C4EE-406D-B085-90FFB51DD9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430216"/>
              </p:ext>
            </p:extLst>
          </p:nvPr>
        </p:nvGraphicFramePr>
        <p:xfrm>
          <a:off x="3124200" y="3732289"/>
          <a:ext cx="225552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9" name="Equation" r:id="rId6" imgW="1460160" imgH="393480" progId="Equation.DSMT4">
                  <p:embed/>
                </p:oleObj>
              </mc:Choice>
              <mc:Fallback>
                <p:oleObj name="Equation" r:id="rId6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24200" y="3732289"/>
                        <a:ext cx="2255528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ADFE99C-5809-40AD-A333-32C684B4D4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817214"/>
              </p:ext>
            </p:extLst>
          </p:nvPr>
        </p:nvGraphicFramePr>
        <p:xfrm>
          <a:off x="3771899" y="4440238"/>
          <a:ext cx="24712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0" name="Equation" r:id="rId8" imgW="1600200" imgH="393480" progId="Equation.DSMT4">
                  <p:embed/>
                </p:oleObj>
              </mc:Choice>
              <mc:Fallback>
                <p:oleObj name="Equation" r:id="rId8" imgW="1600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71899" y="4440238"/>
                        <a:ext cx="2471275" cy="608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7AF8F55-26F9-4746-969D-4942DF01B0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983075"/>
              </p:ext>
            </p:extLst>
          </p:nvPr>
        </p:nvGraphicFramePr>
        <p:xfrm>
          <a:off x="1676400" y="5737225"/>
          <a:ext cx="2501081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1" name="Equation" r:id="rId10" imgW="1676160" imgH="393480" progId="Equation.DSMT4">
                  <p:embed/>
                </p:oleObj>
              </mc:Choice>
              <mc:Fallback>
                <p:oleObj name="Equation" r:id="rId10" imgW="1676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76400" y="5737225"/>
                        <a:ext cx="2501081" cy="58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EFBCD3C-55F2-4278-84BE-6784C1769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249766"/>
              </p:ext>
            </p:extLst>
          </p:nvPr>
        </p:nvGraphicFramePr>
        <p:xfrm>
          <a:off x="902654" y="228600"/>
          <a:ext cx="6233792" cy="9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2" name="Equation" r:id="rId12" imgW="2628720" imgH="393480" progId="Equation.DSMT4">
                  <p:embed/>
                </p:oleObj>
              </mc:Choice>
              <mc:Fallback>
                <p:oleObj name="Equation" r:id="rId12" imgW="262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02654" y="228600"/>
                        <a:ext cx="6233792" cy="93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6F68E66-C9C7-48CB-B358-390A51E49AF8}"/>
              </a:ext>
            </a:extLst>
          </p:cNvPr>
          <p:cNvSpPr txBox="1"/>
          <p:nvPr/>
        </p:nvSpPr>
        <p:spPr>
          <a:xfrm>
            <a:off x="4876800" y="550703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54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D337B-C0B6-4598-94B2-C3493D1E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BCECB2-5AB1-4A93-9280-24A3253E3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71685-2612-4141-A5D4-22F8E233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31273B-71ED-4ABC-A25C-557EB93FA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057275"/>
            <a:ext cx="7886700" cy="4743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A13BAA-405C-409C-BF34-59D5681CC5DA}"/>
              </a:ext>
            </a:extLst>
          </p:cNvPr>
          <p:cNvSpPr txBox="1"/>
          <p:nvPr/>
        </p:nvSpPr>
        <p:spPr>
          <a:xfrm>
            <a:off x="4724400" y="54079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+mj-lt"/>
              </a:rPr>
              <a:t>kT</a:t>
            </a:r>
            <a:r>
              <a:rPr lang="en-US" sz="2400" b="1" i="1" dirty="0">
                <a:latin typeface="+mj-lt"/>
              </a:rPr>
              <a:t>/</a:t>
            </a:r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baseline="-25000" dirty="0">
                <a:latin typeface="+mj-lt"/>
              </a:rPr>
              <a:t>0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5FE144-E149-4BC9-AEC6-0D5C991AB930}"/>
              </a:ext>
            </a:extLst>
          </p:cNvPr>
          <p:cNvSpPr txBox="1"/>
          <p:nvPr/>
        </p:nvSpPr>
        <p:spPr>
          <a:xfrm rot="16200000">
            <a:off x="19049" y="25885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latin typeface="+mj-lt"/>
              </a:rPr>
              <a:t>I</a:t>
            </a:r>
            <a:r>
              <a:rPr lang="en-US" sz="2400" b="1" i="1" baseline="-25000" dirty="0" err="1">
                <a:latin typeface="+mj-lt"/>
              </a:rPr>
              <a:t>pair</a:t>
            </a:r>
            <a:endParaRPr lang="en-US" sz="2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70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888D0-A112-4130-ADB0-669DD5C1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FD000-BE5E-4ACE-943E-1B0C869A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1173B-CA5B-467A-ABCB-A0867FC7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BCA69D-0F87-462C-8951-B4B8517DA870}"/>
              </a:ext>
            </a:extLst>
          </p:cNvPr>
          <p:cNvSpPr txBox="1"/>
          <p:nvPr/>
        </p:nvSpPr>
        <p:spPr>
          <a:xfrm>
            <a:off x="178398" y="15025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Evaluating the partition function for this case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EA792D-12F7-4FD2-9C67-D6185EBD0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106400"/>
              </p:ext>
            </p:extLst>
          </p:nvPr>
        </p:nvGraphicFramePr>
        <p:xfrm>
          <a:off x="838200" y="914400"/>
          <a:ext cx="7131050" cy="454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8" name="Equation" r:id="rId3" imgW="2869920" imgH="1828800" progId="Equation.DSMT4">
                  <p:embed/>
                </p:oleObj>
              </mc:Choice>
              <mc:Fallback>
                <p:oleObj name="Equation" r:id="rId3" imgW="2869920" imgH="1828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9EA792D-12F7-4FD2-9C67-D6185EBD04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14400"/>
                        <a:ext cx="7131050" cy="4545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8969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EB8AB-5A60-4F87-B4DA-6042F2A87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6CB575-25D5-4093-B929-8B7F3B7E7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96354-949C-4CED-8316-7EA24394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665B438-D323-4C67-9156-3D60FE21A5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266283"/>
              </p:ext>
            </p:extLst>
          </p:nvPr>
        </p:nvGraphicFramePr>
        <p:xfrm>
          <a:off x="304800" y="685800"/>
          <a:ext cx="8732781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4" name="Equation" r:id="rId3" imgW="5359320" imgH="2336760" progId="Equation.DSMT4">
                  <p:embed/>
                </p:oleObj>
              </mc:Choice>
              <mc:Fallback>
                <p:oleObj name="Equation" r:id="rId3" imgW="5359320" imgH="23367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9EA792D-12F7-4FD2-9C67-D6185EBD04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685800"/>
                        <a:ext cx="8732781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C0D8E2A-34C8-4513-82C5-D0986D8C88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90764"/>
              </p:ext>
            </p:extLst>
          </p:nvPr>
        </p:nvGraphicFramePr>
        <p:xfrm>
          <a:off x="3355489" y="4667249"/>
          <a:ext cx="56991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5" name="Equation" r:id="rId5" imgW="1968480" imgH="393480" progId="Equation.DSMT4">
                  <p:embed/>
                </p:oleObj>
              </mc:Choice>
              <mc:Fallback>
                <p:oleObj name="Equation" r:id="rId5" imgW="1968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5489" y="4667249"/>
                        <a:ext cx="5699125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7662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671BF-A4B8-4851-B207-B27B3675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D4C0F-0D77-4F97-8175-6C99A9ED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18857-29E1-498A-A472-F030782E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C5E63-9E9D-4284-BC91-D954FB903EF9}"/>
              </a:ext>
            </a:extLst>
          </p:cNvPr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Virial expansion up to second order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C772BED-73CE-4A09-85FC-0065B15F17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195838"/>
              </p:ext>
            </p:extLst>
          </p:nvPr>
        </p:nvGraphicFramePr>
        <p:xfrm>
          <a:off x="708212" y="757238"/>
          <a:ext cx="416956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85" name="Equation" r:id="rId3" imgW="1307880" imgH="431640" progId="Equation.DSMT4">
                  <p:embed/>
                </p:oleObj>
              </mc:Choice>
              <mc:Fallback>
                <p:oleObj name="Equation" r:id="rId3" imgW="1307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212" y="757238"/>
                        <a:ext cx="4169567" cy="137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8D3D4EE-64BB-485A-9CE6-502651DB2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386836"/>
              </p:ext>
            </p:extLst>
          </p:nvPr>
        </p:nvGraphicFramePr>
        <p:xfrm>
          <a:off x="762000" y="2362200"/>
          <a:ext cx="817193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86" name="Equation" r:id="rId5" imgW="3149280" imgH="469800" progId="Equation.DSMT4">
                  <p:embed/>
                </p:oleObj>
              </mc:Choice>
              <mc:Fallback>
                <p:oleObj name="Equation" r:id="rId5" imgW="31492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362200"/>
                        <a:ext cx="8171936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90ACD16-41AB-451C-B4B7-B4C3C43277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463086"/>
              </p:ext>
            </p:extLst>
          </p:nvPr>
        </p:nvGraphicFramePr>
        <p:xfrm>
          <a:off x="198438" y="3886200"/>
          <a:ext cx="87487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87" name="Equation" r:id="rId7" imgW="3644640" imgH="253800" progId="Equation.DSMT4">
                  <p:embed/>
                </p:oleObj>
              </mc:Choice>
              <mc:Fallback>
                <p:oleObj name="Equation" r:id="rId7" imgW="3644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438" y="3886200"/>
                        <a:ext cx="874871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0F89344-9B7B-42D2-85E8-49655B56FA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56384"/>
              </p:ext>
            </p:extLst>
          </p:nvPr>
        </p:nvGraphicFramePr>
        <p:xfrm>
          <a:off x="762000" y="4838700"/>
          <a:ext cx="4468812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88" name="Equation" r:id="rId9" imgW="1930320" imgH="685800" progId="Equation.DSMT4">
                  <p:embed/>
                </p:oleObj>
              </mc:Choice>
              <mc:Fallback>
                <p:oleObj name="Equation" r:id="rId9" imgW="193032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01E4F7D-CBA5-4D0C-BF85-7248B9C628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2000" y="4838700"/>
                        <a:ext cx="4468812" cy="158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25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373840-BACC-4F85-BE6A-F8AE36D7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6109"/>
            <a:ext cx="9144000" cy="424228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17929" y="1895387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E5A335-0025-4284-ABC2-4F79EA39A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05232"/>
            <a:ext cx="7097486" cy="600996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780416-35DB-4AD7-A457-3286AA6B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F1A5D-D735-425E-AE22-0E4BF103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3A815-69EB-44B6-9EFF-31A51AC8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247A52-9398-472D-BB19-384D4E94212F}"/>
              </a:ext>
            </a:extLst>
          </p:cNvPr>
          <p:cNvSpPr txBox="1"/>
          <p:nvPr/>
        </p:nvSpPr>
        <p:spPr>
          <a:xfrm>
            <a:off x="152400" y="13652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second virial coefficients from Schroeder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0CEB7C4-A8E5-4D38-B709-1CF52C078A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552130"/>
              </p:ext>
            </p:extLst>
          </p:nvPr>
        </p:nvGraphicFramePr>
        <p:xfrm>
          <a:off x="2286000" y="598190"/>
          <a:ext cx="6202362" cy="43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6" name="Equation" r:id="rId4" imgW="3644640" imgH="253800" progId="Equation.DSMT4">
                  <p:embed/>
                </p:oleObj>
              </mc:Choice>
              <mc:Fallback>
                <p:oleObj name="Equation" r:id="rId4" imgW="3644640" imgH="253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90ACD16-41AB-451C-B4B7-B4C3C43277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598190"/>
                        <a:ext cx="6202362" cy="432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06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371CDF-1144-4E08-A833-84EB628B2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4DCB0-27D9-4248-8EC2-E71EFA0B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088AD-5AEF-43D8-87EC-44EB657F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E7663D-1379-4FBC-8EAF-FF8E5027C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371600"/>
            <a:ext cx="9144000" cy="354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9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DEA01-1747-467D-9AE9-D4470ED7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E1000-30C7-4326-893C-9B93F8CA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CE744-0924-45A5-BCF3-0309C20C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BF1880-72B5-45CB-AA02-68CE458DC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53" y="0"/>
            <a:ext cx="8220694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AC507A-0D0A-43A3-9EBA-1C7F23434977}"/>
              </a:ext>
            </a:extLst>
          </p:cNvPr>
          <p:cNvSpPr txBox="1"/>
          <p:nvPr/>
        </p:nvSpPr>
        <p:spPr>
          <a:xfrm>
            <a:off x="6400800" y="228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4 PM</a:t>
            </a:r>
          </a:p>
        </p:txBody>
      </p:sp>
    </p:spTree>
    <p:extLst>
      <p:ext uri="{BB962C8B-B14F-4D97-AF65-F5344CB8AC3E}">
        <p14:creationId xmlns:p14="http://schemas.microsoft.com/office/powerpoint/2010/main" val="111746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426ED3-A233-42D6-99AD-93BE618D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FDD06-C254-4CA5-8E78-F524E870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A15C0-DD34-4D66-BFB3-A67B4F0C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24F3AF-676D-426E-8F1D-867087A4DD99}"/>
              </a:ext>
            </a:extLst>
          </p:cNvPr>
          <p:cNvSpPr txBox="1"/>
          <p:nvPr/>
        </p:nvSpPr>
        <p:spPr>
          <a:xfrm>
            <a:off x="228600" y="3048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Up to now, we have focused on systems that can be well described as independent (non-interacting) particles.   More realistically, particles do interact.    Typically this interaction can be described in terms an interacting potential energy term.    As an example, we will consider a gas of N monoatomic atoms of mass m treated using classical mechanics 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F6707E1-3BB3-432B-A6B3-2BA30F0F6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739735"/>
              </p:ext>
            </p:extLst>
          </p:nvPr>
        </p:nvGraphicFramePr>
        <p:xfrm>
          <a:off x="228600" y="3200400"/>
          <a:ext cx="8395400" cy="155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79" name="Equation" r:id="rId3" imgW="3708360" imgH="685800" progId="Equation.DSMT4">
                  <p:embed/>
                </p:oleObj>
              </mc:Choice>
              <mc:Fallback>
                <p:oleObj name="Equation" r:id="rId3" imgW="37083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200400"/>
                        <a:ext cx="8395400" cy="1552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A90E7033-86B4-4B9F-A0AA-3999ADA69644}"/>
              </a:ext>
            </a:extLst>
          </p:cNvPr>
          <p:cNvSpPr/>
          <p:nvPr/>
        </p:nvSpPr>
        <p:spPr>
          <a:xfrm>
            <a:off x="7620000" y="4572000"/>
            <a:ext cx="685800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3A1E7B-73BE-499A-AF1A-292FF3A3D4E8}"/>
              </a:ext>
            </a:extLst>
          </p:cNvPr>
          <p:cNvSpPr txBox="1"/>
          <p:nvPr/>
        </p:nvSpPr>
        <p:spPr>
          <a:xfrm>
            <a:off x="4114800" y="502124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have been ignoring this term</a:t>
            </a:r>
          </a:p>
        </p:txBody>
      </p:sp>
    </p:spTree>
    <p:extLst>
      <p:ext uri="{BB962C8B-B14F-4D97-AF65-F5344CB8AC3E}">
        <p14:creationId xmlns:p14="http://schemas.microsoft.com/office/powerpoint/2010/main" val="403833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C987D1-5563-41ED-8BF5-EDCF067B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E210B4-5639-4464-91AB-DBF30B4F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D74F4-824D-4686-80F8-C2F091B1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BFEC5-40AD-4B36-9175-B35BFC0B782B}"/>
              </a:ext>
            </a:extLst>
          </p:cNvPr>
          <p:cNvSpPr txBox="1"/>
          <p:nvPr/>
        </p:nvSpPr>
        <p:spPr>
          <a:xfrm>
            <a:off x="22860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typical potential interactions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BF5AE2E-3AD4-4578-9207-F303D55BB76E}"/>
              </a:ext>
            </a:extLst>
          </p:cNvPr>
          <p:cNvSpPr/>
          <p:nvPr/>
        </p:nvSpPr>
        <p:spPr>
          <a:xfrm>
            <a:off x="2133600" y="1676400"/>
            <a:ext cx="304800" cy="365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525C1C-6925-4A4A-8257-2374332606F5}"/>
              </a:ext>
            </a:extLst>
          </p:cNvPr>
          <p:cNvSpPr/>
          <p:nvPr/>
        </p:nvSpPr>
        <p:spPr>
          <a:xfrm>
            <a:off x="3124200" y="2041525"/>
            <a:ext cx="304800" cy="365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FDE5CD-E156-4CDF-96AF-BBAB59CDBB65}"/>
              </a:ext>
            </a:extLst>
          </p:cNvPr>
          <p:cNvCxnSpPr>
            <a:cxnSpLocks/>
          </p:cNvCxnSpPr>
          <p:nvPr/>
        </p:nvCxnSpPr>
        <p:spPr>
          <a:xfrm flipV="1">
            <a:off x="1676400" y="1403995"/>
            <a:ext cx="0" cy="179640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C1B7B3A-6A9B-4CEB-AA64-38F4E8C36FB3}"/>
              </a:ext>
            </a:extLst>
          </p:cNvPr>
          <p:cNvCxnSpPr>
            <a:cxnSpLocks/>
          </p:cNvCxnSpPr>
          <p:nvPr/>
        </p:nvCxnSpPr>
        <p:spPr>
          <a:xfrm>
            <a:off x="1676400" y="3200400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4F4AA95-5F1B-46DC-8173-205FEE6CEA2E}"/>
              </a:ext>
            </a:extLst>
          </p:cNvPr>
          <p:cNvCxnSpPr>
            <a:cxnSpLocks/>
          </p:cNvCxnSpPr>
          <p:nvPr/>
        </p:nvCxnSpPr>
        <p:spPr>
          <a:xfrm flipV="1">
            <a:off x="1676399" y="1858962"/>
            <a:ext cx="609601" cy="1341438"/>
          </a:xfrm>
          <a:prstGeom prst="straightConnector1">
            <a:avLst/>
          </a:prstGeom>
          <a:ln w="254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55CEF21-6F1E-4878-812A-4437C6B21081}"/>
              </a:ext>
            </a:extLst>
          </p:cNvPr>
          <p:cNvCxnSpPr>
            <a:cxnSpLocks/>
          </p:cNvCxnSpPr>
          <p:nvPr/>
        </p:nvCxnSpPr>
        <p:spPr>
          <a:xfrm flipV="1">
            <a:off x="1676398" y="2224088"/>
            <a:ext cx="1600202" cy="909934"/>
          </a:xfrm>
          <a:prstGeom prst="straightConnector1">
            <a:avLst/>
          </a:prstGeom>
          <a:ln w="254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DB629-C6D9-4141-BA27-3BCD2B14B616}"/>
              </a:ext>
            </a:extLst>
          </p:cNvPr>
          <p:cNvCxnSpPr>
            <a:cxnSpLocks/>
          </p:cNvCxnSpPr>
          <p:nvPr/>
        </p:nvCxnSpPr>
        <p:spPr>
          <a:xfrm flipH="1" flipV="1">
            <a:off x="2286000" y="1890320"/>
            <a:ext cx="990601" cy="33376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84B05C2-E9BF-4E73-AC63-8A3B6D2461CA}"/>
              </a:ext>
            </a:extLst>
          </p:cNvPr>
          <p:cNvSpPr txBox="1"/>
          <p:nvPr/>
        </p:nvSpPr>
        <p:spPr>
          <a:xfrm>
            <a:off x="2476499" y="1488578"/>
            <a:ext cx="2438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  <a:r>
              <a:rPr lang="en-US" sz="2400" b="1" baseline="-25000" dirty="0">
                <a:latin typeface="+mj-lt"/>
              </a:rPr>
              <a:t>1</a:t>
            </a:r>
            <a:r>
              <a:rPr lang="en-US" sz="2400" b="1" dirty="0">
                <a:latin typeface="+mj-lt"/>
              </a:rPr>
              <a:t>-r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20A3032-0788-4051-BF8E-04C61BBA378B}"/>
              </a:ext>
            </a:extLst>
          </p:cNvPr>
          <p:cNvCxnSpPr>
            <a:cxnSpLocks/>
          </p:cNvCxnSpPr>
          <p:nvPr/>
        </p:nvCxnSpPr>
        <p:spPr>
          <a:xfrm flipH="1">
            <a:off x="1485899" y="3200400"/>
            <a:ext cx="190499" cy="401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399DB8F8-00E6-48BD-B435-3FDDD86998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803913"/>
              </p:ext>
            </p:extLst>
          </p:nvPr>
        </p:nvGraphicFramePr>
        <p:xfrm>
          <a:off x="3962400" y="1675786"/>
          <a:ext cx="5159106" cy="4262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3" name="Equation" r:id="rId3" imgW="2705040" imgH="2234880" progId="Equation.DSMT4">
                  <p:embed/>
                </p:oleObj>
              </mc:Choice>
              <mc:Fallback>
                <p:oleObj name="Equation" r:id="rId3" imgW="270504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1675786"/>
                        <a:ext cx="5159106" cy="4262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D8C153F-6A89-4D56-AC51-D01EEDCC9807}"/>
              </a:ext>
            </a:extLst>
          </p:cNvPr>
          <p:cNvSpPr txBox="1"/>
          <p:nvPr/>
        </p:nvSpPr>
        <p:spPr>
          <a:xfrm>
            <a:off x="201747" y="4038600"/>
            <a:ext cx="35320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practice, potential interactions can involve more than 2 particles and can be </a:t>
            </a:r>
            <a:r>
              <a:rPr lang="en-US" sz="2400">
                <a:latin typeface="+mj-lt"/>
              </a:rPr>
              <a:t>angularly dependent.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017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FC456-7B56-405E-A271-3330CC9B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FA6B43-9E24-47AE-98B0-D111156E4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A27B0-DD45-477E-B470-88693171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361F6-5E01-470F-95AC-8B6EB1A64512}"/>
              </a:ext>
            </a:extLst>
          </p:cNvPr>
          <p:cNvSpPr txBox="1"/>
          <p:nvPr/>
        </p:nvSpPr>
        <p:spPr>
          <a:xfrm>
            <a:off x="457200" y="3048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Lennard-Jones pair potential does a good job of describing the interaction between rare gas atoms.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4066AD-CCF8-4AF4-A8C6-3734BC501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50561"/>
            <a:ext cx="4743450" cy="43910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55EB7C-EF54-495A-9404-03698BC024C7}"/>
              </a:ext>
            </a:extLst>
          </p:cNvPr>
          <p:cNvSpPr txBox="1"/>
          <p:nvPr/>
        </p:nvSpPr>
        <p:spPr>
          <a:xfrm>
            <a:off x="990600" y="1173442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Repulsive interaction</a:t>
            </a:r>
          </a:p>
          <a:p>
            <a:r>
              <a:rPr lang="en-US" sz="2400" dirty="0">
                <a:latin typeface="+mj-lt"/>
              </a:rPr>
              <a:t>at short range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8ACDD0-E655-417E-8F91-727E2B258D42}"/>
              </a:ext>
            </a:extLst>
          </p:cNvPr>
          <p:cNvSpPr txBox="1"/>
          <p:nvPr/>
        </p:nvSpPr>
        <p:spPr>
          <a:xfrm>
            <a:off x="2971800" y="5269059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Dipole-dipole attraction at long range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05AD291-4BE8-4330-8E30-C92EF06A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323011"/>
              </p:ext>
            </p:extLst>
          </p:nvPr>
        </p:nvGraphicFramePr>
        <p:xfrm>
          <a:off x="2862991" y="2450140"/>
          <a:ext cx="5159375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8" name="Equation" r:id="rId4" imgW="2705040" imgH="812520" progId="Equation.DSMT4">
                  <p:embed/>
                </p:oleObj>
              </mc:Choice>
              <mc:Fallback>
                <p:oleObj name="Equation" r:id="rId4" imgW="2705040" imgH="81252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399DB8F8-00E6-48BD-B435-3FDDD86998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2991" y="2450140"/>
                        <a:ext cx="5159375" cy="154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386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9F8C69-69E1-4F60-8475-42B80E053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8D01C-60A0-4360-8593-33F75F5B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1E586-E309-4F47-ABB7-433E759DB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35D571-E767-4255-A95E-6FB00D033859}"/>
              </a:ext>
            </a:extLst>
          </p:cNvPr>
          <p:cNvSpPr txBox="1"/>
          <p:nvPr/>
        </p:nvSpPr>
        <p:spPr>
          <a:xfrm>
            <a:off x="2286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Measured Lennard-Jones parameters for some rare gas atoms  (Ref.  Ashcroft and </a:t>
            </a:r>
            <a:r>
              <a:rPr lang="en-US" sz="2400" dirty="0" err="1">
                <a:latin typeface="+mj-lt"/>
              </a:rPr>
              <a:t>Mermin</a:t>
            </a:r>
            <a:r>
              <a:rPr lang="en-US" sz="2400" dirty="0">
                <a:latin typeface="+mj-lt"/>
              </a:rPr>
              <a:t>, Solid State Physics)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58095D2-A993-402D-B329-B97529248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98703"/>
              </p:ext>
            </p:extLst>
          </p:nvPr>
        </p:nvGraphicFramePr>
        <p:xfrm>
          <a:off x="1143000" y="203919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51926818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188385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0888573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633073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23484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Xe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2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  <a:r>
                        <a:rPr lang="en-US" baseline="-25000" dirty="0"/>
                        <a:t>0</a:t>
                      </a:r>
                      <a:r>
                        <a:rPr lang="en-US" baseline="0" dirty="0"/>
                        <a:t> (eV)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97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  <a:r>
                        <a:rPr lang="en-US" baseline="-25000" dirty="0"/>
                        <a:t>0</a:t>
                      </a:r>
                      <a:r>
                        <a:rPr lang="en-US" dirty="0"/>
                        <a:t>  (Angstroms)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799231"/>
                  </a:ext>
                </a:extLst>
              </a:tr>
            </a:tbl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8446EA3-27EB-429B-BEFD-865883E94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0038"/>
              </p:ext>
            </p:extLst>
          </p:nvPr>
        </p:nvGraphicFramePr>
        <p:xfrm>
          <a:off x="996238" y="4074570"/>
          <a:ext cx="6696376" cy="1277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20" name="Equation" r:id="rId3" imgW="1930320" imgH="368280" progId="Equation.DSMT4">
                  <p:embed/>
                </p:oleObj>
              </mc:Choice>
              <mc:Fallback>
                <p:oleObj name="Equation" r:id="rId3" imgW="19303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238" y="4074570"/>
                        <a:ext cx="6696376" cy="1277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7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888D0-A112-4130-ADB0-669DD5C1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4/21/2021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FD000-BE5E-4ACE-943E-1B0C869A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1173B-CA5B-467A-ABCB-A0867FC7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BCA69D-0F87-462C-8951-B4B8517DA870}"/>
              </a:ext>
            </a:extLst>
          </p:cNvPr>
          <p:cNvSpPr txBox="1"/>
          <p:nvPr/>
        </p:nvSpPr>
        <p:spPr>
          <a:xfrm>
            <a:off x="0" y="150251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Classical canonical partition function for gas of particles of mass m in the presence of an interaction potential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27F1F18-A0F9-46FA-9229-667DCF129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305248"/>
              </p:ext>
            </p:extLst>
          </p:nvPr>
        </p:nvGraphicFramePr>
        <p:xfrm>
          <a:off x="94129" y="853609"/>
          <a:ext cx="8458200" cy="978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98" name="Equation" r:id="rId3" imgW="3403440" imgH="393480" progId="Equation.DSMT4">
                  <p:embed/>
                </p:oleObj>
              </mc:Choice>
              <mc:Fallback>
                <p:oleObj name="Equation" r:id="rId3" imgW="3403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129" y="853609"/>
                        <a:ext cx="8458200" cy="978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594DA7A-CB4B-47E4-9419-C9084615A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009735"/>
              </p:ext>
            </p:extLst>
          </p:nvPr>
        </p:nvGraphicFramePr>
        <p:xfrm>
          <a:off x="433388" y="1762125"/>
          <a:ext cx="6294437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99" name="Equation" r:id="rId5" imgW="2984400" imgH="482400" progId="Equation.DSMT4">
                  <p:embed/>
                </p:oleObj>
              </mc:Choice>
              <mc:Fallback>
                <p:oleObj name="Equation" r:id="rId5" imgW="2984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388" y="1762125"/>
                        <a:ext cx="6294437" cy="1017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EA792D-12F7-4FD2-9C67-D6185EBD04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094017"/>
              </p:ext>
            </p:extLst>
          </p:nvPr>
        </p:nvGraphicFramePr>
        <p:xfrm>
          <a:off x="1096963" y="2643188"/>
          <a:ext cx="7131050" cy="384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00" name="Equation" r:id="rId7" imgW="2869920" imgH="1549080" progId="Equation.DSMT4">
                  <p:embed/>
                </p:oleObj>
              </mc:Choice>
              <mc:Fallback>
                <p:oleObj name="Equation" r:id="rId7" imgW="2869920" imgH="1549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6963" y="2643188"/>
                        <a:ext cx="7131050" cy="384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577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29348</TotalTime>
  <Words>454</Words>
  <Application>Microsoft Office PowerPoint</Application>
  <PresentationFormat>On-screen Show (4:3)</PresentationFormat>
  <Paragraphs>109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1828</cp:revision>
  <cp:lastPrinted>2021-01-31T04:39:24Z</cp:lastPrinted>
  <dcterms:created xsi:type="dcterms:W3CDTF">2012-01-10T18:32:24Z</dcterms:created>
  <dcterms:modified xsi:type="dcterms:W3CDTF">2021-04-21T17:18:38Z</dcterms:modified>
</cp:coreProperties>
</file>