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6" r:id="rId2"/>
    <p:sldId id="324" r:id="rId3"/>
    <p:sldId id="344" r:id="rId4"/>
    <p:sldId id="343" r:id="rId5"/>
    <p:sldId id="325" r:id="rId6"/>
    <p:sldId id="342"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 id="341"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50" d="100"/>
          <a:sy n="50" d="100"/>
        </p:scale>
        <p:origin x="1234" y="4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4/23/2021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4/23/2021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4/23/2021</a:t>
            </a:r>
            <a:endParaRPr lang="en-US" dirty="0"/>
          </a:p>
        </p:txBody>
      </p:sp>
      <p:sp>
        <p:nvSpPr>
          <p:cNvPr id="5" name="Footer Placeholder 4"/>
          <p:cNvSpPr>
            <a:spLocks noGrp="1"/>
          </p:cNvSpPr>
          <p:nvPr>
            <p:ph type="ftr" sz="quarter" idx="11"/>
          </p:nvPr>
        </p:nvSpPr>
        <p:spPr/>
        <p:txBody>
          <a:bodyPr/>
          <a:lstStyle/>
          <a:p>
            <a:r>
              <a:rPr lang="en-US"/>
              <a:t>PHY 341/641  Spring 2021 --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4/23/2021</a:t>
            </a:r>
            <a:endParaRPr lang="en-US" dirty="0"/>
          </a:p>
        </p:txBody>
      </p:sp>
      <p:sp>
        <p:nvSpPr>
          <p:cNvPr id="5" name="Footer Placeholder 4"/>
          <p:cNvSpPr>
            <a:spLocks noGrp="1"/>
          </p:cNvSpPr>
          <p:nvPr>
            <p:ph type="ftr" sz="quarter" idx="11"/>
          </p:nvPr>
        </p:nvSpPr>
        <p:spPr/>
        <p:txBody>
          <a:bodyPr/>
          <a:lstStyle/>
          <a:p>
            <a:r>
              <a:rPr lang="en-US"/>
              <a:t>PHY 341/641  Spring 2021 --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4/23/2021</a:t>
            </a:r>
            <a:endParaRPr lang="en-US" dirty="0"/>
          </a:p>
        </p:txBody>
      </p:sp>
      <p:sp>
        <p:nvSpPr>
          <p:cNvPr id="5" name="Footer Placeholder 4"/>
          <p:cNvSpPr>
            <a:spLocks noGrp="1"/>
          </p:cNvSpPr>
          <p:nvPr>
            <p:ph type="ftr" sz="quarter" idx="11"/>
          </p:nvPr>
        </p:nvSpPr>
        <p:spPr/>
        <p:txBody>
          <a:bodyPr/>
          <a:lstStyle/>
          <a:p>
            <a:r>
              <a:rPr lang="en-US"/>
              <a:t>PHY 341/641  Spring 2021 --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4/23/2021</a:t>
            </a:r>
            <a:endParaRPr lang="en-US" dirty="0"/>
          </a:p>
        </p:txBody>
      </p:sp>
      <p:sp>
        <p:nvSpPr>
          <p:cNvPr id="5" name="Footer Placeholder 4"/>
          <p:cNvSpPr>
            <a:spLocks noGrp="1"/>
          </p:cNvSpPr>
          <p:nvPr>
            <p:ph type="ftr" sz="quarter" idx="11"/>
          </p:nvPr>
        </p:nvSpPr>
        <p:spPr/>
        <p:txBody>
          <a:bodyPr/>
          <a:lstStyle/>
          <a:p>
            <a:r>
              <a:rPr lang="en-US"/>
              <a:t>PHY 341/641  Spring 2021 --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4/23/2021</a:t>
            </a:r>
            <a:endParaRPr lang="en-US" dirty="0"/>
          </a:p>
        </p:txBody>
      </p:sp>
      <p:sp>
        <p:nvSpPr>
          <p:cNvPr id="5" name="Footer Placeholder 4"/>
          <p:cNvSpPr>
            <a:spLocks noGrp="1"/>
          </p:cNvSpPr>
          <p:nvPr>
            <p:ph type="ftr" sz="quarter" idx="11"/>
          </p:nvPr>
        </p:nvSpPr>
        <p:spPr/>
        <p:txBody>
          <a:bodyPr/>
          <a:lstStyle/>
          <a:p>
            <a:r>
              <a:rPr lang="en-US"/>
              <a:t>PHY 341/641  Spring 2021 -- Lecture 34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4/23/2021</a:t>
            </a:r>
            <a:endParaRPr lang="en-US" dirty="0"/>
          </a:p>
        </p:txBody>
      </p:sp>
      <p:sp>
        <p:nvSpPr>
          <p:cNvPr id="6" name="Footer Placeholder 5"/>
          <p:cNvSpPr>
            <a:spLocks noGrp="1"/>
          </p:cNvSpPr>
          <p:nvPr>
            <p:ph type="ftr" sz="quarter" idx="11"/>
          </p:nvPr>
        </p:nvSpPr>
        <p:spPr/>
        <p:txBody>
          <a:bodyPr/>
          <a:lstStyle/>
          <a:p>
            <a:r>
              <a:rPr lang="en-US"/>
              <a:t>PHY 341/641  Spring 2021 -- Lecture 34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4/23/2021</a:t>
            </a:r>
            <a:endParaRPr lang="en-US" dirty="0"/>
          </a:p>
        </p:txBody>
      </p:sp>
      <p:sp>
        <p:nvSpPr>
          <p:cNvPr id="8" name="Footer Placeholder 7"/>
          <p:cNvSpPr>
            <a:spLocks noGrp="1"/>
          </p:cNvSpPr>
          <p:nvPr>
            <p:ph type="ftr" sz="quarter" idx="11"/>
          </p:nvPr>
        </p:nvSpPr>
        <p:spPr/>
        <p:txBody>
          <a:bodyPr/>
          <a:lstStyle/>
          <a:p>
            <a:r>
              <a:rPr lang="en-US"/>
              <a:t>PHY 341/641  Spring 2021 -- Lecture 34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4/23/2021</a:t>
            </a:r>
            <a:endParaRPr lang="en-US" dirty="0"/>
          </a:p>
        </p:txBody>
      </p:sp>
      <p:sp>
        <p:nvSpPr>
          <p:cNvPr id="4" name="Footer Placeholder 3"/>
          <p:cNvSpPr>
            <a:spLocks noGrp="1"/>
          </p:cNvSpPr>
          <p:nvPr>
            <p:ph type="ftr" sz="quarter" idx="11"/>
          </p:nvPr>
        </p:nvSpPr>
        <p:spPr/>
        <p:txBody>
          <a:bodyPr/>
          <a:lstStyle/>
          <a:p>
            <a:r>
              <a:rPr lang="en-US"/>
              <a:t>PHY 341/641  Spring 2021 -- Lecture 34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4/23/2021</a:t>
            </a:r>
            <a:endParaRPr lang="en-US" dirty="0"/>
          </a:p>
        </p:txBody>
      </p:sp>
      <p:sp>
        <p:nvSpPr>
          <p:cNvPr id="3" name="Footer Placeholder 2"/>
          <p:cNvSpPr>
            <a:spLocks noGrp="1"/>
          </p:cNvSpPr>
          <p:nvPr>
            <p:ph type="ftr" sz="quarter" idx="11"/>
          </p:nvPr>
        </p:nvSpPr>
        <p:spPr/>
        <p:txBody>
          <a:bodyPr/>
          <a:lstStyle/>
          <a:p>
            <a:r>
              <a:rPr lang="en-US"/>
              <a:t>PHY 341/641  Spring 2021 -- Lecture 34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4/23/2021</a:t>
            </a:r>
            <a:endParaRPr lang="en-US" dirty="0"/>
          </a:p>
        </p:txBody>
      </p:sp>
      <p:sp>
        <p:nvSpPr>
          <p:cNvPr id="6" name="Footer Placeholder 5"/>
          <p:cNvSpPr>
            <a:spLocks noGrp="1"/>
          </p:cNvSpPr>
          <p:nvPr>
            <p:ph type="ftr" sz="quarter" idx="11"/>
          </p:nvPr>
        </p:nvSpPr>
        <p:spPr/>
        <p:txBody>
          <a:bodyPr/>
          <a:lstStyle/>
          <a:p>
            <a:r>
              <a:rPr lang="en-US"/>
              <a:t>PHY 341/641  Spring 2021 -- Lecture 34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4/23/2021</a:t>
            </a:r>
            <a:endParaRPr lang="en-US" dirty="0"/>
          </a:p>
        </p:txBody>
      </p:sp>
      <p:sp>
        <p:nvSpPr>
          <p:cNvPr id="6" name="Footer Placeholder 5"/>
          <p:cNvSpPr>
            <a:spLocks noGrp="1"/>
          </p:cNvSpPr>
          <p:nvPr>
            <p:ph type="ftr" sz="quarter" idx="11"/>
          </p:nvPr>
        </p:nvSpPr>
        <p:spPr/>
        <p:txBody>
          <a:bodyPr/>
          <a:lstStyle/>
          <a:p>
            <a:r>
              <a:rPr lang="en-US"/>
              <a:t>PHY 341/641  Spring 2021 -- Lecture 34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4/23/2021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34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7.bin"/><Relationship Id="rId5" Type="http://schemas.openxmlformats.org/officeDocument/2006/relationships/image" Target="../media/image11.w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6.wmf"/><Relationship Id="rId5" Type="http://schemas.openxmlformats.org/officeDocument/2006/relationships/oleObject" Target="../embeddings/oleObject10.bin"/><Relationship Id="rId4" Type="http://schemas.openxmlformats.org/officeDocument/2006/relationships/image" Target="../media/image1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7.wmf"/><Relationship Id="rId5" Type="http://schemas.openxmlformats.org/officeDocument/2006/relationships/oleObject" Target="../embeddings/oleObject12.bin"/><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8.wmf"/></Relationships>
</file>

<file path=ppt/slides/_rels/slide17.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0.wmf"/><Relationship Id="rId5" Type="http://schemas.openxmlformats.org/officeDocument/2006/relationships/oleObject" Target="../embeddings/oleObject15.bin"/><Relationship Id="rId4" Type="http://schemas.openxmlformats.org/officeDocument/2006/relationships/image" Target="../media/image19.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4.wmf"/><Relationship Id="rId5" Type="http://schemas.openxmlformats.org/officeDocument/2006/relationships/oleObject" Target="../embeddings/oleObject19.bin"/><Relationship Id="rId4" Type="http://schemas.openxmlformats.org/officeDocument/2006/relationships/image" Target="../media/image23.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6.png"/><Relationship Id="rId4" Type="http://schemas.openxmlformats.org/officeDocument/2006/relationships/image" Target="../media/image2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27.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image" Target="../media/image28.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158827"/>
            <a:ext cx="8763000" cy="6771084"/>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Discussion for Lecture 34:</a:t>
            </a:r>
          </a:p>
          <a:p>
            <a:pPr algn="ctr"/>
            <a:endParaRPr lang="en-US" sz="1000" b="1" dirty="0"/>
          </a:p>
          <a:p>
            <a:pPr algn="ctr"/>
            <a:r>
              <a:rPr lang="en-US" sz="2400" b="1" dirty="0"/>
              <a:t>Treatment of particle interactions in statistical mechanics; electron spin effects</a:t>
            </a:r>
          </a:p>
          <a:p>
            <a:pPr algn="ctr"/>
            <a:endParaRPr lang="en-US" sz="2400" b="1" dirty="0"/>
          </a:p>
          <a:p>
            <a:pPr algn="ctr"/>
            <a:r>
              <a:rPr lang="en-US" sz="2400" b="1" dirty="0">
                <a:solidFill>
                  <a:schemeClr val="folHlink"/>
                </a:solidFill>
              </a:rPr>
              <a:t>Reading: Sections 8.2  </a:t>
            </a:r>
          </a:p>
          <a:p>
            <a:pPr algn="ctr"/>
            <a:r>
              <a:rPr lang="en-US" sz="2400" b="1" dirty="0">
                <a:solidFill>
                  <a:schemeClr val="folHlink"/>
                </a:solidFill>
              </a:rPr>
              <a:t>(also,  part of Section 6.2 concerning spin)</a:t>
            </a:r>
          </a:p>
          <a:p>
            <a:pPr lvl="3" indent="-457200">
              <a:spcBef>
                <a:spcPct val="50000"/>
              </a:spcBef>
              <a:buFontTx/>
              <a:buAutoNum type="arabicPeriod"/>
            </a:pPr>
            <a:r>
              <a:rPr lang="en-US" sz="2400" b="1" dirty="0">
                <a:solidFill>
                  <a:schemeClr val="folHlink"/>
                </a:solidFill>
              </a:rPr>
              <a:t>Simple model of magnetism without interactions</a:t>
            </a:r>
          </a:p>
          <a:p>
            <a:pPr lvl="3" indent="-457200">
              <a:spcBef>
                <a:spcPct val="50000"/>
              </a:spcBef>
              <a:buFontTx/>
              <a:buAutoNum type="arabicPeriod"/>
            </a:pPr>
            <a:r>
              <a:rPr lang="en-US" sz="2400" b="1" dirty="0">
                <a:solidFill>
                  <a:schemeClr val="folHlink"/>
                </a:solidFill>
              </a:rPr>
              <a:t>Effects of spin interactions – Heisenberg model</a:t>
            </a:r>
          </a:p>
          <a:p>
            <a:pPr lvl="3" indent="-457200">
              <a:spcBef>
                <a:spcPct val="50000"/>
              </a:spcBef>
              <a:buFontTx/>
              <a:buAutoNum type="arabicPeriod"/>
            </a:pPr>
            <a:r>
              <a:rPr lang="en-US" sz="2400" b="1" dirty="0">
                <a:solidFill>
                  <a:schemeClr val="folHlink"/>
                </a:solidFill>
              </a:rPr>
              <a:t>Effects of spin interactions – </a:t>
            </a:r>
            <a:r>
              <a:rPr lang="en-US" sz="2400" b="1" dirty="0" err="1">
                <a:solidFill>
                  <a:schemeClr val="folHlink"/>
                </a:solidFill>
              </a:rPr>
              <a:t>Ising</a:t>
            </a:r>
            <a:r>
              <a:rPr lang="en-US" sz="2400" b="1" dirty="0">
                <a:solidFill>
                  <a:schemeClr val="folHlink"/>
                </a:solidFill>
              </a:rPr>
              <a:t> model</a:t>
            </a:r>
          </a:p>
          <a:p>
            <a:pPr marL="914400" lvl="3">
              <a:spcBef>
                <a:spcPct val="50000"/>
              </a:spcBef>
            </a:pPr>
            <a:endParaRPr lang="en-US" sz="2400" b="1" dirty="0">
              <a:solidFill>
                <a:schemeClr val="folHlink"/>
              </a:solidFill>
            </a:endParaRPr>
          </a:p>
        </p:txBody>
      </p:sp>
      <p:sp>
        <p:nvSpPr>
          <p:cNvPr id="6" name="TextBox 5">
            <a:extLst>
              <a:ext uri="{FF2B5EF4-FFF2-40B4-BE49-F238E27FC236}">
                <a16:creationId xmlns:a16="http://schemas.microsoft.com/office/drawing/2014/main" id="{F4C5B91D-9561-4743-A1D2-EFA8BE515BFF}"/>
              </a:ext>
            </a:extLst>
          </p:cNvPr>
          <p:cNvSpPr txBox="1"/>
          <p:nvPr/>
        </p:nvSpPr>
        <p:spPr>
          <a:xfrm>
            <a:off x="7086600" y="1676400"/>
            <a:ext cx="2895600" cy="584775"/>
          </a:xfrm>
          <a:prstGeom prst="rect">
            <a:avLst/>
          </a:prstGeom>
          <a:noFill/>
        </p:spPr>
        <p:txBody>
          <a:bodyPr wrap="square" rtlCol="0">
            <a:spAutoFit/>
          </a:bodyPr>
          <a:lstStyle/>
          <a:p>
            <a:r>
              <a:rPr lang="en-US" sz="3200" dirty="0">
                <a:latin typeface="+mj-lt"/>
              </a:rPr>
              <a:t>Record!!!</a:t>
            </a:r>
          </a:p>
        </p:txBody>
      </p:sp>
      <p:sp>
        <p:nvSpPr>
          <p:cNvPr id="7" name="Date Placeholder 6">
            <a:extLst>
              <a:ext uri="{FF2B5EF4-FFF2-40B4-BE49-F238E27FC236}">
                <a16:creationId xmlns:a16="http://schemas.microsoft.com/office/drawing/2014/main" id="{A3739F48-A755-4781-AD71-E638F336882B}"/>
              </a:ext>
            </a:extLst>
          </p:cNvPr>
          <p:cNvSpPr>
            <a:spLocks noGrp="1"/>
          </p:cNvSpPr>
          <p:nvPr>
            <p:ph type="dt" sz="half" idx="10"/>
          </p:nvPr>
        </p:nvSpPr>
        <p:spPr/>
        <p:txBody>
          <a:bodyPr/>
          <a:lstStyle/>
          <a:p>
            <a:r>
              <a:rPr lang="en-US"/>
              <a:t>4/23/2021</a:t>
            </a:r>
            <a:endParaRPr lang="en-US" dirty="0"/>
          </a:p>
        </p:txBody>
      </p:sp>
      <p:sp>
        <p:nvSpPr>
          <p:cNvPr id="8" name="Footer Placeholder 7">
            <a:extLst>
              <a:ext uri="{FF2B5EF4-FFF2-40B4-BE49-F238E27FC236}">
                <a16:creationId xmlns:a16="http://schemas.microsoft.com/office/drawing/2014/main" id="{91A3637E-0198-4E3B-A4CF-044F238B43A4}"/>
              </a:ext>
            </a:extLst>
          </p:cNvPr>
          <p:cNvSpPr>
            <a:spLocks noGrp="1"/>
          </p:cNvSpPr>
          <p:nvPr>
            <p:ph type="ftr" sz="quarter" idx="11"/>
          </p:nvPr>
        </p:nvSpPr>
        <p:spPr/>
        <p:txBody>
          <a:bodyPr/>
          <a:lstStyle/>
          <a:p>
            <a:r>
              <a:rPr lang="en-US"/>
              <a:t>PHY 341/641  Spring 2021 -- Lecture 34</a:t>
            </a:r>
            <a:endParaRPr lang="en-US" dirty="0"/>
          </a:p>
        </p:txBody>
      </p:sp>
      <p:sp>
        <p:nvSpPr>
          <p:cNvPr id="9" name="Slide Number Placeholder 8">
            <a:extLst>
              <a:ext uri="{FF2B5EF4-FFF2-40B4-BE49-F238E27FC236}">
                <a16:creationId xmlns:a16="http://schemas.microsoft.com/office/drawing/2014/main" id="{C5070087-69D3-4805-A9DC-F5F23F55D957}"/>
              </a:ext>
            </a:extLst>
          </p:cNvPr>
          <p:cNvSpPr>
            <a:spLocks noGrp="1"/>
          </p:cNvSpPr>
          <p:nvPr>
            <p:ph type="sldNum" sz="quarter" idx="12"/>
          </p:nvPr>
        </p:nvSpPr>
        <p:spPr/>
        <p:txBody>
          <a:bodyPr/>
          <a:lstStyle/>
          <a:p>
            <a:fld id="{CE368B07-CEBF-4C80-90AF-53B34FA04CF3}" type="slidenum">
              <a:rPr lang="en-US" smtClean="0"/>
              <a:t>1</a:t>
            </a:fld>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510EE-3F4B-455C-B0EF-9C38796BF0EF}"/>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10815124-AC10-4907-AFF7-852A9447C0C8}"/>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1F3EE465-A24E-4930-A56F-ACADE89C25AF}"/>
              </a:ext>
            </a:extLst>
          </p:cNvPr>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a:extLst>
              <a:ext uri="{FF2B5EF4-FFF2-40B4-BE49-F238E27FC236}">
                <a16:creationId xmlns:a16="http://schemas.microsoft.com/office/drawing/2014/main" id="{F07033AC-BB9A-4936-A995-DEF74A3CEF64}"/>
              </a:ext>
            </a:extLst>
          </p:cNvPr>
          <p:cNvGraphicFramePr>
            <a:graphicFrameLocks noChangeAspect="1"/>
          </p:cNvGraphicFramePr>
          <p:nvPr>
            <p:extLst>
              <p:ext uri="{D42A27DB-BD31-4B8C-83A1-F6EECF244321}">
                <p14:modId xmlns:p14="http://schemas.microsoft.com/office/powerpoint/2010/main" val="2548028842"/>
              </p:ext>
            </p:extLst>
          </p:nvPr>
        </p:nvGraphicFramePr>
        <p:xfrm>
          <a:off x="247391" y="1099004"/>
          <a:ext cx="8705590" cy="3971925"/>
        </p:xfrm>
        <a:graphic>
          <a:graphicData uri="http://schemas.openxmlformats.org/presentationml/2006/ole">
            <mc:AlternateContent xmlns:mc="http://schemas.openxmlformats.org/markup-compatibility/2006">
              <mc:Choice xmlns:v="urn:schemas-microsoft-com:vml" Requires="v">
                <p:oleObj spid="_x0000_s3091" name="Equation" r:id="rId3" imgW="4813200" imgH="2197080" progId="Equation.DSMT4">
                  <p:embed/>
                </p:oleObj>
              </mc:Choice>
              <mc:Fallback>
                <p:oleObj name="Equation" r:id="rId3" imgW="4813200" imgH="2197080" progId="Equation.DSMT4">
                  <p:embed/>
                  <p:pic>
                    <p:nvPicPr>
                      <p:cNvPr id="6" name="Object 5">
                        <a:extLst>
                          <a:ext uri="{FF2B5EF4-FFF2-40B4-BE49-F238E27FC236}">
                            <a16:creationId xmlns:a16="http://schemas.microsoft.com/office/drawing/2014/main" id="{13B638FF-6557-4C14-B8AE-AD5C99FFC78C}"/>
                          </a:ext>
                        </a:extLst>
                      </p:cNvPr>
                      <p:cNvPicPr/>
                      <p:nvPr/>
                    </p:nvPicPr>
                    <p:blipFill>
                      <a:blip r:embed="rId4"/>
                      <a:stretch>
                        <a:fillRect/>
                      </a:stretch>
                    </p:blipFill>
                    <p:spPr>
                      <a:xfrm>
                        <a:off x="247391" y="1099004"/>
                        <a:ext cx="8705590" cy="3971925"/>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936C451A-1EB4-4E72-8662-7D9419B8A6EB}"/>
              </a:ext>
            </a:extLst>
          </p:cNvPr>
          <p:cNvSpPr txBox="1"/>
          <p:nvPr/>
        </p:nvSpPr>
        <p:spPr>
          <a:xfrm>
            <a:off x="228600" y="136525"/>
            <a:ext cx="8458200" cy="830997"/>
          </a:xfrm>
          <a:prstGeom prst="rect">
            <a:avLst/>
          </a:prstGeom>
          <a:noFill/>
        </p:spPr>
        <p:txBody>
          <a:bodyPr wrap="square" rtlCol="0">
            <a:spAutoFit/>
          </a:bodyPr>
          <a:lstStyle/>
          <a:p>
            <a:r>
              <a:rPr lang="en-US" sz="2400" dirty="0">
                <a:latin typeface="+mj-lt"/>
              </a:rPr>
              <a:t>Continued analysis for non-interacting case – </a:t>
            </a:r>
          </a:p>
          <a:p>
            <a:r>
              <a:rPr lang="en-US" sz="2400" dirty="0">
                <a:latin typeface="+mj-lt"/>
              </a:rPr>
              <a:t>paramagnetic system</a:t>
            </a:r>
          </a:p>
        </p:txBody>
      </p:sp>
    </p:spTree>
    <p:extLst>
      <p:ext uri="{BB962C8B-B14F-4D97-AF65-F5344CB8AC3E}">
        <p14:creationId xmlns:p14="http://schemas.microsoft.com/office/powerpoint/2010/main" val="1208319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0504C9-3F49-419B-8BCF-B443CBC255E0}"/>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C6457220-E98D-4E89-A061-74BB3B72406E}"/>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462DCE06-541B-4B34-8238-A6F2B36EAFD5}"/>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027F1E7C-EF56-49E8-8A67-2D35976C73B4}"/>
              </a:ext>
            </a:extLst>
          </p:cNvPr>
          <p:cNvSpPr txBox="1"/>
          <p:nvPr/>
        </p:nvSpPr>
        <p:spPr>
          <a:xfrm>
            <a:off x="228600" y="136525"/>
            <a:ext cx="8458200" cy="830997"/>
          </a:xfrm>
          <a:prstGeom prst="rect">
            <a:avLst/>
          </a:prstGeom>
          <a:noFill/>
        </p:spPr>
        <p:txBody>
          <a:bodyPr wrap="square" rtlCol="0">
            <a:spAutoFit/>
          </a:bodyPr>
          <a:lstStyle/>
          <a:p>
            <a:r>
              <a:rPr lang="en-US" sz="2400" dirty="0">
                <a:latin typeface="+mj-lt"/>
              </a:rPr>
              <a:t>Continued analysis for non-interacting case – </a:t>
            </a:r>
          </a:p>
          <a:p>
            <a:r>
              <a:rPr lang="en-US" sz="2400" dirty="0">
                <a:latin typeface="+mj-lt"/>
              </a:rPr>
              <a:t>paramagnetic system</a:t>
            </a:r>
          </a:p>
        </p:txBody>
      </p:sp>
      <p:graphicFrame>
        <p:nvGraphicFramePr>
          <p:cNvPr id="6" name="Object 5">
            <a:extLst>
              <a:ext uri="{FF2B5EF4-FFF2-40B4-BE49-F238E27FC236}">
                <a16:creationId xmlns:a16="http://schemas.microsoft.com/office/drawing/2014/main" id="{1A223E21-3C48-4204-93C0-A1CF8E0F0F4D}"/>
              </a:ext>
            </a:extLst>
          </p:cNvPr>
          <p:cNvGraphicFramePr>
            <a:graphicFrameLocks noChangeAspect="1"/>
          </p:cNvGraphicFramePr>
          <p:nvPr>
            <p:extLst>
              <p:ext uri="{D42A27DB-BD31-4B8C-83A1-F6EECF244321}">
                <p14:modId xmlns:p14="http://schemas.microsoft.com/office/powerpoint/2010/main" val="80186065"/>
              </p:ext>
            </p:extLst>
          </p:nvPr>
        </p:nvGraphicFramePr>
        <p:xfrm>
          <a:off x="188913" y="1639888"/>
          <a:ext cx="8893175" cy="3846512"/>
        </p:xfrm>
        <a:graphic>
          <a:graphicData uri="http://schemas.openxmlformats.org/presentationml/2006/ole">
            <mc:AlternateContent xmlns:mc="http://schemas.openxmlformats.org/markup-compatibility/2006">
              <mc:Choice xmlns:v="urn:schemas-microsoft-com:vml" Requires="v">
                <p:oleObj spid="_x0000_s4113" name="Equation" r:id="rId3" imgW="4431960" imgH="1917360" progId="Equation.DSMT4">
                  <p:embed/>
                </p:oleObj>
              </mc:Choice>
              <mc:Fallback>
                <p:oleObj name="Equation" r:id="rId3" imgW="4431960" imgH="1917360" progId="Equation.DSMT4">
                  <p:embed/>
                  <p:pic>
                    <p:nvPicPr>
                      <p:cNvPr id="0" name=""/>
                      <p:cNvPicPr/>
                      <p:nvPr/>
                    </p:nvPicPr>
                    <p:blipFill>
                      <a:blip r:embed="rId4"/>
                      <a:stretch>
                        <a:fillRect/>
                      </a:stretch>
                    </p:blipFill>
                    <p:spPr>
                      <a:xfrm>
                        <a:off x="188913" y="1639888"/>
                        <a:ext cx="8893175" cy="3846512"/>
                      </a:xfrm>
                      <a:prstGeom prst="rect">
                        <a:avLst/>
                      </a:prstGeom>
                    </p:spPr>
                  </p:pic>
                </p:oleObj>
              </mc:Fallback>
            </mc:AlternateContent>
          </a:graphicData>
        </a:graphic>
      </p:graphicFrame>
    </p:spTree>
    <p:extLst>
      <p:ext uri="{BB962C8B-B14F-4D97-AF65-F5344CB8AC3E}">
        <p14:creationId xmlns:p14="http://schemas.microsoft.com/office/powerpoint/2010/main" val="2807640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19491A-185C-42CE-8412-9A74A94AA6A6}"/>
              </a:ext>
            </a:extLst>
          </p:cNvPr>
          <p:cNvPicPr>
            <a:picLocks noChangeAspect="1"/>
          </p:cNvPicPr>
          <p:nvPr/>
        </p:nvPicPr>
        <p:blipFill>
          <a:blip r:embed="rId3"/>
          <a:stretch>
            <a:fillRect/>
          </a:stretch>
        </p:blipFill>
        <p:spPr>
          <a:xfrm>
            <a:off x="990600" y="1806348"/>
            <a:ext cx="6438900" cy="4743450"/>
          </a:xfrm>
          <a:prstGeom prst="rect">
            <a:avLst/>
          </a:prstGeom>
        </p:spPr>
      </p:pic>
      <p:sp>
        <p:nvSpPr>
          <p:cNvPr id="2" name="Date Placeholder 1">
            <a:extLst>
              <a:ext uri="{FF2B5EF4-FFF2-40B4-BE49-F238E27FC236}">
                <a16:creationId xmlns:a16="http://schemas.microsoft.com/office/drawing/2014/main" id="{549844D3-F685-4D7D-935D-8DC5D1DF9D6E}"/>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5C2F9D5E-81E5-42C8-A942-C38D24665222}"/>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B82D8447-C719-4C53-B3F7-BEA4EEF9C353}"/>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6" name="Object 5">
            <a:extLst>
              <a:ext uri="{FF2B5EF4-FFF2-40B4-BE49-F238E27FC236}">
                <a16:creationId xmlns:a16="http://schemas.microsoft.com/office/drawing/2014/main" id="{A14C1935-1668-4429-BAEB-AAC30A488C85}"/>
              </a:ext>
            </a:extLst>
          </p:cNvPr>
          <p:cNvGraphicFramePr>
            <a:graphicFrameLocks noChangeAspect="1"/>
          </p:cNvGraphicFramePr>
          <p:nvPr>
            <p:extLst>
              <p:ext uri="{D42A27DB-BD31-4B8C-83A1-F6EECF244321}">
                <p14:modId xmlns:p14="http://schemas.microsoft.com/office/powerpoint/2010/main" val="858678993"/>
              </p:ext>
            </p:extLst>
          </p:nvPr>
        </p:nvGraphicFramePr>
        <p:xfrm>
          <a:off x="1676400" y="308202"/>
          <a:ext cx="5327650" cy="1069095"/>
        </p:xfrm>
        <a:graphic>
          <a:graphicData uri="http://schemas.openxmlformats.org/presentationml/2006/ole">
            <mc:AlternateContent xmlns:mc="http://schemas.openxmlformats.org/markup-compatibility/2006">
              <mc:Choice xmlns:v="urn:schemas-microsoft-com:vml" Requires="v">
                <p:oleObj spid="_x0000_s5146" name="Equation" r:id="rId4" imgW="3797280" imgH="761760" progId="Equation.DSMT4">
                  <p:embed/>
                </p:oleObj>
              </mc:Choice>
              <mc:Fallback>
                <p:oleObj name="Equation" r:id="rId4" imgW="3797280" imgH="761760" progId="Equation.DSMT4">
                  <p:embed/>
                  <p:pic>
                    <p:nvPicPr>
                      <p:cNvPr id="0" name=""/>
                      <p:cNvPicPr/>
                      <p:nvPr/>
                    </p:nvPicPr>
                    <p:blipFill>
                      <a:blip r:embed="rId5"/>
                      <a:stretch>
                        <a:fillRect/>
                      </a:stretch>
                    </p:blipFill>
                    <p:spPr>
                      <a:xfrm>
                        <a:off x="1676400" y="308202"/>
                        <a:ext cx="5327650" cy="106909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49CCA88E-F965-4A00-AB9C-A65A653C2843}"/>
              </a:ext>
            </a:extLst>
          </p:cNvPr>
          <p:cNvSpPr txBox="1"/>
          <p:nvPr/>
        </p:nvSpPr>
        <p:spPr>
          <a:xfrm>
            <a:off x="7429500" y="5715000"/>
            <a:ext cx="1257300" cy="469673"/>
          </a:xfrm>
          <a:prstGeom prst="rect">
            <a:avLst/>
          </a:prstGeom>
          <a:noFill/>
        </p:spPr>
        <p:txBody>
          <a:bodyPr wrap="square" rtlCol="0">
            <a:spAutoFit/>
          </a:bodyPr>
          <a:lstStyle/>
          <a:p>
            <a:r>
              <a:rPr lang="en-US" sz="2400" i="1" dirty="0" err="1">
                <a:latin typeface="Symbol" panose="05050102010706020507" pitchFamily="18" charset="2"/>
              </a:rPr>
              <a:t>bm</a:t>
            </a:r>
            <a:r>
              <a:rPr lang="en-US" sz="2400" i="1" baseline="-25000" dirty="0" err="1"/>
              <a:t>a</a:t>
            </a:r>
            <a:r>
              <a:rPr lang="en-US" sz="2400" i="1" dirty="0" err="1">
                <a:latin typeface="+mj-lt"/>
              </a:rPr>
              <a:t>B</a:t>
            </a:r>
            <a:endParaRPr lang="en-US" sz="2400" i="1" dirty="0">
              <a:latin typeface="+mj-lt"/>
            </a:endParaRPr>
          </a:p>
        </p:txBody>
      </p:sp>
      <p:graphicFrame>
        <p:nvGraphicFramePr>
          <p:cNvPr id="8" name="Object 7">
            <a:extLst>
              <a:ext uri="{FF2B5EF4-FFF2-40B4-BE49-F238E27FC236}">
                <a16:creationId xmlns:a16="http://schemas.microsoft.com/office/drawing/2014/main" id="{FE4C89A7-4547-4E60-85C4-F908FD9C6C49}"/>
              </a:ext>
            </a:extLst>
          </p:cNvPr>
          <p:cNvGraphicFramePr>
            <a:graphicFrameLocks noChangeAspect="1"/>
          </p:cNvGraphicFramePr>
          <p:nvPr>
            <p:extLst>
              <p:ext uri="{D42A27DB-BD31-4B8C-83A1-F6EECF244321}">
                <p14:modId xmlns:p14="http://schemas.microsoft.com/office/powerpoint/2010/main" val="570251792"/>
              </p:ext>
            </p:extLst>
          </p:nvPr>
        </p:nvGraphicFramePr>
        <p:xfrm>
          <a:off x="290513" y="3184525"/>
          <a:ext cx="758825" cy="977900"/>
        </p:xfrm>
        <a:graphic>
          <a:graphicData uri="http://schemas.openxmlformats.org/presentationml/2006/ole">
            <mc:AlternateContent xmlns:mc="http://schemas.openxmlformats.org/markup-compatibility/2006">
              <mc:Choice xmlns:v="urn:schemas-microsoft-com:vml" Requires="v">
                <p:oleObj spid="_x0000_s5147" name="Equation" r:id="rId6" imgW="355320" imgH="457200" progId="Equation.DSMT4">
                  <p:embed/>
                </p:oleObj>
              </mc:Choice>
              <mc:Fallback>
                <p:oleObj name="Equation" r:id="rId6" imgW="355320" imgH="457200" progId="Equation.DSMT4">
                  <p:embed/>
                  <p:pic>
                    <p:nvPicPr>
                      <p:cNvPr id="0" name=""/>
                      <p:cNvPicPr/>
                      <p:nvPr/>
                    </p:nvPicPr>
                    <p:blipFill>
                      <a:blip r:embed="rId7"/>
                      <a:stretch>
                        <a:fillRect/>
                      </a:stretch>
                    </p:blipFill>
                    <p:spPr>
                      <a:xfrm>
                        <a:off x="290513" y="3184525"/>
                        <a:ext cx="758825" cy="97790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D54E1F32-6BE5-4C73-8DF5-67085A667647}"/>
              </a:ext>
            </a:extLst>
          </p:cNvPr>
          <p:cNvSpPr txBox="1"/>
          <p:nvPr/>
        </p:nvSpPr>
        <p:spPr>
          <a:xfrm>
            <a:off x="7429500" y="1600200"/>
            <a:ext cx="1104900" cy="461665"/>
          </a:xfrm>
          <a:prstGeom prst="rect">
            <a:avLst/>
          </a:prstGeom>
          <a:noFill/>
        </p:spPr>
        <p:txBody>
          <a:bodyPr wrap="square" rtlCol="0">
            <a:spAutoFit/>
          </a:bodyPr>
          <a:lstStyle/>
          <a:p>
            <a:r>
              <a:rPr lang="en-US" sz="2400" dirty="0">
                <a:latin typeface="+mj-lt"/>
              </a:rPr>
              <a:t>S=3/2</a:t>
            </a:r>
          </a:p>
        </p:txBody>
      </p:sp>
      <p:sp>
        <p:nvSpPr>
          <p:cNvPr id="10" name="TextBox 9">
            <a:extLst>
              <a:ext uri="{FF2B5EF4-FFF2-40B4-BE49-F238E27FC236}">
                <a16:creationId xmlns:a16="http://schemas.microsoft.com/office/drawing/2014/main" id="{2649A91D-F865-4EA7-8F48-787FBFDC0C86}"/>
              </a:ext>
            </a:extLst>
          </p:cNvPr>
          <p:cNvSpPr txBox="1"/>
          <p:nvPr/>
        </p:nvSpPr>
        <p:spPr>
          <a:xfrm>
            <a:off x="7405007" y="4410546"/>
            <a:ext cx="1104900" cy="461665"/>
          </a:xfrm>
          <a:prstGeom prst="rect">
            <a:avLst/>
          </a:prstGeom>
          <a:noFill/>
        </p:spPr>
        <p:txBody>
          <a:bodyPr wrap="square" rtlCol="0">
            <a:spAutoFit/>
          </a:bodyPr>
          <a:lstStyle/>
          <a:p>
            <a:r>
              <a:rPr lang="en-US" sz="2400" dirty="0">
                <a:latin typeface="+mj-lt"/>
              </a:rPr>
              <a:t>S=1/2</a:t>
            </a:r>
          </a:p>
        </p:txBody>
      </p:sp>
      <p:sp>
        <p:nvSpPr>
          <p:cNvPr id="11" name="TextBox 10">
            <a:extLst>
              <a:ext uri="{FF2B5EF4-FFF2-40B4-BE49-F238E27FC236}">
                <a16:creationId xmlns:a16="http://schemas.microsoft.com/office/drawing/2014/main" id="{EACD9727-46FE-481A-BDA9-D4109C455590}"/>
              </a:ext>
            </a:extLst>
          </p:cNvPr>
          <p:cNvSpPr txBox="1"/>
          <p:nvPr/>
        </p:nvSpPr>
        <p:spPr>
          <a:xfrm>
            <a:off x="7410450" y="3106092"/>
            <a:ext cx="1104900" cy="461665"/>
          </a:xfrm>
          <a:prstGeom prst="rect">
            <a:avLst/>
          </a:prstGeom>
          <a:noFill/>
        </p:spPr>
        <p:txBody>
          <a:bodyPr wrap="square" rtlCol="0">
            <a:spAutoFit/>
          </a:bodyPr>
          <a:lstStyle/>
          <a:p>
            <a:r>
              <a:rPr lang="en-US" sz="2400" dirty="0">
                <a:latin typeface="+mj-lt"/>
              </a:rPr>
              <a:t>S=1</a:t>
            </a:r>
          </a:p>
        </p:txBody>
      </p:sp>
    </p:spTree>
    <p:extLst>
      <p:ext uri="{BB962C8B-B14F-4D97-AF65-F5344CB8AC3E}">
        <p14:creationId xmlns:p14="http://schemas.microsoft.com/office/powerpoint/2010/main" val="2030488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797EDE-0E2F-44FA-8776-D37620921BF8}"/>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1A9CA955-C8D8-4C48-BE4D-E904F5850EB3}"/>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7F443353-51DC-4783-87F2-D36CB02255DE}"/>
              </a:ext>
            </a:extLst>
          </p:cNvPr>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a:extLst>
              <a:ext uri="{FF2B5EF4-FFF2-40B4-BE49-F238E27FC236}">
                <a16:creationId xmlns:a16="http://schemas.microsoft.com/office/drawing/2014/main" id="{B0D5FAD6-C2D5-4A1B-A618-FC4221A2CC26}"/>
              </a:ext>
            </a:extLst>
          </p:cNvPr>
          <p:cNvGraphicFramePr>
            <a:graphicFrameLocks noChangeAspect="1"/>
          </p:cNvGraphicFramePr>
          <p:nvPr>
            <p:extLst>
              <p:ext uri="{D42A27DB-BD31-4B8C-83A1-F6EECF244321}">
                <p14:modId xmlns:p14="http://schemas.microsoft.com/office/powerpoint/2010/main" val="1232187844"/>
              </p:ext>
            </p:extLst>
          </p:nvPr>
        </p:nvGraphicFramePr>
        <p:xfrm>
          <a:off x="495300" y="914400"/>
          <a:ext cx="7974013" cy="3865563"/>
        </p:xfrm>
        <a:graphic>
          <a:graphicData uri="http://schemas.openxmlformats.org/presentationml/2006/ole">
            <mc:AlternateContent xmlns:mc="http://schemas.openxmlformats.org/markup-compatibility/2006">
              <mc:Choice xmlns:v="urn:schemas-microsoft-com:vml" Requires="v">
                <p:oleObj spid="_x0000_s6158" name="Equation" r:id="rId3" imgW="3797280" imgH="1841400" progId="Equation.DSMT4">
                  <p:embed/>
                </p:oleObj>
              </mc:Choice>
              <mc:Fallback>
                <p:oleObj name="Equation" r:id="rId3" imgW="3797280" imgH="1841400" progId="Equation.DSMT4">
                  <p:embed/>
                  <p:pic>
                    <p:nvPicPr>
                      <p:cNvPr id="6" name="Object 5">
                        <a:extLst>
                          <a:ext uri="{FF2B5EF4-FFF2-40B4-BE49-F238E27FC236}">
                            <a16:creationId xmlns:a16="http://schemas.microsoft.com/office/drawing/2014/main" id="{A14C1935-1668-4429-BAEB-AAC30A488C85}"/>
                          </a:ext>
                        </a:extLst>
                      </p:cNvPr>
                      <p:cNvPicPr/>
                      <p:nvPr/>
                    </p:nvPicPr>
                    <p:blipFill>
                      <a:blip r:embed="rId4"/>
                      <a:stretch>
                        <a:fillRect/>
                      </a:stretch>
                    </p:blipFill>
                    <p:spPr>
                      <a:xfrm>
                        <a:off x="495300" y="914400"/>
                        <a:ext cx="7974013" cy="3865563"/>
                      </a:xfrm>
                      <a:prstGeom prst="rect">
                        <a:avLst/>
                      </a:prstGeom>
                    </p:spPr>
                  </p:pic>
                </p:oleObj>
              </mc:Fallback>
            </mc:AlternateContent>
          </a:graphicData>
        </a:graphic>
      </p:graphicFrame>
    </p:spTree>
    <p:extLst>
      <p:ext uri="{BB962C8B-B14F-4D97-AF65-F5344CB8AC3E}">
        <p14:creationId xmlns:p14="http://schemas.microsoft.com/office/powerpoint/2010/main" val="783422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B1F9F-14A4-4CEE-9F0F-2B9907C8DB5C}"/>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6FE260BC-28A8-46F5-8AC2-10B1598A464C}"/>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866AF722-CFCC-4D1E-B1D0-C65CEF03BF98}"/>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4319E2C0-8DA0-4432-87C2-0B39A0D2DC5C}"/>
              </a:ext>
            </a:extLst>
          </p:cNvPr>
          <p:cNvSpPr txBox="1"/>
          <p:nvPr/>
        </p:nvSpPr>
        <p:spPr>
          <a:xfrm>
            <a:off x="228600" y="381000"/>
            <a:ext cx="8305800" cy="1200329"/>
          </a:xfrm>
          <a:prstGeom prst="rect">
            <a:avLst/>
          </a:prstGeom>
          <a:noFill/>
        </p:spPr>
        <p:txBody>
          <a:bodyPr wrap="square" rtlCol="0">
            <a:spAutoFit/>
          </a:bodyPr>
          <a:lstStyle/>
          <a:p>
            <a:r>
              <a:rPr lang="en-US" sz="2400" dirty="0">
                <a:latin typeface="+mj-lt"/>
              </a:rPr>
              <a:t>Now consider a system in which the spins interact with an external magnetic field and also interact with neighboring spins according to the Heisenberg model</a:t>
            </a:r>
          </a:p>
        </p:txBody>
      </p:sp>
      <p:graphicFrame>
        <p:nvGraphicFramePr>
          <p:cNvPr id="6" name="Object 5">
            <a:extLst>
              <a:ext uri="{FF2B5EF4-FFF2-40B4-BE49-F238E27FC236}">
                <a16:creationId xmlns:a16="http://schemas.microsoft.com/office/drawing/2014/main" id="{29313F2B-3F64-4FD9-8366-F1591593B8C2}"/>
              </a:ext>
            </a:extLst>
          </p:cNvPr>
          <p:cNvGraphicFramePr>
            <a:graphicFrameLocks noChangeAspect="1"/>
          </p:cNvGraphicFramePr>
          <p:nvPr>
            <p:extLst>
              <p:ext uri="{D42A27DB-BD31-4B8C-83A1-F6EECF244321}">
                <p14:modId xmlns:p14="http://schemas.microsoft.com/office/powerpoint/2010/main" val="1751054471"/>
              </p:ext>
            </p:extLst>
          </p:nvPr>
        </p:nvGraphicFramePr>
        <p:xfrm>
          <a:off x="3429000" y="1981200"/>
          <a:ext cx="914400" cy="198438"/>
        </p:xfrm>
        <a:graphic>
          <a:graphicData uri="http://schemas.openxmlformats.org/presentationml/2006/ole">
            <mc:AlternateContent xmlns:mc="http://schemas.openxmlformats.org/markup-compatibility/2006">
              <mc:Choice xmlns:v="urn:schemas-microsoft-com:vml" Requires="v">
                <p:oleObj spid="_x0000_s7194"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3429000" y="1981200"/>
                        <a:ext cx="914400" cy="19843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1872A12E-AEBA-4E22-A8E2-F33B64808995}"/>
              </a:ext>
            </a:extLst>
          </p:cNvPr>
          <p:cNvGraphicFramePr>
            <a:graphicFrameLocks noChangeAspect="1"/>
          </p:cNvGraphicFramePr>
          <p:nvPr>
            <p:extLst>
              <p:ext uri="{D42A27DB-BD31-4B8C-83A1-F6EECF244321}">
                <p14:modId xmlns:p14="http://schemas.microsoft.com/office/powerpoint/2010/main" val="1714508679"/>
              </p:ext>
            </p:extLst>
          </p:nvPr>
        </p:nvGraphicFramePr>
        <p:xfrm>
          <a:off x="628650" y="1851176"/>
          <a:ext cx="7877175" cy="1306968"/>
        </p:xfrm>
        <a:graphic>
          <a:graphicData uri="http://schemas.openxmlformats.org/presentationml/2006/ole">
            <mc:AlternateContent xmlns:mc="http://schemas.openxmlformats.org/markup-compatibility/2006">
              <mc:Choice xmlns:v="urn:schemas-microsoft-com:vml" Requires="v">
                <p:oleObj spid="_x0000_s7195" name="Equation" r:id="rId5" imgW="2145960" imgH="355320" progId="Equation.DSMT4">
                  <p:embed/>
                </p:oleObj>
              </mc:Choice>
              <mc:Fallback>
                <p:oleObj name="Equation" r:id="rId5" imgW="2145960" imgH="355320" progId="Equation.DSMT4">
                  <p:embed/>
                  <p:pic>
                    <p:nvPicPr>
                      <p:cNvPr id="0" name=""/>
                      <p:cNvPicPr/>
                      <p:nvPr/>
                    </p:nvPicPr>
                    <p:blipFill>
                      <a:blip r:embed="rId6"/>
                      <a:stretch>
                        <a:fillRect/>
                      </a:stretch>
                    </p:blipFill>
                    <p:spPr>
                      <a:xfrm>
                        <a:off x="628650" y="1851176"/>
                        <a:ext cx="7877175" cy="1306968"/>
                      </a:xfrm>
                      <a:prstGeom prst="rect">
                        <a:avLst/>
                      </a:prstGeom>
                    </p:spPr>
                  </p:pic>
                </p:oleObj>
              </mc:Fallback>
            </mc:AlternateContent>
          </a:graphicData>
        </a:graphic>
      </p:graphicFrame>
      <p:sp>
        <p:nvSpPr>
          <p:cNvPr id="8" name="Oval 7">
            <a:extLst>
              <a:ext uri="{FF2B5EF4-FFF2-40B4-BE49-F238E27FC236}">
                <a16:creationId xmlns:a16="http://schemas.microsoft.com/office/drawing/2014/main" id="{6A418E1B-ADE9-4DAE-B1D9-6B26E7538B1B}"/>
              </a:ext>
            </a:extLst>
          </p:cNvPr>
          <p:cNvSpPr/>
          <p:nvPr/>
        </p:nvSpPr>
        <p:spPr>
          <a:xfrm>
            <a:off x="6034087" y="4031593"/>
            <a:ext cx="519113" cy="533400"/>
          </a:xfrm>
          <a:prstGeom prst="ellipse">
            <a:avLst/>
          </a:prstGeom>
          <a:gradFill flip="none" rotWithShape="1">
            <a:gsLst>
              <a:gs pos="0">
                <a:schemeClr val="bg1"/>
              </a:gs>
              <a:gs pos="61000">
                <a:schemeClr val="bg2">
                  <a:lumMod val="5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43B6552-D0D5-456D-9B99-05E194FA2034}"/>
              </a:ext>
            </a:extLst>
          </p:cNvPr>
          <p:cNvSpPr/>
          <p:nvPr/>
        </p:nvSpPr>
        <p:spPr>
          <a:xfrm>
            <a:off x="6932543" y="4030523"/>
            <a:ext cx="519113" cy="533400"/>
          </a:xfrm>
          <a:prstGeom prst="ellipse">
            <a:avLst/>
          </a:prstGeom>
          <a:gradFill flip="none" rotWithShape="1">
            <a:gsLst>
              <a:gs pos="0">
                <a:schemeClr val="bg1"/>
              </a:gs>
              <a:gs pos="61000">
                <a:schemeClr val="bg2">
                  <a:lumMod val="5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DFB5B5AD-1FEF-4F7A-A0F7-3F06E17B45E0}"/>
              </a:ext>
            </a:extLst>
          </p:cNvPr>
          <p:cNvCxnSpPr/>
          <p:nvPr/>
        </p:nvCxnSpPr>
        <p:spPr>
          <a:xfrm flipV="1">
            <a:off x="6293643" y="3581400"/>
            <a:ext cx="381000" cy="71913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48F4FC2F-B6F4-40FE-AAFF-3C26BDE714B0}"/>
              </a:ext>
            </a:extLst>
          </p:cNvPr>
          <p:cNvCxnSpPr>
            <a:cxnSpLocks/>
          </p:cNvCxnSpPr>
          <p:nvPr/>
        </p:nvCxnSpPr>
        <p:spPr>
          <a:xfrm flipV="1">
            <a:off x="7200900" y="3581400"/>
            <a:ext cx="190500" cy="7382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68F799B-D1D9-4012-A25C-A3735DACA041}"/>
              </a:ext>
            </a:extLst>
          </p:cNvPr>
          <p:cNvSpPr txBox="1"/>
          <p:nvPr/>
        </p:nvSpPr>
        <p:spPr>
          <a:xfrm>
            <a:off x="5912644" y="4641193"/>
            <a:ext cx="1859756" cy="461665"/>
          </a:xfrm>
          <a:prstGeom prst="rect">
            <a:avLst/>
          </a:prstGeom>
          <a:noFill/>
        </p:spPr>
        <p:txBody>
          <a:bodyPr wrap="square" rtlCol="0">
            <a:spAutoFit/>
          </a:bodyPr>
          <a:lstStyle/>
          <a:p>
            <a:r>
              <a:rPr lang="en-US" sz="2400" i="1" dirty="0">
                <a:latin typeface="+mj-lt"/>
              </a:rPr>
              <a:t>  </a:t>
            </a:r>
            <a:r>
              <a:rPr lang="en-US" sz="2400" i="1" dirty="0" err="1">
                <a:latin typeface="+mj-lt"/>
              </a:rPr>
              <a:t>i</a:t>
            </a:r>
            <a:r>
              <a:rPr lang="en-US" sz="2400" i="1" dirty="0">
                <a:latin typeface="+mj-lt"/>
              </a:rPr>
              <a:t>           j</a:t>
            </a:r>
          </a:p>
        </p:txBody>
      </p:sp>
      <p:sp>
        <p:nvSpPr>
          <p:cNvPr id="13" name="TextBox 12">
            <a:extLst>
              <a:ext uri="{FF2B5EF4-FFF2-40B4-BE49-F238E27FC236}">
                <a16:creationId xmlns:a16="http://schemas.microsoft.com/office/drawing/2014/main" id="{1AFC6A8B-4076-456F-AA74-E8B72E0E43E7}"/>
              </a:ext>
            </a:extLst>
          </p:cNvPr>
          <p:cNvSpPr txBox="1"/>
          <p:nvPr/>
        </p:nvSpPr>
        <p:spPr>
          <a:xfrm>
            <a:off x="228600" y="3699857"/>
            <a:ext cx="5105400" cy="2308324"/>
          </a:xfrm>
          <a:prstGeom prst="rect">
            <a:avLst/>
          </a:prstGeom>
          <a:noFill/>
        </p:spPr>
        <p:txBody>
          <a:bodyPr wrap="square" rtlCol="0">
            <a:spAutoFit/>
          </a:bodyPr>
          <a:lstStyle/>
          <a:p>
            <a:r>
              <a:rPr lang="en-US" sz="2400" dirty="0">
                <a:latin typeface="+mj-lt"/>
              </a:rPr>
              <a:t>Note that depending upon the material, J&gt;0  when spin alignment is favored (ferromagnetic case) or J&lt;0 when spin anti alignment is energetically favored (antiferromagnetic case).</a:t>
            </a:r>
          </a:p>
        </p:txBody>
      </p:sp>
    </p:spTree>
    <p:extLst>
      <p:ext uri="{BB962C8B-B14F-4D97-AF65-F5344CB8AC3E}">
        <p14:creationId xmlns:p14="http://schemas.microsoft.com/office/powerpoint/2010/main" val="3592770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7C7BBB-9F06-414A-8003-6956BE801644}"/>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7567709C-9BFE-4AA9-AB7B-47035B68BAE8}"/>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3E476149-5900-48BE-8663-E4040E824F20}"/>
              </a:ext>
            </a:extLst>
          </p:cNvPr>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a:extLst>
              <a:ext uri="{FF2B5EF4-FFF2-40B4-BE49-F238E27FC236}">
                <a16:creationId xmlns:a16="http://schemas.microsoft.com/office/drawing/2014/main" id="{5F043EC0-0E2D-4A0D-B2B7-1C720DD4BE2C}"/>
              </a:ext>
            </a:extLst>
          </p:cNvPr>
          <p:cNvGraphicFramePr>
            <a:graphicFrameLocks noChangeAspect="1"/>
          </p:cNvGraphicFramePr>
          <p:nvPr>
            <p:extLst>
              <p:ext uri="{D42A27DB-BD31-4B8C-83A1-F6EECF244321}">
                <p14:modId xmlns:p14="http://schemas.microsoft.com/office/powerpoint/2010/main" val="3527500663"/>
              </p:ext>
            </p:extLst>
          </p:nvPr>
        </p:nvGraphicFramePr>
        <p:xfrm>
          <a:off x="468086" y="762000"/>
          <a:ext cx="7877175" cy="1306968"/>
        </p:xfrm>
        <a:graphic>
          <a:graphicData uri="http://schemas.openxmlformats.org/presentationml/2006/ole">
            <mc:AlternateContent xmlns:mc="http://schemas.openxmlformats.org/markup-compatibility/2006">
              <mc:Choice xmlns:v="urn:schemas-microsoft-com:vml" Requires="v">
                <p:oleObj spid="_x0000_s8219" name="Equation" r:id="rId3" imgW="2145960" imgH="355320" progId="Equation.DSMT4">
                  <p:embed/>
                </p:oleObj>
              </mc:Choice>
              <mc:Fallback>
                <p:oleObj name="Equation" r:id="rId3" imgW="2145960" imgH="355320" progId="Equation.DSMT4">
                  <p:embed/>
                  <p:pic>
                    <p:nvPicPr>
                      <p:cNvPr id="7" name="Object 6">
                        <a:extLst>
                          <a:ext uri="{FF2B5EF4-FFF2-40B4-BE49-F238E27FC236}">
                            <a16:creationId xmlns:a16="http://schemas.microsoft.com/office/drawing/2014/main" id="{1872A12E-AEBA-4E22-A8E2-F33B64808995}"/>
                          </a:ext>
                        </a:extLst>
                      </p:cNvPr>
                      <p:cNvPicPr/>
                      <p:nvPr/>
                    </p:nvPicPr>
                    <p:blipFill>
                      <a:blip r:embed="rId4"/>
                      <a:stretch>
                        <a:fillRect/>
                      </a:stretch>
                    </p:blipFill>
                    <p:spPr>
                      <a:xfrm>
                        <a:off x="468086" y="762000"/>
                        <a:ext cx="7877175" cy="130696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370986C4-98F8-4EC3-B980-45C88F777990}"/>
              </a:ext>
            </a:extLst>
          </p:cNvPr>
          <p:cNvSpPr txBox="1"/>
          <p:nvPr/>
        </p:nvSpPr>
        <p:spPr>
          <a:xfrm>
            <a:off x="304800" y="2514600"/>
            <a:ext cx="8686800" cy="2308324"/>
          </a:xfrm>
          <a:prstGeom prst="rect">
            <a:avLst/>
          </a:prstGeom>
          <a:noFill/>
        </p:spPr>
        <p:txBody>
          <a:bodyPr wrap="square" rtlCol="0">
            <a:spAutoFit/>
          </a:bodyPr>
          <a:lstStyle/>
          <a:p>
            <a:r>
              <a:rPr lang="en-US" sz="2400" dirty="0">
                <a:latin typeface="+mj-lt"/>
              </a:rPr>
              <a:t>The exact treatment of this system is difficult.    We will make several approximations.</a:t>
            </a:r>
          </a:p>
          <a:p>
            <a:pPr marL="914400" lvl="1" indent="-457200">
              <a:buFont typeface="+mj-lt"/>
              <a:buAutoNum type="arabicPeriod"/>
            </a:pPr>
            <a:r>
              <a:rPr lang="en-US" sz="2400" dirty="0">
                <a:latin typeface="+mj-lt"/>
              </a:rPr>
              <a:t>Assume that the spin contributions along the B field direction (z) dominates</a:t>
            </a:r>
          </a:p>
          <a:p>
            <a:pPr marL="914400" lvl="1" indent="-457200">
              <a:buFont typeface="+mj-lt"/>
              <a:buAutoNum type="arabicPeriod"/>
            </a:pPr>
            <a:r>
              <a:rPr lang="en-US" sz="2400" dirty="0">
                <a:latin typeface="+mj-lt"/>
              </a:rPr>
              <a:t>Treat the neighboring spins in an average (mean field) approximation</a:t>
            </a:r>
          </a:p>
        </p:txBody>
      </p:sp>
      <p:graphicFrame>
        <p:nvGraphicFramePr>
          <p:cNvPr id="7" name="Object 6">
            <a:extLst>
              <a:ext uri="{FF2B5EF4-FFF2-40B4-BE49-F238E27FC236}">
                <a16:creationId xmlns:a16="http://schemas.microsoft.com/office/drawing/2014/main" id="{8F668258-6B86-4F03-AB3D-E2D3EA2B4B3E}"/>
              </a:ext>
            </a:extLst>
          </p:cNvPr>
          <p:cNvGraphicFramePr>
            <a:graphicFrameLocks noChangeAspect="1"/>
          </p:cNvGraphicFramePr>
          <p:nvPr>
            <p:extLst>
              <p:ext uri="{D42A27DB-BD31-4B8C-83A1-F6EECF244321}">
                <p14:modId xmlns:p14="http://schemas.microsoft.com/office/powerpoint/2010/main" val="990364929"/>
              </p:ext>
            </p:extLst>
          </p:nvPr>
        </p:nvGraphicFramePr>
        <p:xfrm>
          <a:off x="347602" y="5084699"/>
          <a:ext cx="8790955" cy="1020762"/>
        </p:xfrm>
        <a:graphic>
          <a:graphicData uri="http://schemas.openxmlformats.org/presentationml/2006/ole">
            <mc:AlternateContent xmlns:mc="http://schemas.openxmlformats.org/markup-compatibility/2006">
              <mc:Choice xmlns:v="urn:schemas-microsoft-com:vml" Requires="v">
                <p:oleObj spid="_x0000_s8220" name="Equation" r:id="rId5" imgW="3060360" imgH="355320" progId="Equation.DSMT4">
                  <p:embed/>
                </p:oleObj>
              </mc:Choice>
              <mc:Fallback>
                <p:oleObj name="Equation" r:id="rId5" imgW="3060360" imgH="355320" progId="Equation.DSMT4">
                  <p:embed/>
                  <p:pic>
                    <p:nvPicPr>
                      <p:cNvPr id="0" name=""/>
                      <p:cNvPicPr/>
                      <p:nvPr/>
                    </p:nvPicPr>
                    <p:blipFill>
                      <a:blip r:embed="rId6"/>
                      <a:stretch>
                        <a:fillRect/>
                      </a:stretch>
                    </p:blipFill>
                    <p:spPr>
                      <a:xfrm>
                        <a:off x="347602" y="5084699"/>
                        <a:ext cx="8790955" cy="1020762"/>
                      </a:xfrm>
                      <a:prstGeom prst="rect">
                        <a:avLst/>
                      </a:prstGeom>
                    </p:spPr>
                  </p:pic>
                </p:oleObj>
              </mc:Fallback>
            </mc:AlternateContent>
          </a:graphicData>
        </a:graphic>
      </p:graphicFrame>
    </p:spTree>
    <p:extLst>
      <p:ext uri="{BB962C8B-B14F-4D97-AF65-F5344CB8AC3E}">
        <p14:creationId xmlns:p14="http://schemas.microsoft.com/office/powerpoint/2010/main" val="2791031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77D41D-DB69-4DC8-B8E8-A7AE37EF1CA2}"/>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FE0A79FB-1CD8-4960-8B51-A19EC90E354C}"/>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9BA999DC-AE9B-442F-94E8-543CD1435C8D}"/>
              </a:ext>
            </a:extLst>
          </p:cNvPr>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a:extLst>
              <a:ext uri="{FF2B5EF4-FFF2-40B4-BE49-F238E27FC236}">
                <a16:creationId xmlns:a16="http://schemas.microsoft.com/office/drawing/2014/main" id="{57B092D2-8B59-42AE-93B0-A434F2394E34}"/>
              </a:ext>
            </a:extLst>
          </p:cNvPr>
          <p:cNvGraphicFramePr>
            <a:graphicFrameLocks noChangeAspect="1"/>
          </p:cNvGraphicFramePr>
          <p:nvPr>
            <p:extLst>
              <p:ext uri="{D42A27DB-BD31-4B8C-83A1-F6EECF244321}">
                <p14:modId xmlns:p14="http://schemas.microsoft.com/office/powerpoint/2010/main" val="289353198"/>
              </p:ext>
            </p:extLst>
          </p:nvPr>
        </p:nvGraphicFramePr>
        <p:xfrm>
          <a:off x="315783" y="1295400"/>
          <a:ext cx="8512434" cy="3580606"/>
        </p:xfrm>
        <a:graphic>
          <a:graphicData uri="http://schemas.openxmlformats.org/presentationml/2006/ole">
            <mc:AlternateContent xmlns:mc="http://schemas.openxmlformats.org/markup-compatibility/2006">
              <mc:Choice xmlns:v="urn:schemas-microsoft-com:vml" Requires="v">
                <p:oleObj spid="_x0000_s9231" name="Equation" r:id="rId3" imgW="3530520" imgH="1485720" progId="Equation.DSMT4">
                  <p:embed/>
                </p:oleObj>
              </mc:Choice>
              <mc:Fallback>
                <p:oleObj name="Equation" r:id="rId3" imgW="3530520" imgH="1485720" progId="Equation.DSMT4">
                  <p:embed/>
                  <p:pic>
                    <p:nvPicPr>
                      <p:cNvPr id="7" name="Object 6">
                        <a:extLst>
                          <a:ext uri="{FF2B5EF4-FFF2-40B4-BE49-F238E27FC236}">
                            <a16:creationId xmlns:a16="http://schemas.microsoft.com/office/drawing/2014/main" id="{8F668258-6B86-4F03-AB3D-E2D3EA2B4B3E}"/>
                          </a:ext>
                        </a:extLst>
                      </p:cNvPr>
                      <p:cNvPicPr/>
                      <p:nvPr/>
                    </p:nvPicPr>
                    <p:blipFill>
                      <a:blip r:embed="rId4"/>
                      <a:stretch>
                        <a:fillRect/>
                      </a:stretch>
                    </p:blipFill>
                    <p:spPr>
                      <a:xfrm>
                        <a:off x="315783" y="1295400"/>
                        <a:ext cx="8512434" cy="3580606"/>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CC930534-6DD4-4B5C-93A1-9FB8EFBB741D}"/>
              </a:ext>
            </a:extLst>
          </p:cNvPr>
          <p:cNvSpPr txBox="1"/>
          <p:nvPr/>
        </p:nvSpPr>
        <p:spPr>
          <a:xfrm>
            <a:off x="228600" y="136525"/>
            <a:ext cx="7696200" cy="461665"/>
          </a:xfrm>
          <a:prstGeom prst="rect">
            <a:avLst/>
          </a:prstGeom>
          <a:noFill/>
        </p:spPr>
        <p:txBody>
          <a:bodyPr wrap="square" rtlCol="0">
            <a:spAutoFit/>
          </a:bodyPr>
          <a:lstStyle/>
          <a:p>
            <a:r>
              <a:rPr lang="en-US" sz="2400" dirty="0">
                <a:latin typeface="+mj-lt"/>
              </a:rPr>
              <a:t>Approximation continued --</a:t>
            </a:r>
          </a:p>
        </p:txBody>
      </p:sp>
    </p:spTree>
    <p:extLst>
      <p:ext uri="{BB962C8B-B14F-4D97-AF65-F5344CB8AC3E}">
        <p14:creationId xmlns:p14="http://schemas.microsoft.com/office/powerpoint/2010/main" val="3082421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0E1E86-0283-4A0C-B529-AF1053E76F99}"/>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4EC638E8-2F70-4A19-922D-C90EDE334B7E}"/>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409046C7-1663-4A30-B3A9-652CD22F1476}"/>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8B9DD41B-5079-4DAA-A344-47F09FE26B87}"/>
              </a:ext>
            </a:extLst>
          </p:cNvPr>
          <p:cNvSpPr txBox="1"/>
          <p:nvPr/>
        </p:nvSpPr>
        <p:spPr>
          <a:xfrm>
            <a:off x="152400" y="228600"/>
            <a:ext cx="8839200" cy="461665"/>
          </a:xfrm>
          <a:prstGeom prst="rect">
            <a:avLst/>
          </a:prstGeom>
          <a:noFill/>
        </p:spPr>
        <p:txBody>
          <a:bodyPr wrap="square" rtlCol="0">
            <a:spAutoFit/>
          </a:bodyPr>
          <a:lstStyle/>
          <a:p>
            <a:r>
              <a:rPr lang="en-US" sz="2400" dirty="0">
                <a:latin typeface="+mj-lt"/>
              </a:rPr>
              <a:t>Calculating the partition function for this approximation</a:t>
            </a:r>
          </a:p>
        </p:txBody>
      </p:sp>
      <p:graphicFrame>
        <p:nvGraphicFramePr>
          <p:cNvPr id="6" name="Object 5">
            <a:extLst>
              <a:ext uri="{FF2B5EF4-FFF2-40B4-BE49-F238E27FC236}">
                <a16:creationId xmlns:a16="http://schemas.microsoft.com/office/drawing/2014/main" id="{030D4018-7C1E-4491-9AE7-C81F52D4D933}"/>
              </a:ext>
            </a:extLst>
          </p:cNvPr>
          <p:cNvGraphicFramePr>
            <a:graphicFrameLocks noChangeAspect="1"/>
          </p:cNvGraphicFramePr>
          <p:nvPr>
            <p:extLst>
              <p:ext uri="{D42A27DB-BD31-4B8C-83A1-F6EECF244321}">
                <p14:modId xmlns:p14="http://schemas.microsoft.com/office/powerpoint/2010/main" val="3936953835"/>
              </p:ext>
            </p:extLst>
          </p:nvPr>
        </p:nvGraphicFramePr>
        <p:xfrm>
          <a:off x="304800" y="1894593"/>
          <a:ext cx="8517294" cy="2107815"/>
        </p:xfrm>
        <a:graphic>
          <a:graphicData uri="http://schemas.openxmlformats.org/presentationml/2006/ole">
            <mc:AlternateContent xmlns:mc="http://schemas.openxmlformats.org/markup-compatibility/2006">
              <mc:Choice xmlns:v="urn:schemas-microsoft-com:vml" Requires="v">
                <p:oleObj spid="_x0000_s10283" name="Equation" r:id="rId3" imgW="5029200" imgH="1244520" progId="Equation.DSMT4">
                  <p:embed/>
                </p:oleObj>
              </mc:Choice>
              <mc:Fallback>
                <p:oleObj name="Equation" r:id="rId3" imgW="5029200" imgH="1244520" progId="Equation.DSMT4">
                  <p:embed/>
                  <p:pic>
                    <p:nvPicPr>
                      <p:cNvPr id="0" name=""/>
                      <p:cNvPicPr/>
                      <p:nvPr/>
                    </p:nvPicPr>
                    <p:blipFill>
                      <a:blip r:embed="rId4"/>
                      <a:stretch>
                        <a:fillRect/>
                      </a:stretch>
                    </p:blipFill>
                    <p:spPr>
                      <a:xfrm>
                        <a:off x="304800" y="1894593"/>
                        <a:ext cx="8517294" cy="210781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2A86D937-57FD-4FA3-836A-FF32DB55502A}"/>
              </a:ext>
            </a:extLst>
          </p:cNvPr>
          <p:cNvGraphicFramePr>
            <a:graphicFrameLocks noChangeAspect="1"/>
          </p:cNvGraphicFramePr>
          <p:nvPr>
            <p:extLst>
              <p:ext uri="{D42A27DB-BD31-4B8C-83A1-F6EECF244321}">
                <p14:modId xmlns:p14="http://schemas.microsoft.com/office/powerpoint/2010/main" val="4283725278"/>
              </p:ext>
            </p:extLst>
          </p:nvPr>
        </p:nvGraphicFramePr>
        <p:xfrm>
          <a:off x="968693" y="970812"/>
          <a:ext cx="7309489" cy="643235"/>
        </p:xfrm>
        <a:graphic>
          <a:graphicData uri="http://schemas.openxmlformats.org/presentationml/2006/ole">
            <mc:AlternateContent xmlns:mc="http://schemas.openxmlformats.org/markup-compatibility/2006">
              <mc:Choice xmlns:v="urn:schemas-microsoft-com:vml" Requires="v">
                <p:oleObj spid="_x0000_s10284" name="Equation" r:id="rId5" imgW="3174840" imgH="279360" progId="Equation.DSMT4">
                  <p:embed/>
                </p:oleObj>
              </mc:Choice>
              <mc:Fallback>
                <p:oleObj name="Equation" r:id="rId5" imgW="3174840" imgH="279360" progId="Equation.DSMT4">
                  <p:embed/>
                  <p:pic>
                    <p:nvPicPr>
                      <p:cNvPr id="0" name=""/>
                      <p:cNvPicPr/>
                      <p:nvPr/>
                    </p:nvPicPr>
                    <p:blipFill>
                      <a:blip r:embed="rId6"/>
                      <a:stretch>
                        <a:fillRect/>
                      </a:stretch>
                    </p:blipFill>
                    <p:spPr>
                      <a:xfrm>
                        <a:off x="968693" y="970812"/>
                        <a:ext cx="7309489" cy="64323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F833F663-F511-4EE8-89A8-ED6160C71052}"/>
              </a:ext>
            </a:extLst>
          </p:cNvPr>
          <p:cNvGraphicFramePr>
            <a:graphicFrameLocks noChangeAspect="1"/>
          </p:cNvGraphicFramePr>
          <p:nvPr>
            <p:extLst>
              <p:ext uri="{D42A27DB-BD31-4B8C-83A1-F6EECF244321}">
                <p14:modId xmlns:p14="http://schemas.microsoft.com/office/powerpoint/2010/main" val="1918306099"/>
              </p:ext>
            </p:extLst>
          </p:nvPr>
        </p:nvGraphicFramePr>
        <p:xfrm>
          <a:off x="478971" y="4132099"/>
          <a:ext cx="7995557" cy="1820314"/>
        </p:xfrm>
        <a:graphic>
          <a:graphicData uri="http://schemas.openxmlformats.org/presentationml/2006/ole">
            <mc:AlternateContent xmlns:mc="http://schemas.openxmlformats.org/markup-compatibility/2006">
              <mc:Choice xmlns:v="urn:schemas-microsoft-com:vml" Requires="v">
                <p:oleObj spid="_x0000_s10285" name="Equation" r:id="rId7" imgW="4406760" imgH="1002960" progId="Equation.DSMT4">
                  <p:embed/>
                </p:oleObj>
              </mc:Choice>
              <mc:Fallback>
                <p:oleObj name="Equation" r:id="rId7" imgW="4406760" imgH="1002960" progId="Equation.DSMT4">
                  <p:embed/>
                  <p:pic>
                    <p:nvPicPr>
                      <p:cNvPr id="0" name=""/>
                      <p:cNvPicPr/>
                      <p:nvPr/>
                    </p:nvPicPr>
                    <p:blipFill>
                      <a:blip r:embed="rId8"/>
                      <a:stretch>
                        <a:fillRect/>
                      </a:stretch>
                    </p:blipFill>
                    <p:spPr>
                      <a:xfrm>
                        <a:off x="478971" y="4132099"/>
                        <a:ext cx="7995557" cy="1820314"/>
                      </a:xfrm>
                      <a:prstGeom prst="rect">
                        <a:avLst/>
                      </a:prstGeom>
                    </p:spPr>
                  </p:pic>
                </p:oleObj>
              </mc:Fallback>
            </mc:AlternateContent>
          </a:graphicData>
        </a:graphic>
      </p:graphicFrame>
    </p:spTree>
    <p:extLst>
      <p:ext uri="{BB962C8B-B14F-4D97-AF65-F5344CB8AC3E}">
        <p14:creationId xmlns:p14="http://schemas.microsoft.com/office/powerpoint/2010/main" val="2523120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519EC5-C0C2-4A1F-96E9-860E1E41BA8F}"/>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348BBE58-5DD2-402E-9F05-7F3CA949D8A2}"/>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061D7BFA-4258-40FD-A4B0-00A04ABC7030}"/>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A783EE17-8B0F-4B10-A608-DDF2E4D477F9}"/>
              </a:ext>
            </a:extLst>
          </p:cNvPr>
          <p:cNvSpPr txBox="1"/>
          <p:nvPr/>
        </p:nvSpPr>
        <p:spPr>
          <a:xfrm>
            <a:off x="304800" y="304800"/>
            <a:ext cx="8229600" cy="461665"/>
          </a:xfrm>
          <a:prstGeom prst="rect">
            <a:avLst/>
          </a:prstGeom>
          <a:noFill/>
        </p:spPr>
        <p:txBody>
          <a:bodyPr wrap="square" rtlCol="0">
            <a:spAutoFit/>
          </a:bodyPr>
          <a:lstStyle/>
          <a:p>
            <a:r>
              <a:rPr lang="en-US" sz="2400" dirty="0">
                <a:latin typeface="+mj-lt"/>
              </a:rPr>
              <a:t>How can we determine </a:t>
            </a:r>
            <a:r>
              <a:rPr lang="en-US" sz="2400" i="1" dirty="0" err="1">
                <a:latin typeface="+mj-lt"/>
              </a:rPr>
              <a:t>B</a:t>
            </a:r>
            <a:r>
              <a:rPr lang="en-US" sz="2400" i="1" baseline="-25000" dirty="0" err="1">
                <a:latin typeface="+mj-lt"/>
              </a:rPr>
              <a:t>neigh</a:t>
            </a:r>
            <a:r>
              <a:rPr lang="en-US" sz="2400" dirty="0">
                <a:latin typeface="+mj-lt"/>
              </a:rPr>
              <a:t>?</a:t>
            </a:r>
          </a:p>
        </p:txBody>
      </p:sp>
      <p:graphicFrame>
        <p:nvGraphicFramePr>
          <p:cNvPr id="6" name="Object 5">
            <a:extLst>
              <a:ext uri="{FF2B5EF4-FFF2-40B4-BE49-F238E27FC236}">
                <a16:creationId xmlns:a16="http://schemas.microsoft.com/office/drawing/2014/main" id="{5DD115F6-39E8-4045-BAB1-C87BFF791EE0}"/>
              </a:ext>
            </a:extLst>
          </p:cNvPr>
          <p:cNvGraphicFramePr>
            <a:graphicFrameLocks noChangeAspect="1"/>
          </p:cNvGraphicFramePr>
          <p:nvPr>
            <p:extLst>
              <p:ext uri="{D42A27DB-BD31-4B8C-83A1-F6EECF244321}">
                <p14:modId xmlns:p14="http://schemas.microsoft.com/office/powerpoint/2010/main" val="1827314042"/>
              </p:ext>
            </p:extLst>
          </p:nvPr>
        </p:nvGraphicFramePr>
        <p:xfrm>
          <a:off x="657225" y="1143000"/>
          <a:ext cx="7159782" cy="4038600"/>
        </p:xfrm>
        <a:graphic>
          <a:graphicData uri="http://schemas.openxmlformats.org/presentationml/2006/ole">
            <mc:AlternateContent xmlns:mc="http://schemas.openxmlformats.org/markup-compatibility/2006">
              <mc:Choice xmlns:v="urn:schemas-microsoft-com:vml" Requires="v">
                <p:oleObj spid="_x0000_s11279" name="Equation" r:id="rId3" imgW="3962160" imgH="2234880" progId="Equation.DSMT4">
                  <p:embed/>
                </p:oleObj>
              </mc:Choice>
              <mc:Fallback>
                <p:oleObj name="Equation" r:id="rId3" imgW="3962160" imgH="2234880" progId="Equation.DSMT4">
                  <p:embed/>
                  <p:pic>
                    <p:nvPicPr>
                      <p:cNvPr id="0" name=""/>
                      <p:cNvPicPr/>
                      <p:nvPr/>
                    </p:nvPicPr>
                    <p:blipFill>
                      <a:blip r:embed="rId4"/>
                      <a:stretch>
                        <a:fillRect/>
                      </a:stretch>
                    </p:blipFill>
                    <p:spPr>
                      <a:xfrm>
                        <a:off x="657225" y="1143000"/>
                        <a:ext cx="7159782" cy="40386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39FD0D65-CEEE-4043-90E1-BF2E46036941}"/>
              </a:ext>
            </a:extLst>
          </p:cNvPr>
          <p:cNvSpPr txBox="1"/>
          <p:nvPr/>
        </p:nvSpPr>
        <p:spPr>
          <a:xfrm>
            <a:off x="1066800" y="5307309"/>
            <a:ext cx="6705600" cy="461665"/>
          </a:xfrm>
          <a:prstGeom prst="rect">
            <a:avLst/>
          </a:prstGeom>
          <a:noFill/>
        </p:spPr>
        <p:txBody>
          <a:bodyPr wrap="square" rtlCol="0">
            <a:spAutoFit/>
          </a:bodyPr>
          <a:lstStyle/>
          <a:p>
            <a:r>
              <a:rPr lang="en-US" sz="2400" dirty="0">
                <a:latin typeface="+mj-lt"/>
              </a:rPr>
              <a:t>Here n denotes the number of neighbors.</a:t>
            </a:r>
          </a:p>
        </p:txBody>
      </p:sp>
    </p:spTree>
    <p:extLst>
      <p:ext uri="{BB962C8B-B14F-4D97-AF65-F5344CB8AC3E}">
        <p14:creationId xmlns:p14="http://schemas.microsoft.com/office/powerpoint/2010/main" val="2121643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C5B209-A5A1-4431-BB68-B91D900E39E1}"/>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BB3FAE8D-242D-404F-8980-B66642378CCD}"/>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C629D966-9DFB-45CF-A7F8-DC8C1A92659E}"/>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58AD967C-B902-4877-9991-CE670A0CB80C}"/>
              </a:ext>
            </a:extLst>
          </p:cNvPr>
          <p:cNvSpPr txBox="1"/>
          <p:nvPr/>
        </p:nvSpPr>
        <p:spPr>
          <a:xfrm>
            <a:off x="304800" y="304800"/>
            <a:ext cx="8229600" cy="461665"/>
          </a:xfrm>
          <a:prstGeom prst="rect">
            <a:avLst/>
          </a:prstGeom>
          <a:noFill/>
        </p:spPr>
        <p:txBody>
          <a:bodyPr wrap="square" rtlCol="0">
            <a:spAutoFit/>
          </a:bodyPr>
          <a:lstStyle/>
          <a:p>
            <a:r>
              <a:rPr lang="en-US" sz="2400" dirty="0">
                <a:latin typeface="+mj-lt"/>
              </a:rPr>
              <a:t>How can we determine </a:t>
            </a:r>
            <a:r>
              <a:rPr lang="en-US" sz="2400" i="1" dirty="0" err="1">
                <a:latin typeface="+mj-lt"/>
              </a:rPr>
              <a:t>B</a:t>
            </a:r>
            <a:r>
              <a:rPr lang="en-US" sz="2400" i="1" baseline="-25000" dirty="0" err="1">
                <a:latin typeface="+mj-lt"/>
              </a:rPr>
              <a:t>neigh</a:t>
            </a:r>
            <a:r>
              <a:rPr lang="en-US" sz="2400" dirty="0">
                <a:latin typeface="+mj-lt"/>
              </a:rPr>
              <a:t>?</a:t>
            </a:r>
          </a:p>
        </p:txBody>
      </p:sp>
      <p:graphicFrame>
        <p:nvGraphicFramePr>
          <p:cNvPr id="6" name="Object 5">
            <a:extLst>
              <a:ext uri="{FF2B5EF4-FFF2-40B4-BE49-F238E27FC236}">
                <a16:creationId xmlns:a16="http://schemas.microsoft.com/office/drawing/2014/main" id="{4873E4CF-7E25-4246-BB69-D4B67AF5CC07}"/>
              </a:ext>
            </a:extLst>
          </p:cNvPr>
          <p:cNvGraphicFramePr>
            <a:graphicFrameLocks noChangeAspect="1"/>
          </p:cNvGraphicFramePr>
          <p:nvPr>
            <p:extLst>
              <p:ext uri="{D42A27DB-BD31-4B8C-83A1-F6EECF244321}">
                <p14:modId xmlns:p14="http://schemas.microsoft.com/office/powerpoint/2010/main" val="2253615703"/>
              </p:ext>
            </p:extLst>
          </p:nvPr>
        </p:nvGraphicFramePr>
        <p:xfrm>
          <a:off x="485019" y="782340"/>
          <a:ext cx="8365067" cy="1447800"/>
        </p:xfrm>
        <a:graphic>
          <a:graphicData uri="http://schemas.openxmlformats.org/presentationml/2006/ole">
            <mc:AlternateContent xmlns:mc="http://schemas.openxmlformats.org/markup-compatibility/2006">
              <mc:Choice xmlns:v="urn:schemas-microsoft-com:vml" Requires="v">
                <p:oleObj spid="_x0000_s12313" name="Equation" r:id="rId3" imgW="3962160" imgH="685800" progId="Equation.DSMT4">
                  <p:embed/>
                </p:oleObj>
              </mc:Choice>
              <mc:Fallback>
                <p:oleObj name="Equation" r:id="rId3" imgW="3962160" imgH="685800" progId="Equation.DSMT4">
                  <p:embed/>
                  <p:pic>
                    <p:nvPicPr>
                      <p:cNvPr id="0" name=""/>
                      <p:cNvPicPr/>
                      <p:nvPr/>
                    </p:nvPicPr>
                    <p:blipFill>
                      <a:blip r:embed="rId4"/>
                      <a:stretch>
                        <a:fillRect/>
                      </a:stretch>
                    </p:blipFill>
                    <p:spPr>
                      <a:xfrm>
                        <a:off x="485019" y="782340"/>
                        <a:ext cx="8365067" cy="14478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03EAA308-0646-449E-9F9A-DB18E22CA323}"/>
              </a:ext>
            </a:extLst>
          </p:cNvPr>
          <p:cNvSpPr txBox="1"/>
          <p:nvPr/>
        </p:nvSpPr>
        <p:spPr>
          <a:xfrm>
            <a:off x="424543" y="2307454"/>
            <a:ext cx="8382000" cy="830997"/>
          </a:xfrm>
          <a:prstGeom prst="rect">
            <a:avLst/>
          </a:prstGeom>
          <a:noFill/>
        </p:spPr>
        <p:txBody>
          <a:bodyPr wrap="square" rtlCol="0">
            <a:spAutoFit/>
          </a:bodyPr>
          <a:lstStyle/>
          <a:p>
            <a:r>
              <a:rPr lang="en-US" sz="2400" dirty="0">
                <a:latin typeface="+mj-lt"/>
              </a:rPr>
              <a:t>Obviously,     </a:t>
            </a:r>
            <a:r>
              <a:rPr lang="en-US" sz="2400" i="1" dirty="0" err="1">
                <a:latin typeface="+mj-lt"/>
              </a:rPr>
              <a:t>B</a:t>
            </a:r>
            <a:r>
              <a:rPr lang="en-US" sz="2400" i="1" baseline="-25000" dirty="0" err="1">
                <a:latin typeface="+mj-lt"/>
              </a:rPr>
              <a:t>neigh</a:t>
            </a:r>
            <a:r>
              <a:rPr lang="en-US" sz="2400" dirty="0">
                <a:latin typeface="+mj-lt"/>
              </a:rPr>
              <a:t> depends on </a:t>
            </a:r>
            <a:r>
              <a:rPr lang="en-US" sz="2400" i="1" dirty="0">
                <a:latin typeface="+mj-lt"/>
              </a:rPr>
              <a:t>B</a:t>
            </a:r>
            <a:r>
              <a:rPr lang="en-US" sz="2400" dirty="0">
                <a:latin typeface="+mj-lt"/>
              </a:rPr>
              <a:t> and </a:t>
            </a:r>
            <a:r>
              <a:rPr lang="en-US" sz="2400" i="1" dirty="0">
                <a:latin typeface="+mj-lt"/>
              </a:rPr>
              <a:t>T</a:t>
            </a:r>
            <a:r>
              <a:rPr lang="en-US" sz="2400" dirty="0">
                <a:latin typeface="+mj-lt"/>
              </a:rPr>
              <a:t> and must be</a:t>
            </a:r>
          </a:p>
          <a:p>
            <a:r>
              <a:rPr lang="en-US" sz="2400" dirty="0">
                <a:latin typeface="+mj-lt"/>
              </a:rPr>
              <a:t>determined numerically.</a:t>
            </a:r>
          </a:p>
        </p:txBody>
      </p:sp>
      <p:sp>
        <p:nvSpPr>
          <p:cNvPr id="8" name="TextBox 7">
            <a:extLst>
              <a:ext uri="{FF2B5EF4-FFF2-40B4-BE49-F238E27FC236}">
                <a16:creationId xmlns:a16="http://schemas.microsoft.com/office/drawing/2014/main" id="{F78626EC-E4DA-474C-A357-A8D4D1272CCD}"/>
              </a:ext>
            </a:extLst>
          </p:cNvPr>
          <p:cNvSpPr txBox="1"/>
          <p:nvPr/>
        </p:nvSpPr>
        <p:spPr>
          <a:xfrm>
            <a:off x="408214" y="3267579"/>
            <a:ext cx="8229600" cy="461665"/>
          </a:xfrm>
          <a:prstGeom prst="rect">
            <a:avLst/>
          </a:prstGeom>
          <a:noFill/>
        </p:spPr>
        <p:txBody>
          <a:bodyPr wrap="square" rtlCol="0">
            <a:spAutoFit/>
          </a:bodyPr>
          <a:lstStyle/>
          <a:p>
            <a:r>
              <a:rPr lang="en-US" sz="2400" dirty="0">
                <a:latin typeface="+mj-lt"/>
              </a:rPr>
              <a:t>Consider the case where the external field is 0.</a:t>
            </a:r>
          </a:p>
        </p:txBody>
      </p:sp>
      <p:graphicFrame>
        <p:nvGraphicFramePr>
          <p:cNvPr id="9" name="Object 8">
            <a:extLst>
              <a:ext uri="{FF2B5EF4-FFF2-40B4-BE49-F238E27FC236}">
                <a16:creationId xmlns:a16="http://schemas.microsoft.com/office/drawing/2014/main" id="{849B95D7-A977-4CEE-AD78-5B0E6C2C8FD3}"/>
              </a:ext>
            </a:extLst>
          </p:cNvPr>
          <p:cNvGraphicFramePr>
            <a:graphicFrameLocks noChangeAspect="1"/>
          </p:cNvGraphicFramePr>
          <p:nvPr>
            <p:extLst>
              <p:ext uri="{D42A27DB-BD31-4B8C-83A1-F6EECF244321}">
                <p14:modId xmlns:p14="http://schemas.microsoft.com/office/powerpoint/2010/main" val="910821159"/>
              </p:ext>
            </p:extLst>
          </p:nvPr>
        </p:nvGraphicFramePr>
        <p:xfrm>
          <a:off x="508000" y="3874701"/>
          <a:ext cx="7645400" cy="2237678"/>
        </p:xfrm>
        <a:graphic>
          <a:graphicData uri="http://schemas.openxmlformats.org/presentationml/2006/ole">
            <mc:AlternateContent xmlns:mc="http://schemas.openxmlformats.org/markup-compatibility/2006">
              <mc:Choice xmlns:v="urn:schemas-microsoft-com:vml" Requires="v">
                <p:oleObj spid="_x0000_s12314" name="Equation" r:id="rId5" imgW="4165560" imgH="1218960" progId="Equation.DSMT4">
                  <p:embed/>
                </p:oleObj>
              </mc:Choice>
              <mc:Fallback>
                <p:oleObj name="Equation" r:id="rId5" imgW="4165560" imgH="1218960" progId="Equation.DSMT4">
                  <p:embed/>
                  <p:pic>
                    <p:nvPicPr>
                      <p:cNvPr id="0" name=""/>
                      <p:cNvPicPr/>
                      <p:nvPr/>
                    </p:nvPicPr>
                    <p:blipFill>
                      <a:blip r:embed="rId6"/>
                      <a:stretch>
                        <a:fillRect/>
                      </a:stretch>
                    </p:blipFill>
                    <p:spPr>
                      <a:xfrm>
                        <a:off x="508000" y="3874701"/>
                        <a:ext cx="7645400" cy="2237678"/>
                      </a:xfrm>
                      <a:prstGeom prst="rect">
                        <a:avLst/>
                      </a:prstGeom>
                    </p:spPr>
                  </p:pic>
                </p:oleObj>
              </mc:Fallback>
            </mc:AlternateContent>
          </a:graphicData>
        </a:graphic>
      </p:graphicFrame>
    </p:spTree>
    <p:extLst>
      <p:ext uri="{BB962C8B-B14F-4D97-AF65-F5344CB8AC3E}">
        <p14:creationId xmlns:p14="http://schemas.microsoft.com/office/powerpoint/2010/main" val="178900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7373840-BACC-4F85-BE6A-F8AE36D796C7}"/>
              </a:ext>
            </a:extLst>
          </p:cNvPr>
          <p:cNvPicPr>
            <a:picLocks noChangeAspect="1"/>
          </p:cNvPicPr>
          <p:nvPr/>
        </p:nvPicPr>
        <p:blipFill>
          <a:blip r:embed="rId2"/>
          <a:stretch>
            <a:fillRect/>
          </a:stretch>
        </p:blipFill>
        <p:spPr>
          <a:xfrm>
            <a:off x="-76200" y="166109"/>
            <a:ext cx="9144000" cy="4242283"/>
          </a:xfrm>
          <a:prstGeom prst="rect">
            <a:avLst/>
          </a:prstGeom>
        </p:spPr>
      </p:pic>
      <p:sp>
        <p:nvSpPr>
          <p:cNvPr id="6" name="Rectangle 5">
            <a:extLst>
              <a:ext uri="{FF2B5EF4-FFF2-40B4-BE49-F238E27FC236}">
                <a16:creationId xmlns:a16="http://schemas.microsoft.com/office/drawing/2014/main" id="{9FC859EB-D31F-4DB3-B0F3-5C029A575D13}"/>
              </a:ext>
            </a:extLst>
          </p:cNvPr>
          <p:cNvSpPr/>
          <p:nvPr/>
        </p:nvSpPr>
        <p:spPr>
          <a:xfrm>
            <a:off x="0" y="2209800"/>
            <a:ext cx="8991600" cy="391863"/>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9FDF82E3-8190-4BCE-B2CD-5224AA9AC4AE}"/>
              </a:ext>
            </a:extLst>
          </p:cNvPr>
          <p:cNvSpPr>
            <a:spLocks noGrp="1"/>
          </p:cNvSpPr>
          <p:nvPr>
            <p:ph type="dt" sz="half" idx="10"/>
          </p:nvPr>
        </p:nvSpPr>
        <p:spPr/>
        <p:txBody>
          <a:bodyPr/>
          <a:lstStyle/>
          <a:p>
            <a:r>
              <a:rPr lang="en-US"/>
              <a:t>4/23/2021</a:t>
            </a:r>
            <a:endParaRPr lang="en-US" dirty="0"/>
          </a:p>
        </p:txBody>
      </p:sp>
      <p:sp>
        <p:nvSpPr>
          <p:cNvPr id="8" name="Footer Placeholder 7">
            <a:extLst>
              <a:ext uri="{FF2B5EF4-FFF2-40B4-BE49-F238E27FC236}">
                <a16:creationId xmlns:a16="http://schemas.microsoft.com/office/drawing/2014/main" id="{3076C047-264C-47A3-B938-4A71F94A6F8F}"/>
              </a:ext>
            </a:extLst>
          </p:cNvPr>
          <p:cNvSpPr>
            <a:spLocks noGrp="1"/>
          </p:cNvSpPr>
          <p:nvPr>
            <p:ph type="ftr" sz="quarter" idx="11"/>
          </p:nvPr>
        </p:nvSpPr>
        <p:spPr/>
        <p:txBody>
          <a:bodyPr/>
          <a:lstStyle/>
          <a:p>
            <a:r>
              <a:rPr lang="en-US"/>
              <a:t>PHY 341/641  Spring 2021 -- Lecture 34</a:t>
            </a:r>
            <a:endParaRPr lang="en-US" dirty="0"/>
          </a:p>
        </p:txBody>
      </p:sp>
      <p:sp>
        <p:nvSpPr>
          <p:cNvPr id="9" name="Slide Number Placeholder 8">
            <a:extLst>
              <a:ext uri="{FF2B5EF4-FFF2-40B4-BE49-F238E27FC236}">
                <a16:creationId xmlns:a16="http://schemas.microsoft.com/office/drawing/2014/main" id="{ED6655A1-58F3-473C-9924-F5CC7495CD19}"/>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7" name="TextBox 6">
            <a:extLst>
              <a:ext uri="{FF2B5EF4-FFF2-40B4-BE49-F238E27FC236}">
                <a16:creationId xmlns:a16="http://schemas.microsoft.com/office/drawing/2014/main" id="{9571366C-F2BA-44B4-988A-610C0E8238A8}"/>
              </a:ext>
            </a:extLst>
          </p:cNvPr>
          <p:cNvSpPr txBox="1"/>
          <p:nvPr/>
        </p:nvSpPr>
        <p:spPr>
          <a:xfrm>
            <a:off x="152400" y="4645354"/>
            <a:ext cx="8991600" cy="830997"/>
          </a:xfrm>
          <a:prstGeom prst="rect">
            <a:avLst/>
          </a:prstGeom>
          <a:noFill/>
        </p:spPr>
        <p:txBody>
          <a:bodyPr wrap="square" rtlCol="0">
            <a:spAutoFit/>
          </a:bodyPr>
          <a:lstStyle/>
          <a:p>
            <a:r>
              <a:rPr lang="en-US" sz="2400" dirty="0">
                <a:latin typeface="+mj-lt"/>
              </a:rPr>
              <a:t>Important dates:  Final exams available &lt; May 6; due May 14</a:t>
            </a:r>
          </a:p>
          <a:p>
            <a:r>
              <a:rPr lang="en-US" sz="2400" dirty="0">
                <a:latin typeface="+mj-lt"/>
              </a:rPr>
              <a:t>                            Outstanding work due May 14</a:t>
            </a:r>
          </a:p>
        </p:txBody>
      </p:sp>
    </p:spTree>
    <p:extLst>
      <p:ext uri="{BB962C8B-B14F-4D97-AF65-F5344CB8AC3E}">
        <p14:creationId xmlns:p14="http://schemas.microsoft.com/office/powerpoint/2010/main" val="4238493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506519-8D05-4C0C-9E58-812E8643CE88}"/>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3530D45D-7E52-4569-91AE-C2A449EE39B7}"/>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173A5E26-742C-42B9-839E-E15CB75C3709}"/>
              </a:ext>
            </a:extLst>
          </p:cNvPr>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a:extLst>
              <a:ext uri="{FF2B5EF4-FFF2-40B4-BE49-F238E27FC236}">
                <a16:creationId xmlns:a16="http://schemas.microsoft.com/office/drawing/2014/main" id="{E03A1584-5B39-47A2-914A-92245EC9CC46}"/>
              </a:ext>
            </a:extLst>
          </p:cNvPr>
          <p:cNvGraphicFramePr>
            <a:graphicFrameLocks noChangeAspect="1"/>
          </p:cNvGraphicFramePr>
          <p:nvPr>
            <p:extLst>
              <p:ext uri="{D42A27DB-BD31-4B8C-83A1-F6EECF244321}">
                <p14:modId xmlns:p14="http://schemas.microsoft.com/office/powerpoint/2010/main" val="3626913438"/>
              </p:ext>
            </p:extLst>
          </p:nvPr>
        </p:nvGraphicFramePr>
        <p:xfrm>
          <a:off x="457200" y="136525"/>
          <a:ext cx="7361688" cy="772956"/>
        </p:xfrm>
        <a:graphic>
          <a:graphicData uri="http://schemas.openxmlformats.org/presentationml/2006/ole">
            <mc:AlternateContent xmlns:mc="http://schemas.openxmlformats.org/markup-compatibility/2006">
              <mc:Choice xmlns:v="urn:schemas-microsoft-com:vml" Requires="v">
                <p:oleObj spid="_x0000_s13327" name="Equation" r:id="rId3" imgW="2908080" imgH="304560" progId="Equation.DSMT4">
                  <p:embed/>
                </p:oleObj>
              </mc:Choice>
              <mc:Fallback>
                <p:oleObj name="Equation" r:id="rId3" imgW="2908080" imgH="304560" progId="Equation.DSMT4">
                  <p:embed/>
                  <p:pic>
                    <p:nvPicPr>
                      <p:cNvPr id="9" name="Object 8">
                        <a:extLst>
                          <a:ext uri="{FF2B5EF4-FFF2-40B4-BE49-F238E27FC236}">
                            <a16:creationId xmlns:a16="http://schemas.microsoft.com/office/drawing/2014/main" id="{849B95D7-A977-4CEE-AD78-5B0E6C2C8FD3}"/>
                          </a:ext>
                        </a:extLst>
                      </p:cNvPr>
                      <p:cNvPicPr/>
                      <p:nvPr/>
                    </p:nvPicPr>
                    <p:blipFill>
                      <a:blip r:embed="rId4"/>
                      <a:stretch>
                        <a:fillRect/>
                      </a:stretch>
                    </p:blipFill>
                    <p:spPr>
                      <a:xfrm>
                        <a:off x="457200" y="136525"/>
                        <a:ext cx="7361688" cy="772956"/>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4062D729-1B31-4B36-A81E-471C3EC0C862}"/>
              </a:ext>
            </a:extLst>
          </p:cNvPr>
          <p:cNvPicPr>
            <a:picLocks noChangeAspect="1"/>
          </p:cNvPicPr>
          <p:nvPr/>
        </p:nvPicPr>
        <p:blipFill>
          <a:blip r:embed="rId5"/>
          <a:stretch>
            <a:fillRect/>
          </a:stretch>
        </p:blipFill>
        <p:spPr>
          <a:xfrm>
            <a:off x="457200" y="1182120"/>
            <a:ext cx="7562850" cy="4743450"/>
          </a:xfrm>
          <a:prstGeom prst="rect">
            <a:avLst/>
          </a:prstGeom>
        </p:spPr>
      </p:pic>
      <p:sp>
        <p:nvSpPr>
          <p:cNvPr id="7" name="TextBox 6">
            <a:extLst>
              <a:ext uri="{FF2B5EF4-FFF2-40B4-BE49-F238E27FC236}">
                <a16:creationId xmlns:a16="http://schemas.microsoft.com/office/drawing/2014/main" id="{430B3AA2-129A-4972-A298-0CCF9AEC14F1}"/>
              </a:ext>
            </a:extLst>
          </p:cNvPr>
          <p:cNvSpPr txBox="1"/>
          <p:nvPr/>
        </p:nvSpPr>
        <p:spPr>
          <a:xfrm>
            <a:off x="4245429" y="5486854"/>
            <a:ext cx="609600" cy="461665"/>
          </a:xfrm>
          <a:prstGeom prst="rect">
            <a:avLst/>
          </a:prstGeom>
          <a:noFill/>
        </p:spPr>
        <p:txBody>
          <a:bodyPr wrap="square" rtlCol="0">
            <a:spAutoFit/>
          </a:bodyPr>
          <a:lstStyle/>
          <a:p>
            <a:r>
              <a:rPr lang="en-US" sz="2400" i="1" dirty="0">
                <a:latin typeface="+mj-lt"/>
              </a:rPr>
              <a:t>x</a:t>
            </a:r>
          </a:p>
        </p:txBody>
      </p:sp>
      <p:sp>
        <p:nvSpPr>
          <p:cNvPr id="8" name="TextBox 7">
            <a:extLst>
              <a:ext uri="{FF2B5EF4-FFF2-40B4-BE49-F238E27FC236}">
                <a16:creationId xmlns:a16="http://schemas.microsoft.com/office/drawing/2014/main" id="{9C9E595C-5ED7-4E49-9A4B-31F998DFE8C8}"/>
              </a:ext>
            </a:extLst>
          </p:cNvPr>
          <p:cNvSpPr txBox="1"/>
          <p:nvPr/>
        </p:nvSpPr>
        <p:spPr>
          <a:xfrm>
            <a:off x="5715000" y="1905000"/>
            <a:ext cx="609600" cy="461665"/>
          </a:xfrm>
          <a:prstGeom prst="rect">
            <a:avLst/>
          </a:prstGeom>
          <a:noFill/>
        </p:spPr>
        <p:txBody>
          <a:bodyPr wrap="square" rtlCol="0">
            <a:spAutoFit/>
          </a:bodyPr>
          <a:lstStyle/>
          <a:p>
            <a:r>
              <a:rPr lang="en-US" sz="2400" i="1" dirty="0">
                <a:latin typeface="+mj-lt"/>
              </a:rPr>
              <a:t>x</a:t>
            </a:r>
          </a:p>
        </p:txBody>
      </p:sp>
      <p:sp>
        <p:nvSpPr>
          <p:cNvPr id="9" name="TextBox 8">
            <a:extLst>
              <a:ext uri="{FF2B5EF4-FFF2-40B4-BE49-F238E27FC236}">
                <a16:creationId xmlns:a16="http://schemas.microsoft.com/office/drawing/2014/main" id="{0D64C2AA-5135-4AF2-BAE3-913E6835850D}"/>
              </a:ext>
            </a:extLst>
          </p:cNvPr>
          <p:cNvSpPr txBox="1"/>
          <p:nvPr/>
        </p:nvSpPr>
        <p:spPr>
          <a:xfrm rot="16200000">
            <a:off x="-266701" y="2628900"/>
            <a:ext cx="1447800" cy="461665"/>
          </a:xfrm>
          <a:prstGeom prst="rect">
            <a:avLst/>
          </a:prstGeom>
          <a:noFill/>
        </p:spPr>
        <p:txBody>
          <a:bodyPr wrap="square" rtlCol="0">
            <a:spAutoFit/>
          </a:bodyPr>
          <a:lstStyle/>
          <a:p>
            <a:r>
              <a:rPr lang="en-US" sz="2400" dirty="0">
                <a:latin typeface="+mj-lt"/>
              </a:rPr>
              <a:t>RHS</a:t>
            </a:r>
          </a:p>
        </p:txBody>
      </p:sp>
      <p:sp>
        <p:nvSpPr>
          <p:cNvPr id="10" name="TextBox 9">
            <a:extLst>
              <a:ext uri="{FF2B5EF4-FFF2-40B4-BE49-F238E27FC236}">
                <a16:creationId xmlns:a16="http://schemas.microsoft.com/office/drawing/2014/main" id="{DA7DFB39-9194-4B9D-8B76-4BAF356B8958}"/>
              </a:ext>
            </a:extLst>
          </p:cNvPr>
          <p:cNvSpPr txBox="1"/>
          <p:nvPr/>
        </p:nvSpPr>
        <p:spPr>
          <a:xfrm>
            <a:off x="5943600" y="2859732"/>
            <a:ext cx="1828800" cy="461665"/>
          </a:xfrm>
          <a:prstGeom prst="rect">
            <a:avLst/>
          </a:prstGeom>
          <a:noFill/>
        </p:spPr>
        <p:txBody>
          <a:bodyPr wrap="square" rtlCol="0">
            <a:spAutoFit/>
          </a:bodyPr>
          <a:lstStyle/>
          <a:p>
            <a:r>
              <a:rPr lang="en-US" sz="2400" i="1" dirty="0">
                <a:latin typeface="+mj-lt"/>
              </a:rPr>
              <a:t>2</a:t>
            </a:r>
            <a:r>
              <a:rPr lang="en-US" sz="2400" i="1" dirty="0">
                <a:latin typeface="Symbol" panose="05050102010706020507" pitchFamily="18" charset="2"/>
              </a:rPr>
              <a:t>b</a:t>
            </a:r>
            <a:r>
              <a:rPr lang="en-US" sz="2400" i="1" dirty="0">
                <a:latin typeface="+mj-lt"/>
              </a:rPr>
              <a:t>nJ=10</a:t>
            </a:r>
          </a:p>
        </p:txBody>
      </p:sp>
      <p:sp>
        <p:nvSpPr>
          <p:cNvPr id="11" name="TextBox 10">
            <a:extLst>
              <a:ext uri="{FF2B5EF4-FFF2-40B4-BE49-F238E27FC236}">
                <a16:creationId xmlns:a16="http://schemas.microsoft.com/office/drawing/2014/main" id="{C18C2519-C51A-4BB7-89F4-DCDC9E0ED7E7}"/>
              </a:ext>
            </a:extLst>
          </p:cNvPr>
          <p:cNvSpPr txBox="1"/>
          <p:nvPr/>
        </p:nvSpPr>
        <p:spPr>
          <a:xfrm>
            <a:off x="6191250" y="3986241"/>
            <a:ext cx="1828800" cy="461665"/>
          </a:xfrm>
          <a:prstGeom prst="rect">
            <a:avLst/>
          </a:prstGeom>
          <a:noFill/>
        </p:spPr>
        <p:txBody>
          <a:bodyPr wrap="square" rtlCol="0">
            <a:spAutoFit/>
          </a:bodyPr>
          <a:lstStyle/>
          <a:p>
            <a:r>
              <a:rPr lang="en-US" sz="2400" i="1" dirty="0">
                <a:latin typeface="+mj-lt"/>
              </a:rPr>
              <a:t>2</a:t>
            </a:r>
            <a:r>
              <a:rPr lang="en-US" sz="2400" i="1" dirty="0">
                <a:latin typeface="Symbol" panose="05050102010706020507" pitchFamily="18" charset="2"/>
              </a:rPr>
              <a:t>b</a:t>
            </a:r>
            <a:r>
              <a:rPr lang="en-US" sz="2400" i="1" dirty="0">
                <a:latin typeface="+mj-lt"/>
              </a:rPr>
              <a:t>nJ=4</a:t>
            </a:r>
          </a:p>
        </p:txBody>
      </p:sp>
      <p:sp>
        <p:nvSpPr>
          <p:cNvPr id="12" name="TextBox 11">
            <a:extLst>
              <a:ext uri="{FF2B5EF4-FFF2-40B4-BE49-F238E27FC236}">
                <a16:creationId xmlns:a16="http://schemas.microsoft.com/office/drawing/2014/main" id="{1952905E-C1CB-4761-ABA1-8E8EF35D0532}"/>
              </a:ext>
            </a:extLst>
          </p:cNvPr>
          <p:cNvSpPr txBox="1"/>
          <p:nvPr/>
        </p:nvSpPr>
        <p:spPr>
          <a:xfrm>
            <a:off x="7105650" y="4768176"/>
            <a:ext cx="1828800" cy="461665"/>
          </a:xfrm>
          <a:prstGeom prst="rect">
            <a:avLst/>
          </a:prstGeom>
          <a:noFill/>
        </p:spPr>
        <p:txBody>
          <a:bodyPr wrap="square" rtlCol="0">
            <a:spAutoFit/>
          </a:bodyPr>
          <a:lstStyle/>
          <a:p>
            <a:r>
              <a:rPr lang="en-US" sz="2400" i="1" dirty="0">
                <a:latin typeface="+mj-lt"/>
              </a:rPr>
              <a:t>2</a:t>
            </a:r>
            <a:r>
              <a:rPr lang="en-US" sz="2400" i="1" dirty="0">
                <a:latin typeface="Symbol" panose="05050102010706020507" pitchFamily="18" charset="2"/>
              </a:rPr>
              <a:t>b</a:t>
            </a:r>
            <a:r>
              <a:rPr lang="en-US" sz="2400" i="1" dirty="0">
                <a:latin typeface="+mj-lt"/>
              </a:rPr>
              <a:t>nJ=1 </a:t>
            </a:r>
          </a:p>
        </p:txBody>
      </p:sp>
      <p:sp>
        <p:nvSpPr>
          <p:cNvPr id="13" name="TextBox 12">
            <a:extLst>
              <a:ext uri="{FF2B5EF4-FFF2-40B4-BE49-F238E27FC236}">
                <a16:creationId xmlns:a16="http://schemas.microsoft.com/office/drawing/2014/main" id="{F67BA17F-7FC2-43AC-BB14-A0DF6D10388D}"/>
              </a:ext>
            </a:extLst>
          </p:cNvPr>
          <p:cNvSpPr txBox="1"/>
          <p:nvPr/>
        </p:nvSpPr>
        <p:spPr>
          <a:xfrm>
            <a:off x="457200" y="806126"/>
            <a:ext cx="2133600" cy="461665"/>
          </a:xfrm>
          <a:prstGeom prst="rect">
            <a:avLst/>
          </a:prstGeom>
          <a:noFill/>
        </p:spPr>
        <p:txBody>
          <a:bodyPr wrap="square" rtlCol="0">
            <a:spAutoFit/>
          </a:bodyPr>
          <a:lstStyle/>
          <a:p>
            <a:r>
              <a:rPr lang="en-US" sz="2400" i="1" dirty="0">
                <a:latin typeface="+mj-lt"/>
              </a:rPr>
              <a:t>S=1/2</a:t>
            </a:r>
          </a:p>
        </p:txBody>
      </p:sp>
      <p:sp>
        <p:nvSpPr>
          <p:cNvPr id="14" name="TextBox 13">
            <a:extLst>
              <a:ext uri="{FF2B5EF4-FFF2-40B4-BE49-F238E27FC236}">
                <a16:creationId xmlns:a16="http://schemas.microsoft.com/office/drawing/2014/main" id="{119680AA-16F2-40AC-85EB-0F76545A8614}"/>
              </a:ext>
            </a:extLst>
          </p:cNvPr>
          <p:cNvSpPr txBox="1"/>
          <p:nvPr/>
        </p:nvSpPr>
        <p:spPr>
          <a:xfrm>
            <a:off x="1367970" y="1625507"/>
            <a:ext cx="3558513" cy="1569660"/>
          </a:xfrm>
          <a:prstGeom prst="rect">
            <a:avLst/>
          </a:prstGeom>
          <a:noFill/>
        </p:spPr>
        <p:txBody>
          <a:bodyPr wrap="square" rtlCol="0">
            <a:spAutoFit/>
          </a:bodyPr>
          <a:lstStyle/>
          <a:p>
            <a:r>
              <a:rPr lang="en-US" sz="2400" dirty="0">
                <a:latin typeface="+mj-lt"/>
              </a:rPr>
              <a:t>Note that for fixed </a:t>
            </a:r>
            <a:r>
              <a:rPr lang="en-US" sz="2400" dirty="0" err="1">
                <a:latin typeface="+mj-lt"/>
              </a:rPr>
              <a:t>nJ</a:t>
            </a:r>
            <a:r>
              <a:rPr lang="en-US" sz="2400" dirty="0">
                <a:latin typeface="+mj-lt"/>
              </a:rPr>
              <a:t>,   there is a minimum value of </a:t>
            </a:r>
            <a:r>
              <a:rPr lang="en-US" sz="2400" dirty="0">
                <a:latin typeface="Symbol" panose="05050102010706020507" pitchFamily="18" charset="2"/>
              </a:rPr>
              <a:t>b</a:t>
            </a:r>
            <a:r>
              <a:rPr lang="en-US" sz="2400" dirty="0">
                <a:latin typeface="+mj-lt"/>
              </a:rPr>
              <a:t> for which there is no solution.</a:t>
            </a:r>
          </a:p>
        </p:txBody>
      </p:sp>
    </p:spTree>
    <p:extLst>
      <p:ext uri="{BB962C8B-B14F-4D97-AF65-F5344CB8AC3E}">
        <p14:creationId xmlns:p14="http://schemas.microsoft.com/office/powerpoint/2010/main" val="3070920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C404C8-4198-467C-BA82-E0D61D426416}"/>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500743A0-B992-4C35-8A12-987AD3DC89E7}"/>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69B90BAD-27DA-41B7-8B62-42CCCC6D20F5}"/>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3D4B16C8-642E-4ADC-B79C-3261C302BCC0}"/>
              </a:ext>
            </a:extLst>
          </p:cNvPr>
          <p:cNvSpPr txBox="1"/>
          <p:nvPr/>
        </p:nvSpPr>
        <p:spPr>
          <a:xfrm>
            <a:off x="304800" y="147411"/>
            <a:ext cx="7315200" cy="2308324"/>
          </a:xfrm>
          <a:prstGeom prst="rect">
            <a:avLst/>
          </a:prstGeom>
          <a:noFill/>
        </p:spPr>
        <p:txBody>
          <a:bodyPr wrap="square" rtlCol="0">
            <a:spAutoFit/>
          </a:bodyPr>
          <a:lstStyle/>
          <a:p>
            <a:r>
              <a:rPr lang="en-US" sz="2400" dirty="0">
                <a:latin typeface="+mj-lt"/>
              </a:rPr>
              <a:t>For </a:t>
            </a:r>
            <a:r>
              <a:rPr lang="en-US" sz="2400" i="1" dirty="0">
                <a:latin typeface="+mj-lt"/>
              </a:rPr>
              <a:t>2</a:t>
            </a:r>
            <a:r>
              <a:rPr lang="en-US" sz="2400" i="1" dirty="0">
                <a:latin typeface="Symbol" panose="05050102010706020507" pitchFamily="18" charset="2"/>
              </a:rPr>
              <a:t>b</a:t>
            </a:r>
            <a:r>
              <a:rPr lang="en-US" sz="2400" i="1" dirty="0">
                <a:latin typeface="+mj-lt"/>
              </a:rPr>
              <a:t>nJ&gt;</a:t>
            </a:r>
            <a:r>
              <a:rPr lang="en-US" sz="2400" i="1" dirty="0"/>
              <a:t> 2</a:t>
            </a:r>
            <a:r>
              <a:rPr lang="en-US" sz="2400" i="1" dirty="0">
                <a:latin typeface="Symbol" panose="05050102010706020507" pitchFamily="18" charset="2"/>
              </a:rPr>
              <a:t>b</a:t>
            </a:r>
            <a:r>
              <a:rPr lang="en-US" sz="2400" i="1" baseline="-25000" dirty="0"/>
              <a:t>c</a:t>
            </a:r>
            <a:r>
              <a:rPr lang="en-US" sz="2400" i="1" dirty="0"/>
              <a:t>nJ     </a:t>
            </a:r>
            <a:r>
              <a:rPr lang="en-US" sz="2400" dirty="0"/>
              <a:t>Solutions exist</a:t>
            </a:r>
          </a:p>
          <a:p>
            <a:r>
              <a:rPr lang="en-US" sz="2400" dirty="0"/>
              <a:t>For </a:t>
            </a:r>
            <a:r>
              <a:rPr lang="en-US" sz="2400" i="1" dirty="0"/>
              <a:t>2</a:t>
            </a:r>
            <a:r>
              <a:rPr lang="en-US" sz="2400" i="1" dirty="0">
                <a:latin typeface="Symbol" panose="05050102010706020507" pitchFamily="18" charset="2"/>
              </a:rPr>
              <a:t>b</a:t>
            </a:r>
            <a:r>
              <a:rPr lang="en-US" sz="2400" i="1" dirty="0"/>
              <a:t>nJ&lt; 2</a:t>
            </a:r>
            <a:r>
              <a:rPr lang="en-US" sz="2400" i="1" dirty="0">
                <a:latin typeface="Symbol" panose="05050102010706020507" pitchFamily="18" charset="2"/>
              </a:rPr>
              <a:t>b</a:t>
            </a:r>
            <a:r>
              <a:rPr lang="en-US" sz="2400" i="1" baseline="-25000" dirty="0"/>
              <a:t>c</a:t>
            </a:r>
            <a:r>
              <a:rPr lang="en-US" sz="2400" i="1" dirty="0"/>
              <a:t>nJ     </a:t>
            </a:r>
            <a:r>
              <a:rPr lang="en-US" sz="2400" dirty="0"/>
              <a:t>No solutions</a:t>
            </a:r>
          </a:p>
          <a:p>
            <a:endParaRPr lang="en-US" sz="2400" dirty="0"/>
          </a:p>
          <a:p>
            <a:r>
              <a:rPr lang="en-US" sz="2400" dirty="0"/>
              <a:t>This behavior  is determined by the linear behavior</a:t>
            </a:r>
          </a:p>
          <a:p>
            <a:r>
              <a:rPr lang="en-US" sz="2400" dirty="0"/>
              <a:t>of the right hand side of the equation</a:t>
            </a:r>
          </a:p>
          <a:p>
            <a:endParaRPr lang="en-US" sz="2400" dirty="0">
              <a:latin typeface="+mj-lt"/>
            </a:endParaRPr>
          </a:p>
        </p:txBody>
      </p:sp>
      <p:graphicFrame>
        <p:nvGraphicFramePr>
          <p:cNvPr id="6" name="Object 5">
            <a:extLst>
              <a:ext uri="{FF2B5EF4-FFF2-40B4-BE49-F238E27FC236}">
                <a16:creationId xmlns:a16="http://schemas.microsoft.com/office/drawing/2014/main" id="{03A91B4A-4617-499E-AB29-CFF90A89FCEA}"/>
              </a:ext>
            </a:extLst>
          </p:cNvPr>
          <p:cNvGraphicFramePr>
            <a:graphicFrameLocks noChangeAspect="1"/>
          </p:cNvGraphicFramePr>
          <p:nvPr>
            <p:extLst>
              <p:ext uri="{D42A27DB-BD31-4B8C-83A1-F6EECF244321}">
                <p14:modId xmlns:p14="http://schemas.microsoft.com/office/powerpoint/2010/main" val="3038964113"/>
              </p:ext>
            </p:extLst>
          </p:nvPr>
        </p:nvGraphicFramePr>
        <p:xfrm>
          <a:off x="551089" y="2152876"/>
          <a:ext cx="8391525" cy="4192588"/>
        </p:xfrm>
        <a:graphic>
          <a:graphicData uri="http://schemas.openxmlformats.org/presentationml/2006/ole">
            <mc:AlternateContent xmlns:mc="http://schemas.openxmlformats.org/markup-compatibility/2006">
              <mc:Choice xmlns:v="urn:schemas-microsoft-com:vml" Requires="v">
                <p:oleObj spid="_x0000_s14351" name="Equation" r:id="rId3" imgW="3314520" imgH="1650960" progId="Equation.DSMT4">
                  <p:embed/>
                </p:oleObj>
              </mc:Choice>
              <mc:Fallback>
                <p:oleObj name="Equation" r:id="rId3" imgW="3314520" imgH="1650960" progId="Equation.DSMT4">
                  <p:embed/>
                  <p:pic>
                    <p:nvPicPr>
                      <p:cNvPr id="5" name="Object 4">
                        <a:extLst>
                          <a:ext uri="{FF2B5EF4-FFF2-40B4-BE49-F238E27FC236}">
                            <a16:creationId xmlns:a16="http://schemas.microsoft.com/office/drawing/2014/main" id="{E03A1584-5B39-47A2-914A-92245EC9CC46}"/>
                          </a:ext>
                        </a:extLst>
                      </p:cNvPr>
                      <p:cNvPicPr/>
                      <p:nvPr/>
                    </p:nvPicPr>
                    <p:blipFill>
                      <a:blip r:embed="rId4"/>
                      <a:stretch>
                        <a:fillRect/>
                      </a:stretch>
                    </p:blipFill>
                    <p:spPr>
                      <a:xfrm>
                        <a:off x="551089" y="2152876"/>
                        <a:ext cx="8391525" cy="4192588"/>
                      </a:xfrm>
                      <a:prstGeom prst="rect">
                        <a:avLst/>
                      </a:prstGeom>
                    </p:spPr>
                  </p:pic>
                </p:oleObj>
              </mc:Fallback>
            </mc:AlternateContent>
          </a:graphicData>
        </a:graphic>
      </p:graphicFrame>
    </p:spTree>
    <p:extLst>
      <p:ext uri="{BB962C8B-B14F-4D97-AF65-F5344CB8AC3E}">
        <p14:creationId xmlns:p14="http://schemas.microsoft.com/office/powerpoint/2010/main" val="3387648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0EBC85-D248-4BBF-9C2D-0B6590C7A520}"/>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A0B9D1E2-1BA1-4714-955D-91883FD98DE6}"/>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84CA1C1C-A4F3-4972-B099-DEEC90D2CD71}"/>
              </a:ext>
            </a:extLst>
          </p:cNvPr>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a:extLst>
              <a:ext uri="{FF2B5EF4-FFF2-40B4-BE49-F238E27FC236}">
                <a16:creationId xmlns:a16="http://schemas.microsoft.com/office/drawing/2014/main" id="{2E7F0BF2-9001-408B-A22C-CFA95DDA6CD7}"/>
              </a:ext>
            </a:extLst>
          </p:cNvPr>
          <p:cNvGraphicFramePr>
            <a:graphicFrameLocks noChangeAspect="1"/>
          </p:cNvGraphicFramePr>
          <p:nvPr>
            <p:extLst>
              <p:ext uri="{D42A27DB-BD31-4B8C-83A1-F6EECF244321}">
                <p14:modId xmlns:p14="http://schemas.microsoft.com/office/powerpoint/2010/main" val="3626764063"/>
              </p:ext>
            </p:extLst>
          </p:nvPr>
        </p:nvGraphicFramePr>
        <p:xfrm>
          <a:off x="457200" y="457200"/>
          <a:ext cx="7765774" cy="1828800"/>
        </p:xfrm>
        <a:graphic>
          <a:graphicData uri="http://schemas.openxmlformats.org/presentationml/2006/ole">
            <mc:AlternateContent xmlns:mc="http://schemas.openxmlformats.org/markup-compatibility/2006">
              <mc:Choice xmlns:v="urn:schemas-microsoft-com:vml" Requires="v">
                <p:oleObj spid="_x0000_s15374" name="Equation" r:id="rId3" imgW="3720960" imgH="876240" progId="Equation.DSMT4">
                  <p:embed/>
                </p:oleObj>
              </mc:Choice>
              <mc:Fallback>
                <p:oleObj name="Equation" r:id="rId3" imgW="3720960" imgH="876240" progId="Equation.DSMT4">
                  <p:embed/>
                  <p:pic>
                    <p:nvPicPr>
                      <p:cNvPr id="0" name=""/>
                      <p:cNvPicPr/>
                      <p:nvPr/>
                    </p:nvPicPr>
                    <p:blipFill>
                      <a:blip r:embed="rId4"/>
                      <a:stretch>
                        <a:fillRect/>
                      </a:stretch>
                    </p:blipFill>
                    <p:spPr>
                      <a:xfrm>
                        <a:off x="457200" y="457200"/>
                        <a:ext cx="7765774" cy="1828800"/>
                      </a:xfrm>
                      <a:prstGeom prst="rect">
                        <a:avLst/>
                      </a:prstGeom>
                    </p:spPr>
                  </p:pic>
                </p:oleObj>
              </mc:Fallback>
            </mc:AlternateContent>
          </a:graphicData>
        </a:graphic>
      </p:graphicFrame>
      <p:graphicFrame>
        <p:nvGraphicFramePr>
          <p:cNvPr id="6" name="Table 6">
            <a:extLst>
              <a:ext uri="{FF2B5EF4-FFF2-40B4-BE49-F238E27FC236}">
                <a16:creationId xmlns:a16="http://schemas.microsoft.com/office/drawing/2014/main" id="{D541A667-ADC3-43BD-80B4-F67C52EE1CC3}"/>
              </a:ext>
            </a:extLst>
          </p:cNvPr>
          <p:cNvGraphicFramePr>
            <a:graphicFrameLocks noGrp="1"/>
          </p:cNvGraphicFramePr>
          <p:nvPr>
            <p:extLst>
              <p:ext uri="{D42A27DB-BD31-4B8C-83A1-F6EECF244321}">
                <p14:modId xmlns:p14="http://schemas.microsoft.com/office/powerpoint/2010/main" val="3559108945"/>
              </p:ext>
            </p:extLst>
          </p:nvPr>
        </p:nvGraphicFramePr>
        <p:xfrm>
          <a:off x="1295400" y="3377746"/>
          <a:ext cx="6092687" cy="1854200"/>
        </p:xfrm>
        <a:graphic>
          <a:graphicData uri="http://schemas.openxmlformats.org/drawingml/2006/table">
            <a:tbl>
              <a:tblPr firstRow="1" bandRow="1">
                <a:tableStyleId>{5C22544A-7EE6-4342-B048-85BDC9FD1C3A}</a:tableStyleId>
              </a:tblPr>
              <a:tblGrid>
                <a:gridCol w="3044687">
                  <a:extLst>
                    <a:ext uri="{9D8B030D-6E8A-4147-A177-3AD203B41FA5}">
                      <a16:colId xmlns:a16="http://schemas.microsoft.com/office/drawing/2014/main" val="3669374332"/>
                    </a:ext>
                  </a:extLst>
                </a:gridCol>
                <a:gridCol w="3048000">
                  <a:extLst>
                    <a:ext uri="{9D8B030D-6E8A-4147-A177-3AD203B41FA5}">
                      <a16:colId xmlns:a16="http://schemas.microsoft.com/office/drawing/2014/main" val="1266750876"/>
                    </a:ext>
                  </a:extLst>
                </a:gridCol>
              </a:tblGrid>
              <a:tr h="370840">
                <a:tc>
                  <a:txBody>
                    <a:bodyPr/>
                    <a:lstStyle/>
                    <a:p>
                      <a:pPr algn="ctr"/>
                      <a:endParaRPr lang="en-US"/>
                    </a:p>
                  </a:txBody>
                  <a:tcPr/>
                </a:tc>
                <a:tc>
                  <a:txBody>
                    <a:bodyPr/>
                    <a:lstStyle/>
                    <a:p>
                      <a:pPr algn="ctr"/>
                      <a:r>
                        <a:rPr lang="en-US" dirty="0"/>
                        <a:t>T</a:t>
                      </a:r>
                      <a:r>
                        <a:rPr lang="en-US" baseline="-25000" dirty="0"/>
                        <a:t>c</a:t>
                      </a:r>
                      <a:r>
                        <a:rPr lang="en-US" baseline="0" dirty="0"/>
                        <a:t>(K)</a:t>
                      </a:r>
                      <a:endParaRPr lang="en-US" dirty="0"/>
                    </a:p>
                  </a:txBody>
                  <a:tcPr/>
                </a:tc>
                <a:extLst>
                  <a:ext uri="{0D108BD9-81ED-4DB2-BD59-A6C34878D82A}">
                    <a16:rowId xmlns:a16="http://schemas.microsoft.com/office/drawing/2014/main" val="2150758841"/>
                  </a:ext>
                </a:extLst>
              </a:tr>
              <a:tr h="370840">
                <a:tc>
                  <a:txBody>
                    <a:bodyPr/>
                    <a:lstStyle/>
                    <a:p>
                      <a:pPr algn="ctr"/>
                      <a:r>
                        <a:rPr lang="en-US" dirty="0"/>
                        <a:t>Fe</a:t>
                      </a:r>
                    </a:p>
                  </a:txBody>
                  <a:tcPr/>
                </a:tc>
                <a:tc>
                  <a:txBody>
                    <a:bodyPr/>
                    <a:lstStyle/>
                    <a:p>
                      <a:pPr algn="ctr"/>
                      <a:r>
                        <a:rPr lang="en-US" dirty="0"/>
                        <a:t>1043</a:t>
                      </a:r>
                    </a:p>
                  </a:txBody>
                  <a:tcPr/>
                </a:tc>
                <a:extLst>
                  <a:ext uri="{0D108BD9-81ED-4DB2-BD59-A6C34878D82A}">
                    <a16:rowId xmlns:a16="http://schemas.microsoft.com/office/drawing/2014/main" val="3444439173"/>
                  </a:ext>
                </a:extLst>
              </a:tr>
              <a:tr h="370840">
                <a:tc>
                  <a:txBody>
                    <a:bodyPr/>
                    <a:lstStyle/>
                    <a:p>
                      <a:pPr algn="ctr"/>
                      <a:r>
                        <a:rPr lang="en-US" dirty="0"/>
                        <a:t>Co</a:t>
                      </a:r>
                    </a:p>
                  </a:txBody>
                  <a:tcPr/>
                </a:tc>
                <a:tc>
                  <a:txBody>
                    <a:bodyPr/>
                    <a:lstStyle/>
                    <a:p>
                      <a:pPr algn="ctr"/>
                      <a:r>
                        <a:rPr lang="en-US" dirty="0"/>
                        <a:t>1388</a:t>
                      </a:r>
                    </a:p>
                  </a:txBody>
                  <a:tcPr/>
                </a:tc>
                <a:extLst>
                  <a:ext uri="{0D108BD9-81ED-4DB2-BD59-A6C34878D82A}">
                    <a16:rowId xmlns:a16="http://schemas.microsoft.com/office/drawing/2014/main" val="1325900756"/>
                  </a:ext>
                </a:extLst>
              </a:tr>
              <a:tr h="370840">
                <a:tc>
                  <a:txBody>
                    <a:bodyPr/>
                    <a:lstStyle/>
                    <a:p>
                      <a:pPr algn="ctr"/>
                      <a:r>
                        <a:rPr lang="en-US" dirty="0"/>
                        <a:t>Ni</a:t>
                      </a:r>
                    </a:p>
                  </a:txBody>
                  <a:tcPr/>
                </a:tc>
                <a:tc>
                  <a:txBody>
                    <a:bodyPr/>
                    <a:lstStyle/>
                    <a:p>
                      <a:pPr algn="ctr"/>
                      <a:r>
                        <a:rPr lang="en-US" dirty="0"/>
                        <a:t>627</a:t>
                      </a:r>
                    </a:p>
                  </a:txBody>
                  <a:tcPr/>
                </a:tc>
                <a:extLst>
                  <a:ext uri="{0D108BD9-81ED-4DB2-BD59-A6C34878D82A}">
                    <a16:rowId xmlns:a16="http://schemas.microsoft.com/office/drawing/2014/main" val="1095929360"/>
                  </a:ext>
                </a:extLst>
              </a:tr>
              <a:tr h="370840">
                <a:tc>
                  <a:txBody>
                    <a:bodyPr/>
                    <a:lstStyle/>
                    <a:p>
                      <a:pPr algn="ctr"/>
                      <a:r>
                        <a:rPr lang="en-US" dirty="0"/>
                        <a:t>Ga</a:t>
                      </a:r>
                    </a:p>
                  </a:txBody>
                  <a:tcPr/>
                </a:tc>
                <a:tc>
                  <a:txBody>
                    <a:bodyPr/>
                    <a:lstStyle/>
                    <a:p>
                      <a:pPr algn="ctr"/>
                      <a:r>
                        <a:rPr lang="en-US"/>
                        <a:t>293</a:t>
                      </a:r>
                      <a:endParaRPr lang="en-US" dirty="0"/>
                    </a:p>
                  </a:txBody>
                  <a:tcPr/>
                </a:tc>
                <a:extLst>
                  <a:ext uri="{0D108BD9-81ED-4DB2-BD59-A6C34878D82A}">
                    <a16:rowId xmlns:a16="http://schemas.microsoft.com/office/drawing/2014/main" val="898159053"/>
                  </a:ext>
                </a:extLst>
              </a:tr>
            </a:tbl>
          </a:graphicData>
        </a:graphic>
      </p:graphicFrame>
    </p:spTree>
    <p:extLst>
      <p:ext uri="{BB962C8B-B14F-4D97-AF65-F5344CB8AC3E}">
        <p14:creationId xmlns:p14="http://schemas.microsoft.com/office/powerpoint/2010/main" val="2420700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36C05D-60DE-43E4-AC07-73AB3B11C56C}"/>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CBEAF0EC-6C78-4DE9-A420-C241AA3A45C7}"/>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74C923DF-26A5-4517-AA2D-F16BC5D74C35}"/>
              </a:ext>
            </a:extLst>
          </p:cNvPr>
          <p:cNvSpPr>
            <a:spLocks noGrp="1"/>
          </p:cNvSpPr>
          <p:nvPr>
            <p:ph type="sldNum" sz="quarter" idx="12"/>
          </p:nvPr>
        </p:nvSpPr>
        <p:spPr/>
        <p:txBody>
          <a:bodyPr/>
          <a:lstStyle/>
          <a:p>
            <a:fld id="{CE368B07-CEBF-4C80-90AF-53B34FA04CF3}" type="slidenum">
              <a:rPr lang="en-US" smtClean="0"/>
              <a:t>3</a:t>
            </a:fld>
            <a:endParaRPr lang="en-US" dirty="0"/>
          </a:p>
        </p:txBody>
      </p:sp>
      <p:graphicFrame>
        <p:nvGraphicFramePr>
          <p:cNvPr id="5" name="Object 4">
            <a:extLst>
              <a:ext uri="{FF2B5EF4-FFF2-40B4-BE49-F238E27FC236}">
                <a16:creationId xmlns:a16="http://schemas.microsoft.com/office/drawing/2014/main" id="{B37063AA-F337-4A35-981A-D3A9EAD9FE2C}"/>
              </a:ext>
            </a:extLst>
          </p:cNvPr>
          <p:cNvGraphicFramePr>
            <a:graphicFrameLocks noChangeAspect="1"/>
          </p:cNvGraphicFramePr>
          <p:nvPr>
            <p:extLst>
              <p:ext uri="{D42A27DB-BD31-4B8C-83A1-F6EECF244321}">
                <p14:modId xmlns:p14="http://schemas.microsoft.com/office/powerpoint/2010/main" val="2025938177"/>
              </p:ext>
            </p:extLst>
          </p:nvPr>
        </p:nvGraphicFramePr>
        <p:xfrm>
          <a:off x="336227" y="1422400"/>
          <a:ext cx="8076253" cy="4013200"/>
        </p:xfrm>
        <a:graphic>
          <a:graphicData uri="http://schemas.openxmlformats.org/presentationml/2006/ole">
            <mc:AlternateContent xmlns:mc="http://schemas.openxmlformats.org/markup-compatibility/2006">
              <mc:Choice xmlns:v="urn:schemas-microsoft-com:vml" Requires="v">
                <p:oleObj spid="_x0000_s16389" name="Equation" r:id="rId3" imgW="4114800" imgH="2044440" progId="Equation.DSMT4">
                  <p:embed/>
                </p:oleObj>
              </mc:Choice>
              <mc:Fallback>
                <p:oleObj name="Equation" r:id="rId3" imgW="4114800" imgH="2044440" progId="Equation.DSMT4">
                  <p:embed/>
                  <p:pic>
                    <p:nvPicPr>
                      <p:cNvPr id="0" name=""/>
                      <p:cNvPicPr/>
                      <p:nvPr/>
                    </p:nvPicPr>
                    <p:blipFill>
                      <a:blip r:embed="rId4"/>
                      <a:stretch>
                        <a:fillRect/>
                      </a:stretch>
                    </p:blipFill>
                    <p:spPr>
                      <a:xfrm>
                        <a:off x="336227" y="1422400"/>
                        <a:ext cx="8076253" cy="40132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5CEA3AD1-4D09-4667-B2BB-67F62547F932}"/>
              </a:ext>
            </a:extLst>
          </p:cNvPr>
          <p:cNvSpPr txBox="1"/>
          <p:nvPr/>
        </p:nvSpPr>
        <p:spPr>
          <a:xfrm>
            <a:off x="152400" y="304800"/>
            <a:ext cx="8305800" cy="461665"/>
          </a:xfrm>
          <a:prstGeom prst="rect">
            <a:avLst/>
          </a:prstGeom>
          <a:noFill/>
        </p:spPr>
        <p:txBody>
          <a:bodyPr wrap="square" rtlCol="0">
            <a:spAutoFit/>
          </a:bodyPr>
          <a:lstStyle/>
          <a:p>
            <a:r>
              <a:rPr lang="en-US" sz="2400" dirty="0">
                <a:latin typeface="+mj-lt"/>
              </a:rPr>
              <a:t>Comment on homework assignment from Monday’s lecture</a:t>
            </a:r>
          </a:p>
        </p:txBody>
      </p:sp>
    </p:spTree>
    <p:extLst>
      <p:ext uri="{BB962C8B-B14F-4D97-AF65-F5344CB8AC3E}">
        <p14:creationId xmlns:p14="http://schemas.microsoft.com/office/powerpoint/2010/main" val="2744758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EBBCE-15E7-4170-9959-C933F6F46E1D}"/>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CD67C7C5-7CE6-4B51-8FB6-F68D356186FD}"/>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E9DE34CC-FE0D-4FB2-AE61-BA3C5CC1E614}"/>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7A11A27F-0627-4889-8E06-AC2D9A61FA81}"/>
              </a:ext>
            </a:extLst>
          </p:cNvPr>
          <p:cNvSpPr txBox="1"/>
          <p:nvPr/>
        </p:nvSpPr>
        <p:spPr>
          <a:xfrm>
            <a:off x="228600" y="381000"/>
            <a:ext cx="7848600" cy="3323987"/>
          </a:xfrm>
          <a:prstGeom prst="rect">
            <a:avLst/>
          </a:prstGeom>
          <a:noFill/>
        </p:spPr>
        <p:txBody>
          <a:bodyPr wrap="square" rtlCol="0">
            <a:spAutoFit/>
          </a:bodyPr>
          <a:lstStyle/>
          <a:p>
            <a:r>
              <a:rPr lang="en-US" sz="2400" dirty="0">
                <a:latin typeface="+mj-lt"/>
              </a:rPr>
              <a:t>Your questions –</a:t>
            </a:r>
          </a:p>
          <a:p>
            <a:r>
              <a:rPr lang="en-US" sz="2400" dirty="0">
                <a:latin typeface="+mj-lt"/>
              </a:rPr>
              <a:t>From Mike -- </a:t>
            </a:r>
            <a:r>
              <a:rPr lang="en-US" dirty="0"/>
              <a:t>I'm assuming the </a:t>
            </a:r>
            <a:r>
              <a:rPr lang="en-US" dirty="0" err="1"/>
              <a:t>Ising</a:t>
            </a:r>
            <a:r>
              <a:rPr lang="en-US" dirty="0"/>
              <a:t> model is only an accurate approximation for ferromagnets. In this case, how do we deal with antiferromagnets?</a:t>
            </a:r>
          </a:p>
          <a:p>
            <a:endParaRPr lang="en-US" sz="2400" dirty="0">
              <a:latin typeface="+mj-lt"/>
            </a:endParaRPr>
          </a:p>
          <a:p>
            <a:r>
              <a:rPr lang="en-US" sz="2400" dirty="0">
                <a:latin typeface="+mj-lt"/>
              </a:rPr>
              <a:t>From Kristen -- </a:t>
            </a:r>
            <a:r>
              <a:rPr lang="en-US" dirty="0"/>
              <a:t>1. How is it that the system discussed can become more ordered as the temperature gets higher, doesn't this violate entropy?</a:t>
            </a:r>
          </a:p>
          <a:p>
            <a:r>
              <a:rPr lang="en-US" dirty="0"/>
              <a:t>2. Could you go over how we get the average expected spin values (equation 8.49) from the partition function, just in this case especially?</a:t>
            </a:r>
          </a:p>
          <a:p>
            <a:endParaRPr lang="en-US" sz="2400" dirty="0">
              <a:latin typeface="+mj-lt"/>
            </a:endParaRPr>
          </a:p>
        </p:txBody>
      </p:sp>
    </p:spTree>
    <p:extLst>
      <p:ext uri="{BB962C8B-B14F-4D97-AF65-F5344CB8AC3E}">
        <p14:creationId xmlns:p14="http://schemas.microsoft.com/office/powerpoint/2010/main" val="3466678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EE909-92DE-43F5-BA5A-6C6A21AE6219}"/>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8FEC2CEE-F1FA-4046-9C96-BB7068477EAA}"/>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3E49E63F-4708-484C-B6D0-FACB34C92DE8}"/>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10C3D997-4CB0-427F-AF79-DCBCA4070F7C}"/>
              </a:ext>
            </a:extLst>
          </p:cNvPr>
          <p:cNvSpPr txBox="1"/>
          <p:nvPr/>
        </p:nvSpPr>
        <p:spPr>
          <a:xfrm>
            <a:off x="381000" y="228600"/>
            <a:ext cx="8077200" cy="4524315"/>
          </a:xfrm>
          <a:prstGeom prst="rect">
            <a:avLst/>
          </a:prstGeom>
          <a:noFill/>
        </p:spPr>
        <p:txBody>
          <a:bodyPr wrap="square" rtlCol="0">
            <a:spAutoFit/>
          </a:bodyPr>
          <a:lstStyle/>
          <a:p>
            <a:r>
              <a:rPr lang="en-US" sz="2400" dirty="0">
                <a:latin typeface="+mj-lt"/>
              </a:rPr>
              <a:t>Note:   Your textbook focuses on the magnetism due to the intrinsic spin of an electron with spin </a:t>
            </a:r>
            <a:r>
              <a:rPr lang="en-US" sz="2400" i="1" dirty="0">
                <a:latin typeface="+mj-lt"/>
              </a:rPr>
              <a:t>s=</a:t>
            </a:r>
            <a:r>
              <a:rPr lang="en-US" sz="2400" dirty="0"/>
              <a:t>½</a:t>
            </a:r>
            <a:r>
              <a:rPr lang="en-US" sz="2400" dirty="0">
                <a:latin typeface="+mj-lt"/>
              </a:rPr>
              <a:t>.    Certainly, the magnetic phenomena are generally traced to that basic physics.   However, very interesting magnetic effects are due to atoms which have multiple electrons in localized quantum states which can be well modelled  in terms of a total electron spin which we will call </a:t>
            </a:r>
            <a:r>
              <a:rPr lang="en-US" sz="2400" i="1" dirty="0">
                <a:latin typeface="+mj-lt"/>
              </a:rPr>
              <a:t>S</a:t>
            </a:r>
            <a:r>
              <a:rPr lang="en-US" sz="2400" dirty="0">
                <a:latin typeface="+mj-lt"/>
              </a:rPr>
              <a:t> with the knowledge that </a:t>
            </a:r>
            <a:r>
              <a:rPr lang="en-US" sz="2400" i="1" dirty="0">
                <a:latin typeface="+mj-lt"/>
              </a:rPr>
              <a:t>S</a:t>
            </a:r>
            <a:r>
              <a:rPr lang="en-US" sz="2400" dirty="0">
                <a:latin typeface="+mj-lt"/>
              </a:rPr>
              <a:t> can have values larger than ½.   Interesting magnetic materials can be described as paramagnetic or ferromagnetic and other more complicated phenomena such as anti ferromagnetic, etc.</a:t>
            </a:r>
            <a:endParaRPr lang="en-US" sz="2400" i="1" dirty="0">
              <a:latin typeface="+mj-lt"/>
            </a:endParaRPr>
          </a:p>
          <a:p>
            <a:endParaRPr lang="en-US" sz="2400" dirty="0">
              <a:latin typeface="+mj-lt"/>
            </a:endParaRPr>
          </a:p>
        </p:txBody>
      </p:sp>
    </p:spTree>
    <p:extLst>
      <p:ext uri="{BB962C8B-B14F-4D97-AF65-F5344CB8AC3E}">
        <p14:creationId xmlns:p14="http://schemas.microsoft.com/office/powerpoint/2010/main" val="2703992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5576D-E5DD-4269-B7D6-82C8F894F8D2}"/>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9B0E6989-9865-480D-A40F-04BCAADC4B86}"/>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6C8A75C2-779A-4A6F-9D7F-48DE50498937}"/>
              </a:ext>
            </a:extLst>
          </p:cNvPr>
          <p:cNvSpPr>
            <a:spLocks noGrp="1"/>
          </p:cNvSpPr>
          <p:nvPr>
            <p:ph type="sldNum" sz="quarter" idx="12"/>
          </p:nvPr>
        </p:nvSpPr>
        <p:spPr/>
        <p:txBody>
          <a:bodyPr/>
          <a:lstStyle/>
          <a:p>
            <a:fld id="{CE368B07-CEBF-4C80-90AF-53B34FA04CF3}" type="slidenum">
              <a:rPr lang="en-US" smtClean="0"/>
              <a:t>6</a:t>
            </a:fld>
            <a:endParaRPr lang="en-US" dirty="0"/>
          </a:p>
        </p:txBody>
      </p:sp>
      <p:pic>
        <p:nvPicPr>
          <p:cNvPr id="6" name="Picture 5">
            <a:extLst>
              <a:ext uri="{FF2B5EF4-FFF2-40B4-BE49-F238E27FC236}">
                <a16:creationId xmlns:a16="http://schemas.microsoft.com/office/drawing/2014/main" id="{F296ED99-C044-4D1E-8463-7AD4AAC4E9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990600"/>
            <a:ext cx="2786576" cy="3903607"/>
          </a:xfrm>
          <a:prstGeom prst="rect">
            <a:avLst/>
          </a:prstGeom>
        </p:spPr>
      </p:pic>
      <p:sp>
        <p:nvSpPr>
          <p:cNvPr id="7" name="TextBox 6">
            <a:extLst>
              <a:ext uri="{FF2B5EF4-FFF2-40B4-BE49-F238E27FC236}">
                <a16:creationId xmlns:a16="http://schemas.microsoft.com/office/drawing/2014/main" id="{74A82AA2-A8AB-42A6-9FFE-20B5854DEC9B}"/>
              </a:ext>
            </a:extLst>
          </p:cNvPr>
          <p:cNvSpPr txBox="1"/>
          <p:nvPr/>
        </p:nvSpPr>
        <p:spPr>
          <a:xfrm>
            <a:off x="533400" y="304800"/>
            <a:ext cx="7467600" cy="461665"/>
          </a:xfrm>
          <a:prstGeom prst="rect">
            <a:avLst/>
          </a:prstGeom>
          <a:noFill/>
        </p:spPr>
        <p:txBody>
          <a:bodyPr wrap="square" rtlCol="0">
            <a:spAutoFit/>
          </a:bodyPr>
          <a:lstStyle/>
          <a:p>
            <a:r>
              <a:rPr lang="en-US" sz="2400" dirty="0">
                <a:latin typeface="+mj-lt"/>
              </a:rPr>
              <a:t>Pierre Curie 1859-1906</a:t>
            </a:r>
          </a:p>
        </p:txBody>
      </p:sp>
      <p:sp>
        <p:nvSpPr>
          <p:cNvPr id="8" name="TextBox 7">
            <a:extLst>
              <a:ext uri="{FF2B5EF4-FFF2-40B4-BE49-F238E27FC236}">
                <a16:creationId xmlns:a16="http://schemas.microsoft.com/office/drawing/2014/main" id="{22C94636-55C0-4B3A-9B7C-9BB70AFB6916}"/>
              </a:ext>
            </a:extLst>
          </p:cNvPr>
          <p:cNvSpPr txBox="1"/>
          <p:nvPr/>
        </p:nvSpPr>
        <p:spPr>
          <a:xfrm>
            <a:off x="3962400" y="1447800"/>
            <a:ext cx="5105400" cy="3046988"/>
          </a:xfrm>
          <a:prstGeom prst="rect">
            <a:avLst/>
          </a:prstGeom>
          <a:noFill/>
        </p:spPr>
        <p:txBody>
          <a:bodyPr wrap="square" rtlCol="0">
            <a:spAutoFit/>
          </a:bodyPr>
          <a:lstStyle/>
          <a:p>
            <a:r>
              <a:rPr lang="en-US" sz="2400" dirty="0">
                <a:latin typeface="+mj-lt"/>
              </a:rPr>
              <a:t>His name is associated with his work on magnetism at low temperatures</a:t>
            </a:r>
          </a:p>
          <a:p>
            <a:endParaRPr lang="en-US" sz="2400" dirty="0">
              <a:latin typeface="+mj-lt"/>
            </a:endParaRPr>
          </a:p>
          <a:p>
            <a:endParaRPr lang="en-US" sz="2400" dirty="0">
              <a:latin typeface="+mj-lt"/>
            </a:endParaRPr>
          </a:p>
          <a:p>
            <a:r>
              <a:rPr lang="en-US" sz="2400" dirty="0">
                <a:latin typeface="+mj-lt"/>
              </a:rPr>
              <a:t>In 1903 he shared the Nobel Prize for work with Marie Curie and Henri Becquerel on radioactivity</a:t>
            </a:r>
          </a:p>
        </p:txBody>
      </p:sp>
    </p:spTree>
    <p:extLst>
      <p:ext uri="{BB962C8B-B14F-4D97-AF65-F5344CB8AC3E}">
        <p14:creationId xmlns:p14="http://schemas.microsoft.com/office/powerpoint/2010/main" val="371417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F8F9F1-64A9-4945-A4A6-52DFD1E0210D}"/>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AB4E542B-9C33-406A-BFAC-B3FF1C2DC297}"/>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47B0C5B8-CBBA-4E65-944E-5D0A687B790A}"/>
              </a:ext>
            </a:extLst>
          </p:cNvPr>
          <p:cNvSpPr>
            <a:spLocks noGrp="1"/>
          </p:cNvSpPr>
          <p:nvPr>
            <p:ph type="sldNum" sz="quarter" idx="12"/>
          </p:nvPr>
        </p:nvSpPr>
        <p:spPr/>
        <p:txBody>
          <a:bodyPr/>
          <a:lstStyle/>
          <a:p>
            <a:fld id="{CE368B07-CEBF-4C80-90AF-53B34FA04CF3}" type="slidenum">
              <a:rPr lang="en-US" smtClean="0"/>
              <a:t>7</a:t>
            </a:fld>
            <a:endParaRPr lang="en-US" dirty="0"/>
          </a:p>
        </p:txBody>
      </p:sp>
      <p:pic>
        <p:nvPicPr>
          <p:cNvPr id="5" name="Picture 4">
            <a:extLst>
              <a:ext uri="{FF2B5EF4-FFF2-40B4-BE49-F238E27FC236}">
                <a16:creationId xmlns:a16="http://schemas.microsoft.com/office/drawing/2014/main" id="{7DBA4CC7-D2E3-4C04-90D0-C2D22EA663BA}"/>
              </a:ext>
            </a:extLst>
          </p:cNvPr>
          <p:cNvPicPr>
            <a:picLocks noChangeAspect="1"/>
          </p:cNvPicPr>
          <p:nvPr/>
        </p:nvPicPr>
        <p:blipFill>
          <a:blip r:embed="rId2"/>
          <a:stretch>
            <a:fillRect/>
          </a:stretch>
        </p:blipFill>
        <p:spPr>
          <a:xfrm>
            <a:off x="139088" y="0"/>
            <a:ext cx="8865824" cy="6858000"/>
          </a:xfrm>
          <a:prstGeom prst="rect">
            <a:avLst/>
          </a:prstGeom>
        </p:spPr>
      </p:pic>
      <p:sp>
        <p:nvSpPr>
          <p:cNvPr id="6" name="Rectangle 5">
            <a:extLst>
              <a:ext uri="{FF2B5EF4-FFF2-40B4-BE49-F238E27FC236}">
                <a16:creationId xmlns:a16="http://schemas.microsoft.com/office/drawing/2014/main" id="{5D59132E-CE31-4116-9A84-87C13527AE07}"/>
              </a:ext>
            </a:extLst>
          </p:cNvPr>
          <p:cNvSpPr/>
          <p:nvPr/>
        </p:nvSpPr>
        <p:spPr>
          <a:xfrm>
            <a:off x="3733800" y="2514600"/>
            <a:ext cx="1295400" cy="609600"/>
          </a:xfrm>
          <a:prstGeom prst="rect">
            <a:avLst/>
          </a:prstGeom>
          <a:solidFill>
            <a:srgbClr val="92D050">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7F88D6D-0F90-45C1-8C23-CAA6C0E7616C}"/>
              </a:ext>
            </a:extLst>
          </p:cNvPr>
          <p:cNvSpPr/>
          <p:nvPr/>
        </p:nvSpPr>
        <p:spPr>
          <a:xfrm>
            <a:off x="3352800" y="5105400"/>
            <a:ext cx="381000" cy="609600"/>
          </a:xfrm>
          <a:prstGeom prst="rect">
            <a:avLst/>
          </a:prstGeom>
          <a:solidFill>
            <a:srgbClr val="92D050">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9A4C1C9-87C4-4FE0-AD6A-E6FCBDE076CD}"/>
              </a:ext>
            </a:extLst>
          </p:cNvPr>
          <p:cNvSpPr/>
          <p:nvPr/>
        </p:nvSpPr>
        <p:spPr>
          <a:xfrm>
            <a:off x="5029200" y="5091458"/>
            <a:ext cx="381000" cy="609600"/>
          </a:xfrm>
          <a:prstGeom prst="rect">
            <a:avLst/>
          </a:prstGeom>
          <a:solidFill>
            <a:srgbClr val="92D050">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03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A4FAAF-7DAC-469A-BD5E-F7910539FE6F}"/>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AE46AD33-89A2-4025-9253-8C3B2795D865}"/>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0A7B670A-6274-409E-9130-DD14CE88A585}"/>
              </a:ext>
            </a:extLst>
          </p:cNvPr>
          <p:cNvSpPr>
            <a:spLocks noGrp="1"/>
          </p:cNvSpPr>
          <p:nvPr>
            <p:ph type="sldNum" sz="quarter" idx="12"/>
          </p:nvPr>
        </p:nvSpPr>
        <p:spPr/>
        <p:txBody>
          <a:bodyPr/>
          <a:lstStyle/>
          <a:p>
            <a:fld id="{CE368B07-CEBF-4C80-90AF-53B34FA04CF3}" type="slidenum">
              <a:rPr lang="en-US" smtClean="0"/>
              <a:t>8</a:t>
            </a:fld>
            <a:endParaRPr lang="en-US" dirty="0"/>
          </a:p>
        </p:txBody>
      </p:sp>
      <p:pic>
        <p:nvPicPr>
          <p:cNvPr id="5" name="Picture 4">
            <a:extLst>
              <a:ext uri="{FF2B5EF4-FFF2-40B4-BE49-F238E27FC236}">
                <a16:creationId xmlns:a16="http://schemas.microsoft.com/office/drawing/2014/main" id="{8C77DBFF-00CD-433C-A93A-73A7E53534E3}"/>
              </a:ext>
            </a:extLst>
          </p:cNvPr>
          <p:cNvPicPr>
            <a:picLocks noChangeAspect="1"/>
          </p:cNvPicPr>
          <p:nvPr/>
        </p:nvPicPr>
        <p:blipFill>
          <a:blip r:embed="rId3"/>
          <a:stretch>
            <a:fillRect/>
          </a:stretch>
        </p:blipFill>
        <p:spPr>
          <a:xfrm>
            <a:off x="852487" y="762000"/>
            <a:ext cx="3476625" cy="1743075"/>
          </a:xfrm>
          <a:prstGeom prst="rect">
            <a:avLst/>
          </a:prstGeom>
        </p:spPr>
      </p:pic>
      <p:pic>
        <p:nvPicPr>
          <p:cNvPr id="6" name="Picture 5">
            <a:extLst>
              <a:ext uri="{FF2B5EF4-FFF2-40B4-BE49-F238E27FC236}">
                <a16:creationId xmlns:a16="http://schemas.microsoft.com/office/drawing/2014/main" id="{F080265C-8331-4463-9D65-C119081EB037}"/>
              </a:ext>
            </a:extLst>
          </p:cNvPr>
          <p:cNvPicPr>
            <a:picLocks noChangeAspect="1"/>
          </p:cNvPicPr>
          <p:nvPr/>
        </p:nvPicPr>
        <p:blipFill rotWithShape="1">
          <a:blip r:embed="rId4"/>
          <a:srcRect r="79382"/>
          <a:stretch/>
        </p:blipFill>
        <p:spPr>
          <a:xfrm>
            <a:off x="834162" y="2735262"/>
            <a:ext cx="1176338" cy="1695450"/>
          </a:xfrm>
          <a:prstGeom prst="rect">
            <a:avLst/>
          </a:prstGeom>
        </p:spPr>
      </p:pic>
      <p:pic>
        <p:nvPicPr>
          <p:cNvPr id="7" name="Picture 6">
            <a:extLst>
              <a:ext uri="{FF2B5EF4-FFF2-40B4-BE49-F238E27FC236}">
                <a16:creationId xmlns:a16="http://schemas.microsoft.com/office/drawing/2014/main" id="{9CB62E42-1911-4DE7-9F7F-A8FF582B54AA}"/>
              </a:ext>
            </a:extLst>
          </p:cNvPr>
          <p:cNvPicPr>
            <a:picLocks noChangeAspect="1"/>
          </p:cNvPicPr>
          <p:nvPr/>
        </p:nvPicPr>
        <p:blipFill rotWithShape="1">
          <a:blip r:embed="rId4"/>
          <a:srcRect l="78214"/>
          <a:stretch/>
        </p:blipFill>
        <p:spPr>
          <a:xfrm>
            <a:off x="2209800" y="2735262"/>
            <a:ext cx="1243012" cy="1695450"/>
          </a:xfrm>
          <a:prstGeom prst="rect">
            <a:avLst/>
          </a:prstGeom>
        </p:spPr>
      </p:pic>
      <p:sp>
        <p:nvSpPr>
          <p:cNvPr id="8" name="TextBox 7">
            <a:extLst>
              <a:ext uri="{FF2B5EF4-FFF2-40B4-BE49-F238E27FC236}">
                <a16:creationId xmlns:a16="http://schemas.microsoft.com/office/drawing/2014/main" id="{7AEF6224-E338-4297-9F47-E45B1D16A634}"/>
              </a:ext>
            </a:extLst>
          </p:cNvPr>
          <p:cNvSpPr txBox="1"/>
          <p:nvPr/>
        </p:nvSpPr>
        <p:spPr>
          <a:xfrm>
            <a:off x="304800" y="136525"/>
            <a:ext cx="8534400" cy="461665"/>
          </a:xfrm>
          <a:prstGeom prst="rect">
            <a:avLst/>
          </a:prstGeom>
          <a:noFill/>
        </p:spPr>
        <p:txBody>
          <a:bodyPr wrap="square" rtlCol="0">
            <a:spAutoFit/>
          </a:bodyPr>
          <a:lstStyle/>
          <a:p>
            <a:r>
              <a:rPr lang="en-US" sz="2400" dirty="0">
                <a:latin typeface="+mj-lt"/>
              </a:rPr>
              <a:t>Elemental ferromagnetic materials</a:t>
            </a:r>
          </a:p>
        </p:txBody>
      </p:sp>
      <p:sp>
        <p:nvSpPr>
          <p:cNvPr id="9" name="TextBox 8">
            <a:extLst>
              <a:ext uri="{FF2B5EF4-FFF2-40B4-BE49-F238E27FC236}">
                <a16:creationId xmlns:a16="http://schemas.microsoft.com/office/drawing/2014/main" id="{B9282009-9727-4C96-9C8C-6E0C76B453F4}"/>
              </a:ext>
            </a:extLst>
          </p:cNvPr>
          <p:cNvSpPr txBox="1"/>
          <p:nvPr/>
        </p:nvSpPr>
        <p:spPr>
          <a:xfrm>
            <a:off x="4975573" y="1033372"/>
            <a:ext cx="3657600" cy="1200329"/>
          </a:xfrm>
          <a:prstGeom prst="rect">
            <a:avLst/>
          </a:prstGeom>
          <a:noFill/>
        </p:spPr>
        <p:txBody>
          <a:bodyPr wrap="square" rtlCol="0">
            <a:spAutoFit/>
          </a:bodyPr>
          <a:lstStyle/>
          <a:p>
            <a:r>
              <a:rPr lang="en-US" sz="2400" dirty="0">
                <a:latin typeface="+mj-lt"/>
              </a:rPr>
              <a:t>Multiple electrons available to make a net total spin   </a:t>
            </a:r>
            <a:r>
              <a:rPr lang="en-US" sz="2400" i="1" dirty="0">
                <a:latin typeface="+mj-lt"/>
              </a:rPr>
              <a:t>S</a:t>
            </a:r>
          </a:p>
        </p:txBody>
      </p:sp>
      <p:graphicFrame>
        <p:nvGraphicFramePr>
          <p:cNvPr id="10" name="Object 9">
            <a:extLst>
              <a:ext uri="{FF2B5EF4-FFF2-40B4-BE49-F238E27FC236}">
                <a16:creationId xmlns:a16="http://schemas.microsoft.com/office/drawing/2014/main" id="{C719ACAE-0AF2-40C5-8B07-ACE7BC8CAFF5}"/>
              </a:ext>
            </a:extLst>
          </p:cNvPr>
          <p:cNvGraphicFramePr>
            <a:graphicFrameLocks noChangeAspect="1"/>
          </p:cNvGraphicFramePr>
          <p:nvPr>
            <p:extLst>
              <p:ext uri="{D42A27DB-BD31-4B8C-83A1-F6EECF244321}">
                <p14:modId xmlns:p14="http://schemas.microsoft.com/office/powerpoint/2010/main" val="4123324236"/>
              </p:ext>
            </p:extLst>
          </p:nvPr>
        </p:nvGraphicFramePr>
        <p:xfrm>
          <a:off x="4910485" y="2267988"/>
          <a:ext cx="3860800" cy="3201639"/>
        </p:xfrm>
        <a:graphic>
          <a:graphicData uri="http://schemas.openxmlformats.org/presentationml/2006/ole">
            <mc:AlternateContent xmlns:mc="http://schemas.openxmlformats.org/markup-compatibility/2006">
              <mc:Choice xmlns:v="urn:schemas-microsoft-com:vml" Requires="v">
                <p:oleObj spid="_x0000_s1048" name="Equation" r:id="rId5" imgW="2082600" imgH="1726920" progId="Equation.DSMT4">
                  <p:embed/>
                </p:oleObj>
              </mc:Choice>
              <mc:Fallback>
                <p:oleObj name="Equation" r:id="rId5" imgW="2082600" imgH="1726920" progId="Equation.DSMT4">
                  <p:embed/>
                  <p:pic>
                    <p:nvPicPr>
                      <p:cNvPr id="0" name=""/>
                      <p:cNvPicPr/>
                      <p:nvPr/>
                    </p:nvPicPr>
                    <p:blipFill>
                      <a:blip r:embed="rId6"/>
                      <a:stretch>
                        <a:fillRect/>
                      </a:stretch>
                    </p:blipFill>
                    <p:spPr>
                      <a:xfrm>
                        <a:off x="4910485" y="2267988"/>
                        <a:ext cx="3860800" cy="3201639"/>
                      </a:xfrm>
                      <a:prstGeom prst="rect">
                        <a:avLst/>
                      </a:prstGeom>
                    </p:spPr>
                  </p:pic>
                </p:oleObj>
              </mc:Fallback>
            </mc:AlternateContent>
          </a:graphicData>
        </a:graphic>
      </p:graphicFrame>
      <p:sp>
        <p:nvSpPr>
          <p:cNvPr id="11" name="Oval 10">
            <a:extLst>
              <a:ext uri="{FF2B5EF4-FFF2-40B4-BE49-F238E27FC236}">
                <a16:creationId xmlns:a16="http://schemas.microsoft.com/office/drawing/2014/main" id="{0C8B0834-FF82-4220-8121-96DBD3D8813D}"/>
              </a:ext>
            </a:extLst>
          </p:cNvPr>
          <p:cNvSpPr/>
          <p:nvPr/>
        </p:nvSpPr>
        <p:spPr>
          <a:xfrm>
            <a:off x="852487" y="5181600"/>
            <a:ext cx="519113" cy="533400"/>
          </a:xfrm>
          <a:prstGeom prst="ellipse">
            <a:avLst/>
          </a:prstGeom>
          <a:gradFill flip="none" rotWithShape="1">
            <a:gsLst>
              <a:gs pos="0">
                <a:schemeClr val="bg1"/>
              </a:gs>
              <a:gs pos="61000">
                <a:schemeClr val="bg2">
                  <a:lumMod val="5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6341523-05F0-4C0C-B8F8-5BE004B9ED3B}"/>
              </a:ext>
            </a:extLst>
          </p:cNvPr>
          <p:cNvSpPr/>
          <p:nvPr/>
        </p:nvSpPr>
        <p:spPr>
          <a:xfrm>
            <a:off x="1750943" y="5180530"/>
            <a:ext cx="519113" cy="533400"/>
          </a:xfrm>
          <a:prstGeom prst="ellipse">
            <a:avLst/>
          </a:prstGeom>
          <a:gradFill flip="none" rotWithShape="1">
            <a:gsLst>
              <a:gs pos="0">
                <a:schemeClr val="bg1"/>
              </a:gs>
              <a:gs pos="61000">
                <a:schemeClr val="bg2">
                  <a:lumMod val="5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FFCB05D5-B6FB-475C-BF4A-348D194562B4}"/>
              </a:ext>
            </a:extLst>
          </p:cNvPr>
          <p:cNvCxnSpPr/>
          <p:nvPr/>
        </p:nvCxnSpPr>
        <p:spPr>
          <a:xfrm flipV="1">
            <a:off x="1112043" y="4731407"/>
            <a:ext cx="381000" cy="71913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4B33409-6A23-4E35-B5B8-53D44D96A087}"/>
              </a:ext>
            </a:extLst>
          </p:cNvPr>
          <p:cNvCxnSpPr>
            <a:cxnSpLocks/>
          </p:cNvCxnSpPr>
          <p:nvPr/>
        </p:nvCxnSpPr>
        <p:spPr>
          <a:xfrm flipV="1">
            <a:off x="2019300" y="4731407"/>
            <a:ext cx="190500" cy="7382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262203F-CD9C-4771-8380-8618AB64A1F5}"/>
              </a:ext>
            </a:extLst>
          </p:cNvPr>
          <p:cNvSpPr txBox="1"/>
          <p:nvPr/>
        </p:nvSpPr>
        <p:spPr>
          <a:xfrm>
            <a:off x="731044" y="5791200"/>
            <a:ext cx="1859756" cy="461665"/>
          </a:xfrm>
          <a:prstGeom prst="rect">
            <a:avLst/>
          </a:prstGeom>
          <a:noFill/>
        </p:spPr>
        <p:txBody>
          <a:bodyPr wrap="square" rtlCol="0">
            <a:spAutoFit/>
          </a:bodyPr>
          <a:lstStyle/>
          <a:p>
            <a:r>
              <a:rPr lang="en-US" sz="2400" i="1" dirty="0">
                <a:latin typeface="+mj-lt"/>
              </a:rPr>
              <a:t>  </a:t>
            </a:r>
            <a:r>
              <a:rPr lang="en-US" sz="2400" i="1" dirty="0" err="1">
                <a:latin typeface="+mj-lt"/>
              </a:rPr>
              <a:t>i</a:t>
            </a:r>
            <a:r>
              <a:rPr lang="en-US" sz="2400" i="1" dirty="0">
                <a:latin typeface="+mj-lt"/>
              </a:rPr>
              <a:t>           j</a:t>
            </a:r>
          </a:p>
        </p:txBody>
      </p:sp>
      <p:sp>
        <p:nvSpPr>
          <p:cNvPr id="18" name="TextBox 17">
            <a:extLst>
              <a:ext uri="{FF2B5EF4-FFF2-40B4-BE49-F238E27FC236}">
                <a16:creationId xmlns:a16="http://schemas.microsoft.com/office/drawing/2014/main" id="{DBF71E09-F4C8-47FC-9E74-4D73B7F025B5}"/>
              </a:ext>
            </a:extLst>
          </p:cNvPr>
          <p:cNvSpPr txBox="1"/>
          <p:nvPr/>
        </p:nvSpPr>
        <p:spPr>
          <a:xfrm>
            <a:off x="3657600" y="5525353"/>
            <a:ext cx="5410200" cy="830997"/>
          </a:xfrm>
          <a:prstGeom prst="rect">
            <a:avLst/>
          </a:prstGeom>
          <a:noFill/>
        </p:spPr>
        <p:txBody>
          <a:bodyPr wrap="square" rtlCol="0">
            <a:spAutoFit/>
          </a:bodyPr>
          <a:lstStyle/>
          <a:p>
            <a:r>
              <a:rPr lang="en-US" sz="2400" dirty="0">
                <a:latin typeface="+mj-lt"/>
              </a:rPr>
              <a:t>Here </a:t>
            </a:r>
            <a:r>
              <a:rPr lang="en-US" sz="2400" i="1" dirty="0">
                <a:latin typeface="+mj-lt"/>
              </a:rPr>
              <a:t>J</a:t>
            </a:r>
            <a:r>
              <a:rPr lang="en-US" sz="2400" dirty="0">
                <a:latin typeface="+mj-lt"/>
              </a:rPr>
              <a:t> is an interaction energy  determined from  quantum mechanics.</a:t>
            </a:r>
          </a:p>
        </p:txBody>
      </p:sp>
    </p:spTree>
    <p:extLst>
      <p:ext uri="{BB962C8B-B14F-4D97-AF65-F5344CB8AC3E}">
        <p14:creationId xmlns:p14="http://schemas.microsoft.com/office/powerpoint/2010/main" val="4113577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A375DA-707A-47FC-95FF-8DF8BA2F9E78}"/>
              </a:ext>
            </a:extLst>
          </p:cNvPr>
          <p:cNvSpPr>
            <a:spLocks noGrp="1"/>
          </p:cNvSpPr>
          <p:nvPr>
            <p:ph type="dt" sz="half" idx="10"/>
          </p:nvPr>
        </p:nvSpPr>
        <p:spPr/>
        <p:txBody>
          <a:bodyPr/>
          <a:lstStyle/>
          <a:p>
            <a:r>
              <a:rPr lang="en-US"/>
              <a:t>4/23/2021</a:t>
            </a:r>
            <a:endParaRPr lang="en-US" dirty="0"/>
          </a:p>
        </p:txBody>
      </p:sp>
      <p:sp>
        <p:nvSpPr>
          <p:cNvPr id="3" name="Footer Placeholder 2">
            <a:extLst>
              <a:ext uri="{FF2B5EF4-FFF2-40B4-BE49-F238E27FC236}">
                <a16:creationId xmlns:a16="http://schemas.microsoft.com/office/drawing/2014/main" id="{0DF67F68-F943-434B-95CC-42225C97B6DC}"/>
              </a:ext>
            </a:extLst>
          </p:cNvPr>
          <p:cNvSpPr>
            <a:spLocks noGrp="1"/>
          </p:cNvSpPr>
          <p:nvPr>
            <p:ph type="ftr" sz="quarter" idx="11"/>
          </p:nvPr>
        </p:nvSpPr>
        <p:spPr/>
        <p:txBody>
          <a:bodyPr/>
          <a:lstStyle/>
          <a:p>
            <a:r>
              <a:rPr lang="en-US"/>
              <a:t>PHY 341/641  Spring 2021 -- Lecture 34</a:t>
            </a:r>
            <a:endParaRPr lang="en-US" dirty="0"/>
          </a:p>
        </p:txBody>
      </p:sp>
      <p:sp>
        <p:nvSpPr>
          <p:cNvPr id="4" name="Slide Number Placeholder 3">
            <a:extLst>
              <a:ext uri="{FF2B5EF4-FFF2-40B4-BE49-F238E27FC236}">
                <a16:creationId xmlns:a16="http://schemas.microsoft.com/office/drawing/2014/main" id="{3644F934-A55B-4126-BBBA-213E5177986A}"/>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A6B64159-F250-4F71-B6A0-FAFFC8D4B0FA}"/>
              </a:ext>
            </a:extLst>
          </p:cNvPr>
          <p:cNvSpPr txBox="1"/>
          <p:nvPr/>
        </p:nvSpPr>
        <p:spPr>
          <a:xfrm>
            <a:off x="304800" y="5443"/>
            <a:ext cx="7924800" cy="2677656"/>
          </a:xfrm>
          <a:prstGeom prst="rect">
            <a:avLst/>
          </a:prstGeom>
          <a:noFill/>
        </p:spPr>
        <p:txBody>
          <a:bodyPr wrap="square" rtlCol="0">
            <a:spAutoFit/>
          </a:bodyPr>
          <a:lstStyle/>
          <a:p>
            <a:r>
              <a:rPr lang="en-US" sz="2400" dirty="0">
                <a:latin typeface="+mj-lt"/>
              </a:rPr>
              <a:t>First, consider the effects of a magnetic field B on a single atom with spin </a:t>
            </a:r>
            <a:r>
              <a:rPr lang="en-US" sz="2400" b="1" dirty="0">
                <a:latin typeface="+mj-lt"/>
              </a:rPr>
              <a:t>S</a:t>
            </a:r>
            <a:r>
              <a:rPr lang="en-US" sz="2400" dirty="0">
                <a:latin typeface="+mj-lt"/>
              </a:rPr>
              <a:t>. </a:t>
            </a:r>
            <a:r>
              <a:rPr lang="en-US" sz="2400" dirty="0"/>
              <a:t>The eigenvalue  of the quantum operator</a:t>
            </a:r>
            <a:r>
              <a:rPr lang="en-US" sz="2400" dirty="0">
                <a:latin typeface="+mj-lt"/>
              </a:rPr>
              <a:t> </a:t>
            </a:r>
            <a:r>
              <a:rPr lang="en-US" sz="2400" b="1" dirty="0"/>
              <a:t>S</a:t>
            </a:r>
            <a:r>
              <a:rPr lang="en-US" sz="2400" baseline="30000" dirty="0"/>
              <a:t>2</a:t>
            </a:r>
            <a:r>
              <a:rPr lang="en-US" sz="2400" dirty="0"/>
              <a:t> </a:t>
            </a:r>
            <a:r>
              <a:rPr lang="en-US" sz="2400" b="1" dirty="0"/>
              <a:t> </a:t>
            </a:r>
            <a:r>
              <a:rPr lang="en-US" sz="2400" dirty="0"/>
              <a:t>is </a:t>
            </a:r>
            <a:r>
              <a:rPr lang="en-US" sz="2400" i="1" dirty="0"/>
              <a:t>S(S+1)</a:t>
            </a:r>
            <a:r>
              <a:rPr lang="en-US" sz="2400" dirty="0"/>
              <a:t>.   (Here we define spin to be the actual intrinsic spin divided by </a:t>
            </a:r>
            <a:r>
              <a:rPr lang="en-US" sz="2400" i="1" dirty="0"/>
              <a:t>h/2</a:t>
            </a:r>
            <a:r>
              <a:rPr lang="en-US" sz="2400" b="1" i="1" dirty="0">
                <a:latin typeface="Euclid Symbol" panose="05050102010706020507" pitchFamily="18" charset="2"/>
              </a:rPr>
              <a:t>p</a:t>
            </a:r>
            <a:r>
              <a:rPr lang="en-US" sz="2400" dirty="0"/>
              <a:t>.) </a:t>
            </a:r>
            <a:r>
              <a:rPr lang="en-US" sz="2400" dirty="0">
                <a:latin typeface="+mj-lt"/>
              </a:rPr>
              <a:t>Since the atom may have multiple electrons involved, and because some orbital angular momentum may be involved, </a:t>
            </a:r>
            <a:r>
              <a:rPr lang="en-US" sz="2400" i="1" dirty="0">
                <a:latin typeface="+mj-lt"/>
              </a:rPr>
              <a:t>S</a:t>
            </a:r>
            <a:r>
              <a:rPr lang="en-US" sz="2400" dirty="0">
                <a:latin typeface="+mj-lt"/>
              </a:rPr>
              <a:t> may be a half integer or an integer.</a:t>
            </a:r>
            <a:endParaRPr lang="en-US" sz="2400" b="1" dirty="0">
              <a:latin typeface="+mj-lt"/>
            </a:endParaRPr>
          </a:p>
        </p:txBody>
      </p:sp>
      <p:graphicFrame>
        <p:nvGraphicFramePr>
          <p:cNvPr id="6" name="Object 5">
            <a:extLst>
              <a:ext uri="{FF2B5EF4-FFF2-40B4-BE49-F238E27FC236}">
                <a16:creationId xmlns:a16="http://schemas.microsoft.com/office/drawing/2014/main" id="{13B638FF-6557-4C14-B8AE-AD5C99FFC78C}"/>
              </a:ext>
            </a:extLst>
          </p:cNvPr>
          <p:cNvGraphicFramePr>
            <a:graphicFrameLocks noChangeAspect="1"/>
          </p:cNvGraphicFramePr>
          <p:nvPr>
            <p:extLst>
              <p:ext uri="{D42A27DB-BD31-4B8C-83A1-F6EECF244321}">
                <p14:modId xmlns:p14="http://schemas.microsoft.com/office/powerpoint/2010/main" val="493206047"/>
              </p:ext>
            </p:extLst>
          </p:nvPr>
        </p:nvGraphicFramePr>
        <p:xfrm>
          <a:off x="423863" y="3467100"/>
          <a:ext cx="8524875" cy="2436813"/>
        </p:xfrm>
        <a:graphic>
          <a:graphicData uri="http://schemas.openxmlformats.org/presentationml/2006/ole">
            <mc:AlternateContent xmlns:mc="http://schemas.openxmlformats.org/markup-compatibility/2006">
              <mc:Choice xmlns:v="urn:schemas-microsoft-com:vml" Requires="v">
                <p:oleObj spid="_x0000_s2072" name="Equation" r:id="rId3" imgW="4038480" imgH="1155600" progId="Equation.DSMT4">
                  <p:embed/>
                </p:oleObj>
              </mc:Choice>
              <mc:Fallback>
                <p:oleObj name="Equation" r:id="rId3" imgW="4038480" imgH="1155600" progId="Equation.DSMT4">
                  <p:embed/>
                  <p:pic>
                    <p:nvPicPr>
                      <p:cNvPr id="0" name=""/>
                      <p:cNvPicPr/>
                      <p:nvPr/>
                    </p:nvPicPr>
                    <p:blipFill>
                      <a:blip r:embed="rId4"/>
                      <a:stretch>
                        <a:fillRect/>
                      </a:stretch>
                    </p:blipFill>
                    <p:spPr>
                      <a:xfrm>
                        <a:off x="423863" y="3467100"/>
                        <a:ext cx="8524875" cy="2436813"/>
                      </a:xfrm>
                      <a:prstGeom prst="rect">
                        <a:avLst/>
                      </a:prstGeom>
                    </p:spPr>
                  </p:pic>
                </p:oleObj>
              </mc:Fallback>
            </mc:AlternateContent>
          </a:graphicData>
        </a:graphic>
      </p:graphicFrame>
    </p:spTree>
    <p:extLst>
      <p:ext uri="{BB962C8B-B14F-4D97-AF65-F5344CB8AC3E}">
        <p14:creationId xmlns:p14="http://schemas.microsoft.com/office/powerpoint/2010/main" val="1311199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30246</TotalTime>
  <Words>871</Words>
  <Application>Microsoft Office PowerPoint</Application>
  <PresentationFormat>On-screen Show (4:3)</PresentationFormat>
  <Paragraphs>143</Paragraphs>
  <Slides>22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9" baseType="lpstr">
      <vt:lpstr>Arial</vt:lpstr>
      <vt:lpstr>Calibri</vt:lpstr>
      <vt:lpstr>Euclid Symbol</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1875</cp:revision>
  <cp:lastPrinted>2021-01-31T04:39:24Z</cp:lastPrinted>
  <dcterms:created xsi:type="dcterms:W3CDTF">2012-01-10T18:32:24Z</dcterms:created>
  <dcterms:modified xsi:type="dcterms:W3CDTF">2021-04-23T17:04:25Z</dcterms:modified>
</cp:coreProperties>
</file>