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24" r:id="rId3"/>
    <p:sldId id="344" r:id="rId4"/>
    <p:sldId id="343" r:id="rId5"/>
    <p:sldId id="345" r:id="rId6"/>
    <p:sldId id="346" r:id="rId7"/>
    <p:sldId id="347" r:id="rId8"/>
    <p:sldId id="355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8" d="100"/>
          <a:sy n="48" d="100"/>
        </p:scale>
        <p:origin x="75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png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9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43.pn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35: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Treatment of particle interactions in statistical mechanics; electron spin effects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chemeClr val="folHlink"/>
                </a:solidFill>
              </a:rPr>
              <a:t>Reading: Sections 8.2  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Effects of spin interactions – </a:t>
            </a:r>
            <a:r>
              <a:rPr lang="en-US" sz="2400" b="1" dirty="0" err="1">
                <a:solidFill>
                  <a:schemeClr val="folHlink"/>
                </a:solidFill>
              </a:rPr>
              <a:t>Ising</a:t>
            </a:r>
            <a:r>
              <a:rPr lang="en-US" sz="2400" b="1" dirty="0">
                <a:solidFill>
                  <a:schemeClr val="folHlink"/>
                </a:solidFill>
              </a:rPr>
              <a:t> model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Mean field solution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Exact solution for special cases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34484C-B2A6-4EC2-96D7-625C90B1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854B7-5593-4D56-8045-9A09B574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BBDC2-70C6-44E5-B153-E4EB2158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D569FFF-AB3E-4DD1-9C1B-E0D9446C50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044187"/>
              </p:ext>
            </p:extLst>
          </p:nvPr>
        </p:nvGraphicFramePr>
        <p:xfrm>
          <a:off x="457200" y="533400"/>
          <a:ext cx="847934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3" imgW="3543120" imgH="2197080" progId="Equation.DSMT4">
                  <p:embed/>
                </p:oleObj>
              </mc:Choice>
              <mc:Fallback>
                <p:oleObj name="Equation" r:id="rId3" imgW="354312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33400"/>
                        <a:ext cx="8479342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525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601FE-BD50-41B6-95AC-9B6D046A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3C2BDB-12E3-4F54-ABC9-45DE92D9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49C3F-E9FF-4962-91A8-C08C8F4E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EECD03-759B-4E6E-8954-5C6ED77FC7BC}"/>
              </a:ext>
            </a:extLst>
          </p:cNvPr>
          <p:cNvSpPr txBox="1"/>
          <p:nvPr/>
        </p:nvSpPr>
        <p:spPr>
          <a:xfrm>
            <a:off x="4572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Critical temperature for this case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5047C15-C705-4861-BDB2-C8907A225C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99698"/>
              </p:ext>
            </p:extLst>
          </p:nvPr>
        </p:nvGraphicFramePr>
        <p:xfrm>
          <a:off x="457200" y="1200039"/>
          <a:ext cx="8509000" cy="466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3" imgW="4165560" imgH="2286000" progId="Equation.DSMT4">
                  <p:embed/>
                </p:oleObj>
              </mc:Choice>
              <mc:Fallback>
                <p:oleObj name="Equation" r:id="rId3" imgW="4165560" imgH="228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200039"/>
                        <a:ext cx="8509000" cy="466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82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939BB-3D56-43F1-B4C6-AE72168C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305FAF-C237-4BCD-9DBD-428B0495A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74906-13BC-48A0-9B4C-E0241BB3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A92298-BBC9-4DD8-92F1-7D469C2B8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859" y="1471612"/>
            <a:ext cx="7258050" cy="474345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F92DA6-CFEA-4E5D-94A0-976B0256CF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262781"/>
              </p:ext>
            </p:extLst>
          </p:nvPr>
        </p:nvGraphicFramePr>
        <p:xfrm>
          <a:off x="3581400" y="642938"/>
          <a:ext cx="215265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8" name="Equation" r:id="rId4" imgW="1054080" imgH="431640" progId="Equation.DSMT4">
                  <p:embed/>
                </p:oleObj>
              </mc:Choice>
              <mc:Fallback>
                <p:oleObj name="Equation" r:id="rId4" imgW="105408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5047C15-C705-4861-BDB2-C8907A225C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81400" y="642938"/>
                        <a:ext cx="2152650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70B587B-219A-41D1-B8BF-8E0A15D4E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72944"/>
              </p:ext>
            </p:extLst>
          </p:nvPr>
        </p:nvGraphicFramePr>
        <p:xfrm>
          <a:off x="0" y="1676400"/>
          <a:ext cx="1943519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9" name="Equation" r:id="rId6" imgW="952200" imgH="431640" progId="Equation.DSMT4">
                  <p:embed/>
                </p:oleObj>
              </mc:Choice>
              <mc:Fallback>
                <p:oleObj name="Equation" r:id="rId6" imgW="952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1676400"/>
                        <a:ext cx="1943519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58006BA-1B66-4E5A-9D7C-CC80BB89CD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524744"/>
              </p:ext>
            </p:extLst>
          </p:nvPr>
        </p:nvGraphicFramePr>
        <p:xfrm>
          <a:off x="5116196" y="5991226"/>
          <a:ext cx="449383" cy="365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0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16196" y="5991226"/>
                        <a:ext cx="449383" cy="365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50C0A30-5E74-4565-96FB-82EBC9E3F8E0}"/>
              </a:ext>
            </a:extLst>
          </p:cNvPr>
          <p:cNvSpPr txBox="1"/>
          <p:nvPr/>
        </p:nvSpPr>
        <p:spPr>
          <a:xfrm>
            <a:off x="2895600" y="320040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T=0.1T</a:t>
            </a:r>
            <a:r>
              <a:rPr lang="en-US" sz="2400" i="1" baseline="-25000" dirty="0">
                <a:latin typeface="+mj-lt"/>
              </a:rPr>
              <a:t>c</a:t>
            </a:r>
            <a:endParaRPr lang="en-US" sz="2400" i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BEBB4D-66C4-4E09-BE8D-AFA29D703CAF}"/>
              </a:ext>
            </a:extLst>
          </p:cNvPr>
          <p:cNvSpPr txBox="1"/>
          <p:nvPr/>
        </p:nvSpPr>
        <p:spPr>
          <a:xfrm>
            <a:off x="2895600" y="378402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T=0.5T</a:t>
            </a:r>
            <a:r>
              <a:rPr lang="en-US" sz="2400" i="1" baseline="-25000" dirty="0">
                <a:latin typeface="+mj-lt"/>
              </a:rPr>
              <a:t>c</a:t>
            </a:r>
            <a:endParaRPr lang="en-US" sz="2400" i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C35C21-31DE-4929-B2E8-A369C9BA39A7}"/>
              </a:ext>
            </a:extLst>
          </p:cNvPr>
          <p:cNvSpPr txBox="1"/>
          <p:nvPr/>
        </p:nvSpPr>
        <p:spPr>
          <a:xfrm>
            <a:off x="4562707" y="4252409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+mj-lt"/>
              </a:rPr>
              <a:t>T=T</a:t>
            </a:r>
            <a:r>
              <a:rPr lang="en-US" sz="2400" i="1" baseline="-25000">
                <a:latin typeface="+mj-lt"/>
              </a:rPr>
              <a:t>c</a:t>
            </a:r>
            <a:endParaRPr lang="en-US" sz="2400" i="1" dirty="0">
              <a:latin typeface="+mj-lt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38D56A6-363D-4891-9F22-4A996ACB4C2C}"/>
              </a:ext>
            </a:extLst>
          </p:cNvPr>
          <p:cNvSpPr/>
          <p:nvPr/>
        </p:nvSpPr>
        <p:spPr>
          <a:xfrm>
            <a:off x="4399156" y="4100009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160E957-C87C-4EAF-B8B1-568A73C395AE}"/>
              </a:ext>
            </a:extLst>
          </p:cNvPr>
          <p:cNvSpPr/>
          <p:nvPr/>
        </p:nvSpPr>
        <p:spPr>
          <a:xfrm>
            <a:off x="5210407" y="36576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23BFC7-7BA1-4F4C-9107-58161BB82AF7}"/>
              </a:ext>
            </a:extLst>
          </p:cNvPr>
          <p:cNvSpPr/>
          <p:nvPr/>
        </p:nvSpPr>
        <p:spPr>
          <a:xfrm>
            <a:off x="5340887" y="3535401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19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A0A64-2E6E-4950-A088-C1FA7AC3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31A96-E8AB-4F28-969A-C52EB534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69420-82AA-43D2-9400-A3DBB845E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CFD0D4-9071-44C1-B19D-7FFFF59D0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057275"/>
            <a:ext cx="6553200" cy="474345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5E79F3-08C9-46BD-894F-A9F85F7321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67909"/>
              </p:ext>
            </p:extLst>
          </p:nvPr>
        </p:nvGraphicFramePr>
        <p:xfrm>
          <a:off x="897792" y="2650685"/>
          <a:ext cx="596900" cy="775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Equation" r:id="rId4" imgW="126720" imgH="164880" progId="Equation.DSMT4">
                  <p:embed/>
                </p:oleObj>
              </mc:Choice>
              <mc:Fallback>
                <p:oleObj name="Equation" r:id="rId4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7792" y="2650685"/>
                        <a:ext cx="596900" cy="775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6459C4-B9BE-4057-9283-DF74F1A411CE}"/>
              </a:ext>
            </a:extLst>
          </p:cNvPr>
          <p:cNvSpPr txBox="1"/>
          <p:nvPr/>
        </p:nvSpPr>
        <p:spPr>
          <a:xfrm>
            <a:off x="4360008" y="5690553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T/T</a:t>
            </a:r>
            <a:r>
              <a:rPr lang="en-US" sz="2400" b="1" i="1" baseline="-25000" dirty="0">
                <a:latin typeface="+mj-lt"/>
              </a:rPr>
              <a:t>c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62DC69-F3D0-462C-AD57-EAEC57D618C1}"/>
              </a:ext>
            </a:extLst>
          </p:cNvPr>
          <p:cNvSpPr txBox="1"/>
          <p:nvPr/>
        </p:nvSpPr>
        <p:spPr>
          <a:xfrm>
            <a:off x="179559" y="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Self-consistent solutions to the mean field approximation to the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   in the absence of an external magnetic field.</a:t>
            </a:r>
          </a:p>
        </p:txBody>
      </p:sp>
    </p:spTree>
    <p:extLst>
      <p:ext uri="{BB962C8B-B14F-4D97-AF65-F5344CB8AC3E}">
        <p14:creationId xmlns:p14="http://schemas.microsoft.com/office/powerpoint/2010/main" val="12802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ABC7FD-3E79-4A22-9336-793A769B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A76B9-F4F3-4358-B497-62C1E561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0A301-DE07-4E05-99C7-FE626103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AF6FB-5021-4F5D-85FD-E29E9FE9D53D}"/>
              </a:ext>
            </a:extLst>
          </p:cNvPr>
          <p:cNvSpPr txBox="1"/>
          <p:nvPr/>
        </p:nvSpPr>
        <p:spPr>
          <a:xfrm>
            <a:off x="3048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accurate is the mean field approximation?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DB300-0607-47F5-8185-F82806374F96}"/>
              </a:ext>
            </a:extLst>
          </p:cNvPr>
          <p:cNvSpPr txBox="1"/>
          <p:nvPr/>
        </p:nvSpPr>
        <p:spPr>
          <a:xfrm>
            <a:off x="457200" y="2767548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Answer – The mean field approximation is generally qualitatively correct except in certain cases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23D41-834F-4C8B-8BB0-77774B706793}"/>
              </a:ext>
            </a:extLst>
          </p:cNvPr>
          <p:cNvSpPr txBox="1"/>
          <p:nvPr/>
        </p:nvSpPr>
        <p:spPr>
          <a:xfrm>
            <a:off x="381000" y="1242755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 can be solved exactly in some cases and used to  access the accuracy of the mean field approximation.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FE35B0-C644-4FFF-872A-27F8CFC3D0D5}"/>
              </a:ext>
            </a:extLst>
          </p:cNvPr>
          <p:cNvSpPr txBox="1"/>
          <p:nvPr/>
        </p:nvSpPr>
        <p:spPr>
          <a:xfrm>
            <a:off x="152400" y="4648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following slides use material from previous course notes based on the textbook Statistical and Thermal Physics by Gould and </a:t>
            </a:r>
            <a:r>
              <a:rPr lang="en-US" sz="2400" dirty="0" err="1">
                <a:latin typeface="+mj-lt"/>
              </a:rPr>
              <a:t>Tobochnik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69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3677E-F53E-4763-ABE7-F6F976FA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8DAA-2688-4A5A-81CD-0FA4D090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706BB-ABF0-4B0A-B3F6-10614F35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B4597D-0F34-48B2-BC58-7DE95F21A246}"/>
              </a:ext>
            </a:extLst>
          </p:cNvPr>
          <p:cNvSpPr txBox="1"/>
          <p:nvPr/>
        </p:nvSpPr>
        <p:spPr>
          <a:xfrm>
            <a:off x="228600" y="228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exact treatments using the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 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EC49486-BC7F-4564-8A1E-50E935956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622003"/>
              </p:ext>
            </p:extLst>
          </p:nvPr>
        </p:nvGraphicFramePr>
        <p:xfrm>
          <a:off x="295275" y="615950"/>
          <a:ext cx="8391525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275" y="615950"/>
                        <a:ext cx="8391525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>
            <a:extLst>
              <a:ext uri="{FF2B5EF4-FFF2-40B4-BE49-F238E27FC236}">
                <a16:creationId xmlns:a16="http://schemas.microsoft.com/office/drawing/2014/main" id="{309F577C-AC33-48D7-B58D-82A572383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8" t="45581" r="10756" b="42779"/>
          <a:stretch/>
        </p:blipFill>
        <p:spPr bwMode="auto">
          <a:xfrm>
            <a:off x="113370" y="2838450"/>
            <a:ext cx="7506630" cy="953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4FE1AC-CB4D-409A-9E91-B3C377546116}"/>
              </a:ext>
            </a:extLst>
          </p:cNvPr>
          <p:cNvSpPr txBox="1"/>
          <p:nvPr/>
        </p:nvSpPr>
        <p:spPr>
          <a:xfrm>
            <a:off x="1066800" y="3926962"/>
            <a:ext cx="1143000" cy="47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</a:t>
            </a:r>
            <a:r>
              <a:rPr lang="en-US" sz="2400" i="1" dirty="0">
                <a:latin typeface="Symbol" panose="05050102010706020507" pitchFamily="18" charset="2"/>
              </a:rPr>
              <a:t>e</a:t>
            </a:r>
            <a:r>
              <a:rPr lang="en-US" sz="2400" i="1" dirty="0">
                <a:latin typeface="+mj-lt"/>
              </a:rPr>
              <a:t>-2H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F167E-FBBE-4B34-B38B-328A5DBAB311}"/>
              </a:ext>
            </a:extLst>
          </p:cNvPr>
          <p:cNvSpPr txBox="1"/>
          <p:nvPr/>
        </p:nvSpPr>
        <p:spPr>
          <a:xfrm>
            <a:off x="2621797" y="3923785"/>
            <a:ext cx="1143000" cy="47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</a:t>
            </a:r>
            <a:r>
              <a:rPr lang="en-US" sz="2400" i="1" dirty="0">
                <a:latin typeface="Symbol" panose="05050102010706020507" pitchFamily="18" charset="2"/>
              </a:rPr>
              <a:t>e</a:t>
            </a:r>
            <a:r>
              <a:rPr lang="en-US" sz="2400" i="1" dirty="0">
                <a:latin typeface="+mj-lt"/>
              </a:rPr>
              <a:t>+2H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7F262D-5D0F-433F-B171-1F72219D76D9}"/>
              </a:ext>
            </a:extLst>
          </p:cNvPr>
          <p:cNvSpPr txBox="1"/>
          <p:nvPr/>
        </p:nvSpPr>
        <p:spPr>
          <a:xfrm>
            <a:off x="5867400" y="3791976"/>
            <a:ext cx="1143000" cy="47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e</a:t>
            </a:r>
            <a:endParaRPr lang="en-US" sz="2400" i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E13E6-4089-41D4-9241-B1D39A87ECDF}"/>
              </a:ext>
            </a:extLst>
          </p:cNvPr>
          <p:cNvSpPr txBox="1"/>
          <p:nvPr/>
        </p:nvSpPr>
        <p:spPr>
          <a:xfrm>
            <a:off x="4312403" y="3853990"/>
            <a:ext cx="1143000" cy="479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e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C1262A0-61B6-4E59-9E53-A12292D89C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78501"/>
              </p:ext>
            </p:extLst>
          </p:nvPr>
        </p:nvGraphicFramePr>
        <p:xfrm>
          <a:off x="957263" y="4584700"/>
          <a:ext cx="56165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6" imgW="1981080" imgH="457200" progId="Equation.DSMT4">
                  <p:embed/>
                </p:oleObj>
              </mc:Choice>
              <mc:Fallback>
                <p:oleObj name="Equation" r:id="rId6" imgW="1981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7263" y="4584700"/>
                        <a:ext cx="5616575" cy="129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25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9B9E7-7CC3-4B3F-BE86-DF8A0248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437F8-5A40-4C71-8892-E73C2EC1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65651-233E-4AB4-9ECD-807374C07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8ADAD2-2F02-43A0-9B39-AD1BD1AA4601}"/>
              </a:ext>
            </a:extLst>
          </p:cNvPr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Exact solution for 2 particle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EF51E0D-8468-4A68-83EE-E620C2618E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957262"/>
              </p:ext>
            </p:extLst>
          </p:nvPr>
        </p:nvGraphicFramePr>
        <p:xfrm>
          <a:off x="857250" y="990600"/>
          <a:ext cx="3714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Equation" r:id="rId3" imgW="1485720" imgH="228600" progId="Equation.DSMT4">
                  <p:embed/>
                </p:oleObj>
              </mc:Choice>
              <mc:Fallback>
                <p:oleObj name="Equation" r:id="rId3" imgW="1485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7250" y="990600"/>
                        <a:ext cx="371475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8C640A6-724A-4A29-8559-8D1C066AD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314466"/>
              </p:ext>
            </p:extLst>
          </p:nvPr>
        </p:nvGraphicFramePr>
        <p:xfrm>
          <a:off x="857250" y="1862435"/>
          <a:ext cx="7630860" cy="299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Equation" r:id="rId5" imgW="2857320" imgH="1117440" progId="Equation.DSMT4">
                  <p:embed/>
                </p:oleObj>
              </mc:Choice>
              <mc:Fallback>
                <p:oleObj name="Equation" r:id="rId5" imgW="285732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7250" y="1862435"/>
                        <a:ext cx="7630860" cy="299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9073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F8A02B-5B73-4CA4-9A3F-E6D401E1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97351A-82A7-423D-B2A4-354D3112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E9FD0-EA2A-4113-88A5-5BCF8CB41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468AE-5A23-40E2-A7B9-EFFDD209E860}"/>
              </a:ext>
            </a:extLst>
          </p:cNvPr>
          <p:cNvSpPr txBox="1"/>
          <p:nvPr/>
        </p:nvSpPr>
        <p:spPr>
          <a:xfrm>
            <a:off x="304800" y="13652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Exact solution for 2 particle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 -- continued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83519A-06D5-4797-9DC5-1A833AD86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38250"/>
            <a:ext cx="4381500" cy="4381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BED981-AC2A-4C0E-B0D8-B0B7F2A69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8395" y="1410667"/>
            <a:ext cx="4133205" cy="4133205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0E7E639-8731-46FB-A89E-0B157CEDFC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350446"/>
              </p:ext>
            </p:extLst>
          </p:nvPr>
        </p:nvGraphicFramePr>
        <p:xfrm>
          <a:off x="2343150" y="646907"/>
          <a:ext cx="1338261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5" imgW="761760" imgH="253800" progId="Equation.DSMT4">
                  <p:embed/>
                </p:oleObj>
              </mc:Choice>
              <mc:Fallback>
                <p:oleObj name="Equation" r:id="rId5" imgW="761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43150" y="646907"/>
                        <a:ext cx="1338261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F7133DD-1E33-4D47-91F1-F441C4C1F7FE}"/>
              </a:ext>
            </a:extLst>
          </p:cNvPr>
          <p:cNvSpPr txBox="1"/>
          <p:nvPr/>
        </p:nvSpPr>
        <p:spPr>
          <a:xfrm>
            <a:off x="2174080" y="543592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kT</a:t>
            </a:r>
            <a:r>
              <a:rPr lang="en-US" sz="2400" i="1" dirty="0">
                <a:latin typeface="+mj-lt"/>
              </a:rPr>
              <a:t>/</a:t>
            </a:r>
            <a:r>
              <a:rPr lang="en-US" sz="2400" i="1" dirty="0">
                <a:latin typeface="Symbol" panose="05050102010706020507" pitchFamily="18" charset="2"/>
              </a:rPr>
              <a:t>e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545A06-8D97-4823-A586-8C3999FBADA6}"/>
              </a:ext>
            </a:extLst>
          </p:cNvPr>
          <p:cNvSpPr txBox="1"/>
          <p:nvPr/>
        </p:nvSpPr>
        <p:spPr>
          <a:xfrm>
            <a:off x="6781800" y="531303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H/</a:t>
            </a:r>
            <a:r>
              <a:rPr lang="en-US" sz="2400" i="1" dirty="0">
                <a:latin typeface="Symbol" panose="05050102010706020507" pitchFamily="18" charset="2"/>
              </a:rPr>
              <a:t>e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D85B13-6FE2-44B8-AD7D-CE35BAED2F01}"/>
              </a:ext>
            </a:extLst>
          </p:cNvPr>
          <p:cNvSpPr txBox="1"/>
          <p:nvPr/>
        </p:nvSpPr>
        <p:spPr>
          <a:xfrm>
            <a:off x="1752600" y="209517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H/</a:t>
            </a:r>
            <a:r>
              <a:rPr lang="en-US" sz="2400" i="1" dirty="0">
                <a:latin typeface="Symbol" panose="05050102010706020507" pitchFamily="18" charset="2"/>
              </a:rPr>
              <a:t>e=1</a:t>
            </a:r>
            <a:endParaRPr lang="en-US" sz="2400" i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976C26-B596-4144-804E-A725C6BA8B26}"/>
              </a:ext>
            </a:extLst>
          </p:cNvPr>
          <p:cNvSpPr txBox="1"/>
          <p:nvPr/>
        </p:nvSpPr>
        <p:spPr>
          <a:xfrm>
            <a:off x="6400800" y="294731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kT</a:t>
            </a:r>
            <a:r>
              <a:rPr lang="en-US" sz="2400" i="1" dirty="0">
                <a:latin typeface="+mj-lt"/>
              </a:rPr>
              <a:t>/</a:t>
            </a:r>
            <a:r>
              <a:rPr lang="en-US" sz="2400" i="1" dirty="0">
                <a:latin typeface="Symbol" panose="05050102010706020507" pitchFamily="18" charset="2"/>
              </a:rPr>
              <a:t>e=1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8246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B9BD0-8800-4E23-BA7D-7E4D0CDDF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258067-7E26-48C3-B577-FF6C113D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22C38-B06B-4ED2-A079-3E649D21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2A31AB-B090-4872-BC72-4D599518E00B}"/>
              </a:ext>
            </a:extLst>
          </p:cNvPr>
          <p:cNvSpPr txBox="1"/>
          <p:nvPr/>
        </p:nvSpPr>
        <p:spPr>
          <a:xfrm>
            <a:off x="152400" y="3048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an infinite system where we treat N particles with periodic boundary conditions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9B2B52-7565-4A13-BF88-F5EAA905B28D}"/>
              </a:ext>
            </a:extLst>
          </p:cNvPr>
          <p:cNvSpPr/>
          <p:nvPr/>
        </p:nvSpPr>
        <p:spPr>
          <a:xfrm>
            <a:off x="3962400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C17CF7-5CA6-4333-873A-F2139A23324C}"/>
              </a:ext>
            </a:extLst>
          </p:cNvPr>
          <p:cNvSpPr/>
          <p:nvPr/>
        </p:nvSpPr>
        <p:spPr>
          <a:xfrm>
            <a:off x="4523349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3A9DB0-5A2C-43DE-8807-388536724CE8}"/>
              </a:ext>
            </a:extLst>
          </p:cNvPr>
          <p:cNvSpPr/>
          <p:nvPr/>
        </p:nvSpPr>
        <p:spPr>
          <a:xfrm>
            <a:off x="5085287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2BD0F86-7048-4EF2-AEB1-FBD1A9A116B2}"/>
              </a:ext>
            </a:extLst>
          </p:cNvPr>
          <p:cNvSpPr/>
          <p:nvPr/>
        </p:nvSpPr>
        <p:spPr>
          <a:xfrm>
            <a:off x="5650999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45B62A3-EDD4-44EC-B78A-741BCE733F69}"/>
              </a:ext>
            </a:extLst>
          </p:cNvPr>
          <p:cNvSpPr/>
          <p:nvPr/>
        </p:nvSpPr>
        <p:spPr>
          <a:xfrm>
            <a:off x="6198976" y="2212383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DEC0E4-607C-4C31-9D39-FFC9ADAE298D}"/>
              </a:ext>
            </a:extLst>
          </p:cNvPr>
          <p:cNvSpPr/>
          <p:nvPr/>
        </p:nvSpPr>
        <p:spPr>
          <a:xfrm>
            <a:off x="6759925" y="2212383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A76119F-27CB-4CEF-B1C4-B77A59473402}"/>
              </a:ext>
            </a:extLst>
          </p:cNvPr>
          <p:cNvSpPr/>
          <p:nvPr/>
        </p:nvSpPr>
        <p:spPr>
          <a:xfrm>
            <a:off x="7321863" y="2212383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5506C16-B3B5-4E22-A10B-BBD6F1F9243D}"/>
              </a:ext>
            </a:extLst>
          </p:cNvPr>
          <p:cNvSpPr/>
          <p:nvPr/>
        </p:nvSpPr>
        <p:spPr>
          <a:xfrm>
            <a:off x="7887575" y="2212383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736449F-4D2F-4205-9F02-6FADCDBAFD02}"/>
              </a:ext>
            </a:extLst>
          </p:cNvPr>
          <p:cNvSpPr/>
          <p:nvPr/>
        </p:nvSpPr>
        <p:spPr>
          <a:xfrm>
            <a:off x="611688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5ACE52F-4C44-46FE-A480-ABAC5B246ABA}"/>
              </a:ext>
            </a:extLst>
          </p:cNvPr>
          <p:cNvSpPr/>
          <p:nvPr/>
        </p:nvSpPr>
        <p:spPr>
          <a:xfrm>
            <a:off x="1172637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A11C96-24EA-4ACE-8C3D-9CC641D9FBEE}"/>
              </a:ext>
            </a:extLst>
          </p:cNvPr>
          <p:cNvSpPr/>
          <p:nvPr/>
        </p:nvSpPr>
        <p:spPr>
          <a:xfrm>
            <a:off x="1734575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D00610-14C2-4D40-AF5C-A74BB63DCBCB}"/>
              </a:ext>
            </a:extLst>
          </p:cNvPr>
          <p:cNvSpPr/>
          <p:nvPr/>
        </p:nvSpPr>
        <p:spPr>
          <a:xfrm>
            <a:off x="2300287" y="22098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95EBCF-790E-40D0-8EB4-E39762B3B263}"/>
              </a:ext>
            </a:extLst>
          </p:cNvPr>
          <p:cNvSpPr txBox="1"/>
          <p:nvPr/>
        </p:nvSpPr>
        <p:spPr>
          <a:xfrm>
            <a:off x="2865936" y="2245667"/>
            <a:ext cx="1151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………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975687-6B7E-41AE-83A7-3015AFF6C6BA}"/>
              </a:ext>
            </a:extLst>
          </p:cNvPr>
          <p:cNvSpPr txBox="1"/>
          <p:nvPr/>
        </p:nvSpPr>
        <p:spPr>
          <a:xfrm>
            <a:off x="8339524" y="2209800"/>
            <a:ext cx="1151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………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27B48E-8424-4EB5-B363-6FD660BFE0AA}"/>
              </a:ext>
            </a:extLst>
          </p:cNvPr>
          <p:cNvSpPr txBox="1"/>
          <p:nvPr/>
        </p:nvSpPr>
        <p:spPr>
          <a:xfrm>
            <a:off x="-434837" y="2209799"/>
            <a:ext cx="1151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………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03E7E05-66F9-45B8-97FE-05C8E8AEEF1B}"/>
              </a:ext>
            </a:extLst>
          </p:cNvPr>
          <p:cNvSpPr/>
          <p:nvPr/>
        </p:nvSpPr>
        <p:spPr>
          <a:xfrm>
            <a:off x="1691750" y="1676400"/>
            <a:ext cx="5583514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4928D6-D00A-46C2-AE73-EDED20964E8F}"/>
              </a:ext>
            </a:extLst>
          </p:cNvPr>
          <p:cNvSpPr txBox="1"/>
          <p:nvPr/>
        </p:nvSpPr>
        <p:spPr>
          <a:xfrm>
            <a:off x="152400" y="2779067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 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=       0     1     2                                          N-1  N   N+1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4258D9-2E9E-4028-8746-A0AFF412DA94}"/>
              </a:ext>
            </a:extLst>
          </p:cNvPr>
          <p:cNvSpPr txBox="1"/>
          <p:nvPr/>
        </p:nvSpPr>
        <p:spPr>
          <a:xfrm>
            <a:off x="457200" y="3886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index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 ranges between 1 and N; N+1 maps to 1 </a:t>
            </a:r>
          </a:p>
          <a:p>
            <a:r>
              <a:rPr lang="en-US" sz="2400" dirty="0">
                <a:latin typeface="+mj-lt"/>
              </a:rPr>
              <a:t>                                                             0      maps to N    </a:t>
            </a:r>
          </a:p>
        </p:txBody>
      </p:sp>
    </p:spTree>
    <p:extLst>
      <p:ext uri="{BB962C8B-B14F-4D97-AF65-F5344CB8AC3E}">
        <p14:creationId xmlns:p14="http://schemas.microsoft.com/office/powerpoint/2010/main" val="3528622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5F595C-C78F-4328-B7E3-746CA30F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9B9FF-0624-4EF9-AACB-581236DD5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2DE26-0B23-423E-98FD-BE2602C51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005551-D0C1-4166-81FF-ED8C8676A978}"/>
              </a:ext>
            </a:extLst>
          </p:cNvPr>
          <p:cNvSpPr txBox="1"/>
          <p:nvPr/>
        </p:nvSpPr>
        <p:spPr>
          <a:xfrm>
            <a:off x="152400" y="22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 dimensional </a:t>
            </a:r>
            <a:r>
              <a:rPr lang="en-US" sz="2400" dirty="0" err="1">
                <a:latin typeface="+mj-lt"/>
              </a:rPr>
              <a:t>Ising</a:t>
            </a:r>
            <a:r>
              <a:rPr lang="en-US" sz="2400" dirty="0">
                <a:latin typeface="+mj-lt"/>
              </a:rPr>
              <a:t> model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5F558E7-FA25-4632-A13C-DC7E9CE8DC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85852"/>
              </p:ext>
            </p:extLst>
          </p:nvPr>
        </p:nvGraphicFramePr>
        <p:xfrm>
          <a:off x="457200" y="838200"/>
          <a:ext cx="7172325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3" imgW="3695400" imgH="660240" progId="Equation.DSMT4">
                  <p:embed/>
                </p:oleObj>
              </mc:Choice>
              <mc:Fallback>
                <p:oleObj name="Equation" r:id="rId3" imgW="36954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38200"/>
                        <a:ext cx="7172325" cy="128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E12C3F3-9070-4C8A-A0BC-30BCF4371B50}"/>
              </a:ext>
            </a:extLst>
          </p:cNvPr>
          <p:cNvSpPr txBox="1"/>
          <p:nvPr/>
        </p:nvSpPr>
        <p:spPr>
          <a:xfrm>
            <a:off x="453325" y="226724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Partition function for 1-dimensional </a:t>
            </a:r>
            <a:r>
              <a:rPr lang="en-US" sz="2400" dirty="0" err="1"/>
              <a:t>Ising</a:t>
            </a:r>
            <a:r>
              <a:rPr lang="en-US" sz="2400" dirty="0"/>
              <a:t> system of N spins with periodic boundary conditions (s</a:t>
            </a:r>
            <a:r>
              <a:rPr lang="en-US" sz="2400" baseline="-25000" dirty="0"/>
              <a:t>N+1</a:t>
            </a:r>
            <a:r>
              <a:rPr lang="en-US" sz="2400" dirty="0"/>
              <a:t>=s</a:t>
            </a:r>
            <a:r>
              <a:rPr lang="en-US" sz="2400" baseline="-25000" dirty="0"/>
              <a:t>1</a:t>
            </a:r>
            <a:r>
              <a:rPr lang="en-US" sz="2400" dirty="0"/>
              <a:t>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9B75CF-5180-427E-8156-B4FD148C0C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253613"/>
              </p:ext>
            </p:extLst>
          </p:nvPr>
        </p:nvGraphicFramePr>
        <p:xfrm>
          <a:off x="425450" y="3379788"/>
          <a:ext cx="8583613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5" imgW="3377880" imgH="863280" progId="Equation.DSMT4">
                  <p:embed/>
                </p:oleObj>
              </mc:Choice>
              <mc:Fallback>
                <p:oleObj name="Equation" r:id="rId5" imgW="3377880" imgH="863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3379788"/>
                        <a:ext cx="8583613" cy="211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698A33-DE15-4391-AD5E-1C6AC3BC7DF4}"/>
              </a:ext>
            </a:extLst>
          </p:cNvPr>
          <p:cNvSpPr txBox="1"/>
          <p:nvPr/>
        </p:nvSpPr>
        <p:spPr>
          <a:xfrm>
            <a:off x="152400" y="5566644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Clever trick for performing sum over </a:t>
            </a:r>
            <a:r>
              <a:rPr lang="en-US" sz="2400" dirty="0" err="1">
                <a:latin typeface="+mj-lt"/>
              </a:rPr>
              <a:t>s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 – write f factors as 2x2 matrices and perform matrix multiplication </a:t>
            </a:r>
          </a:p>
        </p:txBody>
      </p:sp>
    </p:spTree>
    <p:extLst>
      <p:ext uri="{BB962C8B-B14F-4D97-AF65-F5344CB8AC3E}">
        <p14:creationId xmlns:p14="http://schemas.microsoft.com/office/powerpoint/2010/main" val="47132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373840-BACC-4F85-BE6A-F8AE36D7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6109"/>
            <a:ext cx="9144000" cy="424228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-52039" y="2514600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1366C-F2BA-44B4-988A-610C0E8238A8}"/>
              </a:ext>
            </a:extLst>
          </p:cNvPr>
          <p:cNvSpPr txBox="1"/>
          <p:nvPr/>
        </p:nvSpPr>
        <p:spPr>
          <a:xfrm>
            <a:off x="76200" y="5619539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Important dates:  Final exams available &lt; May 6; due May 14</a:t>
            </a:r>
          </a:p>
          <a:p>
            <a:r>
              <a:rPr lang="en-US" sz="2400" dirty="0">
                <a:latin typeface="+mj-lt"/>
              </a:rPr>
              <a:t>                            Outstanding work due May 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2FC22D-30F0-451B-8B1E-6382E45875F2}"/>
              </a:ext>
            </a:extLst>
          </p:cNvPr>
          <p:cNvSpPr txBox="1"/>
          <p:nvPr/>
        </p:nvSpPr>
        <p:spPr>
          <a:xfrm>
            <a:off x="152400" y="4408392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Instead of a HW set,  please send me your thoughts on topics, examples, etc. that you would like to see in our review starting on Wed.   4/28/2021.</a:t>
            </a:r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8EBF45-8EC9-4639-AA4D-ACBA07D5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5ADC8-FBDF-471F-99BF-E3BF3197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1A83E0-81DF-4618-BA07-E031539D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AEA86F8-18CB-4F37-B99E-BB1191FA0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151125"/>
              </p:ext>
            </p:extLst>
          </p:nvPr>
        </p:nvGraphicFramePr>
        <p:xfrm>
          <a:off x="568325" y="396875"/>
          <a:ext cx="8583613" cy="515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3" imgW="3377880" imgH="2108160" progId="Equation.DSMT4">
                  <p:embed/>
                </p:oleObj>
              </mc:Choice>
              <mc:Fallback>
                <p:oleObj name="Equation" r:id="rId3" imgW="3377880" imgH="21081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396875"/>
                        <a:ext cx="8583613" cy="515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3734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E38477-52FF-4712-AAC3-035E13EE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93CD2-0AB7-427B-8E73-EF79B57B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3C748-8CFC-4506-A6CF-CEE33C93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7E631F1-4473-4E3B-9EDF-E02E9D88F7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62833"/>
              </p:ext>
            </p:extLst>
          </p:nvPr>
        </p:nvGraphicFramePr>
        <p:xfrm>
          <a:off x="304800" y="1085850"/>
          <a:ext cx="8771416" cy="3540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tion" r:id="rId3" imgW="3632040" imgH="1523880" progId="Equation.DSMT4">
                  <p:embed/>
                </p:oleObj>
              </mc:Choice>
              <mc:Fallback>
                <p:oleObj name="Equation" r:id="rId3" imgW="3632040" imgH="15238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85850"/>
                        <a:ext cx="8771416" cy="3540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E8820B8-05A0-43FB-8C53-3C27365F9489}"/>
              </a:ext>
            </a:extLst>
          </p:cNvPr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1-dimensional </a:t>
            </a:r>
            <a:r>
              <a:rPr lang="en-US" sz="2400" dirty="0" err="1"/>
              <a:t>Ising</a:t>
            </a:r>
            <a:r>
              <a:rPr lang="en-US" sz="2400" dirty="0"/>
              <a:t> system of N spins with periodic boundary conditions (s</a:t>
            </a:r>
            <a:r>
              <a:rPr lang="en-US" sz="2400" baseline="-25000" dirty="0"/>
              <a:t>N+1</a:t>
            </a:r>
            <a:r>
              <a:rPr lang="en-US" sz="2400" dirty="0"/>
              <a:t>=s</a:t>
            </a:r>
            <a:r>
              <a:rPr lang="en-US" sz="2400" baseline="-25000" dirty="0"/>
              <a:t>1</a:t>
            </a:r>
            <a:r>
              <a:rPr lang="en-US" sz="2400" dirty="0"/>
              <a:t>)    (continued)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07879C5-D05D-4781-9B3D-A0208EA84D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128456"/>
              </p:ext>
            </p:extLst>
          </p:nvPr>
        </p:nvGraphicFramePr>
        <p:xfrm>
          <a:off x="457200" y="4870019"/>
          <a:ext cx="6680201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quation" r:id="rId5" imgW="2628720" imgH="507960" progId="Equation.DSMT4">
                  <p:embed/>
                </p:oleObj>
              </mc:Choice>
              <mc:Fallback>
                <p:oleObj name="Equation" r:id="rId5" imgW="2628720" imgH="507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70019"/>
                        <a:ext cx="6680201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414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8381CA-523E-4C85-9C9A-9F50AC9E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EF269A-395E-422A-ADEC-66C5431A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448C2-DF22-4332-ACD2-38E5ACE3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2120E7-19A8-4C45-B8E9-4798BBAD0EDD}"/>
              </a:ext>
            </a:extLst>
          </p:cNvPr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1-dimensional </a:t>
            </a:r>
            <a:r>
              <a:rPr lang="en-US" sz="2400" dirty="0" err="1"/>
              <a:t>Ising</a:t>
            </a:r>
            <a:r>
              <a:rPr lang="en-US" sz="2400" dirty="0"/>
              <a:t> system of N spins with periodic boundary conditions (s</a:t>
            </a:r>
            <a:r>
              <a:rPr lang="en-US" sz="2400" baseline="-25000" dirty="0"/>
              <a:t>N+1</a:t>
            </a:r>
            <a:r>
              <a:rPr lang="en-US" sz="2400" dirty="0"/>
              <a:t>=s</a:t>
            </a:r>
            <a:r>
              <a:rPr lang="en-US" sz="2400" baseline="-25000" dirty="0"/>
              <a:t>1</a:t>
            </a:r>
            <a:r>
              <a:rPr lang="en-US" sz="2400" dirty="0"/>
              <a:t>)   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A7ADDED-BFED-4388-BBCC-C99DB10993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88916"/>
              </p:ext>
            </p:extLst>
          </p:nvPr>
        </p:nvGraphicFramePr>
        <p:xfrm>
          <a:off x="457200" y="1168400"/>
          <a:ext cx="8331200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8" name="数式" r:id="rId3" imgW="4165560" imgH="1879560" progId="Equation.3">
                  <p:embed/>
                </p:oleObj>
              </mc:Choice>
              <mc:Fallback>
                <p:oleObj name="数式" r:id="rId3" imgW="4165560" imgH="187956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68400"/>
                        <a:ext cx="8331200" cy="375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4C7491C-2DAD-43A2-86D4-C0C21B04FE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85914"/>
              </p:ext>
            </p:extLst>
          </p:nvPr>
        </p:nvGraphicFramePr>
        <p:xfrm>
          <a:off x="1066799" y="5334000"/>
          <a:ext cx="552249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数式" r:id="rId5" imgW="1942920" imgH="241200" progId="Equation.3">
                  <p:embed/>
                </p:oleObj>
              </mc:Choice>
              <mc:Fallback>
                <p:oleObj name="数式" r:id="rId5" imgW="1942920" imgH="241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799" y="5334000"/>
                        <a:ext cx="552249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480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A22CE-9C95-4336-98E6-A152F18A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FD551-ECA0-4831-9128-3E74BF46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91B2F-7AA6-4B71-B656-1EF6DBA8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A354A7-FE99-4A69-9A97-E1474C4E1200}"/>
              </a:ext>
            </a:extLst>
          </p:cNvPr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1-dimensional </a:t>
            </a:r>
            <a:r>
              <a:rPr lang="en-US" sz="2400" dirty="0" err="1"/>
              <a:t>Ising</a:t>
            </a:r>
            <a:r>
              <a:rPr lang="en-US" sz="2400" dirty="0"/>
              <a:t> system of N spins with periodic boundary conditions (s</a:t>
            </a:r>
            <a:r>
              <a:rPr lang="en-US" sz="2400" baseline="-25000" dirty="0"/>
              <a:t>N+1</a:t>
            </a:r>
            <a:r>
              <a:rPr lang="en-US" sz="2400" dirty="0"/>
              <a:t>=s</a:t>
            </a:r>
            <a:r>
              <a:rPr lang="en-US" sz="2400" baseline="-25000" dirty="0"/>
              <a:t>1</a:t>
            </a:r>
            <a:r>
              <a:rPr lang="en-US" sz="2400" dirty="0"/>
              <a:t>)   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F7533E-A722-43D8-B0E1-42FD799C74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92339"/>
              </p:ext>
            </p:extLst>
          </p:nvPr>
        </p:nvGraphicFramePr>
        <p:xfrm>
          <a:off x="508000" y="913180"/>
          <a:ext cx="7264400" cy="558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3" imgW="2857320" imgH="2286000" progId="Equation.DSMT4">
                  <p:embed/>
                </p:oleObj>
              </mc:Choice>
              <mc:Fallback>
                <p:oleObj name="Equation" r:id="rId3" imgW="2857320" imgH="2286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913180"/>
                        <a:ext cx="7264400" cy="558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608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5204A-4F42-4BD4-AD2E-4EFC6EABD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B86C5-97EB-4FDD-8580-DC7A374A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77972-A4CA-4DBB-9D75-479722A7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A0A25-8B64-412E-95E3-5450AF23CEA0}"/>
              </a:ext>
            </a:extLst>
          </p:cNvPr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1-dimensional </a:t>
            </a:r>
            <a:r>
              <a:rPr lang="en-US" sz="2400" dirty="0" err="1"/>
              <a:t>Ising</a:t>
            </a:r>
            <a:r>
              <a:rPr lang="en-US" sz="2400" dirty="0"/>
              <a:t> system of N spins with periodic boundary conditions (s</a:t>
            </a:r>
            <a:r>
              <a:rPr lang="en-US" sz="2400" baseline="-25000" dirty="0"/>
              <a:t>N+1</a:t>
            </a:r>
            <a:r>
              <a:rPr lang="en-US" sz="2400" dirty="0"/>
              <a:t>=s</a:t>
            </a:r>
            <a:r>
              <a:rPr lang="en-US" sz="2400" baseline="-25000" dirty="0"/>
              <a:t>1</a:t>
            </a:r>
            <a:r>
              <a:rPr lang="en-US" sz="2400" dirty="0"/>
              <a:t>)   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0D6E177-25B1-4875-8694-CF43908E47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510906"/>
              </p:ext>
            </p:extLst>
          </p:nvPr>
        </p:nvGraphicFramePr>
        <p:xfrm>
          <a:off x="228600" y="968375"/>
          <a:ext cx="8686800" cy="529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3" imgW="4012920" imgH="2539800" progId="Equation.DSMT4">
                  <p:embed/>
                </p:oleObj>
              </mc:Choice>
              <mc:Fallback>
                <p:oleObj name="Equation" r:id="rId3" imgW="4012920" imgH="25398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68375"/>
                        <a:ext cx="8686800" cy="529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763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8E2054-6160-4400-B6FD-090BA319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9E0B4A-3948-4F33-BD29-93488274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EB00C-F295-4770-BAFD-C279C866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C773141-060B-42E4-BB75-5883F61C2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5943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F1240C1-A14A-4883-B628-EDC8383753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212135"/>
              </p:ext>
            </p:extLst>
          </p:nvPr>
        </p:nvGraphicFramePr>
        <p:xfrm>
          <a:off x="666750" y="220663"/>
          <a:ext cx="4922838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4" imgW="2145960" imgH="533160" progId="Equation.DSMT4">
                  <p:embed/>
                </p:oleObj>
              </mc:Choice>
              <mc:Fallback>
                <p:oleObj name="Equation" r:id="rId4" imgW="2145960" imgH="533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220663"/>
                        <a:ext cx="4922838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E8C22EC-32CA-4DAE-888F-5DEB76504243}"/>
              </a:ext>
            </a:extLst>
          </p:cNvPr>
          <p:cNvSpPr txBox="1"/>
          <p:nvPr/>
        </p:nvSpPr>
        <p:spPr>
          <a:xfrm>
            <a:off x="4038600" y="5671458"/>
            <a:ext cx="121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Symbol" pitchFamily="18" charset="2"/>
              </a:rPr>
              <a:t>b</a:t>
            </a:r>
            <a:r>
              <a:rPr lang="en-US" sz="2400" b="1" i="1" dirty="0" err="1"/>
              <a:t>H</a:t>
            </a:r>
            <a:endParaRPr lang="en-US" sz="2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0F2340-FB14-4917-AB48-AB56CE25151D}"/>
              </a:ext>
            </a:extLst>
          </p:cNvPr>
          <p:cNvSpPr txBox="1"/>
          <p:nvPr/>
        </p:nvSpPr>
        <p:spPr>
          <a:xfrm>
            <a:off x="457200" y="32766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M/N</a:t>
            </a:r>
            <a:endParaRPr lang="en-US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6918BF-220E-4396-AF01-D123620A8F2D}"/>
              </a:ext>
            </a:extLst>
          </p:cNvPr>
          <p:cNvSpPr txBox="1"/>
          <p:nvPr/>
        </p:nvSpPr>
        <p:spPr>
          <a:xfrm>
            <a:off x="2438400" y="3124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be</a:t>
            </a:r>
            <a:r>
              <a:rPr lang="en-US" sz="2400" b="1" i="1" dirty="0"/>
              <a:t>=0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890394-0F75-46F0-A156-E7CB29768E4E}"/>
              </a:ext>
            </a:extLst>
          </p:cNvPr>
          <p:cNvSpPr txBox="1"/>
          <p:nvPr/>
        </p:nvSpPr>
        <p:spPr>
          <a:xfrm>
            <a:off x="1905000" y="2286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be</a:t>
            </a:r>
            <a:r>
              <a:rPr lang="en-US" sz="2400" b="1" i="1" dirty="0"/>
              <a:t>=1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2AF557-449B-4C14-9D42-9FC630D2FC6E}"/>
              </a:ext>
            </a:extLst>
          </p:cNvPr>
          <p:cNvSpPr txBox="1"/>
          <p:nvPr/>
        </p:nvSpPr>
        <p:spPr>
          <a:xfrm>
            <a:off x="1676400" y="1752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be</a:t>
            </a:r>
            <a:r>
              <a:rPr lang="en-US" sz="2400" b="1" i="1" dirty="0"/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val="1709345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084618"/>
              </p:ext>
            </p:extLst>
          </p:nvPr>
        </p:nvGraphicFramePr>
        <p:xfrm>
          <a:off x="1127125" y="1074738"/>
          <a:ext cx="5129213" cy="540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019240" imgH="2209680" progId="Equation.DSMT4">
                  <p:embed/>
                </p:oleObj>
              </mc:Choice>
              <mc:Fallback>
                <p:oleObj name="Equation" r:id="rId3" imgW="2019240" imgH="22096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1074738"/>
                        <a:ext cx="5129213" cy="540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57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 field approximation for 1-dimensional </a:t>
            </a:r>
            <a:r>
              <a:rPr lang="en-US" sz="2400" dirty="0" err="1"/>
              <a:t>Ising</a:t>
            </a:r>
            <a:r>
              <a:rPr lang="en-US" sz="2400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031365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867948"/>
              </p:ext>
            </p:extLst>
          </p:nvPr>
        </p:nvGraphicFramePr>
        <p:xfrm>
          <a:off x="119063" y="1085850"/>
          <a:ext cx="8618537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3" imgW="3530520" imgH="1244520" progId="Equation.DSMT4">
                  <p:embed/>
                </p:oleObj>
              </mc:Choice>
              <mc:Fallback>
                <p:oleObj name="Equation" r:id="rId3" imgW="3530520" imgH="12445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1085850"/>
                        <a:ext cx="8618537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 field partition function and Free energy:</a:t>
            </a:r>
          </a:p>
        </p:txBody>
      </p:sp>
    </p:spTree>
    <p:extLst>
      <p:ext uri="{BB962C8B-B14F-4D97-AF65-F5344CB8AC3E}">
        <p14:creationId xmlns:p14="http://schemas.microsoft.com/office/powerpoint/2010/main" val="1047212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F0B8F-2251-483C-ADA7-843DEC27C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305DDB-BB62-4EDE-B5A9-F4888352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BD0D01F-808C-49C7-804C-0A56B59B942F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ECDB8CB-E5ED-478C-B796-3B03A6CD7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52160"/>
            <a:ext cx="5924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FD8124C-1824-4172-8AA1-4ECA22B5C2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881753"/>
              </p:ext>
            </p:extLst>
          </p:nvPr>
        </p:nvGraphicFramePr>
        <p:xfrm>
          <a:off x="5192713" y="568325"/>
          <a:ext cx="3660775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4" imgW="1676160" imgH="736560" progId="Equation.DSMT4">
                  <p:embed/>
                </p:oleObj>
              </mc:Choice>
              <mc:Fallback>
                <p:oleObj name="Equation" r:id="rId4" imgW="167616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568325"/>
                        <a:ext cx="3660775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CA93304-F317-4548-82A0-1681BB816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070977"/>
              </p:ext>
            </p:extLst>
          </p:nvPr>
        </p:nvGraphicFramePr>
        <p:xfrm>
          <a:off x="87313" y="739775"/>
          <a:ext cx="4951412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6" imgW="2158920" imgH="736560" progId="Equation.DSMT4">
                  <p:embed/>
                </p:oleObj>
              </mc:Choice>
              <mc:Fallback>
                <p:oleObj name="Equation" r:id="rId6" imgW="2158920" imgH="736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739775"/>
                        <a:ext cx="4951412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5513EF-062D-444D-9405-E70B234C5DF4}"/>
              </a:ext>
            </a:extLst>
          </p:cNvPr>
          <p:cNvCxnSpPr/>
          <p:nvPr/>
        </p:nvCxnSpPr>
        <p:spPr>
          <a:xfrm>
            <a:off x="2286000" y="1981200"/>
            <a:ext cx="609600" cy="685800"/>
          </a:xfrm>
          <a:prstGeom prst="line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D222B3-136F-4CEA-9CE4-7F152134FDA3}"/>
              </a:ext>
            </a:extLst>
          </p:cNvPr>
          <p:cNvCxnSpPr/>
          <p:nvPr/>
        </p:nvCxnSpPr>
        <p:spPr>
          <a:xfrm flipH="1">
            <a:off x="4333875" y="2057400"/>
            <a:ext cx="1304925" cy="609600"/>
          </a:xfrm>
          <a:prstGeom prst="line">
            <a:avLst/>
          </a:prstGeom>
          <a:ln w="508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ACC978B-0FA8-4DED-93A4-36D2415F0828}"/>
              </a:ext>
            </a:extLst>
          </p:cNvPr>
          <p:cNvSpPr txBox="1"/>
          <p:nvPr/>
        </p:nvSpPr>
        <p:spPr>
          <a:xfrm>
            <a:off x="4191000" y="357419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b</a:t>
            </a:r>
            <a:r>
              <a:rPr lang="en-US" sz="2400" dirty="0"/>
              <a:t>=1</a:t>
            </a:r>
          </a:p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/>
              <a:t>=1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DA7C3-7A14-4618-94F8-26E63C373519}"/>
              </a:ext>
            </a:extLst>
          </p:cNvPr>
          <p:cNvSpPr txBox="1"/>
          <p:nvPr/>
        </p:nvSpPr>
        <p:spPr>
          <a:xfrm>
            <a:off x="4038600" y="6019800"/>
            <a:ext cx="1295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ECEAF8A-8B75-47E9-BECD-B12203A4D9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632249"/>
              </p:ext>
            </p:extLst>
          </p:nvPr>
        </p:nvGraphicFramePr>
        <p:xfrm>
          <a:off x="881289" y="3574196"/>
          <a:ext cx="5556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数式" r:id="rId8" imgW="253800" imgH="253800" progId="Equation.3">
                  <p:embed/>
                </p:oleObj>
              </mc:Choice>
              <mc:Fallback>
                <p:oleObj name="数式" r:id="rId8" imgW="253800" imgH="253800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89" y="3574196"/>
                        <a:ext cx="5556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4F32675-E641-4EA0-95E2-5437700AC4E5}"/>
              </a:ext>
            </a:extLst>
          </p:cNvPr>
          <p:cNvSpPr txBox="1"/>
          <p:nvPr/>
        </p:nvSpPr>
        <p:spPr>
          <a:xfrm>
            <a:off x="2286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dimensional </a:t>
            </a:r>
            <a:r>
              <a:rPr lang="en-US" sz="2400" dirty="0" err="1"/>
              <a:t>Ising</a:t>
            </a:r>
            <a:r>
              <a:rPr lang="en-US" sz="2400" dirty="0"/>
              <a:t> model with periodic boundary conditions: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D06610F-C922-415E-AA98-7C7E5FAAF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498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5E186-39A0-4E21-BBB9-3FBCFE7C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9F01A-5127-4888-BE6E-37D74664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B04A1-7795-4E56-8583-D9EBB64B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A8D26-0873-4D4B-A073-BFACA0DE534B}"/>
              </a:ext>
            </a:extLst>
          </p:cNvPr>
          <p:cNvSpPr txBox="1"/>
          <p:nvPr/>
        </p:nvSpPr>
        <p:spPr>
          <a:xfrm>
            <a:off x="304800" y="2286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Comment,  while the solution for H&gt;0 is qualitatively similar for the exact and mean field solutions,   the solution for H=0 is qualitatively different.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Exact solution in one dimension has no average spin for H=0 while the mean field solution has a finite average spin solution.</a:t>
            </a:r>
          </a:p>
        </p:txBody>
      </p:sp>
    </p:spTree>
    <p:extLst>
      <p:ext uri="{BB962C8B-B14F-4D97-AF65-F5344CB8AC3E}">
        <p14:creationId xmlns:p14="http://schemas.microsoft.com/office/powerpoint/2010/main" val="122018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6C05D-60DE-43E4-AC07-73AB3B11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EAF0EC-6C78-4DE9-A420-C241AA3A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923DF-26A5-4517-AA2D-F16BC5D74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A3AD1-4D09-4667-B2BB-67F62547F932}"/>
              </a:ext>
            </a:extLst>
          </p:cNvPr>
          <p:cNvSpPr txBox="1"/>
          <p:nvPr/>
        </p:nvSpPr>
        <p:spPr>
          <a:xfrm>
            <a:off x="152400" y="304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homework  (generally and also #26)</a:t>
            </a:r>
          </a:p>
          <a:p>
            <a:pPr lvl="1"/>
            <a:r>
              <a:rPr lang="en-US" sz="2400" dirty="0">
                <a:latin typeface="+mj-lt"/>
                <a:sym typeface="Wingdings" panose="05000000000000000000" pitchFamily="2" charset="2"/>
              </a:rPr>
              <a:t>It is important to check your units when you are doing numerical evaluations.</a:t>
            </a:r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0B457CD-AF6B-439F-BCBD-5CD810D272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455206"/>
              </p:ext>
            </p:extLst>
          </p:nvPr>
        </p:nvGraphicFramePr>
        <p:xfrm>
          <a:off x="1039416" y="2986668"/>
          <a:ext cx="416956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Equation" r:id="rId3" imgW="1307880" imgH="431640" progId="Equation.DSMT4">
                  <p:embed/>
                </p:oleObj>
              </mc:Choice>
              <mc:Fallback>
                <p:oleObj name="Equation" r:id="rId3" imgW="130788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C772BED-73CE-4A09-85FC-0065B15F17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9416" y="2986668"/>
                        <a:ext cx="4169567" cy="137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C883599-85A6-4551-B681-33F371034306}"/>
              </a:ext>
            </a:extLst>
          </p:cNvPr>
          <p:cNvSpPr txBox="1"/>
          <p:nvPr/>
        </p:nvSpPr>
        <p:spPr>
          <a:xfrm>
            <a:off x="228600" y="2057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Specifically for #26, you need to evaluate B(T) which modifies the ideal gas equation of state..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DABEC3-911F-4B91-94DB-47266F31FFC3}"/>
              </a:ext>
            </a:extLst>
          </p:cNvPr>
          <p:cNvSpPr txBox="1"/>
          <p:nvPr/>
        </p:nvSpPr>
        <p:spPr>
          <a:xfrm>
            <a:off x="457200" y="4876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are the units of B?</a:t>
            </a:r>
          </a:p>
        </p:txBody>
      </p:sp>
    </p:spTree>
    <p:extLst>
      <p:ext uri="{BB962C8B-B14F-4D97-AF65-F5344CB8AC3E}">
        <p14:creationId xmlns:p14="http://schemas.microsoft.com/office/powerpoint/2010/main" val="274475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6EBBCE-15E7-4170-9959-C933F6F4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67C7C5-7CE6-4B51-8FB6-F68D3561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E34CC-FE0D-4FB2-AE61-BA3C5CC1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11A27F-0627-4889-8E06-AC2D9A61FA81}"/>
              </a:ext>
            </a:extLst>
          </p:cNvPr>
          <p:cNvSpPr txBox="1"/>
          <p:nvPr/>
        </p:nvSpPr>
        <p:spPr>
          <a:xfrm>
            <a:off x="228600" y="381000"/>
            <a:ext cx="7848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Mike -- </a:t>
            </a:r>
            <a:r>
              <a:rPr lang="en-US" dirty="0"/>
              <a:t>I'm assuming the </a:t>
            </a:r>
            <a:r>
              <a:rPr lang="en-US" dirty="0" err="1"/>
              <a:t>Ising</a:t>
            </a:r>
            <a:r>
              <a:rPr lang="en-US" dirty="0"/>
              <a:t> model is only an accurate approximation for ferromagnets. In this case, how do we deal with antiferromagnets?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 How is it that the system discussed can become more ordered as the temperature gets higher, doesn't this violate entropy?</a:t>
            </a:r>
          </a:p>
          <a:p>
            <a:r>
              <a:rPr lang="en-US" dirty="0"/>
              <a:t>2. Could you go over how we get the average expected spin values (equation 8.49) from the partition function, just in this case especially?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667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94C593-B6E9-4792-8901-86C3ADB1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B80328-079B-4C35-8780-1F0C275A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F45D-1512-4FC6-A59E-DA88B2FC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6C1C36-ECDB-431C-B4FC-3D84A88CF5C2}"/>
              </a:ext>
            </a:extLst>
          </p:cNvPr>
          <p:cNvSpPr txBox="1"/>
          <p:nvPr/>
        </p:nvSpPr>
        <p:spPr>
          <a:xfrm>
            <a:off x="304800" y="3048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results from Friday    focusing on multi-electron atoms with net composite spin </a:t>
            </a:r>
            <a:r>
              <a:rPr lang="en-US" sz="2400" i="1" dirty="0">
                <a:latin typeface="+mj-lt"/>
              </a:rPr>
              <a:t>S </a:t>
            </a:r>
            <a:r>
              <a:rPr lang="en-US" sz="2400" dirty="0">
                <a:latin typeface="+mj-lt"/>
              </a:rPr>
              <a:t>(half integer or integer values) in the presence of a magnetic field </a:t>
            </a:r>
            <a:r>
              <a:rPr lang="en-US" sz="2400" b="1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 and nearest neighbor spin interactions (</a:t>
            </a:r>
            <a:r>
              <a:rPr lang="en-US" sz="2400" i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) modeled according to the Heisenberg model: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013E78C-FBD7-4DB2-B191-9BE3C7D7AE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00656"/>
              </p:ext>
            </p:extLst>
          </p:nvPr>
        </p:nvGraphicFramePr>
        <p:xfrm>
          <a:off x="457200" y="2347277"/>
          <a:ext cx="8146096" cy="3805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3" imgW="3047760" imgH="1422360" progId="Equation.DSMT4">
                  <p:embed/>
                </p:oleObj>
              </mc:Choice>
              <mc:Fallback>
                <p:oleObj name="Equation" r:id="rId3" imgW="3047760" imgH="1422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F043EC0-0E2D-4A0D-B2B7-1C720DD4BE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347277"/>
                        <a:ext cx="8146096" cy="3805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45C58E9D-6B61-4FC8-BD81-44A95D97D45F}"/>
              </a:ext>
            </a:extLst>
          </p:cNvPr>
          <p:cNvSpPr/>
          <p:nvPr/>
        </p:nvSpPr>
        <p:spPr>
          <a:xfrm>
            <a:off x="7558087" y="51816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4B45F7F-B476-4361-A81C-554B4C12F056}"/>
              </a:ext>
            </a:extLst>
          </p:cNvPr>
          <p:cNvSpPr/>
          <p:nvPr/>
        </p:nvSpPr>
        <p:spPr>
          <a:xfrm>
            <a:off x="8456543" y="518053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82DEB6E-AE30-48A9-B605-6B928AB23EA0}"/>
              </a:ext>
            </a:extLst>
          </p:cNvPr>
          <p:cNvCxnSpPr/>
          <p:nvPr/>
        </p:nvCxnSpPr>
        <p:spPr>
          <a:xfrm flipV="1">
            <a:off x="7817643" y="4731407"/>
            <a:ext cx="381000" cy="7191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585A9E-1772-41AE-8481-E06624334042}"/>
              </a:ext>
            </a:extLst>
          </p:cNvPr>
          <p:cNvCxnSpPr>
            <a:cxnSpLocks/>
          </p:cNvCxnSpPr>
          <p:nvPr/>
        </p:nvCxnSpPr>
        <p:spPr>
          <a:xfrm flipV="1">
            <a:off x="8724900" y="4731407"/>
            <a:ext cx="190500" cy="73822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31DFDF1-32F8-43BC-A0DF-4037EDA557C6}"/>
              </a:ext>
            </a:extLst>
          </p:cNvPr>
          <p:cNvSpPr txBox="1"/>
          <p:nvPr/>
        </p:nvSpPr>
        <p:spPr>
          <a:xfrm>
            <a:off x="7436644" y="5791200"/>
            <a:ext cx="1859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  </a:t>
            </a:r>
            <a:r>
              <a:rPr lang="en-US" sz="2400" i="1" dirty="0" err="1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           j</a:t>
            </a:r>
          </a:p>
        </p:txBody>
      </p:sp>
    </p:spTree>
    <p:extLst>
      <p:ext uri="{BB962C8B-B14F-4D97-AF65-F5344CB8AC3E}">
        <p14:creationId xmlns:p14="http://schemas.microsoft.com/office/powerpoint/2010/main" val="161509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CA364-1CDD-4CA7-BBEE-917999B80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450A4E-FECF-4EC6-99B9-7880E87E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E74C1-0C0E-4835-B061-A6FE814A6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AC61A8-9478-4E64-BCAB-B584EFCE3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494983"/>
              </p:ext>
            </p:extLst>
          </p:nvPr>
        </p:nvGraphicFramePr>
        <p:xfrm>
          <a:off x="387350" y="136525"/>
          <a:ext cx="8304213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3" imgW="4000320" imgH="2552400" progId="Equation.DSMT4">
                  <p:embed/>
                </p:oleObj>
              </mc:Choice>
              <mc:Fallback>
                <p:oleObj name="Equation" r:id="rId3" imgW="4000320" imgH="25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350" y="136525"/>
                        <a:ext cx="8304213" cy="529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2C1321-F8B4-4A55-85B8-5C29EBB3FE1C}"/>
              </a:ext>
            </a:extLst>
          </p:cNvPr>
          <p:cNvSpPr txBox="1"/>
          <p:nvPr/>
        </p:nvSpPr>
        <p:spPr>
          <a:xfrm>
            <a:off x="5867400" y="304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some equations presented Friday, </a:t>
            </a:r>
            <a:r>
              <a:rPr lang="en-US" sz="2400" i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 should have been written </a:t>
            </a:r>
            <a:r>
              <a:rPr lang="en-US" sz="2400" i="1" dirty="0">
                <a:latin typeface="+mj-lt"/>
              </a:rPr>
              <a:t>2J</a:t>
            </a:r>
            <a:r>
              <a:rPr lang="en-US" sz="2400" dirty="0">
                <a:latin typeface="+mj-lt"/>
              </a:rPr>
              <a:t>.   Apologies.</a:t>
            </a:r>
          </a:p>
        </p:txBody>
      </p:sp>
    </p:spTree>
    <p:extLst>
      <p:ext uri="{BB962C8B-B14F-4D97-AF65-F5344CB8AC3E}">
        <p14:creationId xmlns:p14="http://schemas.microsoft.com/office/powerpoint/2010/main" val="53146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2D792-09DA-417A-A504-D5DD907D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78A500-A814-42A4-B5B6-928A8A78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B0EED-6FE3-4C2F-9150-A56574ED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6EB1D52-1B6B-4555-9831-C00D39DA92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890255"/>
              </p:ext>
            </p:extLst>
          </p:nvPr>
        </p:nvGraphicFramePr>
        <p:xfrm>
          <a:off x="228601" y="107064"/>
          <a:ext cx="7315200" cy="186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7" name="Equation" r:id="rId3" imgW="3974760" imgH="1015920" progId="Equation.DSMT4">
                  <p:embed/>
                </p:oleObj>
              </mc:Choice>
              <mc:Fallback>
                <p:oleObj name="Equation" r:id="rId3" imgW="3974760" imgH="10159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30D4018-7C1E-4491-9AE7-C81F52D4D9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1" y="107064"/>
                        <a:ext cx="7315200" cy="186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09F5EBF-E52D-4EC9-9E2D-78716C69FC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381530"/>
              </p:ext>
            </p:extLst>
          </p:nvPr>
        </p:nvGraphicFramePr>
        <p:xfrm>
          <a:off x="213360" y="1934734"/>
          <a:ext cx="7621172" cy="2108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8" name="Equation" r:id="rId5" imgW="4406760" imgH="1218960" progId="Equation.DSMT4">
                  <p:embed/>
                </p:oleObj>
              </mc:Choice>
              <mc:Fallback>
                <p:oleObj name="Equation" r:id="rId5" imgW="44067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" y="1934734"/>
                        <a:ext cx="7621172" cy="2108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D8B6DE3-9C4C-489C-AA4A-C801F34BD7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240253"/>
              </p:ext>
            </p:extLst>
          </p:nvPr>
        </p:nvGraphicFramePr>
        <p:xfrm>
          <a:off x="228601" y="4105499"/>
          <a:ext cx="7304649" cy="2250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9" name="Equation" r:id="rId7" imgW="4368600" imgH="1346040" progId="Equation.DSMT4">
                  <p:embed/>
                </p:oleObj>
              </mc:Choice>
              <mc:Fallback>
                <p:oleObj name="Equation" r:id="rId7" imgW="43686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1" y="4105499"/>
                        <a:ext cx="7304649" cy="2250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89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E962CE-5E84-4C24-9B32-FE057204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8CF4F-C5C1-4575-8126-958A8603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9ED3C-1A5D-4C7C-9103-F03BA8EE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7B990B-468E-405F-9F58-0C0C2FF78997}"/>
              </a:ext>
            </a:extLst>
          </p:cNvPr>
          <p:cNvSpPr txBox="1"/>
          <p:nvPr/>
        </p:nvSpPr>
        <p:spPr>
          <a:xfrm>
            <a:off x="2286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i="1" dirty="0">
                <a:latin typeface="+mj-lt"/>
              </a:rPr>
              <a:t>n</a:t>
            </a:r>
            <a:r>
              <a:rPr lang="en-US" sz="2400" dirty="0">
                <a:latin typeface="+mj-lt"/>
              </a:rPr>
              <a:t> neighbors --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75C3CB4-9657-4029-B2AC-5558EC048AF5}"/>
              </a:ext>
            </a:extLst>
          </p:cNvPr>
          <p:cNvSpPr/>
          <p:nvPr/>
        </p:nvSpPr>
        <p:spPr>
          <a:xfrm>
            <a:off x="3857698" y="15240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58E20-03E0-4978-9ABE-3C77253CF60B}"/>
              </a:ext>
            </a:extLst>
          </p:cNvPr>
          <p:cNvSpPr txBox="1"/>
          <p:nvPr/>
        </p:nvSpPr>
        <p:spPr>
          <a:xfrm>
            <a:off x="228600" y="1524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Atoms in a line --           …                            ……       n=2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6109C-BABA-40D4-97D0-B7AE67646490}"/>
              </a:ext>
            </a:extLst>
          </p:cNvPr>
          <p:cNvSpPr/>
          <p:nvPr/>
        </p:nvSpPr>
        <p:spPr>
          <a:xfrm>
            <a:off x="4418647" y="15240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5F2134-EBD1-4833-81C5-F5E783E228BC}"/>
              </a:ext>
            </a:extLst>
          </p:cNvPr>
          <p:cNvSpPr/>
          <p:nvPr/>
        </p:nvSpPr>
        <p:spPr>
          <a:xfrm>
            <a:off x="4980585" y="15240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7FB9A7-AF38-4966-A1B1-D03F8DDE760F}"/>
              </a:ext>
            </a:extLst>
          </p:cNvPr>
          <p:cNvSpPr/>
          <p:nvPr/>
        </p:nvSpPr>
        <p:spPr>
          <a:xfrm>
            <a:off x="5546297" y="152400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6D8392-A1E6-4203-A5FF-B371BA4E99C9}"/>
              </a:ext>
            </a:extLst>
          </p:cNvPr>
          <p:cNvSpPr txBox="1"/>
          <p:nvPr/>
        </p:nvSpPr>
        <p:spPr>
          <a:xfrm>
            <a:off x="223911" y="25123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Atoms in a plane --           …                            ……       n=4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E4CED9C-419F-4F8F-B637-B71FBEE6EA19}"/>
              </a:ext>
            </a:extLst>
          </p:cNvPr>
          <p:cNvSpPr/>
          <p:nvPr/>
        </p:nvSpPr>
        <p:spPr>
          <a:xfrm>
            <a:off x="4117254" y="2476499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F26D6CA-7CD6-4664-ADBC-22413815D8A7}"/>
              </a:ext>
            </a:extLst>
          </p:cNvPr>
          <p:cNvSpPr/>
          <p:nvPr/>
        </p:nvSpPr>
        <p:spPr>
          <a:xfrm>
            <a:off x="4678203" y="248224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038FA9-2715-4956-B0CA-851CB196177D}"/>
              </a:ext>
            </a:extLst>
          </p:cNvPr>
          <p:cNvSpPr/>
          <p:nvPr/>
        </p:nvSpPr>
        <p:spPr>
          <a:xfrm>
            <a:off x="4678203" y="3015997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E6EE33D-7E8E-458F-942B-B6301A30705A}"/>
              </a:ext>
            </a:extLst>
          </p:cNvPr>
          <p:cNvSpPr/>
          <p:nvPr/>
        </p:nvSpPr>
        <p:spPr>
          <a:xfrm>
            <a:off x="4106666" y="304001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C1F12BA-544B-4C04-B124-8F8A55C376A3}"/>
              </a:ext>
            </a:extLst>
          </p:cNvPr>
          <p:cNvSpPr/>
          <p:nvPr/>
        </p:nvSpPr>
        <p:spPr>
          <a:xfrm>
            <a:off x="5764640" y="2481413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ABF43E-71A5-4D8E-B46E-93C833358A26}"/>
              </a:ext>
            </a:extLst>
          </p:cNvPr>
          <p:cNvSpPr/>
          <p:nvPr/>
        </p:nvSpPr>
        <p:spPr>
          <a:xfrm>
            <a:off x="5234939" y="2476499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C750FA0-2854-4112-9C13-47F90FCDD87B}"/>
              </a:ext>
            </a:extLst>
          </p:cNvPr>
          <p:cNvSpPr/>
          <p:nvPr/>
        </p:nvSpPr>
        <p:spPr>
          <a:xfrm>
            <a:off x="4163247" y="3573131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10C2CC-E7EC-4AEA-BC37-677D7F753A20}"/>
              </a:ext>
            </a:extLst>
          </p:cNvPr>
          <p:cNvSpPr/>
          <p:nvPr/>
        </p:nvSpPr>
        <p:spPr>
          <a:xfrm>
            <a:off x="5812483" y="3015997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BAB4406-0F0D-415A-9C02-8BEAD48AA7F6}"/>
              </a:ext>
            </a:extLst>
          </p:cNvPr>
          <p:cNvSpPr/>
          <p:nvPr/>
        </p:nvSpPr>
        <p:spPr>
          <a:xfrm>
            <a:off x="5221421" y="3004151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DCA6BF3-E1E4-4D91-982B-C9999C5ED9A1}"/>
              </a:ext>
            </a:extLst>
          </p:cNvPr>
          <p:cNvSpPr/>
          <p:nvPr/>
        </p:nvSpPr>
        <p:spPr>
          <a:xfrm>
            <a:off x="5805853" y="3543385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0A7E21-CF37-42D0-9071-5F4FCF077DD7}"/>
              </a:ext>
            </a:extLst>
          </p:cNvPr>
          <p:cNvSpPr/>
          <p:nvPr/>
        </p:nvSpPr>
        <p:spPr>
          <a:xfrm>
            <a:off x="5221420" y="3543385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13AE90A-AA11-4644-ACE7-C9A17E03FD2E}"/>
              </a:ext>
            </a:extLst>
          </p:cNvPr>
          <p:cNvSpPr/>
          <p:nvPr/>
        </p:nvSpPr>
        <p:spPr>
          <a:xfrm>
            <a:off x="4700604" y="3564799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CCFDE07-7C1E-4EF5-9D54-BBF05B812BB1}"/>
              </a:ext>
            </a:extLst>
          </p:cNvPr>
          <p:cNvSpPr/>
          <p:nvPr/>
        </p:nvSpPr>
        <p:spPr>
          <a:xfrm>
            <a:off x="4034058" y="438976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FCF8492-B7D1-4A1A-8320-C42A79032403}"/>
              </a:ext>
            </a:extLst>
          </p:cNvPr>
          <p:cNvSpPr/>
          <p:nvPr/>
        </p:nvSpPr>
        <p:spPr>
          <a:xfrm>
            <a:off x="4595007" y="4395517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A9221FA-53B5-4B8A-9AF4-AE62D44BA351}"/>
              </a:ext>
            </a:extLst>
          </p:cNvPr>
          <p:cNvSpPr/>
          <p:nvPr/>
        </p:nvSpPr>
        <p:spPr>
          <a:xfrm>
            <a:off x="4906253" y="4873244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74D2FD-E10B-4CE2-B9E1-A609D46C4D4A}"/>
              </a:ext>
            </a:extLst>
          </p:cNvPr>
          <p:cNvSpPr/>
          <p:nvPr/>
        </p:nvSpPr>
        <p:spPr>
          <a:xfrm>
            <a:off x="4345487" y="4844647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D8E4E0F-2317-4AE7-8BD4-989770AD0C28}"/>
              </a:ext>
            </a:extLst>
          </p:cNvPr>
          <p:cNvSpPr/>
          <p:nvPr/>
        </p:nvSpPr>
        <p:spPr>
          <a:xfrm>
            <a:off x="5681444" y="4394682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A3F0F42-74F1-45A0-B316-B42C20997275}"/>
              </a:ext>
            </a:extLst>
          </p:cNvPr>
          <p:cNvSpPr/>
          <p:nvPr/>
        </p:nvSpPr>
        <p:spPr>
          <a:xfrm>
            <a:off x="5151743" y="438976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EEC039D-069F-4F27-9677-7C9CFF0E0D20}"/>
              </a:ext>
            </a:extLst>
          </p:cNvPr>
          <p:cNvSpPr/>
          <p:nvPr/>
        </p:nvSpPr>
        <p:spPr>
          <a:xfrm>
            <a:off x="4121943" y="5304592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8526BAF-6B36-4C09-889D-AC0EF01783AB}"/>
              </a:ext>
            </a:extLst>
          </p:cNvPr>
          <p:cNvSpPr/>
          <p:nvPr/>
        </p:nvSpPr>
        <p:spPr>
          <a:xfrm>
            <a:off x="5478500" y="4884150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B827D14-8B28-4A42-AC8D-A51B7B5F2DFE}"/>
              </a:ext>
            </a:extLst>
          </p:cNvPr>
          <p:cNvSpPr/>
          <p:nvPr/>
        </p:nvSpPr>
        <p:spPr>
          <a:xfrm>
            <a:off x="3814893" y="4855035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D7CE4AB-ECF3-43AA-BB23-0DEF1035F599}"/>
              </a:ext>
            </a:extLst>
          </p:cNvPr>
          <p:cNvSpPr/>
          <p:nvPr/>
        </p:nvSpPr>
        <p:spPr>
          <a:xfrm>
            <a:off x="6002049" y="4864082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8EE5D9C-5039-4372-ABB3-FCB2F82B94C2}"/>
              </a:ext>
            </a:extLst>
          </p:cNvPr>
          <p:cNvSpPr/>
          <p:nvPr/>
        </p:nvSpPr>
        <p:spPr>
          <a:xfrm>
            <a:off x="5192377" y="534438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6107A94-8624-4A87-A2F0-AE66CB2B2766}"/>
              </a:ext>
            </a:extLst>
          </p:cNvPr>
          <p:cNvSpPr/>
          <p:nvPr/>
        </p:nvSpPr>
        <p:spPr>
          <a:xfrm>
            <a:off x="4617408" y="5335534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22F6F43-B2B5-43B5-B2BC-D3B001150CC4}"/>
              </a:ext>
            </a:extLst>
          </p:cNvPr>
          <p:cNvSpPr/>
          <p:nvPr/>
        </p:nvSpPr>
        <p:spPr>
          <a:xfrm>
            <a:off x="5752613" y="5370908"/>
            <a:ext cx="519113" cy="53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9EDAB58-F56E-427B-B7BC-FEDFE21B082C}"/>
              </a:ext>
            </a:extLst>
          </p:cNvPr>
          <p:cNvSpPr txBox="1"/>
          <p:nvPr/>
        </p:nvSpPr>
        <p:spPr>
          <a:xfrm>
            <a:off x="7061982" y="4864082"/>
            <a:ext cx="1039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n=6</a:t>
            </a:r>
          </a:p>
        </p:txBody>
      </p:sp>
    </p:spTree>
    <p:extLst>
      <p:ext uri="{BB962C8B-B14F-4D97-AF65-F5344CB8AC3E}">
        <p14:creationId xmlns:p14="http://schemas.microsoft.com/office/powerpoint/2010/main" val="104772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3067-D61F-4651-AB04-BA58596C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4/26/2021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36BAC6-6594-45CC-8293-27340448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0F49-D164-4C9C-B41E-52924A23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B20898-F0AC-4E32-9165-5FBE52C77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902877"/>
              </p:ext>
            </p:extLst>
          </p:nvPr>
        </p:nvGraphicFramePr>
        <p:xfrm>
          <a:off x="287515" y="136525"/>
          <a:ext cx="8568969" cy="158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3" name="Equation" r:id="rId3" imgW="4749480" imgH="876240" progId="Equation.DSMT4">
                  <p:embed/>
                </p:oleObj>
              </mc:Choice>
              <mc:Fallback>
                <p:oleObj name="Equation" r:id="rId3" imgW="47494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515" y="136525"/>
                        <a:ext cx="8568969" cy="158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FA79D6-7124-442C-A0ED-95442F96D356}"/>
              </a:ext>
            </a:extLst>
          </p:cNvPr>
          <p:cNvSpPr txBox="1"/>
          <p:nvPr/>
        </p:nvSpPr>
        <p:spPr>
          <a:xfrm>
            <a:off x="227127" y="1735016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that for some materials it is possible to find solutions for zero external magnetic field.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25E71E0-97AA-4091-BCDA-34415825AF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327088"/>
              </p:ext>
            </p:extLst>
          </p:nvPr>
        </p:nvGraphicFramePr>
        <p:xfrm>
          <a:off x="243539" y="2548429"/>
          <a:ext cx="7645400" cy="223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4" name="Equation" r:id="rId5" imgW="4165560" imgH="1218960" progId="Equation.DSMT4">
                  <p:embed/>
                </p:oleObj>
              </mc:Choice>
              <mc:Fallback>
                <p:oleObj name="Equation" r:id="rId5" imgW="4165560" imgH="12189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49B95D7-A977-4CEE-AD78-5B0E6C2C8F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539" y="2548429"/>
                        <a:ext cx="7645400" cy="2237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29A8CAE-2D1A-48E6-A987-8DA77D08D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452331"/>
              </p:ext>
            </p:extLst>
          </p:nvPr>
        </p:nvGraphicFramePr>
        <p:xfrm>
          <a:off x="330890" y="4925776"/>
          <a:ext cx="5334000" cy="1430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5" name="Equation" r:id="rId7" imgW="3314520" imgH="888840" progId="Equation.DSMT4">
                  <p:embed/>
                </p:oleObj>
              </mc:Choice>
              <mc:Fallback>
                <p:oleObj name="Equation" r:id="rId7" imgW="33145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0890" y="4925776"/>
                        <a:ext cx="5334000" cy="1430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8AF3DF7-5A17-48C9-8397-C662E9E4AEDA}"/>
              </a:ext>
            </a:extLst>
          </p:cNvPr>
          <p:cNvSpPr txBox="1"/>
          <p:nvPr/>
        </p:nvSpPr>
        <p:spPr>
          <a:xfrm>
            <a:off x="5950933" y="5156021"/>
            <a:ext cx="3172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</a:t>
            </a:r>
            <a:r>
              <a:rPr lang="en-US" sz="2400" i="1" dirty="0">
                <a:latin typeface="+mj-lt"/>
              </a:rPr>
              <a:t>T  </a:t>
            </a:r>
            <a:r>
              <a:rPr lang="en-US" sz="2400" dirty="0">
                <a:latin typeface="Symbol" panose="05050102010706020507" pitchFamily="18" charset="2"/>
              </a:rPr>
              <a:t>£</a:t>
            </a:r>
            <a:r>
              <a:rPr lang="en-US" sz="2400" i="1" dirty="0">
                <a:latin typeface="Symbol" panose="05050102010706020507" pitchFamily="18" charset="2"/>
              </a:rPr>
              <a:t>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c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the material is in a ferromagnetic phase.</a:t>
            </a:r>
            <a:endParaRPr lang="en-US" sz="2400" i="1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623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31066</TotalTime>
  <Words>1045</Words>
  <Application>Microsoft Office PowerPoint</Application>
  <PresentationFormat>On-screen Show (4:3)</PresentationFormat>
  <Paragraphs>171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1923</cp:revision>
  <cp:lastPrinted>2021-01-31T04:39:24Z</cp:lastPrinted>
  <dcterms:created xsi:type="dcterms:W3CDTF">2012-01-10T18:32:24Z</dcterms:created>
  <dcterms:modified xsi:type="dcterms:W3CDTF">2021-04-26T17:04:01Z</dcterms:modified>
</cp:coreProperties>
</file>