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6" r:id="rId2"/>
    <p:sldId id="324" r:id="rId3"/>
    <p:sldId id="325" r:id="rId4"/>
    <p:sldId id="327" r:id="rId5"/>
    <p:sldId id="328" r:id="rId6"/>
    <p:sldId id="329" r:id="rId7"/>
    <p:sldId id="330" r:id="rId8"/>
    <p:sldId id="331" r:id="rId9"/>
    <p:sldId id="326" r:id="rId10"/>
    <p:sldId id="332" r:id="rId11"/>
    <p:sldId id="333" r:id="rId12"/>
    <p:sldId id="334" r:id="rId13"/>
    <p:sldId id="338" r:id="rId14"/>
    <p:sldId id="335" r:id="rId15"/>
    <p:sldId id="336" r:id="rId16"/>
    <p:sldId id="337" r:id="rId17"/>
    <p:sldId id="339" r:id="rId18"/>
    <p:sldId id="340" r:id="rId19"/>
    <p:sldId id="341" r:id="rId20"/>
    <p:sldId id="342" r:id="rId21"/>
    <p:sldId id="343" r:id="rId22"/>
    <p:sldId id="344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4/28/2021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0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2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3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158827"/>
            <a:ext cx="876300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341/641 Thermodynamics and Statistical Mechanics</a:t>
            </a:r>
          </a:p>
          <a:p>
            <a:pPr algn="ctr"/>
            <a:r>
              <a:rPr lang="en-US" sz="3200" b="1" dirty="0"/>
              <a:t>MWF:  Online at 12 PM &amp; FTF at 2 PM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for Lecture 36:</a:t>
            </a:r>
          </a:p>
          <a:p>
            <a:pPr algn="ctr"/>
            <a:endParaRPr lang="en-US" sz="1000" b="1" dirty="0"/>
          </a:p>
          <a:p>
            <a:pPr algn="ctr"/>
            <a:r>
              <a:rPr lang="en-US" sz="2400" b="1" dirty="0"/>
              <a:t>Review Part 1</a:t>
            </a:r>
          </a:p>
          <a:p>
            <a:pPr algn="ctr"/>
            <a:endParaRPr lang="en-US" sz="2400" b="1" dirty="0"/>
          </a:p>
          <a:p>
            <a:pPr lvl="3" indent="-457200">
              <a:spcBef>
                <a:spcPct val="50000"/>
              </a:spcBef>
              <a:buFontTx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Overview</a:t>
            </a:r>
          </a:p>
          <a:p>
            <a:pPr lvl="3" indent="-457200">
              <a:spcBef>
                <a:spcPct val="50000"/>
              </a:spcBef>
              <a:buFontTx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Variables and functions of thermodynamics</a:t>
            </a:r>
          </a:p>
          <a:p>
            <a:pPr lvl="3" indent="-457200">
              <a:spcBef>
                <a:spcPct val="50000"/>
              </a:spcBef>
              <a:buFontTx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Various macroscopic and microscopic viewpoints</a:t>
            </a:r>
          </a:p>
          <a:p>
            <a:pPr marL="914400" lvl="3">
              <a:spcBef>
                <a:spcPct val="50000"/>
              </a:spcBef>
            </a:pPr>
            <a:endParaRPr lang="en-US" sz="2400" b="1" dirty="0">
              <a:solidFill>
                <a:schemeClr val="folHlink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C5B91D-9561-4743-A1D2-EFA8BE515BFF}"/>
              </a:ext>
            </a:extLst>
          </p:cNvPr>
          <p:cNvSpPr txBox="1"/>
          <p:nvPr/>
        </p:nvSpPr>
        <p:spPr>
          <a:xfrm>
            <a:off x="7086600" y="16764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Record!!!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739F48-A755-4781-AD71-E638F3368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A3637E-0198-4E3B-A4CF-044F238B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070087-69D3-4805-A9DC-F5F23F55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3E3F00-756B-4CE5-9F1C-A7CA43090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2B5CC9-41BD-49CC-9C95-45F17DB2C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4D25A8-DBF8-4010-9453-5E6435DAA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40327B-08EF-4DA1-A7D1-ED4937E3B509}"/>
              </a:ext>
            </a:extLst>
          </p:cNvPr>
          <p:cNvSpPr txBox="1"/>
          <p:nvPr/>
        </p:nvSpPr>
        <p:spPr>
          <a:xfrm>
            <a:off x="225137" y="225073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an ideal gas with </a:t>
            </a:r>
            <a:r>
              <a:rPr lang="en-US" sz="2400" i="1" dirty="0">
                <a:latin typeface="+mj-lt"/>
              </a:rPr>
              <a:t>N</a:t>
            </a:r>
            <a:r>
              <a:rPr lang="en-US" sz="2400" dirty="0">
                <a:latin typeface="+mj-lt"/>
              </a:rPr>
              <a:t> atoms of mass </a:t>
            </a:r>
            <a:r>
              <a:rPr lang="en-US" sz="2400" i="1" dirty="0">
                <a:latin typeface="+mj-lt"/>
              </a:rPr>
              <a:t>M</a:t>
            </a:r>
            <a:r>
              <a:rPr lang="en-US" sz="2400" dirty="0">
                <a:latin typeface="+mj-lt"/>
              </a:rPr>
              <a:t>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916F65B-C27C-4451-9C07-1D0D4BF39C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9193061"/>
              </p:ext>
            </p:extLst>
          </p:nvPr>
        </p:nvGraphicFramePr>
        <p:xfrm>
          <a:off x="225425" y="2663825"/>
          <a:ext cx="8394700" cy="355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8" name="Equation" r:id="rId3" imgW="3873240" imgH="1638000" progId="Equation.DSMT4">
                  <p:embed/>
                </p:oleObj>
              </mc:Choice>
              <mc:Fallback>
                <p:oleObj name="Equation" r:id="rId3" imgW="3873240" imgH="16380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56EB732-0E5C-48A8-8D91-6E158BE280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5425" y="2663825"/>
                        <a:ext cx="8394700" cy="355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2B353F0-20CD-4E73-BE97-EE831C6D46BE}"/>
              </a:ext>
            </a:extLst>
          </p:cNvPr>
          <p:cNvSpPr txBox="1"/>
          <p:nvPr/>
        </p:nvSpPr>
        <p:spPr>
          <a:xfrm>
            <a:off x="76200" y="3048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Since the atoms are in a box of volume </a:t>
            </a:r>
            <a:r>
              <a:rPr lang="en-US" sz="2400" i="1" dirty="0">
                <a:latin typeface="+mj-lt"/>
              </a:rPr>
              <a:t>V</a:t>
            </a:r>
            <a:r>
              <a:rPr lang="en-US" sz="2400" dirty="0">
                <a:latin typeface="+mj-lt"/>
              </a:rPr>
              <a:t>: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0AA5B04-6A9A-45C6-ABDC-4AE896EFF3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9158742"/>
              </p:ext>
            </p:extLst>
          </p:nvPr>
        </p:nvGraphicFramePr>
        <p:xfrm>
          <a:off x="568037" y="840475"/>
          <a:ext cx="3429000" cy="1125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9" name="Equation" r:id="rId5" imgW="850680" imgH="279360" progId="Equation.DSMT4">
                  <p:embed/>
                </p:oleObj>
              </mc:Choice>
              <mc:Fallback>
                <p:oleObj name="Equation" r:id="rId5" imgW="850680" imgH="2793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9FB38636-03A4-424C-A9BC-3F44683639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8037" y="840475"/>
                        <a:ext cx="3429000" cy="11259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6124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6C8D98-D5CF-4CFA-B104-21FA84AC8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C53911-5F91-4567-8248-B670E5600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BCA63-F3BB-4AA1-99F9-A120C7CCB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E05CC0E-A952-465A-99D9-B30FD3540D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1738483"/>
              </p:ext>
            </p:extLst>
          </p:nvPr>
        </p:nvGraphicFramePr>
        <p:xfrm>
          <a:off x="598941" y="304800"/>
          <a:ext cx="3993841" cy="112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1" name="Equation" r:id="rId3" imgW="1396800" imgH="393480" progId="Equation.DSMT4">
                  <p:embed/>
                </p:oleObj>
              </mc:Choice>
              <mc:Fallback>
                <p:oleObj name="Equation" r:id="rId3" imgW="1396800" imgH="393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0584DDDC-B99A-4FB7-8A8D-F883597943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8941" y="304800"/>
                        <a:ext cx="3993841" cy="1125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3F5DCDF-5A63-4BD4-B442-42964038E85A}"/>
              </a:ext>
            </a:extLst>
          </p:cNvPr>
          <p:cNvSpPr txBox="1"/>
          <p:nvPr/>
        </p:nvSpPr>
        <p:spPr>
          <a:xfrm>
            <a:off x="723900" y="1307443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delta function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0AA5D1-C9E6-45A7-BFCC-87489F54F891}"/>
              </a:ext>
            </a:extLst>
          </p:cNvPr>
          <p:cNvSpPr txBox="1"/>
          <p:nvPr/>
        </p:nvSpPr>
        <p:spPr>
          <a:xfrm>
            <a:off x="3151909" y="1307444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step function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69E3DF6-7D62-4B74-9577-6752C9AFF4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8523077"/>
              </p:ext>
            </p:extLst>
          </p:nvPr>
        </p:nvGraphicFramePr>
        <p:xfrm>
          <a:off x="751609" y="2364812"/>
          <a:ext cx="5607050" cy="3723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2" name="Equation" r:id="rId5" imgW="3288960" imgH="2184120" progId="Equation.DSMT4">
                  <p:embed/>
                </p:oleObj>
              </mc:Choice>
              <mc:Fallback>
                <p:oleObj name="Equation" r:id="rId5" imgW="3288960" imgH="218412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4AD8F7E2-2CED-4C33-8B07-DB57312068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1609" y="2364812"/>
                        <a:ext cx="5607050" cy="37236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rrow: Left 8">
            <a:extLst>
              <a:ext uri="{FF2B5EF4-FFF2-40B4-BE49-F238E27FC236}">
                <a16:creationId xmlns:a16="http://schemas.microsoft.com/office/drawing/2014/main" id="{4F3DD88E-C3BC-418F-98E2-D392D02474EB}"/>
              </a:ext>
            </a:extLst>
          </p:cNvPr>
          <p:cNvSpPr/>
          <p:nvPr/>
        </p:nvSpPr>
        <p:spPr>
          <a:xfrm>
            <a:off x="3886200" y="5486400"/>
            <a:ext cx="5334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9B678A20-6797-4A41-8A2E-4272C5E3D1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1606087"/>
              </p:ext>
            </p:extLst>
          </p:nvPr>
        </p:nvGraphicFramePr>
        <p:xfrm>
          <a:off x="4733925" y="5308600"/>
          <a:ext cx="35623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3" name="Equation" r:id="rId7" imgW="1892160" imgH="431640" progId="Equation.DSMT4">
                  <p:embed/>
                </p:oleObj>
              </mc:Choice>
              <mc:Fallback>
                <p:oleObj name="Equation" r:id="rId7" imgW="1892160" imgH="43164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0522A451-35B6-44A4-AC79-4610A0236B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733925" y="5308600"/>
                        <a:ext cx="3562350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6943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40903A-5E65-4706-9C1F-6E609730F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07A049-DB68-44AF-A0D0-CCFF83CF4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7F089C-24C6-4E4F-8113-0F29C2A78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9621C87-F024-4A2D-98A3-7977DC5B51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4357841"/>
              </p:ext>
            </p:extLst>
          </p:nvPr>
        </p:nvGraphicFramePr>
        <p:xfrm>
          <a:off x="990600" y="1358900"/>
          <a:ext cx="6227763" cy="367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6" name="Equation" r:id="rId3" imgW="2349360" imgH="1384200" progId="Equation.DSMT4">
                  <p:embed/>
                </p:oleObj>
              </mc:Choice>
              <mc:Fallback>
                <p:oleObj name="Equation" r:id="rId3" imgW="2349360" imgH="13842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AC0D12C-2DD6-40F7-A9FD-7BA6DFC4C4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1358900"/>
                        <a:ext cx="6227763" cy="3670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9524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43AD58-C377-41B2-A734-DDF4A8E6C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0DC8D9-6FAC-4BF1-AF7A-4DF6BE07D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A34B7-7816-432A-A66B-49EDD44C2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C64B3A2-AE7F-4AEE-881C-9C32296B4A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1266668"/>
              </p:ext>
            </p:extLst>
          </p:nvPr>
        </p:nvGraphicFramePr>
        <p:xfrm>
          <a:off x="457200" y="685800"/>
          <a:ext cx="8352195" cy="172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8" name="Equation" r:id="rId3" imgW="3263760" imgH="672840" progId="Equation.DSMT4">
                  <p:embed/>
                </p:oleObj>
              </mc:Choice>
              <mc:Fallback>
                <p:oleObj name="Equation" r:id="rId3" imgW="3263760" imgH="6728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A773960C-99CF-48F7-B9D7-86BCAC3F8B8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685800"/>
                        <a:ext cx="8352195" cy="1722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E7A5ABA-D494-4F26-B6B6-DB8AA5EE81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5601339"/>
              </p:ext>
            </p:extLst>
          </p:nvPr>
        </p:nvGraphicFramePr>
        <p:xfrm>
          <a:off x="1010227" y="2429019"/>
          <a:ext cx="5473700" cy="3632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9" name="Equation" r:id="rId5" imgW="2717640" imgH="1803240" progId="Equation.DSMT4">
                  <p:embed/>
                </p:oleObj>
              </mc:Choice>
              <mc:Fallback>
                <p:oleObj name="Equation" r:id="rId5" imgW="2717640" imgH="18032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E1AB6E5-AF83-4B7F-8593-99D39D9952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10227" y="2429019"/>
                        <a:ext cx="5473700" cy="36320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33F9A60-1638-49D6-9550-193F50ED85B4}"/>
              </a:ext>
            </a:extLst>
          </p:cNvPr>
          <p:cNvSpPr txBox="1"/>
          <p:nvPr/>
        </p:nvSpPr>
        <p:spPr>
          <a:xfrm>
            <a:off x="6248400" y="34290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Using Stirling approximation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4C0B02-23D3-41C8-8496-B8013B809E09}"/>
              </a:ext>
            </a:extLst>
          </p:cNvPr>
          <p:cNvSpPr txBox="1"/>
          <p:nvPr/>
        </p:nvSpPr>
        <p:spPr>
          <a:xfrm>
            <a:off x="6553200" y="50292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Sachur</a:t>
            </a:r>
            <a:r>
              <a:rPr lang="en-US" sz="2400" dirty="0">
                <a:latin typeface="+mj-lt"/>
              </a:rPr>
              <a:t>-Tetrode equation</a:t>
            </a:r>
          </a:p>
        </p:txBody>
      </p:sp>
    </p:spTree>
    <p:extLst>
      <p:ext uri="{BB962C8B-B14F-4D97-AF65-F5344CB8AC3E}">
        <p14:creationId xmlns:p14="http://schemas.microsoft.com/office/powerpoint/2010/main" val="2186531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17B8FB-C179-4F98-89C0-D4AE26A74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2224E9-74C0-4344-AED3-9607745CC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6FBE98-D503-4F61-9537-4AA1BEF32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CCB80D-2EBA-4EA5-855A-752C922C194E}"/>
              </a:ext>
            </a:extLst>
          </p:cNvPr>
          <p:cNvSpPr txBox="1"/>
          <p:nvPr/>
        </p:nvSpPr>
        <p:spPr>
          <a:xfrm>
            <a:off x="457200" y="304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Helmholtz free energy for monoatomic ideal gas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1F38F1A-E080-4C99-97FB-28C2B61602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65133"/>
              </p:ext>
            </p:extLst>
          </p:nvPr>
        </p:nvGraphicFramePr>
        <p:xfrm>
          <a:off x="672790" y="1373603"/>
          <a:ext cx="8001000" cy="4744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3" name="Equation" r:id="rId3" imgW="4241520" imgH="2514600" progId="Equation.DSMT4">
                  <p:embed/>
                </p:oleObj>
              </mc:Choice>
              <mc:Fallback>
                <p:oleObj name="Equation" r:id="rId3" imgW="4241520" imgH="25146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C3D402CE-546C-4B17-AF90-2A27192BBB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2790" y="1373603"/>
                        <a:ext cx="8001000" cy="47449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327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CF54DB-541D-4849-89C8-39A188488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96B073-A4A7-44F4-8355-6C64C0206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AC1AF-483B-433F-BCB0-BAF62A31F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A802EB-2069-415B-BDE9-07F427FBBF15}"/>
              </a:ext>
            </a:extLst>
          </p:cNvPr>
          <p:cNvSpPr txBox="1"/>
          <p:nvPr/>
        </p:nvSpPr>
        <p:spPr>
          <a:xfrm>
            <a:off x="375850" y="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Gibbs free energy for monoatomic ideal gas</a:t>
            </a:r>
          </a:p>
          <a:p>
            <a:r>
              <a:rPr lang="en-US" sz="2400" dirty="0">
                <a:latin typeface="+mj-lt"/>
              </a:rPr>
              <a:t>       [We have only worked out the entropy for this case.]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C82B0F9-C214-41C9-B2AA-31AA099DA9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8735768"/>
              </p:ext>
            </p:extLst>
          </p:nvPr>
        </p:nvGraphicFramePr>
        <p:xfrm>
          <a:off x="631031" y="739775"/>
          <a:ext cx="7881937" cy="579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7" name="Equation" r:id="rId3" imgW="4178160" imgH="3073320" progId="Equation.DSMT4">
                  <p:embed/>
                </p:oleObj>
              </mc:Choice>
              <mc:Fallback>
                <p:oleObj name="Equation" r:id="rId3" imgW="4178160" imgH="30733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C3D402CE-546C-4B17-AF90-2A27192BBB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1031" y="739775"/>
                        <a:ext cx="7881937" cy="5799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9587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29B6F3-3933-419B-AC4A-5AAC939F2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47E61B-6367-4679-81D0-CBAD64D90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E93012-A7B1-40E4-8CD1-F4C7D41C5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4D6823-8A9D-4403-9001-600FEF27B8B4}"/>
              </a:ext>
            </a:extLst>
          </p:cNvPr>
          <p:cNvSpPr txBox="1"/>
          <p:nvPr/>
        </p:nvSpPr>
        <p:spPr>
          <a:xfrm>
            <a:off x="228600" y="3048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One further comment about chemical potential using ideal gas example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3A82751-F54F-469D-ACA3-054E229E18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3662491"/>
              </p:ext>
            </p:extLst>
          </p:nvPr>
        </p:nvGraphicFramePr>
        <p:xfrm>
          <a:off x="368300" y="1676400"/>
          <a:ext cx="8026400" cy="292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1" name="Equation" r:id="rId3" imgW="4254480" imgH="1549080" progId="Equation.DSMT4">
                  <p:embed/>
                </p:oleObj>
              </mc:Choice>
              <mc:Fallback>
                <p:oleObj name="Equation" r:id="rId3" imgW="4254480" imgH="15490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052E5A9-0E34-4A21-B773-49E90C2E3EC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8300" y="1676400"/>
                        <a:ext cx="8026400" cy="2924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EECD75A-1546-4514-B8AF-6C6EECF1FC99}"/>
              </a:ext>
            </a:extLst>
          </p:cNvPr>
          <p:cNvSpPr txBox="1"/>
          <p:nvPr/>
        </p:nvSpPr>
        <p:spPr>
          <a:xfrm>
            <a:off x="152400" y="5105400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all of these results were derived from a knowledge of the entropy of our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microcanonical</a:t>
            </a:r>
            <a:r>
              <a:rPr lang="en-US" sz="2400" dirty="0">
                <a:latin typeface="+mj-lt"/>
              </a:rPr>
              <a:t> mono atomic ideal gas</a:t>
            </a:r>
          </a:p>
        </p:txBody>
      </p:sp>
    </p:spTree>
    <p:extLst>
      <p:ext uri="{BB962C8B-B14F-4D97-AF65-F5344CB8AC3E}">
        <p14:creationId xmlns:p14="http://schemas.microsoft.com/office/powerpoint/2010/main" val="1681837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F5DCC4-520E-4E1C-B63E-7149A810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D9D9DC-B14E-4D0F-B45E-F204C85B3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65ADFB-B474-46BA-A8BB-0FFAA4421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0709C4-43AA-462E-A451-2E4C1CF723E9}"/>
              </a:ext>
            </a:extLst>
          </p:cNvPr>
          <p:cNvSpPr txBox="1"/>
          <p:nvPr/>
        </p:nvSpPr>
        <p:spPr>
          <a:xfrm>
            <a:off x="228600" y="258856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Canonical ensemble: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9C0792-3A2C-4941-9074-4435F9F46D62}"/>
              </a:ext>
            </a:extLst>
          </p:cNvPr>
          <p:cNvSpPr/>
          <p:nvPr/>
        </p:nvSpPr>
        <p:spPr>
          <a:xfrm>
            <a:off x="1143000" y="3505200"/>
            <a:ext cx="6781800" cy="2667000"/>
          </a:xfrm>
          <a:prstGeom prst="rect">
            <a:avLst/>
          </a:prstGeom>
          <a:pattFill prst="zigZ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BD563C-DF47-4916-8503-5D4F4B962002}"/>
              </a:ext>
            </a:extLst>
          </p:cNvPr>
          <p:cNvSpPr/>
          <p:nvPr/>
        </p:nvSpPr>
        <p:spPr>
          <a:xfrm>
            <a:off x="3733800" y="4495800"/>
            <a:ext cx="1143000" cy="685800"/>
          </a:xfrm>
          <a:prstGeom prst="rect">
            <a:avLst/>
          </a:prstGeom>
          <a:solidFill>
            <a:srgbClr val="CC00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845FA3-DF07-4221-BB65-A4F27AE91443}"/>
              </a:ext>
            </a:extLst>
          </p:cNvPr>
          <p:cNvSpPr txBox="1"/>
          <p:nvPr/>
        </p:nvSpPr>
        <p:spPr>
          <a:xfrm>
            <a:off x="1524000" y="38100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E</a:t>
            </a:r>
            <a:r>
              <a:rPr lang="en-US" sz="2400" b="1" baseline="-25000" dirty="0" err="1"/>
              <a:t>b</a:t>
            </a:r>
            <a:r>
              <a:rPr lang="en-US" sz="2400" b="1" dirty="0" err="1"/>
              <a:t>,T</a:t>
            </a:r>
            <a:r>
              <a:rPr lang="en-US" sz="2400" b="1" baseline="-25000" dirty="0" err="1"/>
              <a:t>b</a:t>
            </a:r>
            <a:endParaRPr lang="en-US" sz="2400" b="1" baseline="-25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5CA39F-A182-4782-8D2E-C50557C7F925}"/>
              </a:ext>
            </a:extLst>
          </p:cNvPr>
          <p:cNvSpPr txBox="1"/>
          <p:nvPr/>
        </p:nvSpPr>
        <p:spPr>
          <a:xfrm>
            <a:off x="3962400" y="457200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E</a:t>
            </a:r>
            <a:r>
              <a:rPr lang="en-US" sz="2400" b="1" baseline="-25000" dirty="0" err="1"/>
              <a:t>s</a:t>
            </a:r>
            <a:endParaRPr lang="en-US" sz="2400" b="1" baseline="-25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7B3EA4-924F-4072-B7E3-76543B2696A8}"/>
              </a:ext>
            </a:extLst>
          </p:cNvPr>
          <p:cNvSpPr txBox="1"/>
          <p:nvPr/>
        </p:nvSpPr>
        <p:spPr>
          <a:xfrm>
            <a:off x="228600" y="2286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Now, we would like to extend the analysis of an isolated system to that of a system within a heat bath.    The system within the heat bath will be analyzed in terms of a “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canonical</a:t>
            </a:r>
            <a:r>
              <a:rPr lang="en-US" sz="2400" dirty="0">
                <a:latin typeface="+mj-lt"/>
              </a:rPr>
              <a:t> ensemble” --</a:t>
            </a:r>
          </a:p>
        </p:txBody>
      </p:sp>
    </p:spTree>
    <p:extLst>
      <p:ext uri="{BB962C8B-B14F-4D97-AF65-F5344CB8AC3E}">
        <p14:creationId xmlns:p14="http://schemas.microsoft.com/office/powerpoint/2010/main" val="704264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FC9D81-98E4-4DA0-8922-C99EBE0D3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36C6C1-DEFD-479E-820A-2C59416F9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277FC1-142E-43AD-BFE7-15DF58171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CD17EF9-D897-43C4-AE37-0BEEFD72CF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020816"/>
              </p:ext>
            </p:extLst>
          </p:nvPr>
        </p:nvGraphicFramePr>
        <p:xfrm>
          <a:off x="457200" y="3990496"/>
          <a:ext cx="8237538" cy="1644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3" name="Equation" r:id="rId3" imgW="4508280" imgH="901440" progId="Equation.DSMT4">
                  <p:embed/>
                </p:oleObj>
              </mc:Choice>
              <mc:Fallback>
                <p:oleObj name="Equation" r:id="rId3" imgW="4508280" imgH="90144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990496"/>
                        <a:ext cx="8237538" cy="16449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19828C4E-34C5-461B-8173-DFD36E60D5BE}"/>
              </a:ext>
            </a:extLst>
          </p:cNvPr>
          <p:cNvSpPr/>
          <p:nvPr/>
        </p:nvSpPr>
        <p:spPr>
          <a:xfrm>
            <a:off x="1143000" y="152400"/>
            <a:ext cx="6781800" cy="2667000"/>
          </a:xfrm>
          <a:prstGeom prst="rect">
            <a:avLst/>
          </a:prstGeom>
          <a:pattFill prst="zigZ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35532F-F901-4BF3-A46D-CA6DF4FD5C18}"/>
              </a:ext>
            </a:extLst>
          </p:cNvPr>
          <p:cNvSpPr/>
          <p:nvPr/>
        </p:nvSpPr>
        <p:spPr>
          <a:xfrm>
            <a:off x="3733800" y="1143000"/>
            <a:ext cx="1143000" cy="685800"/>
          </a:xfrm>
          <a:prstGeom prst="rect">
            <a:avLst/>
          </a:prstGeom>
          <a:solidFill>
            <a:srgbClr val="CC00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5C6EEA-8282-4671-8921-54404BD69B34}"/>
              </a:ext>
            </a:extLst>
          </p:cNvPr>
          <p:cNvSpPr txBox="1"/>
          <p:nvPr/>
        </p:nvSpPr>
        <p:spPr>
          <a:xfrm>
            <a:off x="1524000" y="45720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</a:t>
            </a:r>
            <a:r>
              <a:rPr lang="en-US" sz="2400" b="1" baseline="-25000" dirty="0"/>
              <a:t>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79A021-0996-427C-BB3E-E1F9F406C500}"/>
              </a:ext>
            </a:extLst>
          </p:cNvPr>
          <p:cNvSpPr txBox="1"/>
          <p:nvPr/>
        </p:nvSpPr>
        <p:spPr>
          <a:xfrm>
            <a:off x="3962400" y="121920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E</a:t>
            </a:r>
            <a:r>
              <a:rPr lang="en-US" sz="2400" b="1" baseline="-25000" dirty="0" err="1"/>
              <a:t>s</a:t>
            </a:r>
            <a:endParaRPr lang="en-US" sz="2400" b="1" baseline="-25000" dirty="0"/>
          </a:p>
        </p:txBody>
      </p:sp>
    </p:spTree>
    <p:extLst>
      <p:ext uri="{BB962C8B-B14F-4D97-AF65-F5344CB8AC3E}">
        <p14:creationId xmlns:p14="http://schemas.microsoft.com/office/powerpoint/2010/main" val="2417075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19A666-0AF1-4633-ADB0-58743384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47E819-FC15-4844-8E9A-7828297A4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CD8E3-BD42-4A9F-82C3-BB626E8F2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A903DA4-C08B-4309-BFBD-340EF0E3AE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7101001"/>
              </p:ext>
            </p:extLst>
          </p:nvPr>
        </p:nvGraphicFramePr>
        <p:xfrm>
          <a:off x="161813" y="457200"/>
          <a:ext cx="8820374" cy="2636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1" name="Equation" r:id="rId3" imgW="4546440" imgH="1358640" progId="Equation.DSMT4">
                  <p:embed/>
                </p:oleObj>
              </mc:Choice>
              <mc:Fallback>
                <p:oleObj name="Equation" r:id="rId3" imgW="4546440" imgH="135864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9A2DBB9E-8C81-4587-9004-58D7AF048F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813" y="457200"/>
                        <a:ext cx="8820374" cy="26362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DDC8A87-F743-4559-AE0A-76B3018A20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0985308"/>
              </p:ext>
            </p:extLst>
          </p:nvPr>
        </p:nvGraphicFramePr>
        <p:xfrm>
          <a:off x="295275" y="3378200"/>
          <a:ext cx="8656638" cy="280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2" name="Equation" r:id="rId5" imgW="4394160" imgH="1422360" progId="Equation.DSMT4">
                  <p:embed/>
                </p:oleObj>
              </mc:Choice>
              <mc:Fallback>
                <p:oleObj name="Equation" r:id="rId5" imgW="4394160" imgH="1422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5275" y="3378200"/>
                        <a:ext cx="8656638" cy="2801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9930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7373840-BACC-4F85-BE6A-F8AE36D7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66109"/>
            <a:ext cx="9144000" cy="424228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FC859EB-D31F-4DB3-B0F3-5C029A575D13}"/>
              </a:ext>
            </a:extLst>
          </p:cNvPr>
          <p:cNvSpPr/>
          <p:nvPr/>
        </p:nvSpPr>
        <p:spPr>
          <a:xfrm>
            <a:off x="13996" y="2819400"/>
            <a:ext cx="8991600" cy="391863"/>
          </a:xfrm>
          <a:prstGeom prst="rect">
            <a:avLst/>
          </a:prstGeom>
          <a:solidFill>
            <a:srgbClr val="DA32AA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F82E3-8190-4BCE-B2CD-5224AA9AC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76C047-264C-47A3-B938-4A71F94A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6655A1-58F3-473C-9924-F5CC7495C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71366C-F2BA-44B4-988A-610C0E8238A8}"/>
              </a:ext>
            </a:extLst>
          </p:cNvPr>
          <p:cNvSpPr txBox="1"/>
          <p:nvPr/>
        </p:nvSpPr>
        <p:spPr>
          <a:xfrm>
            <a:off x="152400" y="4648200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Important dates:  Final exams available &lt; May 6; due May 14</a:t>
            </a:r>
          </a:p>
          <a:p>
            <a:r>
              <a:rPr lang="en-US" sz="2400" dirty="0">
                <a:latin typeface="+mj-lt"/>
              </a:rPr>
              <a:t>                            Outstanding work due May 14</a:t>
            </a:r>
          </a:p>
        </p:txBody>
      </p:sp>
    </p:spTree>
    <p:extLst>
      <p:ext uri="{BB962C8B-B14F-4D97-AF65-F5344CB8AC3E}">
        <p14:creationId xmlns:p14="http://schemas.microsoft.com/office/powerpoint/2010/main" val="42384933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367DBD-59FC-4FEF-ACC8-B6C0D211D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82D1CB-7A03-41A3-BE01-FDEC7758C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74F43E-C07A-48C9-8758-9DA545361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B9CAF95-237A-480A-94E8-0A17710FD9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272316"/>
              </p:ext>
            </p:extLst>
          </p:nvPr>
        </p:nvGraphicFramePr>
        <p:xfrm>
          <a:off x="749300" y="997619"/>
          <a:ext cx="6870700" cy="4959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5" name="Equation" r:id="rId3" imgW="3377880" imgH="2438280" progId="Equation.DSMT4">
                  <p:embed/>
                </p:oleObj>
              </mc:Choice>
              <mc:Fallback>
                <p:oleObj name="Equation" r:id="rId3" imgW="3377880" imgH="243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9300" y="997619"/>
                        <a:ext cx="6870700" cy="49593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85230F9-72D7-4289-BDD9-A0C709F920BD}"/>
              </a:ext>
            </a:extLst>
          </p:cNvPr>
          <p:cNvSpPr txBox="1"/>
          <p:nvPr/>
        </p:nvSpPr>
        <p:spPr>
          <a:xfrm>
            <a:off x="152400" y="136525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a canonical ensemble for a mono atomic ideal gas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D16FF0-4FBA-499E-8860-4F5F5C2E77FA}"/>
              </a:ext>
            </a:extLst>
          </p:cNvPr>
          <p:cNvSpPr txBox="1"/>
          <p:nvPr/>
        </p:nvSpPr>
        <p:spPr>
          <a:xfrm>
            <a:off x="6781800" y="1523362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Stirling approx.</a:t>
            </a: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B0721275-FF51-4F2B-B719-FCC29B123FBF}"/>
              </a:ext>
            </a:extLst>
          </p:cNvPr>
          <p:cNvSpPr/>
          <p:nvPr/>
        </p:nvSpPr>
        <p:spPr>
          <a:xfrm rot="18881372">
            <a:off x="6454590" y="1523362"/>
            <a:ext cx="381000" cy="46166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741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DA86D3-5043-464C-81DB-D008AD6E4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1CB000-46AF-42C7-A861-87CB93F39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6F8D77-9936-43C5-AF5B-6D6536A7A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09FC4EC-C4A8-4A26-9C91-A5444C0D88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300984"/>
              </p:ext>
            </p:extLst>
          </p:nvPr>
        </p:nvGraphicFramePr>
        <p:xfrm>
          <a:off x="741363" y="1154113"/>
          <a:ext cx="5811837" cy="266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7" name="Equation" r:id="rId3" imgW="2857320" imgH="1307880" progId="Equation.DSMT4">
                  <p:embed/>
                </p:oleObj>
              </mc:Choice>
              <mc:Fallback>
                <p:oleObj name="Equation" r:id="rId3" imgW="2857320" imgH="13078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0B9CAF95-237A-480A-94E8-0A17710FD9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1363" y="1154113"/>
                        <a:ext cx="5811837" cy="2660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6FA8D67-071A-4868-A040-CA175C12F54B}"/>
              </a:ext>
            </a:extLst>
          </p:cNvPr>
          <p:cNvSpPr txBox="1"/>
          <p:nvPr/>
        </p:nvSpPr>
        <p:spPr>
          <a:xfrm>
            <a:off x="152400" y="136525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a canonical ensemble for a mono atomic ideal gas -- continued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D28554-36D5-4309-99E6-5191DBA5ABB3}"/>
              </a:ext>
            </a:extLst>
          </p:cNvPr>
          <p:cNvSpPr txBox="1"/>
          <p:nvPr/>
        </p:nvSpPr>
        <p:spPr>
          <a:xfrm>
            <a:off x="381000" y="434340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these results are for a classical ideal gas without internal degrees of freedom.     Additional considerations are needed when considering internal degrees of freedom and/or quantum particle (Fermi or Bose) effects.</a:t>
            </a:r>
          </a:p>
        </p:txBody>
      </p:sp>
    </p:spTree>
    <p:extLst>
      <p:ext uri="{BB962C8B-B14F-4D97-AF65-F5344CB8AC3E}">
        <p14:creationId xmlns:p14="http://schemas.microsoft.com/office/powerpoint/2010/main" val="41411811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5A4C06-70DF-4E71-A38A-53FFA30D9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0B7111-FC23-4DF9-8CBA-717BD7B06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42DA47-A2C0-4528-8BD5-7F044D080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805BB6-1103-41B3-8659-923EE4F6535D}"/>
              </a:ext>
            </a:extLst>
          </p:cNvPr>
          <p:cNvSpPr txBox="1"/>
          <p:nvPr/>
        </p:nvSpPr>
        <p:spPr>
          <a:xfrm>
            <a:off x="304800" y="304800"/>
            <a:ext cx="8153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Possible topics for next time –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Effects of internal degrees of freedom for classical ideal gas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Bose or Fermi ideal gas; grand partition function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Ideal gas systems in thermodynamic cycles (heat engines and refrigerators).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Magnetic/spin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Phase transitions and chemical reactions</a:t>
            </a:r>
          </a:p>
          <a:p>
            <a:pPr marL="914400" lvl="1" indent="-457200">
              <a:buFont typeface="+mj-lt"/>
              <a:buAutoNum type="arabicPeriod"/>
            </a:pP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32621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EB8CE8-02A3-4F42-B1F3-2CB6E6721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12967D-E723-4F8D-8F83-FD5DBFAFD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6351DF-833A-45F4-89EC-F687CDB71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61AE35-56E1-4CC2-8E90-B7DB556E5228}"/>
              </a:ext>
            </a:extLst>
          </p:cNvPr>
          <p:cNvSpPr txBox="1"/>
          <p:nvPr/>
        </p:nvSpPr>
        <p:spPr>
          <a:xfrm>
            <a:off x="198628" y="1859340"/>
            <a:ext cx="85113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Timelines –</a:t>
            </a:r>
          </a:p>
          <a:p>
            <a:pPr lvl="1"/>
            <a:r>
              <a:rPr lang="en-US" sz="2400" dirty="0">
                <a:latin typeface="+mj-lt"/>
              </a:rPr>
              <a:t>May 5 – Review 4 &amp; take home exam available</a:t>
            </a:r>
          </a:p>
          <a:p>
            <a:pPr lvl="1"/>
            <a:r>
              <a:rPr lang="en-US" sz="2400" dirty="0">
                <a:latin typeface="+mj-lt"/>
              </a:rPr>
              <a:t>May 14 – all course materials due; outstanding homework, and completed exams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B1E573-5C22-46DB-9628-3F087D06D371}"/>
              </a:ext>
            </a:extLst>
          </p:cNvPr>
          <p:cNvSpPr txBox="1"/>
          <p:nvPr/>
        </p:nvSpPr>
        <p:spPr>
          <a:xfrm>
            <a:off x="228600" y="3810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Review  1 &amp; 2   Summary of concepts/equations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Review 3 &amp; 4    Examples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12083C-A117-41EE-96F0-14E8790CBB9F}"/>
              </a:ext>
            </a:extLst>
          </p:cNvPr>
          <p:cNvSpPr txBox="1"/>
          <p:nvPr/>
        </p:nvSpPr>
        <p:spPr>
          <a:xfrm>
            <a:off x="434009" y="4206875"/>
            <a:ext cx="80241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Please note that the complete lecture slides are posted on the course webpage and the zoom recordings are available on the shared google drive.</a:t>
            </a:r>
          </a:p>
        </p:txBody>
      </p:sp>
    </p:spTree>
    <p:extLst>
      <p:ext uri="{BB962C8B-B14F-4D97-AF65-F5344CB8AC3E}">
        <p14:creationId xmlns:p14="http://schemas.microsoft.com/office/powerpoint/2010/main" val="1401873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A45B16-DF60-49EB-BB6F-B6B80F50E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E285D5-F4D9-4DA1-B109-252E6592B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6FE3D3-B89A-4BC5-B7FE-EE28599F5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ABB240-1A6E-433B-BDA6-0D551C30D6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45820"/>
            <a:ext cx="9144000" cy="51663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D7261F-7D6E-4E0A-BA08-A50A19347D8C}"/>
              </a:ext>
            </a:extLst>
          </p:cNvPr>
          <p:cNvSpPr txBox="1"/>
          <p:nvPr/>
        </p:nvSpPr>
        <p:spPr>
          <a:xfrm>
            <a:off x="0" y="13652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Colloquium this week is joint with Chemistry  on Wed. at 4 PM</a:t>
            </a:r>
          </a:p>
        </p:txBody>
      </p:sp>
    </p:spTree>
    <p:extLst>
      <p:ext uri="{BB962C8B-B14F-4D97-AF65-F5344CB8AC3E}">
        <p14:creationId xmlns:p14="http://schemas.microsoft.com/office/powerpoint/2010/main" val="138323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721457-8DC7-480D-B034-F2C812207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06C0DE-284E-45D2-A7BC-7DE5FD7CF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AA8720-AC73-45CA-8E21-84FCB9487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083E31-9C49-485C-80CA-405C7BB2BD8B}"/>
              </a:ext>
            </a:extLst>
          </p:cNvPr>
          <p:cNvSpPr txBox="1"/>
          <p:nvPr/>
        </p:nvSpPr>
        <p:spPr>
          <a:xfrm>
            <a:off x="421341" y="446717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Variables of thermodynamics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+mj-lt"/>
              </a:rPr>
              <a:t>Temperature – T </a:t>
            </a:r>
            <a:r>
              <a:rPr lang="en-US" sz="2400" dirty="0">
                <a:latin typeface="Symbol" panose="05050102010706020507" pitchFamily="18" charset="2"/>
              </a:rPr>
              <a:t>³ </a:t>
            </a:r>
            <a:r>
              <a:rPr lang="en-US" sz="2400" dirty="0">
                <a:latin typeface="+mj-lt"/>
              </a:rPr>
              <a:t> 0 in Kelvin scale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+mj-lt"/>
              </a:rPr>
              <a:t>Volume – V in units of m</a:t>
            </a:r>
            <a:r>
              <a:rPr lang="en-US" sz="2400" baseline="30000" dirty="0">
                <a:latin typeface="+mj-lt"/>
              </a:rPr>
              <a:t>3</a:t>
            </a:r>
            <a:endParaRPr lang="en-US" sz="2400" dirty="0">
              <a:latin typeface="+mj-lt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+mj-lt"/>
              </a:rPr>
              <a:t>Pressure – P in units of Pascals (Newtons/m</a:t>
            </a:r>
            <a:r>
              <a:rPr lang="en-US" sz="2400" baseline="30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)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+mj-lt"/>
              </a:rPr>
              <a:t>Entropy – S in units of Joules/K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/>
              <a:t>Mass – M in units of kg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/>
              <a:t>Number  of particles – N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/>
              <a:t>Chemical potential – </a:t>
            </a:r>
            <a:r>
              <a:rPr lang="en-US" sz="2400" dirty="0">
                <a:latin typeface="Symbol" panose="05050102010706020507" pitchFamily="18" charset="2"/>
              </a:rPr>
              <a:t>m </a:t>
            </a:r>
            <a:r>
              <a:rPr lang="en-US" sz="2400" dirty="0"/>
              <a:t>in units of Joules</a:t>
            </a:r>
            <a:endParaRPr lang="en-US" sz="2400" dirty="0">
              <a:latin typeface="Symbol" panose="05050102010706020507" pitchFamily="18" charset="2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2400" dirty="0">
              <a:latin typeface="+mj-lt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sz="2400" baseline="30000" dirty="0">
              <a:latin typeface="+mj-lt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83701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C08843-A345-4F19-BE10-3CB8B77A0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C7CA86-7924-466E-BE58-A94D81B46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D0E24A-DAA5-463C-BE5D-EFA783F7C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75D5A09-0D73-40D5-8738-7C25C14FE2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71604"/>
              </p:ext>
            </p:extLst>
          </p:nvPr>
        </p:nvGraphicFramePr>
        <p:xfrm>
          <a:off x="115888" y="476250"/>
          <a:ext cx="8912225" cy="321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0" name="Equation" r:id="rId3" imgW="4228920" imgH="1523880" progId="Equation.DSMT4">
                  <p:embed/>
                </p:oleObj>
              </mc:Choice>
              <mc:Fallback>
                <p:oleObj name="Equation" r:id="rId3" imgW="4228920" imgH="15238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5967CDD-516B-43BE-9EB7-DBE9C9F6E2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5888" y="476250"/>
                        <a:ext cx="8912225" cy="3211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942DD57-49B5-429C-93FD-E27744E1E9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668837"/>
              </p:ext>
            </p:extLst>
          </p:nvPr>
        </p:nvGraphicFramePr>
        <p:xfrm>
          <a:off x="115888" y="3886200"/>
          <a:ext cx="7153538" cy="2581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1" name="Equation" r:id="rId5" imgW="3098520" imgH="1117440" progId="Equation.DSMT4">
                  <p:embed/>
                </p:oleObj>
              </mc:Choice>
              <mc:Fallback>
                <p:oleObj name="Equation" r:id="rId5" imgW="3098520" imgH="11174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602E269-6E95-47EA-92CD-E34219B5A0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5888" y="3886200"/>
                        <a:ext cx="7153538" cy="25813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1D3AE46-F93D-4D56-871D-B143C5B19741}"/>
              </a:ext>
            </a:extLst>
          </p:cNvPr>
          <p:cNvSpPr txBox="1"/>
          <p:nvPr/>
        </p:nvSpPr>
        <p:spPr>
          <a:xfrm>
            <a:off x="0" y="23508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Various thermodynamic functions and their interrelationships</a:t>
            </a:r>
          </a:p>
        </p:txBody>
      </p:sp>
    </p:spTree>
    <p:extLst>
      <p:ext uri="{BB962C8B-B14F-4D97-AF65-F5344CB8AC3E}">
        <p14:creationId xmlns:p14="http://schemas.microsoft.com/office/powerpoint/2010/main" val="1144652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2988FD-928F-4FA9-825A-150D07C39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7A8EFB-A0A6-4E2F-B297-E2C7A483D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14E64D-9D4A-49AE-B4CC-DE729FFAE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183713F-EC09-493D-95F1-D0852B07A9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9876288"/>
              </p:ext>
            </p:extLst>
          </p:nvPr>
        </p:nvGraphicFramePr>
        <p:xfrm>
          <a:off x="457200" y="382150"/>
          <a:ext cx="7778750" cy="280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4" name="Equation" r:id="rId3" imgW="4228920" imgH="1523880" progId="Equation.DSMT4">
                  <p:embed/>
                </p:oleObj>
              </mc:Choice>
              <mc:Fallback>
                <p:oleObj name="Equation" r:id="rId3" imgW="4228920" imgH="15238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D074C238-3E69-4E9A-A466-29C0DB4551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382150"/>
                        <a:ext cx="7778750" cy="2803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BE8D521-0803-46B7-822E-DE5A2B4C94D7}"/>
              </a:ext>
            </a:extLst>
          </p:cNvPr>
          <p:cNvSpPr txBox="1"/>
          <p:nvPr/>
        </p:nvSpPr>
        <p:spPr>
          <a:xfrm>
            <a:off x="15551" y="0"/>
            <a:ext cx="8915400" cy="473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thermodynamic functions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2D5F39F-364F-48C4-BC9F-7AA6606A57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1756829"/>
              </p:ext>
            </p:extLst>
          </p:nvPr>
        </p:nvGraphicFramePr>
        <p:xfrm>
          <a:off x="701512" y="3308058"/>
          <a:ext cx="8221663" cy="306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5" name="Equation" r:id="rId5" imgW="4431960" imgH="1650960" progId="Equation.DSMT4">
                  <p:embed/>
                </p:oleObj>
              </mc:Choice>
              <mc:Fallback>
                <p:oleObj name="Equation" r:id="rId5" imgW="4431960" imgH="16509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F665F5A2-D31E-4C4E-B16B-7D9294A2C24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1512" y="3308058"/>
                        <a:ext cx="8221663" cy="3062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5498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0D8B06-1A97-4853-A5AA-4E195B2B4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3376FD-A2A6-4ACE-8BBA-644BCDC63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D5DD17-BF8D-43A3-BAEE-46DC77A78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A7C491-F6EF-421C-8118-CA8ADEBF0F4F}"/>
              </a:ext>
            </a:extLst>
          </p:cNvPr>
          <p:cNvSpPr txBox="1"/>
          <p:nvPr/>
        </p:nvSpPr>
        <p:spPr>
          <a:xfrm>
            <a:off x="228600" y="228600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these relationships are in principle general; describing both the macroscopic and microscopic aspects of our thermodynamic systems.  While all of the thermodynamic potentials are valid in general, there is usually one function that most expedient for a given situation.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The system that we spent a lot of time on is the mono atomic ideal gas.</a:t>
            </a:r>
          </a:p>
        </p:txBody>
      </p:sp>
    </p:spTree>
    <p:extLst>
      <p:ext uri="{BB962C8B-B14F-4D97-AF65-F5344CB8AC3E}">
        <p14:creationId xmlns:p14="http://schemas.microsoft.com/office/powerpoint/2010/main" val="2894644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1A4769-63BB-42BC-82F3-B51A71195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C1B4A0-CAB1-465D-998F-2767C4EBF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3C62F-9D48-4BFC-B376-B2D5432D2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22CC5B-D358-40F1-AB98-FFD643452EDB}"/>
              </a:ext>
            </a:extLst>
          </p:cNvPr>
          <p:cNvSpPr txBox="1"/>
          <p:nvPr/>
        </p:nvSpPr>
        <p:spPr>
          <a:xfrm>
            <a:off x="152400" y="228600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Microcanonical ensemble for a mono atomic ideal gas.   Here we have N particles of mass M in a volume V and internal energy U.   Note that in the this and some following slides </a:t>
            </a:r>
            <a:r>
              <a:rPr lang="en-US" sz="2400" dirty="0">
                <a:latin typeface="Symbol" panose="05050102010706020507" pitchFamily="18" charset="2"/>
              </a:rPr>
              <a:t>W</a:t>
            </a:r>
            <a:r>
              <a:rPr lang="en-US" sz="2400" dirty="0">
                <a:latin typeface="+mj-lt"/>
              </a:rPr>
              <a:t> denotes the microcanonical multiplicity function.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C4F3FA2-4019-4963-9EA5-B322E033CF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3270299"/>
              </p:ext>
            </p:extLst>
          </p:nvPr>
        </p:nvGraphicFramePr>
        <p:xfrm>
          <a:off x="435884" y="1981200"/>
          <a:ext cx="7437472" cy="208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5" name="Equation" r:id="rId3" imgW="3987720" imgH="1117440" progId="Equation.DSMT4">
                  <p:embed/>
                </p:oleObj>
              </mc:Choice>
              <mc:Fallback>
                <p:oleObj name="Equation" r:id="rId3" imgW="398772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5884" y="1981200"/>
                        <a:ext cx="7437472" cy="2084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rrow: Up 6">
            <a:extLst>
              <a:ext uri="{FF2B5EF4-FFF2-40B4-BE49-F238E27FC236}">
                <a16:creationId xmlns:a16="http://schemas.microsoft.com/office/drawing/2014/main" id="{C92A7FF9-520D-4D1A-8FEE-DE3B194B0699}"/>
              </a:ext>
            </a:extLst>
          </p:cNvPr>
          <p:cNvSpPr/>
          <p:nvPr/>
        </p:nvSpPr>
        <p:spPr>
          <a:xfrm rot="1613848">
            <a:off x="5129867" y="3877099"/>
            <a:ext cx="381000" cy="365125"/>
          </a:xfrm>
          <a:prstGeom prst="upArrow">
            <a:avLst>
              <a:gd name="adj1" fmla="val 3168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FAD5DB-8FBB-4A47-9B4C-18A4CFDD6476}"/>
              </a:ext>
            </a:extLst>
          </p:cNvPr>
          <p:cNvSpPr txBox="1"/>
          <p:nvPr/>
        </p:nvSpPr>
        <p:spPr>
          <a:xfrm rot="16200000">
            <a:off x="4395008" y="4533608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Dirac delta function</a:t>
            </a: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0124AE3C-6123-4064-9764-65626B4BB95D}"/>
              </a:ext>
            </a:extLst>
          </p:cNvPr>
          <p:cNvSpPr/>
          <p:nvPr/>
        </p:nvSpPr>
        <p:spPr>
          <a:xfrm rot="19104307">
            <a:off x="5833059" y="3931660"/>
            <a:ext cx="381000" cy="365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72CDF6-19CB-4FC4-8B81-7279593DFB23}"/>
              </a:ext>
            </a:extLst>
          </p:cNvPr>
          <p:cNvSpPr txBox="1"/>
          <p:nvPr/>
        </p:nvSpPr>
        <p:spPr>
          <a:xfrm rot="21573423">
            <a:off x="5791200" y="43343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Hamiltonian</a:t>
            </a:r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E9FD6420-97BB-4067-98C5-F6790B5247B2}"/>
              </a:ext>
            </a:extLst>
          </p:cNvPr>
          <p:cNvSpPr/>
          <p:nvPr/>
        </p:nvSpPr>
        <p:spPr>
          <a:xfrm rot="702377">
            <a:off x="3662037" y="3894743"/>
            <a:ext cx="381000" cy="365125"/>
          </a:xfrm>
          <a:prstGeom prst="upArrow">
            <a:avLst>
              <a:gd name="adj1" fmla="val 50000"/>
              <a:gd name="adj2" fmla="val 437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7B1ECA-699B-4933-BC74-A63A7216C049}"/>
              </a:ext>
            </a:extLst>
          </p:cNvPr>
          <p:cNvSpPr txBox="1"/>
          <p:nvPr/>
        </p:nvSpPr>
        <p:spPr>
          <a:xfrm rot="21573423">
            <a:off x="2896276" y="4148725"/>
            <a:ext cx="23080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Phase space density, taken to be constant</a:t>
            </a:r>
          </a:p>
        </p:txBody>
      </p:sp>
    </p:spTree>
    <p:extLst>
      <p:ext uri="{BB962C8B-B14F-4D97-AF65-F5344CB8AC3E}">
        <p14:creationId xmlns:p14="http://schemas.microsoft.com/office/powerpoint/2010/main" val="3816966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31339</TotalTime>
  <Words>769</Words>
  <Application>Microsoft Office PowerPoint</Application>
  <PresentationFormat>On-screen Show (4:3)</PresentationFormat>
  <Paragraphs>134</Paragraphs>
  <Slides>22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Symbol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1943</cp:revision>
  <cp:lastPrinted>2021-01-31T04:39:24Z</cp:lastPrinted>
  <dcterms:created xsi:type="dcterms:W3CDTF">2012-01-10T18:32:24Z</dcterms:created>
  <dcterms:modified xsi:type="dcterms:W3CDTF">2021-04-28T18:52:54Z</dcterms:modified>
</cp:coreProperties>
</file>