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24" r:id="rId3"/>
    <p:sldId id="325" r:id="rId4"/>
    <p:sldId id="345" r:id="rId5"/>
    <p:sldId id="346" r:id="rId6"/>
    <p:sldId id="347" r:id="rId7"/>
    <p:sldId id="348" r:id="rId8"/>
    <p:sldId id="349" r:id="rId9"/>
    <p:sldId id="350" r:id="rId10"/>
    <p:sldId id="342" r:id="rId11"/>
    <p:sldId id="351" r:id="rId12"/>
    <p:sldId id="352" r:id="rId13"/>
    <p:sldId id="353" r:id="rId14"/>
    <p:sldId id="358" r:id="rId15"/>
    <p:sldId id="354" r:id="rId16"/>
    <p:sldId id="356" r:id="rId17"/>
    <p:sldId id="361" r:id="rId18"/>
    <p:sldId id="355" r:id="rId19"/>
    <p:sldId id="357" r:id="rId20"/>
    <p:sldId id="359" r:id="rId21"/>
    <p:sldId id="360" r:id="rId22"/>
    <p:sldId id="362" r:id="rId23"/>
    <p:sldId id="363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6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6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37: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Review Part 2</a:t>
            </a:r>
          </a:p>
          <a:p>
            <a:pPr algn="ctr"/>
            <a:endParaRPr lang="en-US" sz="2400" b="1" dirty="0"/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Canonical ensemble of ideal gas, including with internal degrees of freedom</a:t>
            </a:r>
          </a:p>
          <a:p>
            <a:pPr lvl="3" indent="-457200">
              <a:spcBef>
                <a:spcPct val="50000"/>
              </a:spcBef>
              <a:buFontTx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Bose and Fermi ideal gases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367DBD-59FC-4FEF-ACC8-B6C0D211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2D1CB-7A03-41A3-BE01-FDEC7758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4F43E-C07A-48C9-8758-9DA545361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B9CAF95-237A-480A-94E8-0A17710FD9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59505"/>
              </p:ext>
            </p:extLst>
          </p:nvPr>
        </p:nvGraphicFramePr>
        <p:xfrm>
          <a:off x="370936" y="762000"/>
          <a:ext cx="8112125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8" name="Equation" r:id="rId3" imgW="3987720" imgH="1041120" progId="Equation.DSMT4">
                  <p:embed/>
                </p:oleObj>
              </mc:Choice>
              <mc:Fallback>
                <p:oleObj name="Equation" r:id="rId3" imgW="398772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936" y="762000"/>
                        <a:ext cx="8112125" cy="2119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85230F9-72D7-4289-BDD9-A0C709F920BD}"/>
              </a:ext>
            </a:extLst>
          </p:cNvPr>
          <p:cNvSpPr txBox="1"/>
          <p:nvPr/>
        </p:nvSpPr>
        <p:spPr>
          <a:xfrm>
            <a:off x="152400" y="1365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a canonical ensemble for a molecular ideal gas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1A2BC26-B258-420F-A02D-49B72B5B64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803400"/>
              </p:ext>
            </p:extLst>
          </p:nvPr>
        </p:nvGraphicFramePr>
        <p:xfrm>
          <a:off x="491705" y="3045122"/>
          <a:ext cx="7131170" cy="324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9" name="Equation" r:id="rId5" imgW="4470120" imgH="2031840" progId="Equation.DSMT4">
                  <p:embed/>
                </p:oleObj>
              </mc:Choice>
              <mc:Fallback>
                <p:oleObj name="Equation" r:id="rId5" imgW="447012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705" y="3045122"/>
                        <a:ext cx="7131170" cy="324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D193F90-2E3E-4959-82AC-5DFB8FAC7EB9}"/>
              </a:ext>
            </a:extLst>
          </p:cNvPr>
          <p:cNvSpPr txBox="1"/>
          <p:nvPr/>
        </p:nvSpPr>
        <p:spPr>
          <a:xfrm>
            <a:off x="2590800" y="3429000"/>
            <a:ext cx="64424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Considering rotations only, limit of “high” temperature</a:t>
            </a:r>
          </a:p>
        </p:txBody>
      </p:sp>
    </p:spTree>
    <p:extLst>
      <p:ext uri="{BB962C8B-B14F-4D97-AF65-F5344CB8AC3E}">
        <p14:creationId xmlns:p14="http://schemas.microsoft.com/office/powerpoint/2010/main" val="497574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606C3D-DD50-4983-A774-CDE88BB57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7DFE76-7200-487B-A661-3BD01A9D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4C22D-8FE2-473C-8878-9C833ED7A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076726-4ED7-4FAF-B1C5-5C0CA602986F}"/>
              </a:ext>
            </a:extLst>
          </p:cNvPr>
          <p:cNvSpPr txBox="1"/>
          <p:nvPr/>
        </p:nvSpPr>
        <p:spPr>
          <a:xfrm>
            <a:off x="304800" y="3048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our macroscopic treatment of the ideal gas, we have used the empirical parameter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866DC21-3EF2-47AB-BC05-DDD3B02BF9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400591"/>
              </p:ext>
            </p:extLst>
          </p:nvPr>
        </p:nvGraphicFramePr>
        <p:xfrm>
          <a:off x="685800" y="1524000"/>
          <a:ext cx="6265863" cy="230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Equation" r:id="rId3" imgW="2997000" imgH="1104840" progId="Equation.DSMT4">
                  <p:embed/>
                </p:oleObj>
              </mc:Choice>
              <mc:Fallback>
                <p:oleObj name="Equation" r:id="rId3" imgW="29970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524000"/>
                        <a:ext cx="6265863" cy="2309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9220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03C82-2C03-4DAC-AD3B-EB2E4CED5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E3DCE-2A61-45F9-88E9-3CBD26C34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3DF4E-DD22-419A-A873-C898B4C18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F0697-5134-4843-A569-1345874D7490}"/>
              </a:ext>
            </a:extLst>
          </p:cNvPr>
          <p:cNvSpPr txBox="1"/>
          <p:nvPr/>
        </p:nvSpPr>
        <p:spPr>
          <a:xfrm>
            <a:off x="304800" y="304800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Treatment of Bose and Fermi particles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Quantum mechanics introduces additional physics for particles of integer (Bose) and half integer (Fermi) intrinsic spin.   Their treatment motivate the introduction of the grand canonical partition function.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22C3E6D-AE75-4CDB-9136-C64A03C1CA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460400"/>
              </p:ext>
            </p:extLst>
          </p:nvPr>
        </p:nvGraphicFramePr>
        <p:xfrm>
          <a:off x="657578" y="2574697"/>
          <a:ext cx="536222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9" name="Equation" r:id="rId3" imgW="1904760" imgH="342720" progId="Equation.DSMT4">
                  <p:embed/>
                </p:oleObj>
              </mc:Choice>
              <mc:Fallback>
                <p:oleObj name="Equation" r:id="rId3" imgW="19047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7578" y="2574697"/>
                        <a:ext cx="5362222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DDF3B98-0605-49A8-AF94-F8B3A5F163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100220"/>
              </p:ext>
            </p:extLst>
          </p:nvPr>
        </p:nvGraphicFramePr>
        <p:xfrm>
          <a:off x="447136" y="3605778"/>
          <a:ext cx="6896286" cy="146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0" name="Equation" r:id="rId5" imgW="3288960" imgH="698400" progId="Equation.DSMT4">
                  <p:embed/>
                </p:oleObj>
              </mc:Choice>
              <mc:Fallback>
                <p:oleObj name="Equation" r:id="rId5" imgW="32889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136" y="3605778"/>
                        <a:ext cx="6896286" cy="1464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675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B4D65-63D4-4807-A211-11E8A038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D684BE-4945-4733-A218-115376BA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05BD4-ED02-433D-AC23-F2EF18E8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2F6E3C0-8695-4FF8-9337-731C1FB717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814102"/>
              </p:ext>
            </p:extLst>
          </p:nvPr>
        </p:nvGraphicFramePr>
        <p:xfrm>
          <a:off x="304800" y="339696"/>
          <a:ext cx="7815075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Equation" r:id="rId3" imgW="4152600" imgH="1625400" progId="Equation.DSMT4">
                  <p:embed/>
                </p:oleObj>
              </mc:Choice>
              <mc:Fallback>
                <p:oleObj name="Equation" r:id="rId3" imgW="415260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39696"/>
                        <a:ext cx="7815075" cy="305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0A88111-FB48-403B-8683-DEC31198A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41423"/>
              </p:ext>
            </p:extLst>
          </p:nvPr>
        </p:nvGraphicFramePr>
        <p:xfrm>
          <a:off x="118583" y="3635360"/>
          <a:ext cx="854233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5" name="Equation" r:id="rId5" imgW="8541864" imgH="2484342" progId="Equation.DSMT4">
                  <p:embed/>
                </p:oleObj>
              </mc:Choice>
              <mc:Fallback>
                <p:oleObj name="Equation" r:id="rId5" imgW="8541864" imgH="248434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583" y="3635360"/>
                        <a:ext cx="8542338" cy="2484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091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3011B-6189-4172-B6D6-485BD4F0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550B-F332-45FF-9D4F-5B80DF4D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EA962-FB3A-4235-B87B-0E7E2C514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9E35D1-CED4-4E27-B579-D366FE1C02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684508"/>
              </p:ext>
            </p:extLst>
          </p:nvPr>
        </p:nvGraphicFramePr>
        <p:xfrm>
          <a:off x="228600" y="1317625"/>
          <a:ext cx="8259762" cy="211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3" imgW="8260204" imgH="2110768" progId="Equation.DSMT4">
                  <p:embed/>
                </p:oleObj>
              </mc:Choice>
              <mc:Fallback>
                <p:oleObj name="Equation" r:id="rId3" imgW="8260204" imgH="21107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317625"/>
                        <a:ext cx="8259762" cy="211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936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29179-A0A2-4F34-9B04-3E2073B2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46CBBF-ACCD-44EA-89D5-76CD7F9F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020A6-292B-4C9E-BD47-238502194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F1C8F0-71F2-41C3-AF24-F2D761057C38}"/>
              </a:ext>
            </a:extLst>
          </p:cNvPr>
          <p:cNvSpPr txBox="1"/>
          <p:nvPr/>
        </p:nvSpPr>
        <p:spPr>
          <a:xfrm>
            <a:off x="304800" y="228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Bose particles, the summation over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is a geometric sum</a:t>
            </a:r>
          </a:p>
          <a:p>
            <a:r>
              <a:rPr lang="en-US" sz="2400" dirty="0">
                <a:latin typeface="+mj-lt"/>
              </a:rPr>
              <a:t>resulting the analytic form: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46584B-A1BB-45AB-9120-35D9786A5020}"/>
              </a:ext>
            </a:extLst>
          </p:cNvPr>
          <p:cNvSpPr txBox="1"/>
          <p:nvPr/>
        </p:nvSpPr>
        <p:spPr>
          <a:xfrm>
            <a:off x="293298" y="5147395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summation over s depends on the system.    For a three dimensional Fermi or Bose ideal gas it is convenient to calculation the density of states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DF80521-CB53-4C86-BBA6-18758B071A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552962"/>
              </p:ext>
            </p:extLst>
          </p:nvPr>
        </p:nvGraphicFramePr>
        <p:xfrm>
          <a:off x="529431" y="1222742"/>
          <a:ext cx="5189537" cy="163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7" name="Equation" r:id="rId3" imgW="5189313" imgH="1630458" progId="Equation.DSMT4">
                  <p:embed/>
                </p:oleObj>
              </mc:Choice>
              <mc:Fallback>
                <p:oleObj name="Equation" r:id="rId3" imgW="5189313" imgH="163045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9431" y="1222742"/>
                        <a:ext cx="5189537" cy="163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E837CD92-12DD-404B-989B-3D574D16A9C8}"/>
              </a:ext>
            </a:extLst>
          </p:cNvPr>
          <p:cNvSpPr txBox="1"/>
          <p:nvPr/>
        </p:nvSpPr>
        <p:spPr>
          <a:xfrm>
            <a:off x="381000" y="2895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Fermi particles    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=0   or  n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=1 only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EB2EAD7-AE5C-4AF1-A80C-951EC9657F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836447"/>
              </p:ext>
            </p:extLst>
          </p:nvPr>
        </p:nvGraphicFramePr>
        <p:xfrm>
          <a:off x="662385" y="3410377"/>
          <a:ext cx="5051425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8" name="Equation" r:id="rId5" imgW="2298600" imgH="787320" progId="Equation.DSMT4">
                  <p:embed/>
                </p:oleObj>
              </mc:Choice>
              <mc:Fallback>
                <p:oleObj name="Equation" r:id="rId5" imgW="2298600" imgH="7873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15318BD-7DAB-428E-B7B0-2A5DA17AE8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2385" y="3410377"/>
                        <a:ext cx="5051425" cy="173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41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4BE302-CA9D-43F4-A158-7A61A97E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28469D-79E4-4A8E-9B0B-A19BD3C63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25CA0E-4299-4AF3-BE3D-B3353850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D2BDF5-D106-4855-937F-01DBBA4C53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689114"/>
              </p:ext>
            </p:extLst>
          </p:nvPr>
        </p:nvGraphicFramePr>
        <p:xfrm>
          <a:off x="2584450" y="1400175"/>
          <a:ext cx="648017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6" name="Equation" r:id="rId3" imgW="3606480" imgH="2768400" progId="Equation.DSMT4">
                  <p:embed/>
                </p:oleObj>
              </mc:Choice>
              <mc:Fallback>
                <p:oleObj name="Equation" r:id="rId3" imgW="36064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7DFDD0A-04E7-478A-9C4F-6F8BEFB80F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4450" y="1400175"/>
                        <a:ext cx="6480175" cy="497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be 5">
            <a:extLst>
              <a:ext uri="{FF2B5EF4-FFF2-40B4-BE49-F238E27FC236}">
                <a16:creationId xmlns:a16="http://schemas.microsoft.com/office/drawing/2014/main" id="{BB1FC331-EFE9-4B9F-95B1-7D27C36EA1C9}"/>
              </a:ext>
            </a:extLst>
          </p:cNvPr>
          <p:cNvSpPr/>
          <p:nvPr/>
        </p:nvSpPr>
        <p:spPr>
          <a:xfrm>
            <a:off x="304800" y="304800"/>
            <a:ext cx="2133600" cy="2220118"/>
          </a:xfrm>
          <a:prstGeom prst="cub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36AC19BF-E884-46E4-A9F6-DCF5EAAB16DF}"/>
              </a:ext>
            </a:extLst>
          </p:cNvPr>
          <p:cNvSpPr/>
          <p:nvPr/>
        </p:nvSpPr>
        <p:spPr>
          <a:xfrm rot="5400000">
            <a:off x="843915" y="2182574"/>
            <a:ext cx="533400" cy="158877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3E4C50-7036-4A4E-A879-9954980B02A2}"/>
              </a:ext>
            </a:extLst>
          </p:cNvPr>
          <p:cNvSpPr txBox="1"/>
          <p:nvPr/>
        </p:nvSpPr>
        <p:spPr>
          <a:xfrm>
            <a:off x="765201" y="310377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A43370-91B6-4649-A09F-3C669EEEAB6C}"/>
              </a:ext>
            </a:extLst>
          </p:cNvPr>
          <p:cNvSpPr txBox="1"/>
          <p:nvPr/>
        </p:nvSpPr>
        <p:spPr>
          <a:xfrm>
            <a:off x="2590800" y="457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  <a:r>
              <a:rPr lang="en-US" sz="2400" b="1" i="1" baseline="30000" dirty="0">
                <a:latin typeface="+mj-lt"/>
              </a:rPr>
              <a:t>3</a:t>
            </a:r>
            <a:r>
              <a:rPr lang="en-US" sz="2400" b="1" i="1" dirty="0">
                <a:latin typeface="+mj-lt"/>
              </a:rPr>
              <a:t>=V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132B38E-0D99-4FA5-BC58-F612CCF23F83}"/>
              </a:ext>
            </a:extLst>
          </p:cNvPr>
          <p:cNvSpPr/>
          <p:nvPr/>
        </p:nvSpPr>
        <p:spPr>
          <a:xfrm>
            <a:off x="3352800" y="3384952"/>
            <a:ext cx="228600" cy="4616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401289-72E3-4D4E-BFC7-26DFBF894135}"/>
              </a:ext>
            </a:extLst>
          </p:cNvPr>
          <p:cNvSpPr txBox="1"/>
          <p:nvPr/>
        </p:nvSpPr>
        <p:spPr>
          <a:xfrm>
            <a:off x="1524000" y="3747174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Spin degeneracy for spin ½ case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3FCC2A-4A3B-4CC2-A2B1-AED1683CA413}"/>
              </a:ext>
            </a:extLst>
          </p:cNvPr>
          <p:cNvSpPr txBox="1"/>
          <p:nvPr/>
        </p:nvSpPr>
        <p:spPr>
          <a:xfrm>
            <a:off x="4114800" y="2286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a bit different from your textbook;  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4F4A0D9-E41F-4D6A-BCDF-07033AB0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855746"/>
              </p:ext>
            </p:extLst>
          </p:nvPr>
        </p:nvGraphicFramePr>
        <p:xfrm>
          <a:off x="6248400" y="686801"/>
          <a:ext cx="2047159" cy="525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7" name="Equation" r:id="rId5" imgW="939600" imgH="241200" progId="Equation.DSMT4">
                  <p:embed/>
                </p:oleObj>
              </mc:Choice>
              <mc:Fallback>
                <p:oleObj name="Equation" r:id="rId5" imgW="939600" imgH="2412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24A00FC1-1F71-444A-9C83-24A52C77A6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8400" y="686801"/>
                        <a:ext cx="2047159" cy="525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2963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D84D6-C293-4396-A2A3-0100D48DE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37536-860C-48C0-BB8C-98D68E76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3F066-B610-4FBA-AF17-82508984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353340E-5699-4C28-831D-622D8FE9BA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43894"/>
              </p:ext>
            </p:extLst>
          </p:nvPr>
        </p:nvGraphicFramePr>
        <p:xfrm>
          <a:off x="457200" y="996459"/>
          <a:ext cx="8080375" cy="5269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5" name="Equation" r:id="rId3" imgW="4965480" imgH="3238200" progId="Equation.DSMT4">
                  <p:embed/>
                </p:oleObj>
              </mc:Choice>
              <mc:Fallback>
                <p:oleObj name="Equation" r:id="rId3" imgW="4965480" imgH="323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96459"/>
                        <a:ext cx="8080375" cy="5269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A2E727E-D262-40F9-B36B-2C2ABC12B0F1}"/>
              </a:ext>
            </a:extLst>
          </p:cNvPr>
          <p:cNvSpPr txBox="1"/>
          <p:nvPr/>
        </p:nvSpPr>
        <p:spPr>
          <a:xfrm>
            <a:off x="152400" y="136525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for density of states for particle within a  3-dimensional box with volume </a:t>
            </a:r>
            <a:r>
              <a:rPr lang="en-US" sz="2400" i="1" dirty="0">
                <a:latin typeface="+mj-lt"/>
              </a:rPr>
              <a:t>V=L</a:t>
            </a:r>
            <a:r>
              <a:rPr lang="en-US" sz="2400" i="1" baseline="30000" dirty="0">
                <a:latin typeface="+mj-lt"/>
              </a:rPr>
              <a:t>3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7847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AA80C3-6D06-48C3-8493-4B199956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B25412-3DB6-4988-984F-DBCD288B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AB995-C0AF-4975-87B9-1D6C58B30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9A96F00-A1B9-4C4D-9B6B-2928FCC94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666712"/>
              </p:ext>
            </p:extLst>
          </p:nvPr>
        </p:nvGraphicFramePr>
        <p:xfrm>
          <a:off x="457200" y="990600"/>
          <a:ext cx="8310563" cy="332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0" name="Equation" r:id="rId3" imgW="3492360" imgH="1396800" progId="Equation.DSMT4">
                  <p:embed/>
                </p:oleObj>
              </mc:Choice>
              <mc:Fallback>
                <p:oleObj name="Equation" r:id="rId3" imgW="3492360" imgH="13968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B5E6AD43-461D-4433-85F5-421E773A75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990600"/>
                        <a:ext cx="8310563" cy="332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599D2DB-7FC9-42C4-8D5D-B795850EAF54}"/>
              </a:ext>
            </a:extLst>
          </p:cNvPr>
          <p:cNvSpPr txBox="1"/>
          <p:nvPr/>
        </p:nvSpPr>
        <p:spPr>
          <a:xfrm>
            <a:off x="4572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Fermi particles  --</a:t>
            </a:r>
          </a:p>
        </p:txBody>
      </p:sp>
    </p:spTree>
    <p:extLst>
      <p:ext uri="{BB962C8B-B14F-4D97-AF65-F5344CB8AC3E}">
        <p14:creationId xmlns:p14="http://schemas.microsoft.com/office/powerpoint/2010/main" val="101517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BA58D9-73B0-489E-A4FD-BC88F1ACF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4D64E7-6C12-40EC-98B6-CC23A43C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4EE94-44B6-4BF9-87DF-D57F1690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17AF61-72AC-491A-9A28-7B093C57FFF2}"/>
              </a:ext>
            </a:extLst>
          </p:cNvPr>
          <p:cNvSpPr txBox="1"/>
          <p:nvPr/>
        </p:nvSpPr>
        <p:spPr>
          <a:xfrm>
            <a:off x="304800" y="990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Determination of chemical potential for T=0: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E0D8B1-36AE-442A-AF27-6B7023D3C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961496"/>
              </p:ext>
            </p:extLst>
          </p:nvPr>
        </p:nvGraphicFramePr>
        <p:xfrm>
          <a:off x="560114" y="1600200"/>
          <a:ext cx="745638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7" name="Equation" r:id="rId3" imgW="3492360" imgH="2070000" progId="Equation.DSMT4">
                  <p:embed/>
                </p:oleObj>
              </mc:Choice>
              <mc:Fallback>
                <p:oleObj name="Equation" r:id="rId3" imgW="3492360" imgH="2070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DA92849-5553-44DE-85C1-CBD4BC14D2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0114" y="1600200"/>
                        <a:ext cx="745638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665BA2C-E930-4104-8D7B-F9EEAEF5E9D2}"/>
              </a:ext>
            </a:extLst>
          </p:cNvPr>
          <p:cNvSpPr txBox="1"/>
          <p:nvPr/>
        </p:nvSpPr>
        <p:spPr>
          <a:xfrm>
            <a:off x="152400" y="13652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Fermi case --</a:t>
            </a:r>
          </a:p>
        </p:txBody>
      </p:sp>
    </p:spTree>
    <p:extLst>
      <p:ext uri="{BB962C8B-B14F-4D97-AF65-F5344CB8AC3E}">
        <p14:creationId xmlns:p14="http://schemas.microsoft.com/office/powerpoint/2010/main" val="61259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373840-BACC-4F85-BE6A-F8AE36D7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66109"/>
            <a:ext cx="9144000" cy="424228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0" y="3233068"/>
            <a:ext cx="8991600" cy="391863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1366C-F2BA-44B4-988A-610C0E8238A8}"/>
              </a:ext>
            </a:extLst>
          </p:cNvPr>
          <p:cNvSpPr txBox="1"/>
          <p:nvPr/>
        </p:nvSpPr>
        <p:spPr>
          <a:xfrm>
            <a:off x="152400" y="46482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Important dates:  Final exams available &lt; May 6; due May 14</a:t>
            </a:r>
          </a:p>
          <a:p>
            <a:r>
              <a:rPr lang="en-US" sz="2400" dirty="0">
                <a:latin typeface="+mj-lt"/>
              </a:rPr>
              <a:t>                            Outstanding work due May 14</a:t>
            </a:r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FC2B2-9B03-4C4A-9DF2-4F143443B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A831A-FBED-43A9-839F-D8BA808C1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00EC8-C154-4B71-AE6E-BE61D6113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8DB9014-DAA7-44B3-962B-8C9767E80D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480577"/>
              </p:ext>
            </p:extLst>
          </p:nvPr>
        </p:nvGraphicFramePr>
        <p:xfrm>
          <a:off x="846138" y="628650"/>
          <a:ext cx="7453312" cy="560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2" name="Equation" r:id="rId3" imgW="7452547" imgH="5600617" progId="Equation.DSMT4">
                  <p:embed/>
                </p:oleObj>
              </mc:Choice>
              <mc:Fallback>
                <p:oleObj name="Equation" r:id="rId3" imgW="7452547" imgH="56006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6138" y="628650"/>
                        <a:ext cx="7453312" cy="560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905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6ED712-7FDB-4DC2-B051-D1F9656B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8E51C2-F4E6-4D7F-BAE1-C1F55B2F4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C955F-2C79-4351-B9DD-D97368451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036934-BB1F-43C5-876F-F4A2DEB2627C}"/>
              </a:ext>
            </a:extLst>
          </p:cNvPr>
          <p:cNvSpPr txBox="1"/>
          <p:nvPr/>
        </p:nvSpPr>
        <p:spPr>
          <a:xfrm>
            <a:off x="2286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 for an ideal Fermi gas of s=1/2 particles in three dimensions evaluated in the limit that T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0 K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0269AD-97A1-4C1D-BCD2-40194C33C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104164"/>
              </p:ext>
            </p:extLst>
          </p:nvPr>
        </p:nvGraphicFramePr>
        <p:xfrm>
          <a:off x="381000" y="1219200"/>
          <a:ext cx="5264150" cy="2883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3" name="Equation" r:id="rId3" imgW="3060360" imgH="1676160" progId="Equation.DSMT4">
                  <p:embed/>
                </p:oleObj>
              </mc:Choice>
              <mc:Fallback>
                <p:oleObj name="Equation" r:id="rId3" imgW="3060360" imgH="16761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BAC7EB6-F7D0-4BFC-B825-58421037AF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1219200"/>
                        <a:ext cx="5264150" cy="28832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B02883-AD82-437E-A5A3-B68EA376EC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415685"/>
              </p:ext>
            </p:extLst>
          </p:nvPr>
        </p:nvGraphicFramePr>
        <p:xfrm>
          <a:off x="5334000" y="3094124"/>
          <a:ext cx="3505200" cy="2016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4" name="Equation" r:id="rId5" imgW="1854000" imgH="1066680" progId="Equation.DSMT4">
                  <p:embed/>
                </p:oleObj>
              </mc:Choice>
              <mc:Fallback>
                <p:oleObj name="Equation" r:id="rId5" imgW="1854000" imgH="1066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E47B2D7-0B96-4FC6-AFFD-386259CF88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3094124"/>
                        <a:ext cx="3505200" cy="2016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9C41A5-D179-4F2A-85DB-A00DF1A3DB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228134"/>
              </p:ext>
            </p:extLst>
          </p:nvPr>
        </p:nvGraphicFramePr>
        <p:xfrm>
          <a:off x="685800" y="4800600"/>
          <a:ext cx="7085936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5" name="Equation" r:id="rId7" imgW="4279680" imgH="939600" progId="Equation.DSMT4">
                  <p:embed/>
                </p:oleObj>
              </mc:Choice>
              <mc:Fallback>
                <p:oleObj name="Equation" r:id="rId7" imgW="4279680" imgH="939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86BBCEC-C5F7-4939-A993-E0B11570D8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4800600"/>
                        <a:ext cx="7085936" cy="155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362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E4F95-AAF8-429D-8A40-2880440D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494AA9-A35D-4464-B8D0-012B0170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010022-8712-4352-84EC-24E95BDE1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CCF1C0-FC86-46F6-9345-2098352A7487}"/>
              </a:ext>
            </a:extLst>
          </p:cNvPr>
          <p:cNvSpPr txBox="1"/>
          <p:nvPr/>
        </p:nvSpPr>
        <p:spPr>
          <a:xfrm>
            <a:off x="228600" y="2286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of functions for T&gt;0 --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8A786A-CE65-46A6-BC49-967A40BD9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" y="1057275"/>
            <a:ext cx="6972300" cy="474345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940233F-EB23-459D-B4B0-36A7980CB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522404"/>
              </p:ext>
            </p:extLst>
          </p:nvPr>
        </p:nvGraphicFramePr>
        <p:xfrm>
          <a:off x="4724400" y="750049"/>
          <a:ext cx="2332038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" name="Equation" r:id="rId4" imgW="1091880" imgH="609480" progId="Equation.DSMT4">
                  <p:embed/>
                </p:oleObj>
              </mc:Choice>
              <mc:Fallback>
                <p:oleObj name="Equation" r:id="rId4" imgW="1091880" imgH="609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E0D8B1-36AE-442A-AF27-6B7023D3C9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750049"/>
                        <a:ext cx="2332038" cy="130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B7A0B41-A498-4720-B7D1-57F3E01F8B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423954"/>
              </p:ext>
            </p:extLst>
          </p:nvPr>
        </p:nvGraphicFramePr>
        <p:xfrm>
          <a:off x="4953000" y="4862128"/>
          <a:ext cx="3905247" cy="130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3" name="Equation" r:id="rId6" imgW="1828800" imgH="609480" progId="Equation.DSMT4">
                  <p:embed/>
                </p:oleObj>
              </mc:Choice>
              <mc:Fallback>
                <p:oleObj name="Equation" r:id="rId6" imgW="18288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953000" y="4862128"/>
                        <a:ext cx="3905247" cy="1301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04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ACA774-EA7E-4382-B3D6-FE95E25A3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B681A-7154-419B-B117-8CA70204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20532-C6E7-4359-B10B-0F7616CC1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C4800A-7C3F-43E3-A827-65780A8EA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013432"/>
              </p:ext>
            </p:extLst>
          </p:nvPr>
        </p:nvGraphicFramePr>
        <p:xfrm>
          <a:off x="990600" y="1219200"/>
          <a:ext cx="6124576" cy="3502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Equation" r:id="rId3" imgW="3238200" imgH="1854000" progId="Equation.DSMT4">
                  <p:embed/>
                </p:oleObj>
              </mc:Choice>
              <mc:Fallback>
                <p:oleObj name="Equation" r:id="rId3" imgW="3238200" imgH="18540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1B02883-AD82-437E-A5A3-B68EA376ECF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219200"/>
                        <a:ext cx="6124576" cy="3502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61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B8CE8-02A3-4F42-B1F3-2CB6E672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2967D-E723-4F8D-8F83-FD5DBFAFD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351DF-833A-45F4-89EC-F687CDB71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61AE35-56E1-4CC2-8E90-B7DB556E5228}"/>
              </a:ext>
            </a:extLst>
          </p:cNvPr>
          <p:cNvSpPr txBox="1"/>
          <p:nvPr/>
        </p:nvSpPr>
        <p:spPr>
          <a:xfrm>
            <a:off x="198628" y="1859340"/>
            <a:ext cx="8511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Timelines –</a:t>
            </a:r>
          </a:p>
          <a:p>
            <a:pPr lvl="1"/>
            <a:r>
              <a:rPr lang="en-US" sz="2400" dirty="0">
                <a:latin typeface="+mj-lt"/>
              </a:rPr>
              <a:t>May 5 – Review 4 &amp; take home exam available</a:t>
            </a:r>
          </a:p>
          <a:p>
            <a:pPr lvl="1"/>
            <a:r>
              <a:rPr lang="en-US" sz="2400" dirty="0">
                <a:latin typeface="+mj-lt"/>
              </a:rPr>
              <a:t>May 14 – all course materials due; outstanding homework, and completed exams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1E573-5C22-46DB-9628-3F087D06D371}"/>
              </a:ext>
            </a:extLst>
          </p:cNvPr>
          <p:cNvSpPr txBox="1"/>
          <p:nvPr/>
        </p:nvSpPr>
        <p:spPr>
          <a:xfrm>
            <a:off x="228600" y="381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 1 &amp; 2   Summary of concepts/equations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Review 3 &amp; 4    Examples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12083C-A117-41EE-96F0-14E8790CBB9F}"/>
              </a:ext>
            </a:extLst>
          </p:cNvPr>
          <p:cNvSpPr txBox="1"/>
          <p:nvPr/>
        </p:nvSpPr>
        <p:spPr>
          <a:xfrm>
            <a:off x="434009" y="4206875"/>
            <a:ext cx="8024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Please note that the complete lecture slides are posted on the course webpage and the zoom recordings are available on the shared google drive.</a:t>
            </a:r>
          </a:p>
        </p:txBody>
      </p:sp>
    </p:spTree>
    <p:extLst>
      <p:ext uri="{BB962C8B-B14F-4D97-AF65-F5344CB8AC3E}">
        <p14:creationId xmlns:p14="http://schemas.microsoft.com/office/powerpoint/2010/main" val="1401873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30B2D6-173A-4F96-94C9-20E4EC68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0FF774-EFD4-4AE9-B1C9-CD52FD3E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ED4459-BCDC-4CF5-A69C-E062293D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3B923D-85D5-4721-9B87-8C4B4825C286}"/>
              </a:ext>
            </a:extLst>
          </p:cNvPr>
          <p:cNvSpPr txBox="1"/>
          <p:nvPr/>
        </p:nvSpPr>
        <p:spPr>
          <a:xfrm>
            <a:off x="4572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ensemble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C8FE888-DC2C-4669-9E33-2F48412DB9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758420"/>
              </p:ext>
            </p:extLst>
          </p:nvPr>
        </p:nvGraphicFramePr>
        <p:xfrm>
          <a:off x="457200" y="4603409"/>
          <a:ext cx="8237538" cy="164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0" name="Equation" r:id="rId3" imgW="4508280" imgH="901440" progId="Equation.DSMT4">
                  <p:embed/>
                </p:oleObj>
              </mc:Choice>
              <mc:Fallback>
                <p:oleObj name="Equation" r:id="rId3" imgW="4508280" imgH="901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CD17EF9-D897-43C4-AE37-0BEEFD72CF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03409"/>
                        <a:ext cx="8237538" cy="1644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C0E0770-6502-43E9-93F1-BC10B8AA9778}"/>
              </a:ext>
            </a:extLst>
          </p:cNvPr>
          <p:cNvSpPr/>
          <p:nvPr/>
        </p:nvSpPr>
        <p:spPr>
          <a:xfrm>
            <a:off x="1143000" y="765313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C7C2B1-F68B-47C8-B7D9-C394B3D69C16}"/>
              </a:ext>
            </a:extLst>
          </p:cNvPr>
          <p:cNvSpPr/>
          <p:nvPr/>
        </p:nvSpPr>
        <p:spPr>
          <a:xfrm>
            <a:off x="3733800" y="1755913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635766-44C3-4B32-98A6-876669F3EEBB}"/>
              </a:ext>
            </a:extLst>
          </p:cNvPr>
          <p:cNvSpPr txBox="1"/>
          <p:nvPr/>
        </p:nvSpPr>
        <p:spPr>
          <a:xfrm>
            <a:off x="1524000" y="1070113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</a:t>
            </a:r>
            <a:r>
              <a:rPr lang="en-US" sz="2400" b="1" baseline="-25000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3BACE-61E2-4171-B57B-C405C9B9C670}"/>
              </a:ext>
            </a:extLst>
          </p:cNvPr>
          <p:cNvSpPr txBox="1"/>
          <p:nvPr/>
        </p:nvSpPr>
        <p:spPr>
          <a:xfrm>
            <a:off x="3962400" y="1832113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s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4248550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125810-9C2C-4939-8204-0E855081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5506A-849A-423B-8F9A-0AFE2CCB2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DCBFC-8D6C-41D6-AF19-BC8F21D0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2A5CE9D-F6E8-49E6-8983-3B283D3C4C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939177"/>
              </p:ext>
            </p:extLst>
          </p:nvPr>
        </p:nvGraphicFramePr>
        <p:xfrm>
          <a:off x="95100" y="412749"/>
          <a:ext cx="895380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Equation" r:id="rId3" imgW="4546440" imgH="1346040" progId="Equation.DSMT4">
                  <p:embed/>
                </p:oleObj>
              </mc:Choice>
              <mc:Fallback>
                <p:oleObj name="Equation" r:id="rId3" imgW="454644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100" y="412749"/>
                        <a:ext cx="8953800" cy="2651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85554D4-FE70-414F-8872-8535C4B99E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753982"/>
              </p:ext>
            </p:extLst>
          </p:nvPr>
        </p:nvGraphicFramePr>
        <p:xfrm>
          <a:off x="457200" y="3156579"/>
          <a:ext cx="8029108" cy="315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2" name="Equation" r:id="rId5" imgW="4394160" imgH="1726920" progId="Equation.DSMT4">
                  <p:embed/>
                </p:oleObj>
              </mc:Choice>
              <mc:Fallback>
                <p:oleObj name="Equation" r:id="rId5" imgW="4394160" imgH="1726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156579"/>
                        <a:ext cx="8029108" cy="315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0011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422A4-1385-4FAA-9930-DAE6E71A8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319646-21C9-4A2F-8DFF-03B57ADF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44311-315A-482D-8696-F3F1578B4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67E823-E5D8-4539-829D-F6F04E62D228}"/>
              </a:ext>
            </a:extLst>
          </p:cNvPr>
          <p:cNvSpPr txBox="1"/>
          <p:nvPr/>
        </p:nvSpPr>
        <p:spPr>
          <a:xfrm>
            <a:off x="-32708" y="-44724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notions of probability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F064420-27DC-4E87-9DE1-8E736BD3DD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39268"/>
              </p:ext>
            </p:extLst>
          </p:nvPr>
        </p:nvGraphicFramePr>
        <p:xfrm>
          <a:off x="364646" y="619608"/>
          <a:ext cx="7179154" cy="583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9" name="Equation" r:id="rId3" imgW="4343400" imgH="3530520" progId="Equation.DSMT4">
                  <p:embed/>
                </p:oleObj>
              </mc:Choice>
              <mc:Fallback>
                <p:oleObj name="Equation" r:id="rId3" imgW="4343400" imgH="3530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646" y="619608"/>
                        <a:ext cx="7179154" cy="583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535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576A1-F5A4-4C2A-AFD0-8342001A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64785-3C8E-4AB3-9A91-51E29532F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720DF-B6E6-4047-B99B-843C55709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8B267BB-B3FA-4718-8C53-9595B2B57A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945901"/>
              </p:ext>
            </p:extLst>
          </p:nvPr>
        </p:nvGraphicFramePr>
        <p:xfrm>
          <a:off x="451449" y="155216"/>
          <a:ext cx="5711825" cy="199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2" name="Equation" r:id="rId3" imgW="3454200" imgH="1206360" progId="Equation.DSMT4">
                  <p:embed/>
                </p:oleObj>
              </mc:Choice>
              <mc:Fallback>
                <p:oleObj name="Equation" r:id="rId3" imgW="3454200" imgH="1206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F064420-27DC-4E87-9DE1-8E736BD3DD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49" y="155216"/>
                        <a:ext cx="5711825" cy="199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A99FD4B-92EF-4788-AF2F-13AD962CFE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618" y="2432961"/>
            <a:ext cx="7624763" cy="395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6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B1D427-C93C-4A2A-AEA2-97D57E3B5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2F520-A53B-4E61-AF83-BFD63F8E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CB801-6A3F-40D6-9208-49EF7EC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7A2DCE-559E-4810-A10E-E9684A080D64}"/>
              </a:ext>
            </a:extLst>
          </p:cNvPr>
          <p:cNvSpPr txBox="1"/>
          <p:nvPr/>
        </p:nvSpPr>
        <p:spPr>
          <a:xfrm>
            <a:off x="28755" y="3102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Back to the canonical distribution and the ideal gas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9FB2C5B-3131-42FC-A34D-FC8A34A774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157754"/>
              </p:ext>
            </p:extLst>
          </p:nvPr>
        </p:nvGraphicFramePr>
        <p:xfrm>
          <a:off x="235229" y="519968"/>
          <a:ext cx="80232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7" name="Equation" r:id="rId3" imgW="8023829" imgH="3147199" progId="Equation.DSMT4">
                  <p:embed/>
                </p:oleObj>
              </mc:Choice>
              <mc:Fallback>
                <p:oleObj name="Equation" r:id="rId3" imgW="8023829" imgH="314719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229" y="519968"/>
                        <a:ext cx="8023225" cy="314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A5E2B291-5E59-4FD1-8F05-8105EE9E5E1F}"/>
              </a:ext>
            </a:extLst>
          </p:cNvPr>
          <p:cNvSpPr/>
          <p:nvPr/>
        </p:nvSpPr>
        <p:spPr>
          <a:xfrm>
            <a:off x="3064383" y="50891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C5188E7-8012-4020-8EF0-283B4B97531A}"/>
              </a:ext>
            </a:extLst>
          </p:cNvPr>
          <p:cNvSpPr/>
          <p:nvPr/>
        </p:nvSpPr>
        <p:spPr>
          <a:xfrm>
            <a:off x="3670290" y="451614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9C05F9EC-D31A-4E70-8634-05C8544F1D59}"/>
              </a:ext>
            </a:extLst>
          </p:cNvPr>
          <p:cNvSpPr/>
          <p:nvPr/>
        </p:nvSpPr>
        <p:spPr>
          <a:xfrm rot="2726422">
            <a:off x="3485903" y="4741148"/>
            <a:ext cx="162605" cy="609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2973C5F-4203-4B96-9515-A704394E343E}"/>
              </a:ext>
            </a:extLst>
          </p:cNvPr>
          <p:cNvSpPr>
            <a:spLocks noChangeAspect="1"/>
          </p:cNvSpPr>
          <p:nvPr/>
        </p:nvSpPr>
        <p:spPr>
          <a:xfrm>
            <a:off x="3491103" y="4936741"/>
            <a:ext cx="182880" cy="1828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CFD37F2-AF45-4C1E-AFC8-A04CB20F9976}"/>
              </a:ext>
            </a:extLst>
          </p:cNvPr>
          <p:cNvCxnSpPr/>
          <p:nvPr/>
        </p:nvCxnSpPr>
        <p:spPr>
          <a:xfrm flipH="1" flipV="1">
            <a:off x="3670290" y="5119621"/>
            <a:ext cx="228600" cy="5791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5C37FD-D011-4AE3-A563-A3B02292C4A0}"/>
              </a:ext>
            </a:extLst>
          </p:cNvPr>
          <p:cNvSpPr txBox="1"/>
          <p:nvPr/>
        </p:nvSpPr>
        <p:spPr>
          <a:xfrm>
            <a:off x="4070028" y="5480327"/>
            <a:ext cx="2575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Translations of center of mass</a:t>
            </a:r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36189E0A-25B9-4EC0-814B-8DE2E37E1424}"/>
              </a:ext>
            </a:extLst>
          </p:cNvPr>
          <p:cNvSpPr/>
          <p:nvPr/>
        </p:nvSpPr>
        <p:spPr>
          <a:xfrm rot="20222450">
            <a:off x="3030654" y="4411241"/>
            <a:ext cx="579120" cy="801592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9AD67C-1141-457D-ABD6-E2EDEF0D5EC8}"/>
              </a:ext>
            </a:extLst>
          </p:cNvPr>
          <p:cNvSpPr txBox="1"/>
          <p:nvPr/>
        </p:nvSpPr>
        <p:spPr>
          <a:xfrm rot="19092116">
            <a:off x="1817960" y="4581205"/>
            <a:ext cx="1338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Rotation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24CDA6B-E53E-494D-B377-0F9A1305EF02}"/>
              </a:ext>
            </a:extLst>
          </p:cNvPr>
          <p:cNvSpPr/>
          <p:nvPr/>
        </p:nvSpPr>
        <p:spPr>
          <a:xfrm rot="19659125">
            <a:off x="4157249" y="4309122"/>
            <a:ext cx="179187" cy="3792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E25DC04E-E485-4C30-A7C3-58A857A756A1}"/>
              </a:ext>
            </a:extLst>
          </p:cNvPr>
          <p:cNvSpPr/>
          <p:nvPr/>
        </p:nvSpPr>
        <p:spPr>
          <a:xfrm rot="8645065">
            <a:off x="2863453" y="5405342"/>
            <a:ext cx="179187" cy="3792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DD0EF2-4A90-4285-9C92-E59B78B9F70F}"/>
              </a:ext>
            </a:extLst>
          </p:cNvPr>
          <p:cNvSpPr txBox="1"/>
          <p:nvPr/>
        </p:nvSpPr>
        <p:spPr>
          <a:xfrm rot="19117295">
            <a:off x="1562672" y="5672573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Vibration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3278D8-5D48-44AB-B926-5ECC729559C1}"/>
              </a:ext>
            </a:extLst>
          </p:cNvPr>
          <p:cNvSpPr txBox="1"/>
          <p:nvPr/>
        </p:nvSpPr>
        <p:spPr>
          <a:xfrm>
            <a:off x="347290" y="36648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motions of a more complicated system such as a diatomic molecule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910893CE-E8D9-4071-8146-BFD77DB193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881350"/>
              </p:ext>
            </p:extLst>
          </p:nvPr>
        </p:nvGraphicFramePr>
        <p:xfrm>
          <a:off x="5265708" y="4423886"/>
          <a:ext cx="3797168" cy="881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8" name="Equation" r:id="rId5" imgW="1968480" imgH="457200" progId="Equation.DSMT4">
                  <p:embed/>
                </p:oleObj>
              </mc:Choice>
              <mc:Fallback>
                <p:oleObj name="Equation" r:id="rId5" imgW="1968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65708" y="4423886"/>
                        <a:ext cx="3797168" cy="881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026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5B165E-1A41-4A8D-9438-3B7D37CD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4/30/2021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C360CA-EC10-43C2-8A76-EE18A642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4A690-7DFF-4235-8407-98A830BB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88AB26D-E96C-493D-84FD-BFF0B1B339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798068"/>
              </p:ext>
            </p:extLst>
          </p:nvPr>
        </p:nvGraphicFramePr>
        <p:xfrm>
          <a:off x="239713" y="214313"/>
          <a:ext cx="8664575" cy="481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9" name="Equation" r:id="rId3" imgW="5029200" imgH="2793960" progId="Equation.DSMT4">
                  <p:embed/>
                </p:oleObj>
              </mc:Choice>
              <mc:Fallback>
                <p:oleObj name="Equation" r:id="rId3" imgW="5029200" imgH="2793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713" y="214313"/>
                        <a:ext cx="8664575" cy="481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88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31670</TotalTime>
  <Words>593</Words>
  <Application>Microsoft Office PowerPoint</Application>
  <PresentationFormat>On-screen Show (4:3)</PresentationFormat>
  <Paragraphs>118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1969</cp:revision>
  <cp:lastPrinted>2021-01-31T04:39:24Z</cp:lastPrinted>
  <dcterms:created xsi:type="dcterms:W3CDTF">2012-01-10T18:32:24Z</dcterms:created>
  <dcterms:modified xsi:type="dcterms:W3CDTF">2021-04-30T16:49:44Z</dcterms:modified>
</cp:coreProperties>
</file>