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96" r:id="rId2"/>
    <p:sldId id="324" r:id="rId3"/>
    <p:sldId id="356" r:id="rId4"/>
    <p:sldId id="357" r:id="rId5"/>
    <p:sldId id="358" r:id="rId6"/>
    <p:sldId id="359" r:id="rId7"/>
    <p:sldId id="360" r:id="rId8"/>
    <p:sldId id="361" r:id="rId9"/>
    <p:sldId id="362" r:id="rId10"/>
    <p:sldId id="351" r:id="rId11"/>
    <p:sldId id="363" r:id="rId12"/>
    <p:sldId id="352" r:id="rId13"/>
    <p:sldId id="364" r:id="rId14"/>
    <p:sldId id="365" r:id="rId15"/>
    <p:sldId id="366" r:id="rId16"/>
    <p:sldId id="367" r:id="rId17"/>
    <p:sldId id="368" r:id="rId18"/>
    <p:sldId id="369" r:id="rId19"/>
    <p:sldId id="370" r:id="rId20"/>
    <p:sldId id="371" r:id="rId21"/>
    <p:sldId id="373" r:id="rId22"/>
    <p:sldId id="374" r:id="rId23"/>
    <p:sldId id="375" r:id="rId24"/>
    <p:sldId id="376" r:id="rId25"/>
    <p:sldId id="377" r:id="rId26"/>
    <p:sldId id="378" r:id="rId27"/>
    <p:sldId id="379" r:id="rId28"/>
    <p:sldId id="380" r:id="rId29"/>
    <p:sldId id="381" r:id="rId30"/>
    <p:sldId id="382" r:id="rId3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94660"/>
  </p:normalViewPr>
  <p:slideViewPr>
    <p:cSldViewPr>
      <p:cViewPr varScale="1">
        <p:scale>
          <a:sx n="66" d="100"/>
          <a:sy n="66" d="100"/>
        </p:scale>
        <p:origin x="1234" y="58"/>
      </p:cViewPr>
      <p:guideLst>
        <p:guide orient="horz" pos="2160"/>
        <p:guide pos="2880"/>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3.wmf"/><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27" tIns="45714" rIns="91427" bIns="45714" rtlCol="0"/>
          <a:lstStyle>
            <a:lvl1pPr algn="r">
              <a:defRPr sz="1200"/>
            </a:lvl1pPr>
          </a:lstStyle>
          <a:p>
            <a:fld id="{8194727C-8B30-4386-9703-61EF7B04C9A7}" type="datetimeFigureOut">
              <a:rPr lang="en-US" smtClean="0"/>
              <a:t>5/3/2021</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27" tIns="45714" rIns="91427" bIns="45714"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7" tIns="48324" rIns="96647" bIns="48324"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47" tIns="48324" rIns="96647" bIns="48324" rtlCol="0"/>
          <a:lstStyle>
            <a:lvl1pPr algn="r">
              <a:defRPr sz="1300"/>
            </a:lvl1pPr>
          </a:lstStyle>
          <a:p>
            <a:fld id="{AC5D2E9F-93AF-4192-9362-BE5EFDABCE46}" type="datetimeFigureOut">
              <a:rPr lang="en-US" smtClean="0"/>
              <a:t>5/3/2021</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7" tIns="48324" rIns="96647" bIns="48324"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47" tIns="48324" rIns="96647" bIns="483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47" tIns="48324" rIns="96647" bIns="483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7" tIns="48324" rIns="96647" bIns="48324"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1894842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5/3/2021</a:t>
            </a:r>
            <a:endParaRPr lang="en-US" dirty="0"/>
          </a:p>
        </p:txBody>
      </p:sp>
      <p:sp>
        <p:nvSpPr>
          <p:cNvPr id="5" name="Footer Placeholder 4"/>
          <p:cNvSpPr>
            <a:spLocks noGrp="1"/>
          </p:cNvSpPr>
          <p:nvPr>
            <p:ph type="ftr" sz="quarter" idx="11"/>
          </p:nvPr>
        </p:nvSpPr>
        <p:spPr/>
        <p:txBody>
          <a:bodyPr/>
          <a:lstStyle/>
          <a:p>
            <a:r>
              <a:rPr lang="en-US"/>
              <a:t>PHY 341/641  Spring 2021 -- Lecture 38</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5/3/2021</a:t>
            </a:r>
            <a:endParaRPr lang="en-US" dirty="0"/>
          </a:p>
        </p:txBody>
      </p:sp>
      <p:sp>
        <p:nvSpPr>
          <p:cNvPr id="5" name="Footer Placeholder 4"/>
          <p:cNvSpPr>
            <a:spLocks noGrp="1"/>
          </p:cNvSpPr>
          <p:nvPr>
            <p:ph type="ftr" sz="quarter" idx="11"/>
          </p:nvPr>
        </p:nvSpPr>
        <p:spPr/>
        <p:txBody>
          <a:bodyPr/>
          <a:lstStyle/>
          <a:p>
            <a:r>
              <a:rPr lang="en-US"/>
              <a:t>PHY 341/641  Spring 2021 -- Lecture 38</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5/3/2021</a:t>
            </a:r>
            <a:endParaRPr lang="en-US" dirty="0"/>
          </a:p>
        </p:txBody>
      </p:sp>
      <p:sp>
        <p:nvSpPr>
          <p:cNvPr id="5" name="Footer Placeholder 4"/>
          <p:cNvSpPr>
            <a:spLocks noGrp="1"/>
          </p:cNvSpPr>
          <p:nvPr>
            <p:ph type="ftr" sz="quarter" idx="11"/>
          </p:nvPr>
        </p:nvSpPr>
        <p:spPr/>
        <p:txBody>
          <a:bodyPr/>
          <a:lstStyle/>
          <a:p>
            <a:r>
              <a:rPr lang="en-US"/>
              <a:t>PHY 341/641  Spring 2021 -- Lecture 38</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5/3/2021</a:t>
            </a:r>
            <a:endParaRPr lang="en-US" dirty="0"/>
          </a:p>
        </p:txBody>
      </p:sp>
      <p:sp>
        <p:nvSpPr>
          <p:cNvPr id="5" name="Footer Placeholder 4"/>
          <p:cNvSpPr>
            <a:spLocks noGrp="1"/>
          </p:cNvSpPr>
          <p:nvPr>
            <p:ph type="ftr" sz="quarter" idx="11"/>
          </p:nvPr>
        </p:nvSpPr>
        <p:spPr/>
        <p:txBody>
          <a:bodyPr/>
          <a:lstStyle/>
          <a:p>
            <a:r>
              <a:rPr lang="en-US"/>
              <a:t>PHY 341/641  Spring 2021 -- Lecture 38</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5/3/2021</a:t>
            </a:r>
            <a:endParaRPr lang="en-US" dirty="0"/>
          </a:p>
        </p:txBody>
      </p:sp>
      <p:sp>
        <p:nvSpPr>
          <p:cNvPr id="5" name="Footer Placeholder 4"/>
          <p:cNvSpPr>
            <a:spLocks noGrp="1"/>
          </p:cNvSpPr>
          <p:nvPr>
            <p:ph type="ftr" sz="quarter" idx="11"/>
          </p:nvPr>
        </p:nvSpPr>
        <p:spPr/>
        <p:txBody>
          <a:bodyPr/>
          <a:lstStyle/>
          <a:p>
            <a:r>
              <a:rPr lang="en-US"/>
              <a:t>PHY 341/641  Spring 2021 -- Lecture 38</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5/3/2021</a:t>
            </a:r>
            <a:endParaRPr lang="en-US" dirty="0"/>
          </a:p>
        </p:txBody>
      </p:sp>
      <p:sp>
        <p:nvSpPr>
          <p:cNvPr id="6" name="Footer Placeholder 5"/>
          <p:cNvSpPr>
            <a:spLocks noGrp="1"/>
          </p:cNvSpPr>
          <p:nvPr>
            <p:ph type="ftr" sz="quarter" idx="11"/>
          </p:nvPr>
        </p:nvSpPr>
        <p:spPr/>
        <p:txBody>
          <a:bodyPr/>
          <a:lstStyle/>
          <a:p>
            <a:r>
              <a:rPr lang="en-US"/>
              <a:t>PHY 341/641  Spring 2021 -- Lecture 38</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5/3/2021</a:t>
            </a:r>
            <a:endParaRPr lang="en-US" dirty="0"/>
          </a:p>
        </p:txBody>
      </p:sp>
      <p:sp>
        <p:nvSpPr>
          <p:cNvPr id="8" name="Footer Placeholder 7"/>
          <p:cNvSpPr>
            <a:spLocks noGrp="1"/>
          </p:cNvSpPr>
          <p:nvPr>
            <p:ph type="ftr" sz="quarter" idx="11"/>
          </p:nvPr>
        </p:nvSpPr>
        <p:spPr/>
        <p:txBody>
          <a:bodyPr/>
          <a:lstStyle/>
          <a:p>
            <a:r>
              <a:rPr lang="en-US"/>
              <a:t>PHY 341/641  Spring 2021 -- Lecture 38</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5/3/2021</a:t>
            </a:r>
            <a:endParaRPr lang="en-US" dirty="0"/>
          </a:p>
        </p:txBody>
      </p:sp>
      <p:sp>
        <p:nvSpPr>
          <p:cNvPr id="4" name="Footer Placeholder 3"/>
          <p:cNvSpPr>
            <a:spLocks noGrp="1"/>
          </p:cNvSpPr>
          <p:nvPr>
            <p:ph type="ftr" sz="quarter" idx="11"/>
          </p:nvPr>
        </p:nvSpPr>
        <p:spPr/>
        <p:txBody>
          <a:bodyPr/>
          <a:lstStyle/>
          <a:p>
            <a:r>
              <a:rPr lang="en-US"/>
              <a:t>PHY 341/641  Spring 2021 -- Lecture 38</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5/3/2021</a:t>
            </a:r>
            <a:endParaRPr lang="en-US" dirty="0"/>
          </a:p>
        </p:txBody>
      </p:sp>
      <p:sp>
        <p:nvSpPr>
          <p:cNvPr id="3" name="Footer Placeholder 2"/>
          <p:cNvSpPr>
            <a:spLocks noGrp="1"/>
          </p:cNvSpPr>
          <p:nvPr>
            <p:ph type="ftr" sz="quarter" idx="11"/>
          </p:nvPr>
        </p:nvSpPr>
        <p:spPr/>
        <p:txBody>
          <a:bodyPr/>
          <a:lstStyle/>
          <a:p>
            <a:r>
              <a:rPr lang="en-US"/>
              <a:t>PHY 341/641  Spring 2021 --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5/3/2021</a:t>
            </a:r>
            <a:endParaRPr lang="en-US" dirty="0"/>
          </a:p>
        </p:txBody>
      </p:sp>
      <p:sp>
        <p:nvSpPr>
          <p:cNvPr id="6" name="Footer Placeholder 5"/>
          <p:cNvSpPr>
            <a:spLocks noGrp="1"/>
          </p:cNvSpPr>
          <p:nvPr>
            <p:ph type="ftr" sz="quarter" idx="11"/>
          </p:nvPr>
        </p:nvSpPr>
        <p:spPr/>
        <p:txBody>
          <a:bodyPr/>
          <a:lstStyle/>
          <a:p>
            <a:r>
              <a:rPr lang="en-US"/>
              <a:t>PHY 341/641  Spring 2021 -- Lecture 38</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5/3/2021</a:t>
            </a:r>
            <a:endParaRPr lang="en-US" dirty="0"/>
          </a:p>
        </p:txBody>
      </p:sp>
      <p:sp>
        <p:nvSpPr>
          <p:cNvPr id="6" name="Footer Placeholder 5"/>
          <p:cNvSpPr>
            <a:spLocks noGrp="1"/>
          </p:cNvSpPr>
          <p:nvPr>
            <p:ph type="ftr" sz="quarter" idx="11"/>
          </p:nvPr>
        </p:nvSpPr>
        <p:spPr/>
        <p:txBody>
          <a:bodyPr/>
          <a:lstStyle/>
          <a:p>
            <a:r>
              <a:rPr lang="en-US"/>
              <a:t>PHY 341/641  Spring 2021 -- Lecture 38</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5/3/2021</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341/641  Spring 2021 -- Lecture 38</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12.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3.wmf"/><Relationship Id="rId4" Type="http://schemas.openxmlformats.org/officeDocument/2006/relationships/oleObject" Target="../embeddings/oleObject11.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15.wmf"/></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6.wmf"/><Relationship Id="rId4" Type="http://schemas.openxmlformats.org/officeDocument/2006/relationships/oleObject" Target="../embeddings/oleObject13.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18.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19.wmf"/></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20.wmf"/><Relationship Id="rId4" Type="http://schemas.openxmlformats.org/officeDocument/2006/relationships/oleObject" Target="../embeddings/oleObject16.bin"/></Relationships>
</file>

<file path=ppt/slides/_rels/slide18.xml.rels><?xml version="1.0" encoding="UTF-8" standalone="yes"?>
<Relationships xmlns="http://schemas.openxmlformats.org/package/2006/relationships"><Relationship Id="rId3" Type="http://schemas.openxmlformats.org/officeDocument/2006/relationships/hyperlink" Target="https://th.fhi-berlin.mpg.de/th/Meetings/DFT-workshop-Berlin2009/Talks/OnlinePublication/0630-4T_20090630-1_FH_-_phonon_tutorial_talk_web.pdf" TargetMode="External"/><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26.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image" Target="../media/image27.wmf"/></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28.wmf"/><Relationship Id="rId4" Type="http://schemas.openxmlformats.org/officeDocument/2006/relationships/oleObject" Target="../embeddings/oleObject19.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hacker.faculty.geol.ucsb.edu/geo124T/lecture.html" TargetMode="External"/><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32.wmf"/><Relationship Id="rId5" Type="http://schemas.openxmlformats.org/officeDocument/2006/relationships/oleObject" Target="../embeddings/oleObject20.bin"/><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6.wmf"/><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oleObject" Target="../embeddings/oleObject22.bin"/><Relationship Id="rId5" Type="http://schemas.openxmlformats.org/officeDocument/2006/relationships/image" Target="../media/image35.wmf"/><Relationship Id="rId4" Type="http://schemas.openxmlformats.org/officeDocument/2006/relationships/oleObject" Target="../embeddings/oleObject21.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image" Target="../media/image37.wmf"/><Relationship Id="rId4" Type="http://schemas.openxmlformats.org/officeDocument/2006/relationships/oleObject" Target="../embeddings/oleObject23.bin"/></Relationships>
</file>

<file path=ppt/slides/_rels/slide4.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3.wmf"/><Relationship Id="rId5" Type="http://schemas.openxmlformats.org/officeDocument/2006/relationships/oleObject" Target="../embeddings/oleObject4.bin"/><Relationship Id="rId4" Type="http://schemas.openxmlformats.org/officeDocument/2006/relationships/image" Target="../media/image4.wm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6.wmf"/><Relationship Id="rId4"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9.wmf"/><Relationship Id="rId5" Type="http://schemas.openxmlformats.org/officeDocument/2006/relationships/oleObject" Target="../embeddings/oleObject8.bin"/><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0.wmf"/></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 y="158827"/>
            <a:ext cx="8763000" cy="6771084"/>
          </a:xfrm>
          <a:prstGeom prst="rect">
            <a:avLst/>
          </a:prstGeom>
          <a:noFill/>
        </p:spPr>
        <p:txBody>
          <a:bodyPr wrap="square" rtlCol="0">
            <a:spAutoFit/>
          </a:bodyPr>
          <a:lstStyle/>
          <a:p>
            <a:pPr algn="ctr"/>
            <a:r>
              <a:rPr lang="en-US" sz="3200" b="1" dirty="0"/>
              <a:t>PHY 341/641 Thermodynamics and Statistical Mechanics</a:t>
            </a:r>
          </a:p>
          <a:p>
            <a:pPr algn="ctr"/>
            <a:r>
              <a:rPr lang="en-US" sz="3200" b="1" dirty="0"/>
              <a:t>MWF:  Online at 12 PM &amp; FTF at 2 PM</a:t>
            </a:r>
          </a:p>
          <a:p>
            <a:pPr algn="ctr"/>
            <a:endParaRPr lang="en-US" sz="3200" b="1" dirty="0"/>
          </a:p>
          <a:p>
            <a:pPr algn="ctr"/>
            <a:r>
              <a:rPr lang="en-US" sz="3200" b="1" dirty="0"/>
              <a:t>Discussion for Lecture 38:</a:t>
            </a:r>
          </a:p>
          <a:p>
            <a:pPr algn="ctr"/>
            <a:endParaRPr lang="en-US" sz="1000" b="1" dirty="0"/>
          </a:p>
          <a:p>
            <a:pPr algn="ctr"/>
            <a:r>
              <a:rPr lang="en-US" sz="2400" b="1" dirty="0"/>
              <a:t>Review Part 3</a:t>
            </a:r>
          </a:p>
          <a:p>
            <a:pPr algn="ctr"/>
            <a:endParaRPr lang="en-US" sz="2400" b="1" dirty="0"/>
          </a:p>
          <a:p>
            <a:pPr lvl="3" indent="-457200">
              <a:spcBef>
                <a:spcPct val="50000"/>
              </a:spcBef>
              <a:buFontTx/>
              <a:buAutoNum type="arabicPeriod"/>
            </a:pPr>
            <a:r>
              <a:rPr lang="en-US" sz="2400" b="1" dirty="0">
                <a:solidFill>
                  <a:schemeClr val="folHlink"/>
                </a:solidFill>
              </a:rPr>
              <a:t>Ideal gas containing a mixture of particles</a:t>
            </a:r>
          </a:p>
          <a:p>
            <a:pPr lvl="3" indent="-457200">
              <a:spcBef>
                <a:spcPct val="50000"/>
              </a:spcBef>
              <a:buFontTx/>
              <a:buAutoNum type="arabicPeriod"/>
            </a:pPr>
            <a:r>
              <a:rPr lang="en-US" sz="2400" b="1" dirty="0">
                <a:solidFill>
                  <a:schemeClr val="folHlink"/>
                </a:solidFill>
              </a:rPr>
              <a:t>Effects of particle interactions</a:t>
            </a:r>
          </a:p>
          <a:p>
            <a:pPr lvl="3" indent="-457200">
              <a:spcBef>
                <a:spcPct val="50000"/>
              </a:spcBef>
              <a:buFontTx/>
              <a:buAutoNum type="arabicPeriod"/>
            </a:pPr>
            <a:r>
              <a:rPr lang="en-US" sz="2400" b="1" dirty="0">
                <a:solidFill>
                  <a:schemeClr val="folHlink"/>
                </a:solidFill>
              </a:rPr>
              <a:t>Phase equilibria</a:t>
            </a:r>
          </a:p>
          <a:p>
            <a:pPr lvl="3" indent="-457200">
              <a:spcBef>
                <a:spcPct val="50000"/>
              </a:spcBef>
              <a:buFontTx/>
              <a:buAutoNum type="arabicPeriod"/>
            </a:pPr>
            <a:r>
              <a:rPr lang="en-US" sz="2400" b="1" dirty="0">
                <a:solidFill>
                  <a:schemeClr val="folHlink"/>
                </a:solidFill>
              </a:rPr>
              <a:t>Chemical equilibria</a:t>
            </a:r>
          </a:p>
          <a:p>
            <a:pPr lvl="3" indent="-457200">
              <a:spcBef>
                <a:spcPct val="50000"/>
              </a:spcBef>
              <a:buFontTx/>
              <a:buAutoNum type="arabicPeriod"/>
            </a:pPr>
            <a:endParaRPr lang="en-US" sz="2400" b="1" dirty="0">
              <a:solidFill>
                <a:schemeClr val="folHlink"/>
              </a:solidFill>
            </a:endParaRPr>
          </a:p>
          <a:p>
            <a:pPr marL="914400" lvl="3">
              <a:spcBef>
                <a:spcPct val="50000"/>
              </a:spcBef>
            </a:pPr>
            <a:endParaRPr lang="en-US" sz="2400" b="1" dirty="0">
              <a:solidFill>
                <a:schemeClr val="folHlink"/>
              </a:solidFill>
            </a:endParaRPr>
          </a:p>
        </p:txBody>
      </p:sp>
      <p:sp>
        <p:nvSpPr>
          <p:cNvPr id="6" name="TextBox 5">
            <a:extLst>
              <a:ext uri="{FF2B5EF4-FFF2-40B4-BE49-F238E27FC236}">
                <a16:creationId xmlns:a16="http://schemas.microsoft.com/office/drawing/2014/main" id="{F4C5B91D-9561-4743-A1D2-EFA8BE515BFF}"/>
              </a:ext>
            </a:extLst>
          </p:cNvPr>
          <p:cNvSpPr txBox="1"/>
          <p:nvPr/>
        </p:nvSpPr>
        <p:spPr>
          <a:xfrm>
            <a:off x="7086600" y="1676400"/>
            <a:ext cx="2895600" cy="584775"/>
          </a:xfrm>
          <a:prstGeom prst="rect">
            <a:avLst/>
          </a:prstGeom>
          <a:noFill/>
        </p:spPr>
        <p:txBody>
          <a:bodyPr wrap="square" rtlCol="0">
            <a:spAutoFit/>
          </a:bodyPr>
          <a:lstStyle/>
          <a:p>
            <a:r>
              <a:rPr lang="en-US" sz="3200" dirty="0">
                <a:latin typeface="+mj-lt"/>
              </a:rPr>
              <a:t>Record!!!</a:t>
            </a:r>
          </a:p>
        </p:txBody>
      </p:sp>
      <p:sp>
        <p:nvSpPr>
          <p:cNvPr id="7" name="Date Placeholder 6">
            <a:extLst>
              <a:ext uri="{FF2B5EF4-FFF2-40B4-BE49-F238E27FC236}">
                <a16:creationId xmlns:a16="http://schemas.microsoft.com/office/drawing/2014/main" id="{A3739F48-A755-4781-AD71-E638F336882B}"/>
              </a:ext>
            </a:extLst>
          </p:cNvPr>
          <p:cNvSpPr>
            <a:spLocks noGrp="1"/>
          </p:cNvSpPr>
          <p:nvPr>
            <p:ph type="dt" sz="half" idx="10"/>
          </p:nvPr>
        </p:nvSpPr>
        <p:spPr/>
        <p:txBody>
          <a:bodyPr/>
          <a:lstStyle/>
          <a:p>
            <a:r>
              <a:rPr lang="en-US"/>
              <a:t>5/3/2021</a:t>
            </a:r>
            <a:endParaRPr lang="en-US" dirty="0"/>
          </a:p>
        </p:txBody>
      </p:sp>
      <p:sp>
        <p:nvSpPr>
          <p:cNvPr id="8" name="Footer Placeholder 7">
            <a:extLst>
              <a:ext uri="{FF2B5EF4-FFF2-40B4-BE49-F238E27FC236}">
                <a16:creationId xmlns:a16="http://schemas.microsoft.com/office/drawing/2014/main" id="{91A3637E-0198-4E3B-A4CF-044F238B43A4}"/>
              </a:ext>
            </a:extLst>
          </p:cNvPr>
          <p:cNvSpPr>
            <a:spLocks noGrp="1"/>
          </p:cNvSpPr>
          <p:nvPr>
            <p:ph type="ftr" sz="quarter" idx="11"/>
          </p:nvPr>
        </p:nvSpPr>
        <p:spPr/>
        <p:txBody>
          <a:bodyPr/>
          <a:lstStyle/>
          <a:p>
            <a:r>
              <a:rPr lang="en-US"/>
              <a:t>PHY 341/641  Spring 2021 -- Lecture 38</a:t>
            </a:r>
            <a:endParaRPr lang="en-US" dirty="0"/>
          </a:p>
        </p:txBody>
      </p:sp>
      <p:sp>
        <p:nvSpPr>
          <p:cNvPr id="9" name="Slide Number Placeholder 8">
            <a:extLst>
              <a:ext uri="{FF2B5EF4-FFF2-40B4-BE49-F238E27FC236}">
                <a16:creationId xmlns:a16="http://schemas.microsoft.com/office/drawing/2014/main" id="{C5070087-69D3-4805-A9DC-F5F23F55D957}"/>
              </a:ext>
            </a:extLst>
          </p:cNvPr>
          <p:cNvSpPr>
            <a:spLocks noGrp="1"/>
          </p:cNvSpPr>
          <p:nvPr>
            <p:ph type="sldNum" sz="quarter" idx="12"/>
          </p:nvPr>
        </p:nvSpPr>
        <p:spPr/>
        <p:txBody>
          <a:bodyPr/>
          <a:lstStyle/>
          <a:p>
            <a:fld id="{CE368B07-CEBF-4C80-90AF-53B34FA04CF3}" type="slidenum">
              <a:rPr lang="en-US" smtClean="0"/>
              <a:t>1</a:t>
            </a:fld>
            <a:endParaRPr lang="en-US" dirty="0"/>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891B73-79E7-4A34-B7F1-1B48AFC34A24}"/>
              </a:ext>
            </a:extLst>
          </p:cNvPr>
          <p:cNvSpPr>
            <a:spLocks noGrp="1"/>
          </p:cNvSpPr>
          <p:nvPr>
            <p:ph type="dt" sz="half" idx="10"/>
          </p:nvPr>
        </p:nvSpPr>
        <p:spPr/>
        <p:txBody>
          <a:bodyPr/>
          <a:lstStyle/>
          <a:p>
            <a:r>
              <a:rPr lang="en-US"/>
              <a:t>5/3/2021</a:t>
            </a:r>
            <a:endParaRPr lang="en-US" dirty="0"/>
          </a:p>
        </p:txBody>
      </p:sp>
      <p:sp>
        <p:nvSpPr>
          <p:cNvPr id="3" name="Footer Placeholder 2">
            <a:extLst>
              <a:ext uri="{FF2B5EF4-FFF2-40B4-BE49-F238E27FC236}">
                <a16:creationId xmlns:a16="http://schemas.microsoft.com/office/drawing/2014/main" id="{B2CFD8AE-65FC-4E43-9907-E3CEBB4CEEB9}"/>
              </a:ext>
            </a:extLst>
          </p:cNvPr>
          <p:cNvSpPr>
            <a:spLocks noGrp="1"/>
          </p:cNvSpPr>
          <p:nvPr>
            <p:ph type="ftr" sz="quarter" idx="11"/>
          </p:nvPr>
        </p:nvSpPr>
        <p:spPr/>
        <p:txBody>
          <a:bodyPr/>
          <a:lstStyle/>
          <a:p>
            <a:r>
              <a:rPr lang="en-US"/>
              <a:t>PHY 341/641  Spring 2021 -- Lecture 38</a:t>
            </a:r>
            <a:endParaRPr lang="en-US" dirty="0"/>
          </a:p>
        </p:txBody>
      </p:sp>
      <p:sp>
        <p:nvSpPr>
          <p:cNvPr id="4" name="Slide Number Placeholder 3">
            <a:extLst>
              <a:ext uri="{FF2B5EF4-FFF2-40B4-BE49-F238E27FC236}">
                <a16:creationId xmlns:a16="http://schemas.microsoft.com/office/drawing/2014/main" id="{78F27A01-15E6-49E3-8F49-2C0657B401A9}"/>
              </a:ext>
            </a:extLst>
          </p:cNvPr>
          <p:cNvSpPr>
            <a:spLocks noGrp="1"/>
          </p:cNvSpPr>
          <p:nvPr>
            <p:ph type="sldNum" sz="quarter" idx="12"/>
          </p:nvPr>
        </p:nvSpPr>
        <p:spPr/>
        <p:txBody>
          <a:bodyPr/>
          <a:lstStyle/>
          <a:p>
            <a:fld id="{CE368B07-CEBF-4C80-90AF-53B34FA04CF3}" type="slidenum">
              <a:rPr lang="en-US" smtClean="0"/>
              <a:t>10</a:t>
            </a:fld>
            <a:endParaRPr lang="en-US" dirty="0"/>
          </a:p>
        </p:txBody>
      </p:sp>
      <p:sp>
        <p:nvSpPr>
          <p:cNvPr id="5" name="TextBox 4">
            <a:extLst>
              <a:ext uri="{FF2B5EF4-FFF2-40B4-BE49-F238E27FC236}">
                <a16:creationId xmlns:a16="http://schemas.microsoft.com/office/drawing/2014/main" id="{1A69F908-AE9C-4BC7-BB0C-0C8242C8F651}"/>
              </a:ext>
            </a:extLst>
          </p:cNvPr>
          <p:cNvSpPr txBox="1"/>
          <p:nvPr/>
        </p:nvSpPr>
        <p:spPr>
          <a:xfrm>
            <a:off x="152400" y="228600"/>
            <a:ext cx="8534400" cy="830997"/>
          </a:xfrm>
          <a:prstGeom prst="rect">
            <a:avLst/>
          </a:prstGeom>
          <a:noFill/>
        </p:spPr>
        <p:txBody>
          <a:bodyPr wrap="square" rtlCol="0">
            <a:spAutoFit/>
          </a:bodyPr>
          <a:lstStyle/>
          <a:p>
            <a:r>
              <a:rPr lang="en-US" sz="2400" dirty="0">
                <a:latin typeface="+mj-lt"/>
              </a:rPr>
              <a:t>What physics is the ideal gas model missing?</a:t>
            </a:r>
          </a:p>
          <a:p>
            <a:endParaRPr lang="en-US" sz="2400" dirty="0">
              <a:latin typeface="+mj-lt"/>
            </a:endParaRPr>
          </a:p>
        </p:txBody>
      </p:sp>
      <p:graphicFrame>
        <p:nvGraphicFramePr>
          <p:cNvPr id="6" name="Object 5">
            <a:extLst>
              <a:ext uri="{FF2B5EF4-FFF2-40B4-BE49-F238E27FC236}">
                <a16:creationId xmlns:a16="http://schemas.microsoft.com/office/drawing/2014/main" id="{3E888546-68B4-4E4A-939F-01C005FF5844}"/>
              </a:ext>
            </a:extLst>
          </p:cNvPr>
          <p:cNvGraphicFramePr>
            <a:graphicFrameLocks noChangeAspect="1"/>
          </p:cNvGraphicFramePr>
          <p:nvPr>
            <p:extLst>
              <p:ext uri="{D42A27DB-BD31-4B8C-83A1-F6EECF244321}">
                <p14:modId xmlns:p14="http://schemas.microsoft.com/office/powerpoint/2010/main" val="999396568"/>
              </p:ext>
            </p:extLst>
          </p:nvPr>
        </p:nvGraphicFramePr>
        <p:xfrm>
          <a:off x="939800" y="914400"/>
          <a:ext cx="5613400" cy="2958414"/>
        </p:xfrm>
        <a:graphic>
          <a:graphicData uri="http://schemas.openxmlformats.org/presentationml/2006/ole">
            <mc:AlternateContent xmlns:mc="http://schemas.openxmlformats.org/markup-compatibility/2006">
              <mc:Choice xmlns:v="urn:schemas-microsoft-com:vml" Requires="v">
                <p:oleObj spid="_x0000_s77845" name="Equation" r:id="rId3" imgW="1879560" imgH="990360" progId="Equation.DSMT4">
                  <p:embed/>
                </p:oleObj>
              </mc:Choice>
              <mc:Fallback>
                <p:oleObj name="Equation" r:id="rId3" imgW="1879560" imgH="990360" progId="Equation.DSMT4">
                  <p:embed/>
                  <p:pic>
                    <p:nvPicPr>
                      <p:cNvPr id="0" name=""/>
                      <p:cNvPicPr/>
                      <p:nvPr/>
                    </p:nvPicPr>
                    <p:blipFill>
                      <a:blip r:embed="rId4"/>
                      <a:stretch>
                        <a:fillRect/>
                      </a:stretch>
                    </p:blipFill>
                    <p:spPr>
                      <a:xfrm>
                        <a:off x="939800" y="914400"/>
                        <a:ext cx="5613400" cy="2958414"/>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9D79D67B-FAF0-4013-880C-9078D0D12866}"/>
              </a:ext>
            </a:extLst>
          </p:cNvPr>
          <p:cNvSpPr txBox="1"/>
          <p:nvPr/>
        </p:nvSpPr>
        <p:spPr>
          <a:xfrm>
            <a:off x="152400" y="4343400"/>
            <a:ext cx="8534400"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mj-lt"/>
              </a:rPr>
              <a:t>At low density, pairwise potential effects can be estimated in terms of the virial coefficient</a:t>
            </a:r>
          </a:p>
          <a:p>
            <a:pPr marL="342900" indent="-342900">
              <a:buFont typeface="Arial" panose="020B0604020202020204" pitchFamily="34" charset="0"/>
              <a:buChar char="•"/>
            </a:pPr>
            <a:r>
              <a:rPr lang="en-US" sz="2400" dirty="0">
                <a:latin typeface="+mj-lt"/>
              </a:rPr>
              <a:t>More generally, the potential effects can be treated with idealized models or numerically</a:t>
            </a:r>
          </a:p>
        </p:txBody>
      </p:sp>
    </p:spTree>
    <p:extLst>
      <p:ext uri="{BB962C8B-B14F-4D97-AF65-F5344CB8AC3E}">
        <p14:creationId xmlns:p14="http://schemas.microsoft.com/office/powerpoint/2010/main" val="642755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1A2302-F6F0-48A1-AB0A-591218CA7F67}"/>
              </a:ext>
            </a:extLst>
          </p:cNvPr>
          <p:cNvSpPr>
            <a:spLocks noGrp="1"/>
          </p:cNvSpPr>
          <p:nvPr>
            <p:ph type="dt" sz="half" idx="10"/>
          </p:nvPr>
        </p:nvSpPr>
        <p:spPr/>
        <p:txBody>
          <a:bodyPr/>
          <a:lstStyle/>
          <a:p>
            <a:r>
              <a:rPr lang="en-US"/>
              <a:t>5/3/2021</a:t>
            </a:r>
            <a:endParaRPr lang="en-US" dirty="0"/>
          </a:p>
        </p:txBody>
      </p:sp>
      <p:sp>
        <p:nvSpPr>
          <p:cNvPr id="3" name="Footer Placeholder 2">
            <a:extLst>
              <a:ext uri="{FF2B5EF4-FFF2-40B4-BE49-F238E27FC236}">
                <a16:creationId xmlns:a16="http://schemas.microsoft.com/office/drawing/2014/main" id="{994D92DD-CD13-4F9B-952F-BBDCD6CB925A}"/>
              </a:ext>
            </a:extLst>
          </p:cNvPr>
          <p:cNvSpPr>
            <a:spLocks noGrp="1"/>
          </p:cNvSpPr>
          <p:nvPr>
            <p:ph type="ftr" sz="quarter" idx="11"/>
          </p:nvPr>
        </p:nvSpPr>
        <p:spPr/>
        <p:txBody>
          <a:bodyPr/>
          <a:lstStyle/>
          <a:p>
            <a:r>
              <a:rPr lang="en-US"/>
              <a:t>PHY 341/641  Spring 2021 -- Lecture 38</a:t>
            </a:r>
            <a:endParaRPr lang="en-US" dirty="0"/>
          </a:p>
        </p:txBody>
      </p:sp>
      <p:sp>
        <p:nvSpPr>
          <p:cNvPr id="4" name="Slide Number Placeholder 3">
            <a:extLst>
              <a:ext uri="{FF2B5EF4-FFF2-40B4-BE49-F238E27FC236}">
                <a16:creationId xmlns:a16="http://schemas.microsoft.com/office/drawing/2014/main" id="{D763A6DE-4F56-4E32-ABDF-5839089AC3FA}"/>
              </a:ext>
            </a:extLst>
          </p:cNvPr>
          <p:cNvSpPr>
            <a:spLocks noGrp="1"/>
          </p:cNvSpPr>
          <p:nvPr>
            <p:ph type="sldNum" sz="quarter" idx="12"/>
          </p:nvPr>
        </p:nvSpPr>
        <p:spPr/>
        <p:txBody>
          <a:bodyPr/>
          <a:lstStyle/>
          <a:p>
            <a:fld id="{CE368B07-CEBF-4C80-90AF-53B34FA04CF3}" type="slidenum">
              <a:rPr lang="en-US" smtClean="0"/>
              <a:t>11</a:t>
            </a:fld>
            <a:endParaRPr lang="en-US" dirty="0"/>
          </a:p>
        </p:txBody>
      </p:sp>
      <p:sp>
        <p:nvSpPr>
          <p:cNvPr id="5" name="TextBox 4">
            <a:extLst>
              <a:ext uri="{FF2B5EF4-FFF2-40B4-BE49-F238E27FC236}">
                <a16:creationId xmlns:a16="http://schemas.microsoft.com/office/drawing/2014/main" id="{51C024BB-D084-4117-9BAC-DF5F71A0041B}"/>
              </a:ext>
            </a:extLst>
          </p:cNvPr>
          <p:cNvSpPr txBox="1"/>
          <p:nvPr/>
        </p:nvSpPr>
        <p:spPr>
          <a:xfrm>
            <a:off x="304800" y="228600"/>
            <a:ext cx="8382000" cy="2677656"/>
          </a:xfrm>
          <a:prstGeom prst="rect">
            <a:avLst/>
          </a:prstGeom>
          <a:noFill/>
        </p:spPr>
        <p:txBody>
          <a:bodyPr wrap="square" rtlCol="0">
            <a:spAutoFit/>
          </a:bodyPr>
          <a:lstStyle/>
          <a:p>
            <a:r>
              <a:rPr lang="en-US" sz="2400" dirty="0">
                <a:latin typeface="+mj-lt"/>
              </a:rPr>
              <a:t>Properties of matter due to particle interactions</a:t>
            </a:r>
          </a:p>
          <a:p>
            <a:pPr marL="914400" lvl="1" indent="-457200">
              <a:buFont typeface="+mj-lt"/>
              <a:buAutoNum type="arabicPeriod"/>
            </a:pPr>
            <a:r>
              <a:rPr lang="en-US" sz="2400" dirty="0">
                <a:latin typeface="+mj-lt"/>
              </a:rPr>
              <a:t>Different phases of matter</a:t>
            </a:r>
          </a:p>
          <a:p>
            <a:pPr marL="1371600" lvl="2" indent="-457200">
              <a:buFont typeface="+mj-lt"/>
              <a:buAutoNum type="alphaLcPeriod"/>
            </a:pPr>
            <a:r>
              <a:rPr lang="en-US" sz="2400" dirty="0">
                <a:latin typeface="+mj-lt"/>
              </a:rPr>
              <a:t>Gas     </a:t>
            </a:r>
          </a:p>
          <a:p>
            <a:pPr marL="1371600" lvl="2" indent="-457200">
              <a:buFont typeface="+mj-lt"/>
              <a:buAutoNum type="alphaLcPeriod"/>
            </a:pPr>
            <a:r>
              <a:rPr lang="en-US" sz="2400" dirty="0">
                <a:latin typeface="+mj-lt"/>
              </a:rPr>
              <a:t>Liquid</a:t>
            </a:r>
          </a:p>
          <a:p>
            <a:pPr marL="1371600" lvl="2" indent="-457200">
              <a:buFont typeface="+mj-lt"/>
              <a:buAutoNum type="alphaLcPeriod"/>
            </a:pPr>
            <a:r>
              <a:rPr lang="en-US" sz="2400" dirty="0">
                <a:latin typeface="+mj-lt"/>
              </a:rPr>
              <a:t>Solid   (including various crystal forms)</a:t>
            </a:r>
          </a:p>
          <a:p>
            <a:pPr lvl="2"/>
            <a:endParaRPr lang="en-US" sz="2400" dirty="0">
              <a:latin typeface="+mj-lt"/>
            </a:endParaRPr>
          </a:p>
          <a:p>
            <a:pPr marL="914400" lvl="1" indent="-457200">
              <a:buFont typeface="+mj-lt"/>
              <a:buAutoNum type="arabicPeriod"/>
            </a:pPr>
            <a:r>
              <a:rPr lang="en-US" sz="2400" dirty="0">
                <a:latin typeface="+mj-lt"/>
              </a:rPr>
              <a:t>Reactions between particles</a:t>
            </a:r>
          </a:p>
        </p:txBody>
      </p:sp>
      <p:grpSp>
        <p:nvGrpSpPr>
          <p:cNvPr id="8" name="Group 7">
            <a:extLst>
              <a:ext uri="{FF2B5EF4-FFF2-40B4-BE49-F238E27FC236}">
                <a16:creationId xmlns:a16="http://schemas.microsoft.com/office/drawing/2014/main" id="{D0B90082-2F97-41A9-ACDB-6E242D8D285E}"/>
              </a:ext>
            </a:extLst>
          </p:cNvPr>
          <p:cNvGrpSpPr/>
          <p:nvPr/>
        </p:nvGrpSpPr>
        <p:grpSpPr>
          <a:xfrm>
            <a:off x="2590800" y="1066800"/>
            <a:ext cx="6096000" cy="381000"/>
            <a:chOff x="2590800" y="1066800"/>
            <a:chExt cx="6096000" cy="381000"/>
          </a:xfrm>
        </p:grpSpPr>
        <p:sp>
          <p:nvSpPr>
            <p:cNvPr id="6" name="Arrow: Right 5">
              <a:extLst>
                <a:ext uri="{FF2B5EF4-FFF2-40B4-BE49-F238E27FC236}">
                  <a16:creationId xmlns:a16="http://schemas.microsoft.com/office/drawing/2014/main" id="{F92CF619-8ACA-4E31-BD31-C5B824063787}"/>
                </a:ext>
              </a:extLst>
            </p:cNvPr>
            <p:cNvSpPr/>
            <p:nvPr/>
          </p:nvSpPr>
          <p:spPr>
            <a:xfrm>
              <a:off x="2590800" y="1066800"/>
              <a:ext cx="304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B8F5DB4-6502-49F4-AD85-4E21571295B6}"/>
                </a:ext>
              </a:extLst>
            </p:cNvPr>
            <p:cNvSpPr txBox="1"/>
            <p:nvPr/>
          </p:nvSpPr>
          <p:spPr>
            <a:xfrm>
              <a:off x="3048000" y="1066800"/>
              <a:ext cx="5638800" cy="307777"/>
            </a:xfrm>
            <a:prstGeom prst="rect">
              <a:avLst/>
            </a:prstGeom>
            <a:noFill/>
          </p:spPr>
          <p:txBody>
            <a:bodyPr wrap="square" rtlCol="0">
              <a:spAutoFit/>
            </a:bodyPr>
            <a:lstStyle/>
            <a:p>
              <a:r>
                <a:rPr lang="en-US" sz="1400" b="1" dirty="0">
                  <a:solidFill>
                    <a:srgbClr val="0066FF"/>
                  </a:solidFill>
                  <a:latin typeface="+mj-lt"/>
                </a:rPr>
                <a:t>Have discussed ideal gas and dilute gas approximations</a:t>
              </a:r>
            </a:p>
          </p:txBody>
        </p:sp>
      </p:grpSp>
      <p:grpSp>
        <p:nvGrpSpPr>
          <p:cNvPr id="9" name="Group 8">
            <a:extLst>
              <a:ext uri="{FF2B5EF4-FFF2-40B4-BE49-F238E27FC236}">
                <a16:creationId xmlns:a16="http://schemas.microsoft.com/office/drawing/2014/main" id="{5369EB00-647A-4149-A9D7-49AC17328933}"/>
              </a:ext>
            </a:extLst>
          </p:cNvPr>
          <p:cNvGrpSpPr/>
          <p:nvPr/>
        </p:nvGrpSpPr>
        <p:grpSpPr>
          <a:xfrm>
            <a:off x="2743200" y="1447800"/>
            <a:ext cx="6096000" cy="381000"/>
            <a:chOff x="2590800" y="1066800"/>
            <a:chExt cx="6096000" cy="381000"/>
          </a:xfrm>
        </p:grpSpPr>
        <p:sp>
          <p:nvSpPr>
            <p:cNvPr id="10" name="Arrow: Right 9">
              <a:extLst>
                <a:ext uri="{FF2B5EF4-FFF2-40B4-BE49-F238E27FC236}">
                  <a16:creationId xmlns:a16="http://schemas.microsoft.com/office/drawing/2014/main" id="{AD1E5ED2-96B2-4503-88BA-E83DEFA8A504}"/>
                </a:ext>
              </a:extLst>
            </p:cNvPr>
            <p:cNvSpPr/>
            <p:nvPr/>
          </p:nvSpPr>
          <p:spPr>
            <a:xfrm>
              <a:off x="2590800" y="1066800"/>
              <a:ext cx="304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F281856-442B-4678-B12A-BB87D13347D6}"/>
                </a:ext>
              </a:extLst>
            </p:cNvPr>
            <p:cNvSpPr txBox="1"/>
            <p:nvPr/>
          </p:nvSpPr>
          <p:spPr>
            <a:xfrm>
              <a:off x="3048000" y="1066800"/>
              <a:ext cx="5638800" cy="307777"/>
            </a:xfrm>
            <a:prstGeom prst="rect">
              <a:avLst/>
            </a:prstGeom>
            <a:noFill/>
          </p:spPr>
          <p:txBody>
            <a:bodyPr wrap="square" rtlCol="0">
              <a:spAutoFit/>
            </a:bodyPr>
            <a:lstStyle/>
            <a:p>
              <a:r>
                <a:rPr lang="en-US" sz="1400" b="1" dirty="0">
                  <a:solidFill>
                    <a:srgbClr val="0066FF"/>
                  </a:solidFill>
                  <a:latin typeface="+mj-lt"/>
                </a:rPr>
                <a:t>Difficult for quantitative treatment</a:t>
              </a:r>
            </a:p>
          </p:txBody>
        </p:sp>
      </p:grpSp>
      <p:grpSp>
        <p:nvGrpSpPr>
          <p:cNvPr id="13" name="Group 12">
            <a:extLst>
              <a:ext uri="{FF2B5EF4-FFF2-40B4-BE49-F238E27FC236}">
                <a16:creationId xmlns:a16="http://schemas.microsoft.com/office/drawing/2014/main" id="{368BFDD5-B181-49CB-B3E2-E0A501F249C4}"/>
              </a:ext>
            </a:extLst>
          </p:cNvPr>
          <p:cNvGrpSpPr/>
          <p:nvPr/>
        </p:nvGrpSpPr>
        <p:grpSpPr>
          <a:xfrm>
            <a:off x="2133600" y="2209800"/>
            <a:ext cx="6096000" cy="381000"/>
            <a:chOff x="2590800" y="1066800"/>
            <a:chExt cx="6096000" cy="381000"/>
          </a:xfrm>
        </p:grpSpPr>
        <p:sp>
          <p:nvSpPr>
            <p:cNvPr id="14" name="Arrow: Right 13">
              <a:extLst>
                <a:ext uri="{FF2B5EF4-FFF2-40B4-BE49-F238E27FC236}">
                  <a16:creationId xmlns:a16="http://schemas.microsoft.com/office/drawing/2014/main" id="{BDA548C8-35CF-4723-8913-0C432FF7B297}"/>
                </a:ext>
              </a:extLst>
            </p:cNvPr>
            <p:cNvSpPr/>
            <p:nvPr/>
          </p:nvSpPr>
          <p:spPr>
            <a:xfrm>
              <a:off x="2590800" y="1066800"/>
              <a:ext cx="304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5A98233-2F7B-4455-AC94-1E72352A971F}"/>
                </a:ext>
              </a:extLst>
            </p:cNvPr>
            <p:cNvSpPr txBox="1"/>
            <p:nvPr/>
          </p:nvSpPr>
          <p:spPr>
            <a:xfrm>
              <a:off x="3048000" y="1066800"/>
              <a:ext cx="5638800" cy="307777"/>
            </a:xfrm>
            <a:prstGeom prst="rect">
              <a:avLst/>
            </a:prstGeom>
            <a:noFill/>
          </p:spPr>
          <p:txBody>
            <a:bodyPr wrap="square" rtlCol="0">
              <a:spAutoFit/>
            </a:bodyPr>
            <a:lstStyle/>
            <a:p>
              <a:r>
                <a:rPr lang="en-US" sz="1400" b="1" dirty="0">
                  <a:solidFill>
                    <a:srgbClr val="0066FF"/>
                  </a:solidFill>
                  <a:latin typeface="+mj-lt"/>
                </a:rPr>
                <a:t>Reasonable analysis near equilibrium possible</a:t>
              </a:r>
            </a:p>
          </p:txBody>
        </p:sp>
      </p:grpSp>
      <p:grpSp>
        <p:nvGrpSpPr>
          <p:cNvPr id="16" name="Group 15">
            <a:extLst>
              <a:ext uri="{FF2B5EF4-FFF2-40B4-BE49-F238E27FC236}">
                <a16:creationId xmlns:a16="http://schemas.microsoft.com/office/drawing/2014/main" id="{E710C102-A562-433F-8D7F-B20DFF4C0994}"/>
              </a:ext>
            </a:extLst>
          </p:cNvPr>
          <p:cNvGrpSpPr/>
          <p:nvPr/>
        </p:nvGrpSpPr>
        <p:grpSpPr>
          <a:xfrm>
            <a:off x="1752600" y="3124200"/>
            <a:ext cx="6096000" cy="381000"/>
            <a:chOff x="2590800" y="1066800"/>
            <a:chExt cx="6096000" cy="381000"/>
          </a:xfrm>
        </p:grpSpPr>
        <p:sp>
          <p:nvSpPr>
            <p:cNvPr id="17" name="Arrow: Right 16">
              <a:extLst>
                <a:ext uri="{FF2B5EF4-FFF2-40B4-BE49-F238E27FC236}">
                  <a16:creationId xmlns:a16="http://schemas.microsoft.com/office/drawing/2014/main" id="{F53608D1-5317-4C44-83F0-A522CC229D40}"/>
                </a:ext>
              </a:extLst>
            </p:cNvPr>
            <p:cNvSpPr/>
            <p:nvPr/>
          </p:nvSpPr>
          <p:spPr>
            <a:xfrm>
              <a:off x="2590800" y="1066800"/>
              <a:ext cx="304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477E4195-EC70-45E2-A9B5-E2006B01774B}"/>
                </a:ext>
              </a:extLst>
            </p:cNvPr>
            <p:cNvSpPr txBox="1"/>
            <p:nvPr/>
          </p:nvSpPr>
          <p:spPr>
            <a:xfrm>
              <a:off x="3048000" y="1066800"/>
              <a:ext cx="5638800" cy="307777"/>
            </a:xfrm>
            <a:prstGeom prst="rect">
              <a:avLst/>
            </a:prstGeom>
            <a:noFill/>
          </p:spPr>
          <p:txBody>
            <a:bodyPr wrap="square" rtlCol="0">
              <a:spAutoFit/>
            </a:bodyPr>
            <a:lstStyle/>
            <a:p>
              <a:r>
                <a:rPr lang="en-US" sz="1400" b="1" dirty="0">
                  <a:solidFill>
                    <a:srgbClr val="0066FF"/>
                  </a:solidFill>
                  <a:latin typeface="+mj-lt"/>
                </a:rPr>
                <a:t>Will discuss equilibrium reactions next time</a:t>
              </a:r>
            </a:p>
          </p:txBody>
        </p:sp>
      </p:grpSp>
      <p:sp>
        <p:nvSpPr>
          <p:cNvPr id="12" name="TextBox 11">
            <a:extLst>
              <a:ext uri="{FF2B5EF4-FFF2-40B4-BE49-F238E27FC236}">
                <a16:creationId xmlns:a16="http://schemas.microsoft.com/office/drawing/2014/main" id="{A80910F2-2559-4D7E-9FCE-67365C26F30E}"/>
              </a:ext>
            </a:extLst>
          </p:cNvPr>
          <p:cNvSpPr txBox="1"/>
          <p:nvPr/>
        </p:nvSpPr>
        <p:spPr>
          <a:xfrm>
            <a:off x="457200" y="4114800"/>
            <a:ext cx="8229600" cy="1200329"/>
          </a:xfrm>
          <a:prstGeom prst="rect">
            <a:avLst/>
          </a:prstGeom>
          <a:noFill/>
        </p:spPr>
        <p:txBody>
          <a:bodyPr wrap="square" rtlCol="0">
            <a:spAutoFit/>
          </a:bodyPr>
          <a:lstStyle/>
          <a:p>
            <a:r>
              <a:rPr lang="en-US" sz="2400" dirty="0">
                <a:latin typeface="+mj-lt"/>
              </a:rPr>
              <a:t>Thermo(static) analysis follow from the notion that at equilibrium, the thermodynamic potential function take its minimum value.</a:t>
            </a:r>
          </a:p>
        </p:txBody>
      </p:sp>
    </p:spTree>
    <p:extLst>
      <p:ext uri="{BB962C8B-B14F-4D97-AF65-F5344CB8AC3E}">
        <p14:creationId xmlns:p14="http://schemas.microsoft.com/office/powerpoint/2010/main" val="79979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C536F0-17C4-4BD9-B9DC-A1546AABFCE4}"/>
              </a:ext>
            </a:extLst>
          </p:cNvPr>
          <p:cNvSpPr>
            <a:spLocks noGrp="1"/>
          </p:cNvSpPr>
          <p:nvPr>
            <p:ph type="dt" sz="half" idx="10"/>
          </p:nvPr>
        </p:nvSpPr>
        <p:spPr/>
        <p:txBody>
          <a:bodyPr/>
          <a:lstStyle/>
          <a:p>
            <a:r>
              <a:rPr lang="en-US"/>
              <a:t>5/3/2021</a:t>
            </a:r>
            <a:endParaRPr lang="en-US" dirty="0"/>
          </a:p>
        </p:txBody>
      </p:sp>
      <p:sp>
        <p:nvSpPr>
          <p:cNvPr id="3" name="Footer Placeholder 2">
            <a:extLst>
              <a:ext uri="{FF2B5EF4-FFF2-40B4-BE49-F238E27FC236}">
                <a16:creationId xmlns:a16="http://schemas.microsoft.com/office/drawing/2014/main" id="{CC4B81FD-BCF3-4762-A076-0845D5D13FF7}"/>
              </a:ext>
            </a:extLst>
          </p:cNvPr>
          <p:cNvSpPr>
            <a:spLocks noGrp="1"/>
          </p:cNvSpPr>
          <p:nvPr>
            <p:ph type="ftr" sz="quarter" idx="11"/>
          </p:nvPr>
        </p:nvSpPr>
        <p:spPr/>
        <p:txBody>
          <a:bodyPr/>
          <a:lstStyle/>
          <a:p>
            <a:r>
              <a:rPr lang="en-US"/>
              <a:t>PHY 341/641  Spring 2021 -- Lecture 38</a:t>
            </a:r>
            <a:endParaRPr lang="en-US" dirty="0"/>
          </a:p>
        </p:txBody>
      </p:sp>
      <p:sp>
        <p:nvSpPr>
          <p:cNvPr id="4" name="Slide Number Placeholder 3">
            <a:extLst>
              <a:ext uri="{FF2B5EF4-FFF2-40B4-BE49-F238E27FC236}">
                <a16:creationId xmlns:a16="http://schemas.microsoft.com/office/drawing/2014/main" id="{6E48A478-14EA-47BC-A99B-7A735731CA5D}"/>
              </a:ext>
            </a:extLst>
          </p:cNvPr>
          <p:cNvSpPr>
            <a:spLocks noGrp="1"/>
          </p:cNvSpPr>
          <p:nvPr>
            <p:ph type="sldNum" sz="quarter" idx="12"/>
          </p:nvPr>
        </p:nvSpPr>
        <p:spPr/>
        <p:txBody>
          <a:bodyPr/>
          <a:lstStyle/>
          <a:p>
            <a:fld id="{CE368B07-CEBF-4C80-90AF-53B34FA04CF3}" type="slidenum">
              <a:rPr lang="en-US" smtClean="0"/>
              <a:t>12</a:t>
            </a:fld>
            <a:endParaRPr lang="en-US" dirty="0"/>
          </a:p>
        </p:txBody>
      </p:sp>
      <p:sp>
        <p:nvSpPr>
          <p:cNvPr id="5" name="TextBox 4">
            <a:extLst>
              <a:ext uri="{FF2B5EF4-FFF2-40B4-BE49-F238E27FC236}">
                <a16:creationId xmlns:a16="http://schemas.microsoft.com/office/drawing/2014/main" id="{3B98FE72-A4DB-4A7B-A12E-EF86FF082F9B}"/>
              </a:ext>
            </a:extLst>
          </p:cNvPr>
          <p:cNvSpPr txBox="1"/>
          <p:nvPr/>
        </p:nvSpPr>
        <p:spPr>
          <a:xfrm>
            <a:off x="152400" y="152400"/>
            <a:ext cx="8382000" cy="461665"/>
          </a:xfrm>
          <a:prstGeom prst="rect">
            <a:avLst/>
          </a:prstGeom>
          <a:noFill/>
        </p:spPr>
        <p:txBody>
          <a:bodyPr wrap="square" rtlCol="0">
            <a:spAutoFit/>
          </a:bodyPr>
          <a:lstStyle/>
          <a:p>
            <a:r>
              <a:rPr lang="en-US" sz="2400" dirty="0">
                <a:latin typeface="+mj-lt"/>
              </a:rPr>
              <a:t>Treatment of the thermodynamics of lattice vibrations</a:t>
            </a:r>
          </a:p>
        </p:txBody>
      </p:sp>
      <p:pic>
        <p:nvPicPr>
          <p:cNvPr id="6" name="Picture 5">
            <a:extLst>
              <a:ext uri="{FF2B5EF4-FFF2-40B4-BE49-F238E27FC236}">
                <a16:creationId xmlns:a16="http://schemas.microsoft.com/office/drawing/2014/main" id="{636C4720-8E23-4239-BB52-D1A6C9DA4E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634664"/>
            <a:ext cx="3548063" cy="3531712"/>
          </a:xfrm>
          <a:prstGeom prst="rect">
            <a:avLst/>
          </a:prstGeom>
        </p:spPr>
      </p:pic>
      <p:sp>
        <p:nvSpPr>
          <p:cNvPr id="7" name="TextBox 6">
            <a:extLst>
              <a:ext uri="{FF2B5EF4-FFF2-40B4-BE49-F238E27FC236}">
                <a16:creationId xmlns:a16="http://schemas.microsoft.com/office/drawing/2014/main" id="{F27D52C0-18E4-41A6-B532-2239E12FEF47}"/>
              </a:ext>
            </a:extLst>
          </p:cNvPr>
          <p:cNvSpPr txBox="1"/>
          <p:nvPr/>
        </p:nvSpPr>
        <p:spPr>
          <a:xfrm>
            <a:off x="381000" y="2013139"/>
            <a:ext cx="4114800" cy="830997"/>
          </a:xfrm>
          <a:prstGeom prst="rect">
            <a:avLst/>
          </a:prstGeom>
          <a:noFill/>
        </p:spPr>
        <p:txBody>
          <a:bodyPr wrap="square" rtlCol="0">
            <a:spAutoFit/>
          </a:bodyPr>
          <a:lstStyle/>
          <a:p>
            <a:r>
              <a:rPr lang="en-US" sz="2400" dirty="0">
                <a:latin typeface="+mj-lt"/>
              </a:rPr>
              <a:t>Image of equilibrium geometry of crystal:</a:t>
            </a:r>
          </a:p>
        </p:txBody>
      </p:sp>
      <p:graphicFrame>
        <p:nvGraphicFramePr>
          <p:cNvPr id="8" name="Object 7">
            <a:extLst>
              <a:ext uri="{FF2B5EF4-FFF2-40B4-BE49-F238E27FC236}">
                <a16:creationId xmlns:a16="http://schemas.microsoft.com/office/drawing/2014/main" id="{87B53BA2-585D-4D21-9921-9EF0EEFFEB46}"/>
              </a:ext>
            </a:extLst>
          </p:cNvPr>
          <p:cNvGraphicFramePr>
            <a:graphicFrameLocks noChangeAspect="1"/>
          </p:cNvGraphicFramePr>
          <p:nvPr>
            <p:extLst>
              <p:ext uri="{D42A27DB-BD31-4B8C-83A1-F6EECF244321}">
                <p14:modId xmlns:p14="http://schemas.microsoft.com/office/powerpoint/2010/main" val="3331337815"/>
              </p:ext>
            </p:extLst>
          </p:nvPr>
        </p:nvGraphicFramePr>
        <p:xfrm>
          <a:off x="380999" y="4190832"/>
          <a:ext cx="8346701" cy="2165517"/>
        </p:xfrm>
        <a:graphic>
          <a:graphicData uri="http://schemas.openxmlformats.org/presentationml/2006/ole">
            <mc:AlternateContent xmlns:mc="http://schemas.openxmlformats.org/markup-compatibility/2006">
              <mc:Choice xmlns:v="urn:schemas-microsoft-com:vml" Requires="v">
                <p:oleObj spid="_x0000_s78868" name="Equation" r:id="rId4" imgW="5041800" imgH="1307880" progId="Equation.DSMT4">
                  <p:embed/>
                </p:oleObj>
              </mc:Choice>
              <mc:Fallback>
                <p:oleObj name="Equation" r:id="rId4" imgW="5041800" imgH="1307880" progId="Equation.DSMT4">
                  <p:embed/>
                  <p:pic>
                    <p:nvPicPr>
                      <p:cNvPr id="0" name=""/>
                      <p:cNvPicPr/>
                      <p:nvPr/>
                    </p:nvPicPr>
                    <p:blipFill>
                      <a:blip r:embed="rId5"/>
                      <a:stretch>
                        <a:fillRect/>
                      </a:stretch>
                    </p:blipFill>
                    <p:spPr>
                      <a:xfrm>
                        <a:off x="380999" y="4190832"/>
                        <a:ext cx="8346701" cy="2165517"/>
                      </a:xfrm>
                      <a:prstGeom prst="rect">
                        <a:avLst/>
                      </a:prstGeom>
                    </p:spPr>
                  </p:pic>
                </p:oleObj>
              </mc:Fallback>
            </mc:AlternateContent>
          </a:graphicData>
        </a:graphic>
      </p:graphicFrame>
    </p:spTree>
    <p:extLst>
      <p:ext uri="{BB962C8B-B14F-4D97-AF65-F5344CB8AC3E}">
        <p14:creationId xmlns:p14="http://schemas.microsoft.com/office/powerpoint/2010/main" val="3456260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263A06-0F89-4CD4-A5DD-BA519F84664E}"/>
              </a:ext>
            </a:extLst>
          </p:cNvPr>
          <p:cNvSpPr>
            <a:spLocks noGrp="1"/>
          </p:cNvSpPr>
          <p:nvPr>
            <p:ph type="dt" sz="half" idx="10"/>
          </p:nvPr>
        </p:nvSpPr>
        <p:spPr/>
        <p:txBody>
          <a:bodyPr/>
          <a:lstStyle/>
          <a:p>
            <a:r>
              <a:rPr lang="en-US"/>
              <a:t>5/3/2021</a:t>
            </a:r>
            <a:endParaRPr lang="en-US" dirty="0"/>
          </a:p>
        </p:txBody>
      </p:sp>
      <p:sp>
        <p:nvSpPr>
          <p:cNvPr id="3" name="Footer Placeholder 2">
            <a:extLst>
              <a:ext uri="{FF2B5EF4-FFF2-40B4-BE49-F238E27FC236}">
                <a16:creationId xmlns:a16="http://schemas.microsoft.com/office/drawing/2014/main" id="{3C408436-460D-4F03-B5B6-383BC11F7AB1}"/>
              </a:ext>
            </a:extLst>
          </p:cNvPr>
          <p:cNvSpPr>
            <a:spLocks noGrp="1"/>
          </p:cNvSpPr>
          <p:nvPr>
            <p:ph type="ftr" sz="quarter" idx="11"/>
          </p:nvPr>
        </p:nvSpPr>
        <p:spPr/>
        <p:txBody>
          <a:bodyPr/>
          <a:lstStyle/>
          <a:p>
            <a:r>
              <a:rPr lang="en-US"/>
              <a:t>PHY 341/641  Spring 2021 -- Lecture 38</a:t>
            </a:r>
            <a:endParaRPr lang="en-US" dirty="0"/>
          </a:p>
        </p:txBody>
      </p:sp>
      <p:sp>
        <p:nvSpPr>
          <p:cNvPr id="4" name="Slide Number Placeholder 3">
            <a:extLst>
              <a:ext uri="{FF2B5EF4-FFF2-40B4-BE49-F238E27FC236}">
                <a16:creationId xmlns:a16="http://schemas.microsoft.com/office/drawing/2014/main" id="{231DAC58-2C3C-482D-867E-1F48A4862E9A}"/>
              </a:ext>
            </a:extLst>
          </p:cNvPr>
          <p:cNvSpPr>
            <a:spLocks noGrp="1"/>
          </p:cNvSpPr>
          <p:nvPr>
            <p:ph type="sldNum" sz="quarter" idx="12"/>
          </p:nvPr>
        </p:nvSpPr>
        <p:spPr/>
        <p:txBody>
          <a:bodyPr/>
          <a:lstStyle/>
          <a:p>
            <a:fld id="{CE368B07-CEBF-4C80-90AF-53B34FA04CF3}" type="slidenum">
              <a:rPr lang="en-US" smtClean="0"/>
              <a:t>13</a:t>
            </a:fld>
            <a:endParaRPr lang="en-US" dirty="0"/>
          </a:p>
        </p:txBody>
      </p:sp>
      <p:graphicFrame>
        <p:nvGraphicFramePr>
          <p:cNvPr id="5" name="Object 4">
            <a:extLst>
              <a:ext uri="{FF2B5EF4-FFF2-40B4-BE49-F238E27FC236}">
                <a16:creationId xmlns:a16="http://schemas.microsoft.com/office/drawing/2014/main" id="{5A6C0E93-DAF2-4C65-A745-9B46B0708C1D}"/>
              </a:ext>
            </a:extLst>
          </p:cNvPr>
          <p:cNvGraphicFramePr>
            <a:graphicFrameLocks noChangeAspect="1"/>
          </p:cNvGraphicFramePr>
          <p:nvPr>
            <p:extLst>
              <p:ext uri="{D42A27DB-BD31-4B8C-83A1-F6EECF244321}">
                <p14:modId xmlns:p14="http://schemas.microsoft.com/office/powerpoint/2010/main" val="622084011"/>
              </p:ext>
            </p:extLst>
          </p:nvPr>
        </p:nvGraphicFramePr>
        <p:xfrm>
          <a:off x="98208" y="228600"/>
          <a:ext cx="8618493" cy="868362"/>
        </p:xfrm>
        <a:graphic>
          <a:graphicData uri="http://schemas.openxmlformats.org/presentationml/2006/ole">
            <mc:AlternateContent xmlns:mc="http://schemas.openxmlformats.org/markup-compatibility/2006">
              <mc:Choice xmlns:v="urn:schemas-microsoft-com:vml" Requires="v">
                <p:oleObj spid="_x0000_s79891" name="Equation" r:id="rId3" imgW="5041800" imgH="507960" progId="Equation.DSMT4">
                  <p:embed/>
                </p:oleObj>
              </mc:Choice>
              <mc:Fallback>
                <p:oleObj name="Equation" r:id="rId3" imgW="5041800" imgH="507960" progId="Equation.DSMT4">
                  <p:embed/>
                  <p:pic>
                    <p:nvPicPr>
                      <p:cNvPr id="0" name=""/>
                      <p:cNvPicPr/>
                      <p:nvPr/>
                    </p:nvPicPr>
                    <p:blipFill>
                      <a:blip r:embed="rId4"/>
                      <a:stretch>
                        <a:fillRect/>
                      </a:stretch>
                    </p:blipFill>
                    <p:spPr>
                      <a:xfrm>
                        <a:off x="98208" y="228600"/>
                        <a:ext cx="8618493" cy="868362"/>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12985AF8-EC27-4760-9F79-38D2D9755EEF}"/>
              </a:ext>
            </a:extLst>
          </p:cNvPr>
          <p:cNvSpPr txBox="1"/>
          <p:nvPr/>
        </p:nvSpPr>
        <p:spPr>
          <a:xfrm>
            <a:off x="228600" y="1447800"/>
            <a:ext cx="8458200" cy="1938992"/>
          </a:xfrm>
          <a:prstGeom prst="rect">
            <a:avLst/>
          </a:prstGeom>
          <a:noFill/>
        </p:spPr>
        <p:txBody>
          <a:bodyPr wrap="square" rtlCol="0">
            <a:spAutoFit/>
          </a:bodyPr>
          <a:lstStyle/>
          <a:p>
            <a:r>
              <a:rPr lang="en-US" sz="2400" dirty="0">
                <a:latin typeface="+mj-lt"/>
              </a:rPr>
              <a:t>Note that thanks to the Born-Oppenheimer approximation, the classical treatment of the interaction potential can be</a:t>
            </a:r>
          </a:p>
          <a:p>
            <a:r>
              <a:rPr lang="en-US" sz="2400" dirty="0">
                <a:latin typeface="+mj-lt"/>
              </a:rPr>
              <a:t>accomplished reasonably rigorously.    However, the treatment of the atomic vibrations themselves should be treated quantum mechanically </a:t>
            </a:r>
          </a:p>
        </p:txBody>
      </p:sp>
    </p:spTree>
    <p:extLst>
      <p:ext uri="{BB962C8B-B14F-4D97-AF65-F5344CB8AC3E}">
        <p14:creationId xmlns:p14="http://schemas.microsoft.com/office/powerpoint/2010/main" val="767104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1567B6-7CB8-4112-A93A-AB291833CA82}"/>
              </a:ext>
            </a:extLst>
          </p:cNvPr>
          <p:cNvSpPr>
            <a:spLocks noGrp="1"/>
          </p:cNvSpPr>
          <p:nvPr>
            <p:ph type="dt" sz="half" idx="10"/>
          </p:nvPr>
        </p:nvSpPr>
        <p:spPr/>
        <p:txBody>
          <a:bodyPr/>
          <a:lstStyle/>
          <a:p>
            <a:r>
              <a:rPr lang="en-US"/>
              <a:t>5/3/2021</a:t>
            </a:r>
            <a:endParaRPr lang="en-US" dirty="0"/>
          </a:p>
        </p:txBody>
      </p:sp>
      <p:sp>
        <p:nvSpPr>
          <p:cNvPr id="3" name="Footer Placeholder 2">
            <a:extLst>
              <a:ext uri="{FF2B5EF4-FFF2-40B4-BE49-F238E27FC236}">
                <a16:creationId xmlns:a16="http://schemas.microsoft.com/office/drawing/2014/main" id="{B2B78C57-D559-440D-A364-A02254735CEB}"/>
              </a:ext>
            </a:extLst>
          </p:cNvPr>
          <p:cNvSpPr>
            <a:spLocks noGrp="1"/>
          </p:cNvSpPr>
          <p:nvPr>
            <p:ph type="ftr" sz="quarter" idx="11"/>
          </p:nvPr>
        </p:nvSpPr>
        <p:spPr/>
        <p:txBody>
          <a:bodyPr/>
          <a:lstStyle/>
          <a:p>
            <a:r>
              <a:rPr lang="en-US"/>
              <a:t>PHY 341/641  Spring 2021 -- Lecture 38</a:t>
            </a:r>
            <a:endParaRPr lang="en-US" dirty="0"/>
          </a:p>
        </p:txBody>
      </p:sp>
      <p:sp>
        <p:nvSpPr>
          <p:cNvPr id="4" name="Slide Number Placeholder 3">
            <a:extLst>
              <a:ext uri="{FF2B5EF4-FFF2-40B4-BE49-F238E27FC236}">
                <a16:creationId xmlns:a16="http://schemas.microsoft.com/office/drawing/2014/main" id="{F89302FD-875F-4453-8E17-223741B61F50}"/>
              </a:ext>
            </a:extLst>
          </p:cNvPr>
          <p:cNvSpPr>
            <a:spLocks noGrp="1"/>
          </p:cNvSpPr>
          <p:nvPr>
            <p:ph type="sldNum" sz="quarter" idx="12"/>
          </p:nvPr>
        </p:nvSpPr>
        <p:spPr/>
        <p:txBody>
          <a:bodyPr/>
          <a:lstStyle/>
          <a:p>
            <a:fld id="{CE368B07-CEBF-4C80-90AF-53B34FA04CF3}" type="slidenum">
              <a:rPr lang="en-US" smtClean="0"/>
              <a:t>14</a:t>
            </a:fld>
            <a:endParaRPr lang="en-US" dirty="0"/>
          </a:p>
        </p:txBody>
      </p:sp>
      <p:sp>
        <p:nvSpPr>
          <p:cNvPr id="5" name="TextBox 4">
            <a:extLst>
              <a:ext uri="{FF2B5EF4-FFF2-40B4-BE49-F238E27FC236}">
                <a16:creationId xmlns:a16="http://schemas.microsoft.com/office/drawing/2014/main" id="{CFC980A2-C2E3-40B4-954E-13AAF51D95D4}"/>
              </a:ext>
            </a:extLst>
          </p:cNvPr>
          <p:cNvSpPr txBox="1"/>
          <p:nvPr/>
        </p:nvSpPr>
        <p:spPr>
          <a:xfrm>
            <a:off x="152400" y="152400"/>
            <a:ext cx="8991600" cy="1200329"/>
          </a:xfrm>
          <a:prstGeom prst="rect">
            <a:avLst/>
          </a:prstGeom>
          <a:noFill/>
        </p:spPr>
        <p:txBody>
          <a:bodyPr wrap="square" rtlCol="0">
            <a:spAutoFit/>
          </a:bodyPr>
          <a:lstStyle/>
          <a:p>
            <a:r>
              <a:rPr lang="en-US" sz="2400" dirty="0">
                <a:latin typeface="+mj-lt"/>
              </a:rPr>
              <a:t>In practice, each of the 3N atoms in the crystal oscillates about its equilibrium position with various characteristic</a:t>
            </a:r>
          </a:p>
          <a:p>
            <a:r>
              <a:rPr lang="en-US" sz="2400" dirty="0">
                <a:latin typeface="+mj-lt"/>
              </a:rPr>
              <a:t>frequencies </a:t>
            </a:r>
            <a:r>
              <a:rPr lang="en-US" sz="2400" dirty="0" err="1">
                <a:latin typeface="Symbol" panose="05050102010706020507" pitchFamily="18" charset="2"/>
              </a:rPr>
              <a:t>w</a:t>
            </a:r>
            <a:r>
              <a:rPr lang="en-US" sz="2400" baseline="30000" dirty="0" err="1">
                <a:latin typeface="Symbol" panose="05050102010706020507" pitchFamily="18" charset="2"/>
              </a:rPr>
              <a:t>n</a:t>
            </a:r>
            <a:r>
              <a:rPr lang="en-US" sz="2400" dirty="0">
                <a:latin typeface="Symbol" panose="05050102010706020507" pitchFamily="18" charset="2"/>
              </a:rPr>
              <a:t>(</a:t>
            </a:r>
            <a:r>
              <a:rPr lang="en-US" sz="2400" b="1" dirty="0"/>
              <a:t>k</a:t>
            </a:r>
            <a:r>
              <a:rPr lang="en-US" sz="2400" dirty="0"/>
              <a:t>)</a:t>
            </a:r>
            <a:r>
              <a:rPr lang="en-US" sz="2400" dirty="0">
                <a:latin typeface="+mj-lt"/>
              </a:rPr>
              <a:t> depending on wavevector </a:t>
            </a:r>
            <a:r>
              <a:rPr lang="en-US" sz="2400" b="1" dirty="0">
                <a:latin typeface="+mj-lt"/>
              </a:rPr>
              <a:t>k </a:t>
            </a:r>
            <a:r>
              <a:rPr lang="en-US" sz="2400" dirty="0">
                <a:latin typeface="+mj-lt"/>
              </a:rPr>
              <a:t>mode number </a:t>
            </a:r>
            <a:r>
              <a:rPr lang="en-US" sz="2400" dirty="0">
                <a:latin typeface="Symbol" panose="05050102010706020507" pitchFamily="18" charset="2"/>
              </a:rPr>
              <a:t>n.</a:t>
            </a:r>
            <a:endParaRPr lang="en-US" sz="2400" b="1" dirty="0">
              <a:latin typeface="Symbol" panose="05050102010706020507" pitchFamily="18" charset="2"/>
            </a:endParaRPr>
          </a:p>
        </p:txBody>
      </p:sp>
      <p:pic>
        <p:nvPicPr>
          <p:cNvPr id="6" name="Picture 5">
            <a:extLst>
              <a:ext uri="{FF2B5EF4-FFF2-40B4-BE49-F238E27FC236}">
                <a16:creationId xmlns:a16="http://schemas.microsoft.com/office/drawing/2014/main" id="{63BD2FC5-DB34-4068-9070-AABB319EBFBE}"/>
              </a:ext>
            </a:extLst>
          </p:cNvPr>
          <p:cNvPicPr>
            <a:picLocks noChangeAspect="1"/>
          </p:cNvPicPr>
          <p:nvPr/>
        </p:nvPicPr>
        <p:blipFill>
          <a:blip r:embed="rId3"/>
          <a:stretch>
            <a:fillRect/>
          </a:stretch>
        </p:blipFill>
        <p:spPr>
          <a:xfrm>
            <a:off x="4171950" y="1607297"/>
            <a:ext cx="4762500" cy="4762500"/>
          </a:xfrm>
          <a:prstGeom prst="rect">
            <a:avLst/>
          </a:prstGeom>
        </p:spPr>
      </p:pic>
      <p:graphicFrame>
        <p:nvGraphicFramePr>
          <p:cNvPr id="7" name="Object 6">
            <a:extLst>
              <a:ext uri="{FF2B5EF4-FFF2-40B4-BE49-F238E27FC236}">
                <a16:creationId xmlns:a16="http://schemas.microsoft.com/office/drawing/2014/main" id="{92BC7286-B4D7-4CE6-9C72-D729AB477A9E}"/>
              </a:ext>
            </a:extLst>
          </p:cNvPr>
          <p:cNvGraphicFramePr>
            <a:graphicFrameLocks noChangeAspect="1"/>
          </p:cNvGraphicFramePr>
          <p:nvPr>
            <p:extLst>
              <p:ext uri="{D42A27DB-BD31-4B8C-83A1-F6EECF244321}">
                <p14:modId xmlns:p14="http://schemas.microsoft.com/office/powerpoint/2010/main" val="1960345865"/>
              </p:ext>
            </p:extLst>
          </p:nvPr>
        </p:nvGraphicFramePr>
        <p:xfrm>
          <a:off x="381000" y="2133600"/>
          <a:ext cx="4038009" cy="3218703"/>
        </p:xfrm>
        <a:graphic>
          <a:graphicData uri="http://schemas.openxmlformats.org/presentationml/2006/ole">
            <mc:AlternateContent xmlns:mc="http://schemas.openxmlformats.org/markup-compatibility/2006">
              <mc:Choice xmlns:v="urn:schemas-microsoft-com:vml" Requires="v">
                <p:oleObj spid="_x0000_s80915" name="Equation" r:id="rId4" imgW="1752480" imgH="1396800" progId="Equation.DSMT4">
                  <p:embed/>
                </p:oleObj>
              </mc:Choice>
              <mc:Fallback>
                <p:oleObj name="Equation" r:id="rId4" imgW="1752480" imgH="1396800" progId="Equation.DSMT4">
                  <p:embed/>
                  <p:pic>
                    <p:nvPicPr>
                      <p:cNvPr id="7" name="Object 6">
                        <a:extLst>
                          <a:ext uri="{FF2B5EF4-FFF2-40B4-BE49-F238E27FC236}">
                            <a16:creationId xmlns:a16="http://schemas.microsoft.com/office/drawing/2014/main" id="{429D4CBE-B847-414B-BC92-83FDBB4EB84A}"/>
                          </a:ext>
                        </a:extLst>
                      </p:cNvPr>
                      <p:cNvPicPr/>
                      <p:nvPr/>
                    </p:nvPicPr>
                    <p:blipFill>
                      <a:blip r:embed="rId5"/>
                      <a:stretch>
                        <a:fillRect/>
                      </a:stretch>
                    </p:blipFill>
                    <p:spPr>
                      <a:xfrm>
                        <a:off x="381000" y="2133600"/>
                        <a:ext cx="4038009" cy="3218703"/>
                      </a:xfrm>
                      <a:prstGeom prst="rect">
                        <a:avLst/>
                      </a:prstGeom>
                    </p:spPr>
                  </p:pic>
                </p:oleObj>
              </mc:Fallback>
            </mc:AlternateContent>
          </a:graphicData>
        </a:graphic>
      </p:graphicFrame>
      <p:cxnSp>
        <p:nvCxnSpPr>
          <p:cNvPr id="8" name="Straight Connector 7">
            <a:extLst>
              <a:ext uri="{FF2B5EF4-FFF2-40B4-BE49-F238E27FC236}">
                <a16:creationId xmlns:a16="http://schemas.microsoft.com/office/drawing/2014/main" id="{3FC99BD1-85E0-447B-A3ED-8D635ADD5BF2}"/>
              </a:ext>
            </a:extLst>
          </p:cNvPr>
          <p:cNvCxnSpPr>
            <a:cxnSpLocks/>
          </p:cNvCxnSpPr>
          <p:nvPr/>
        </p:nvCxnSpPr>
        <p:spPr>
          <a:xfrm>
            <a:off x="4972050" y="5953689"/>
            <a:ext cx="3162300" cy="10196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C4906FA-9727-46BD-AA8C-87F762C0E7D3}"/>
              </a:ext>
            </a:extLst>
          </p:cNvPr>
          <p:cNvCxnSpPr>
            <a:cxnSpLocks/>
          </p:cNvCxnSpPr>
          <p:nvPr/>
        </p:nvCxnSpPr>
        <p:spPr>
          <a:xfrm>
            <a:off x="4800600" y="5361840"/>
            <a:ext cx="3409359" cy="9225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204638E-8984-4DE4-8131-9753EBF847FB}"/>
              </a:ext>
            </a:extLst>
          </p:cNvPr>
          <p:cNvCxnSpPr>
            <a:cxnSpLocks/>
          </p:cNvCxnSpPr>
          <p:nvPr/>
        </p:nvCxnSpPr>
        <p:spPr>
          <a:xfrm>
            <a:off x="4724993" y="4629456"/>
            <a:ext cx="3561759" cy="10682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33FF752-AE3A-4923-8FB8-9F94D284C305}"/>
              </a:ext>
            </a:extLst>
          </p:cNvPr>
          <p:cNvCxnSpPr>
            <a:cxnSpLocks/>
          </p:cNvCxnSpPr>
          <p:nvPr/>
        </p:nvCxnSpPr>
        <p:spPr>
          <a:xfrm>
            <a:off x="4648200" y="3976378"/>
            <a:ext cx="3772196" cy="5197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4ADA163-B445-4C1B-96C0-61E484C4FB85}"/>
              </a:ext>
            </a:extLst>
          </p:cNvPr>
          <p:cNvCxnSpPr>
            <a:cxnSpLocks/>
          </p:cNvCxnSpPr>
          <p:nvPr/>
        </p:nvCxnSpPr>
        <p:spPr>
          <a:xfrm>
            <a:off x="4419009" y="3352800"/>
            <a:ext cx="4115391" cy="76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9847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340D71-9282-4E6E-9B0D-287C9BC52B9B}"/>
              </a:ext>
            </a:extLst>
          </p:cNvPr>
          <p:cNvSpPr>
            <a:spLocks noGrp="1"/>
          </p:cNvSpPr>
          <p:nvPr>
            <p:ph type="dt" sz="half" idx="10"/>
          </p:nvPr>
        </p:nvSpPr>
        <p:spPr/>
        <p:txBody>
          <a:bodyPr/>
          <a:lstStyle/>
          <a:p>
            <a:r>
              <a:rPr lang="en-US"/>
              <a:t>5/3/2021</a:t>
            </a:r>
            <a:endParaRPr lang="en-US" dirty="0"/>
          </a:p>
        </p:txBody>
      </p:sp>
      <p:sp>
        <p:nvSpPr>
          <p:cNvPr id="3" name="Footer Placeholder 2">
            <a:extLst>
              <a:ext uri="{FF2B5EF4-FFF2-40B4-BE49-F238E27FC236}">
                <a16:creationId xmlns:a16="http://schemas.microsoft.com/office/drawing/2014/main" id="{6D9D6F98-F8C2-4D49-B6C8-7E9392751932}"/>
              </a:ext>
            </a:extLst>
          </p:cNvPr>
          <p:cNvSpPr>
            <a:spLocks noGrp="1"/>
          </p:cNvSpPr>
          <p:nvPr>
            <p:ph type="ftr" sz="quarter" idx="11"/>
          </p:nvPr>
        </p:nvSpPr>
        <p:spPr/>
        <p:txBody>
          <a:bodyPr/>
          <a:lstStyle/>
          <a:p>
            <a:r>
              <a:rPr lang="en-US"/>
              <a:t>PHY 341/641  Spring 2021 -- Lecture 38</a:t>
            </a:r>
            <a:endParaRPr lang="en-US" dirty="0"/>
          </a:p>
        </p:txBody>
      </p:sp>
      <p:sp>
        <p:nvSpPr>
          <p:cNvPr id="4" name="Slide Number Placeholder 3">
            <a:extLst>
              <a:ext uri="{FF2B5EF4-FFF2-40B4-BE49-F238E27FC236}">
                <a16:creationId xmlns:a16="http://schemas.microsoft.com/office/drawing/2014/main" id="{03DE18BF-F5AE-4C28-A65C-167AA454D705}"/>
              </a:ext>
            </a:extLst>
          </p:cNvPr>
          <p:cNvSpPr>
            <a:spLocks noGrp="1"/>
          </p:cNvSpPr>
          <p:nvPr>
            <p:ph type="sldNum" sz="quarter" idx="12"/>
          </p:nvPr>
        </p:nvSpPr>
        <p:spPr/>
        <p:txBody>
          <a:bodyPr/>
          <a:lstStyle/>
          <a:p>
            <a:fld id="{CE368B07-CEBF-4C80-90AF-53B34FA04CF3}" type="slidenum">
              <a:rPr lang="en-US" smtClean="0"/>
              <a:t>15</a:t>
            </a:fld>
            <a:endParaRPr lang="en-US" dirty="0"/>
          </a:p>
        </p:txBody>
      </p:sp>
      <p:sp>
        <p:nvSpPr>
          <p:cNvPr id="5" name="TextBox 4">
            <a:extLst>
              <a:ext uri="{FF2B5EF4-FFF2-40B4-BE49-F238E27FC236}">
                <a16:creationId xmlns:a16="http://schemas.microsoft.com/office/drawing/2014/main" id="{22C602C8-2E9F-4EB8-8541-33A9C209C16E}"/>
              </a:ext>
            </a:extLst>
          </p:cNvPr>
          <p:cNvSpPr txBox="1"/>
          <p:nvPr/>
        </p:nvSpPr>
        <p:spPr>
          <a:xfrm>
            <a:off x="228600" y="136525"/>
            <a:ext cx="8382000" cy="1569660"/>
          </a:xfrm>
          <a:prstGeom prst="rect">
            <a:avLst/>
          </a:prstGeom>
          <a:noFill/>
        </p:spPr>
        <p:txBody>
          <a:bodyPr wrap="square" rtlCol="0">
            <a:spAutoFit/>
          </a:bodyPr>
          <a:lstStyle/>
          <a:p>
            <a:r>
              <a:rPr lang="en-US" sz="2400" dirty="0"/>
              <a:t>it is a good approximation to assume that mode </a:t>
            </a:r>
            <a:r>
              <a:rPr lang="en-US" sz="2400" dirty="0">
                <a:latin typeface="Symbol" panose="05050102010706020507" pitchFamily="18" charset="2"/>
              </a:rPr>
              <a:t>n</a:t>
            </a:r>
            <a:r>
              <a:rPr lang="en-US" sz="2400" dirty="0"/>
              <a:t> at each wave vector </a:t>
            </a:r>
            <a:r>
              <a:rPr lang="en-US" sz="2400" b="1" dirty="0"/>
              <a:t>k</a:t>
            </a:r>
            <a:r>
              <a:rPr lang="en-US" sz="2400" dirty="0"/>
              <a:t> is independent.  T</a:t>
            </a:r>
            <a:r>
              <a:rPr lang="en-US" sz="2400" dirty="0">
                <a:latin typeface="+mj-lt"/>
              </a:rPr>
              <a:t>he quantum numbers for each mode n=0,1,2…  are not constrained so that the canonical partition function involves a geometric summation </a:t>
            </a:r>
          </a:p>
        </p:txBody>
      </p:sp>
      <p:graphicFrame>
        <p:nvGraphicFramePr>
          <p:cNvPr id="6" name="Object 5">
            <a:extLst>
              <a:ext uri="{FF2B5EF4-FFF2-40B4-BE49-F238E27FC236}">
                <a16:creationId xmlns:a16="http://schemas.microsoft.com/office/drawing/2014/main" id="{342C75E6-1E29-4C4E-8B53-85D7BF94A76D}"/>
              </a:ext>
            </a:extLst>
          </p:cNvPr>
          <p:cNvGraphicFramePr>
            <a:graphicFrameLocks noChangeAspect="1"/>
          </p:cNvGraphicFramePr>
          <p:nvPr>
            <p:extLst>
              <p:ext uri="{D42A27DB-BD31-4B8C-83A1-F6EECF244321}">
                <p14:modId xmlns:p14="http://schemas.microsoft.com/office/powerpoint/2010/main" val="252364989"/>
              </p:ext>
            </p:extLst>
          </p:nvPr>
        </p:nvGraphicFramePr>
        <p:xfrm>
          <a:off x="395288" y="1550988"/>
          <a:ext cx="7415212" cy="3930650"/>
        </p:xfrm>
        <a:graphic>
          <a:graphicData uri="http://schemas.openxmlformats.org/presentationml/2006/ole">
            <mc:AlternateContent xmlns:mc="http://schemas.openxmlformats.org/markup-compatibility/2006">
              <mc:Choice xmlns:v="urn:schemas-microsoft-com:vml" Requires="v">
                <p:oleObj spid="_x0000_s81939" name="Equation" r:id="rId3" imgW="3784320" imgH="2006280" progId="Equation.DSMT4">
                  <p:embed/>
                </p:oleObj>
              </mc:Choice>
              <mc:Fallback>
                <p:oleObj name="Equation" r:id="rId3" imgW="3784320" imgH="2006280" progId="Equation.DSMT4">
                  <p:embed/>
                  <p:pic>
                    <p:nvPicPr>
                      <p:cNvPr id="6" name="Object 5">
                        <a:extLst>
                          <a:ext uri="{FF2B5EF4-FFF2-40B4-BE49-F238E27FC236}">
                            <a16:creationId xmlns:a16="http://schemas.microsoft.com/office/drawing/2014/main" id="{B2321BFA-97A3-469C-B4F5-7D2808460870}"/>
                          </a:ext>
                        </a:extLst>
                      </p:cNvPr>
                      <p:cNvPicPr/>
                      <p:nvPr/>
                    </p:nvPicPr>
                    <p:blipFill>
                      <a:blip r:embed="rId4"/>
                      <a:stretch>
                        <a:fillRect/>
                      </a:stretch>
                    </p:blipFill>
                    <p:spPr>
                      <a:xfrm>
                        <a:off x="395288" y="1550988"/>
                        <a:ext cx="7415212" cy="3930650"/>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5F7621A2-027A-4555-8BAD-4B8D79F5DD8A}"/>
              </a:ext>
            </a:extLst>
          </p:cNvPr>
          <p:cNvSpPr txBox="1"/>
          <p:nvPr/>
        </p:nvSpPr>
        <p:spPr>
          <a:xfrm>
            <a:off x="439271" y="5459839"/>
            <a:ext cx="8610600" cy="830997"/>
          </a:xfrm>
          <a:prstGeom prst="rect">
            <a:avLst/>
          </a:prstGeom>
          <a:noFill/>
        </p:spPr>
        <p:txBody>
          <a:bodyPr wrap="square" rtlCol="0">
            <a:spAutoFit/>
          </a:bodyPr>
          <a:lstStyle/>
          <a:p>
            <a:r>
              <a:rPr lang="en-US" sz="2400" dirty="0">
                <a:latin typeface="+mj-lt"/>
              </a:rPr>
              <a:t>Note that even at T=0, vibrations contribute to the Helmholtz free energy.   This is called zero point motion.</a:t>
            </a:r>
          </a:p>
        </p:txBody>
      </p:sp>
    </p:spTree>
    <p:extLst>
      <p:ext uri="{BB962C8B-B14F-4D97-AF65-F5344CB8AC3E}">
        <p14:creationId xmlns:p14="http://schemas.microsoft.com/office/powerpoint/2010/main" val="556348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670BA7-FF98-4F6F-972F-C4D8290807A1}"/>
              </a:ext>
            </a:extLst>
          </p:cNvPr>
          <p:cNvSpPr>
            <a:spLocks noGrp="1"/>
          </p:cNvSpPr>
          <p:nvPr>
            <p:ph type="dt" sz="half" idx="10"/>
          </p:nvPr>
        </p:nvSpPr>
        <p:spPr/>
        <p:txBody>
          <a:bodyPr/>
          <a:lstStyle/>
          <a:p>
            <a:r>
              <a:rPr lang="en-US"/>
              <a:t>5/3/2021</a:t>
            </a:r>
            <a:endParaRPr lang="en-US" dirty="0"/>
          </a:p>
        </p:txBody>
      </p:sp>
      <p:sp>
        <p:nvSpPr>
          <p:cNvPr id="3" name="Footer Placeholder 2">
            <a:extLst>
              <a:ext uri="{FF2B5EF4-FFF2-40B4-BE49-F238E27FC236}">
                <a16:creationId xmlns:a16="http://schemas.microsoft.com/office/drawing/2014/main" id="{B1B4C9E2-4584-4F71-8DAC-7FE162B4D4B9}"/>
              </a:ext>
            </a:extLst>
          </p:cNvPr>
          <p:cNvSpPr>
            <a:spLocks noGrp="1"/>
          </p:cNvSpPr>
          <p:nvPr>
            <p:ph type="ftr" sz="quarter" idx="11"/>
          </p:nvPr>
        </p:nvSpPr>
        <p:spPr/>
        <p:txBody>
          <a:bodyPr/>
          <a:lstStyle/>
          <a:p>
            <a:r>
              <a:rPr lang="en-US"/>
              <a:t>PHY 341/641  Spring 2021 -- Lecture 38</a:t>
            </a:r>
            <a:endParaRPr lang="en-US" dirty="0"/>
          </a:p>
        </p:txBody>
      </p:sp>
      <p:sp>
        <p:nvSpPr>
          <p:cNvPr id="4" name="Slide Number Placeholder 3">
            <a:extLst>
              <a:ext uri="{FF2B5EF4-FFF2-40B4-BE49-F238E27FC236}">
                <a16:creationId xmlns:a16="http://schemas.microsoft.com/office/drawing/2014/main" id="{EC4132BA-251D-49B9-BF8A-3BAEE0B4E32B}"/>
              </a:ext>
            </a:extLst>
          </p:cNvPr>
          <p:cNvSpPr>
            <a:spLocks noGrp="1"/>
          </p:cNvSpPr>
          <p:nvPr>
            <p:ph type="sldNum" sz="quarter" idx="12"/>
          </p:nvPr>
        </p:nvSpPr>
        <p:spPr/>
        <p:txBody>
          <a:bodyPr/>
          <a:lstStyle/>
          <a:p>
            <a:fld id="{CE368B07-CEBF-4C80-90AF-53B34FA04CF3}" type="slidenum">
              <a:rPr lang="en-US" smtClean="0"/>
              <a:t>16</a:t>
            </a:fld>
            <a:endParaRPr lang="en-US" dirty="0"/>
          </a:p>
        </p:txBody>
      </p:sp>
      <p:graphicFrame>
        <p:nvGraphicFramePr>
          <p:cNvPr id="5" name="Object 4">
            <a:extLst>
              <a:ext uri="{FF2B5EF4-FFF2-40B4-BE49-F238E27FC236}">
                <a16:creationId xmlns:a16="http://schemas.microsoft.com/office/drawing/2014/main" id="{6B6E7D86-AC34-4887-B679-57AFCB1ADFF8}"/>
              </a:ext>
            </a:extLst>
          </p:cNvPr>
          <p:cNvGraphicFramePr>
            <a:graphicFrameLocks noChangeAspect="1"/>
          </p:cNvGraphicFramePr>
          <p:nvPr>
            <p:extLst>
              <p:ext uri="{D42A27DB-BD31-4B8C-83A1-F6EECF244321}">
                <p14:modId xmlns:p14="http://schemas.microsoft.com/office/powerpoint/2010/main" val="2372224206"/>
              </p:ext>
            </p:extLst>
          </p:nvPr>
        </p:nvGraphicFramePr>
        <p:xfrm>
          <a:off x="420688" y="896938"/>
          <a:ext cx="8185150" cy="5797550"/>
        </p:xfrm>
        <a:graphic>
          <a:graphicData uri="http://schemas.openxmlformats.org/presentationml/2006/ole">
            <mc:AlternateContent xmlns:mc="http://schemas.openxmlformats.org/markup-compatibility/2006">
              <mc:Choice xmlns:v="urn:schemas-microsoft-com:vml" Requires="v">
                <p:oleObj spid="_x0000_s82962" name="Equation" r:id="rId3" imgW="4178160" imgH="2958840" progId="Equation.DSMT4">
                  <p:embed/>
                </p:oleObj>
              </mc:Choice>
              <mc:Fallback>
                <p:oleObj name="Equation" r:id="rId3" imgW="4178160" imgH="2958840" progId="Equation.DSMT4">
                  <p:embed/>
                  <p:pic>
                    <p:nvPicPr>
                      <p:cNvPr id="5" name="Object 4">
                        <a:extLst>
                          <a:ext uri="{FF2B5EF4-FFF2-40B4-BE49-F238E27FC236}">
                            <a16:creationId xmlns:a16="http://schemas.microsoft.com/office/drawing/2014/main" id="{728E3EE6-65D8-4BB2-B585-B7EB1F4695B7}"/>
                          </a:ext>
                        </a:extLst>
                      </p:cNvPr>
                      <p:cNvPicPr/>
                      <p:nvPr/>
                    </p:nvPicPr>
                    <p:blipFill>
                      <a:blip r:embed="rId4"/>
                      <a:stretch>
                        <a:fillRect/>
                      </a:stretch>
                    </p:blipFill>
                    <p:spPr>
                      <a:xfrm>
                        <a:off x="420688" y="896938"/>
                        <a:ext cx="8185150" cy="5797550"/>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207099E5-EC44-431C-913A-A880F2D545CA}"/>
              </a:ext>
            </a:extLst>
          </p:cNvPr>
          <p:cNvSpPr txBox="1"/>
          <p:nvPr/>
        </p:nvSpPr>
        <p:spPr>
          <a:xfrm>
            <a:off x="609600" y="136525"/>
            <a:ext cx="8534400" cy="461665"/>
          </a:xfrm>
          <a:prstGeom prst="rect">
            <a:avLst/>
          </a:prstGeom>
          <a:noFill/>
        </p:spPr>
        <p:txBody>
          <a:bodyPr wrap="square" rtlCol="0">
            <a:spAutoFit/>
          </a:bodyPr>
          <a:lstStyle/>
          <a:p>
            <a:r>
              <a:rPr lang="en-US" sz="2400" dirty="0">
                <a:latin typeface="+mj-lt"/>
              </a:rPr>
              <a:t>Thermodynamic functions for vibrations </a:t>
            </a:r>
          </a:p>
        </p:txBody>
      </p:sp>
    </p:spTree>
    <p:extLst>
      <p:ext uri="{BB962C8B-B14F-4D97-AF65-F5344CB8AC3E}">
        <p14:creationId xmlns:p14="http://schemas.microsoft.com/office/powerpoint/2010/main" val="1038972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FB2A6E-4E72-4FAF-A460-CB8ABC491417}"/>
              </a:ext>
            </a:extLst>
          </p:cNvPr>
          <p:cNvSpPr>
            <a:spLocks noGrp="1"/>
          </p:cNvSpPr>
          <p:nvPr>
            <p:ph type="dt" sz="half" idx="10"/>
          </p:nvPr>
        </p:nvSpPr>
        <p:spPr/>
        <p:txBody>
          <a:bodyPr/>
          <a:lstStyle/>
          <a:p>
            <a:r>
              <a:rPr lang="en-US"/>
              <a:t>5/3/2021</a:t>
            </a:r>
            <a:endParaRPr lang="en-US" dirty="0"/>
          </a:p>
        </p:txBody>
      </p:sp>
      <p:sp>
        <p:nvSpPr>
          <p:cNvPr id="3" name="Footer Placeholder 2">
            <a:extLst>
              <a:ext uri="{FF2B5EF4-FFF2-40B4-BE49-F238E27FC236}">
                <a16:creationId xmlns:a16="http://schemas.microsoft.com/office/drawing/2014/main" id="{4616495A-5753-444A-8BA1-4014477FA070}"/>
              </a:ext>
            </a:extLst>
          </p:cNvPr>
          <p:cNvSpPr>
            <a:spLocks noGrp="1"/>
          </p:cNvSpPr>
          <p:nvPr>
            <p:ph type="ftr" sz="quarter" idx="11"/>
          </p:nvPr>
        </p:nvSpPr>
        <p:spPr/>
        <p:txBody>
          <a:bodyPr/>
          <a:lstStyle/>
          <a:p>
            <a:r>
              <a:rPr lang="en-US"/>
              <a:t>PHY 341/641  Spring 2021 -- Lecture 38</a:t>
            </a:r>
            <a:endParaRPr lang="en-US" dirty="0"/>
          </a:p>
        </p:txBody>
      </p:sp>
      <p:sp>
        <p:nvSpPr>
          <p:cNvPr id="4" name="Slide Number Placeholder 3">
            <a:extLst>
              <a:ext uri="{FF2B5EF4-FFF2-40B4-BE49-F238E27FC236}">
                <a16:creationId xmlns:a16="http://schemas.microsoft.com/office/drawing/2014/main" id="{43D6104A-A2DA-4B83-BE70-B7E270D778A6}"/>
              </a:ext>
            </a:extLst>
          </p:cNvPr>
          <p:cNvSpPr>
            <a:spLocks noGrp="1"/>
          </p:cNvSpPr>
          <p:nvPr>
            <p:ph type="sldNum" sz="quarter" idx="12"/>
          </p:nvPr>
        </p:nvSpPr>
        <p:spPr/>
        <p:txBody>
          <a:bodyPr/>
          <a:lstStyle/>
          <a:p>
            <a:fld id="{CE368B07-CEBF-4C80-90AF-53B34FA04CF3}" type="slidenum">
              <a:rPr lang="en-US" smtClean="0"/>
              <a:t>17</a:t>
            </a:fld>
            <a:endParaRPr lang="en-US" dirty="0"/>
          </a:p>
        </p:txBody>
      </p:sp>
      <p:sp>
        <p:nvSpPr>
          <p:cNvPr id="6" name="TextBox 5">
            <a:extLst>
              <a:ext uri="{FF2B5EF4-FFF2-40B4-BE49-F238E27FC236}">
                <a16:creationId xmlns:a16="http://schemas.microsoft.com/office/drawing/2014/main" id="{F513DB28-37BC-4E71-992F-1FFF96BDE273}"/>
              </a:ext>
            </a:extLst>
          </p:cNvPr>
          <p:cNvSpPr txBox="1"/>
          <p:nvPr/>
        </p:nvSpPr>
        <p:spPr>
          <a:xfrm>
            <a:off x="152400" y="304800"/>
            <a:ext cx="8305800" cy="1569660"/>
          </a:xfrm>
          <a:prstGeom prst="rect">
            <a:avLst/>
          </a:prstGeom>
          <a:noFill/>
        </p:spPr>
        <p:txBody>
          <a:bodyPr wrap="square" rtlCol="0">
            <a:spAutoFit/>
          </a:bodyPr>
          <a:lstStyle/>
          <a:p>
            <a:r>
              <a:rPr lang="en-US" sz="2400" dirty="0">
                <a:latin typeface="+mj-lt"/>
              </a:rPr>
              <a:t>How can we evaluate these quantities?   Again, it is convenient to calculate the density of states for the vibrational modes.   For this various units can be used for the vibrational frequencies such as the following --</a:t>
            </a:r>
          </a:p>
        </p:txBody>
      </p:sp>
      <p:pic>
        <p:nvPicPr>
          <p:cNvPr id="7" name="Picture 6">
            <a:extLst>
              <a:ext uri="{FF2B5EF4-FFF2-40B4-BE49-F238E27FC236}">
                <a16:creationId xmlns:a16="http://schemas.microsoft.com/office/drawing/2014/main" id="{C63635DA-7591-4B61-9824-B351402A3EB6}"/>
              </a:ext>
            </a:extLst>
          </p:cNvPr>
          <p:cNvPicPr>
            <a:picLocks noChangeAspect="1"/>
          </p:cNvPicPr>
          <p:nvPr/>
        </p:nvPicPr>
        <p:blipFill rotWithShape="1">
          <a:blip r:embed="rId3"/>
          <a:srcRect t="4536"/>
          <a:stretch/>
        </p:blipFill>
        <p:spPr>
          <a:xfrm>
            <a:off x="17929" y="2362200"/>
            <a:ext cx="9144000" cy="3207530"/>
          </a:xfrm>
          <a:prstGeom prst="rect">
            <a:avLst/>
          </a:prstGeom>
        </p:spPr>
      </p:pic>
      <p:graphicFrame>
        <p:nvGraphicFramePr>
          <p:cNvPr id="8" name="Object 7">
            <a:extLst>
              <a:ext uri="{FF2B5EF4-FFF2-40B4-BE49-F238E27FC236}">
                <a16:creationId xmlns:a16="http://schemas.microsoft.com/office/drawing/2014/main" id="{074E7B8B-9FFB-44AD-B918-444DF42A8776}"/>
              </a:ext>
            </a:extLst>
          </p:cNvPr>
          <p:cNvGraphicFramePr>
            <a:graphicFrameLocks noChangeAspect="1"/>
          </p:cNvGraphicFramePr>
          <p:nvPr>
            <p:extLst>
              <p:ext uri="{D42A27DB-BD31-4B8C-83A1-F6EECF244321}">
                <p14:modId xmlns:p14="http://schemas.microsoft.com/office/powerpoint/2010/main" val="4237807796"/>
              </p:ext>
            </p:extLst>
          </p:nvPr>
        </p:nvGraphicFramePr>
        <p:xfrm>
          <a:off x="179294" y="5410200"/>
          <a:ext cx="8310563" cy="946150"/>
        </p:xfrm>
        <a:graphic>
          <a:graphicData uri="http://schemas.openxmlformats.org/presentationml/2006/ole">
            <mc:AlternateContent xmlns:mc="http://schemas.openxmlformats.org/markup-compatibility/2006">
              <mc:Choice xmlns:v="urn:schemas-microsoft-com:vml" Requires="v">
                <p:oleObj spid="_x0000_s83986" name="Equation" r:id="rId4" imgW="4127400" imgH="469800" progId="Equation.DSMT4">
                  <p:embed/>
                </p:oleObj>
              </mc:Choice>
              <mc:Fallback>
                <p:oleObj name="Equation" r:id="rId4" imgW="4127400" imgH="469800" progId="Equation.DSMT4">
                  <p:embed/>
                  <p:pic>
                    <p:nvPicPr>
                      <p:cNvPr id="7" name="Object 6">
                        <a:extLst>
                          <a:ext uri="{FF2B5EF4-FFF2-40B4-BE49-F238E27FC236}">
                            <a16:creationId xmlns:a16="http://schemas.microsoft.com/office/drawing/2014/main" id="{DB5DD5EF-69E3-4A62-A597-4B5CD1F0C917}"/>
                          </a:ext>
                        </a:extLst>
                      </p:cNvPr>
                      <p:cNvPicPr/>
                      <p:nvPr/>
                    </p:nvPicPr>
                    <p:blipFill>
                      <a:blip r:embed="rId5"/>
                      <a:stretch>
                        <a:fillRect/>
                      </a:stretch>
                    </p:blipFill>
                    <p:spPr>
                      <a:xfrm>
                        <a:off x="179294" y="5410200"/>
                        <a:ext cx="8310563" cy="946150"/>
                      </a:xfrm>
                      <a:prstGeom prst="rect">
                        <a:avLst/>
                      </a:prstGeom>
                    </p:spPr>
                  </p:pic>
                </p:oleObj>
              </mc:Fallback>
            </mc:AlternateContent>
          </a:graphicData>
        </a:graphic>
      </p:graphicFrame>
    </p:spTree>
    <p:extLst>
      <p:ext uri="{BB962C8B-B14F-4D97-AF65-F5344CB8AC3E}">
        <p14:creationId xmlns:p14="http://schemas.microsoft.com/office/powerpoint/2010/main" val="1570590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7E6D21-CD40-4E97-90BC-B89C65239766}"/>
              </a:ext>
            </a:extLst>
          </p:cNvPr>
          <p:cNvPicPr>
            <a:picLocks noChangeAspect="1"/>
          </p:cNvPicPr>
          <p:nvPr/>
        </p:nvPicPr>
        <p:blipFill>
          <a:blip r:embed="rId2"/>
          <a:stretch>
            <a:fillRect/>
          </a:stretch>
        </p:blipFill>
        <p:spPr>
          <a:xfrm>
            <a:off x="1295400" y="957952"/>
            <a:ext cx="7696200" cy="5618654"/>
          </a:xfrm>
          <a:prstGeom prst="rect">
            <a:avLst/>
          </a:prstGeom>
        </p:spPr>
      </p:pic>
      <p:sp>
        <p:nvSpPr>
          <p:cNvPr id="6" name="TextBox 5">
            <a:extLst>
              <a:ext uri="{FF2B5EF4-FFF2-40B4-BE49-F238E27FC236}">
                <a16:creationId xmlns:a16="http://schemas.microsoft.com/office/drawing/2014/main" id="{88014C06-4665-484C-A3FA-6C32B54B6732}"/>
              </a:ext>
            </a:extLst>
          </p:cNvPr>
          <p:cNvSpPr txBox="1"/>
          <p:nvPr/>
        </p:nvSpPr>
        <p:spPr>
          <a:xfrm>
            <a:off x="152400" y="136525"/>
            <a:ext cx="8534400" cy="1015663"/>
          </a:xfrm>
          <a:prstGeom prst="rect">
            <a:avLst/>
          </a:prstGeom>
          <a:noFill/>
        </p:spPr>
        <p:txBody>
          <a:bodyPr wrap="square" rtlCol="0">
            <a:spAutoFit/>
          </a:bodyPr>
          <a:lstStyle/>
          <a:p>
            <a:r>
              <a:rPr lang="en-US" sz="2400" dirty="0">
                <a:latin typeface="+mj-lt"/>
              </a:rPr>
              <a:t>Plot of lattice vibration modes for diamond  plotted for various wavevectors  </a:t>
            </a:r>
            <a:r>
              <a:rPr lang="en-US" sz="1200" dirty="0">
                <a:latin typeface="+mj-lt"/>
                <a:hlinkClick r:id="rId3"/>
              </a:rPr>
              <a:t>https://th.fhi-berlin.mpg.de/th/Meetings/DFT-workshop-Berlin2009/Talks/OnlinePublication/0630-4T_20090630-1_FH_-_phonon_tutorial_talk_web.pdf</a:t>
            </a:r>
            <a:endParaRPr lang="en-US" sz="1200" dirty="0">
              <a:latin typeface="+mj-lt"/>
            </a:endParaRPr>
          </a:p>
        </p:txBody>
      </p:sp>
      <p:pic>
        <p:nvPicPr>
          <p:cNvPr id="7" name="Picture 6">
            <a:extLst>
              <a:ext uri="{FF2B5EF4-FFF2-40B4-BE49-F238E27FC236}">
                <a16:creationId xmlns:a16="http://schemas.microsoft.com/office/drawing/2014/main" id="{0F485B18-CA34-42E3-A546-79FD261DE363}"/>
              </a:ext>
            </a:extLst>
          </p:cNvPr>
          <p:cNvPicPr>
            <a:picLocks noChangeAspect="1"/>
          </p:cNvPicPr>
          <p:nvPr/>
        </p:nvPicPr>
        <p:blipFill>
          <a:blip r:embed="rId4"/>
          <a:stretch>
            <a:fillRect/>
          </a:stretch>
        </p:blipFill>
        <p:spPr>
          <a:xfrm>
            <a:off x="9525" y="1170178"/>
            <a:ext cx="3114675" cy="807704"/>
          </a:xfrm>
          <a:prstGeom prst="rect">
            <a:avLst/>
          </a:prstGeom>
        </p:spPr>
      </p:pic>
      <p:sp>
        <p:nvSpPr>
          <p:cNvPr id="2" name="Date Placeholder 1">
            <a:extLst>
              <a:ext uri="{FF2B5EF4-FFF2-40B4-BE49-F238E27FC236}">
                <a16:creationId xmlns:a16="http://schemas.microsoft.com/office/drawing/2014/main" id="{D922DE8D-0CBF-4458-A2E4-ABEB01033AE9}"/>
              </a:ext>
            </a:extLst>
          </p:cNvPr>
          <p:cNvSpPr>
            <a:spLocks noGrp="1"/>
          </p:cNvSpPr>
          <p:nvPr>
            <p:ph type="dt" sz="half" idx="10"/>
          </p:nvPr>
        </p:nvSpPr>
        <p:spPr/>
        <p:txBody>
          <a:bodyPr/>
          <a:lstStyle/>
          <a:p>
            <a:r>
              <a:rPr lang="en-US"/>
              <a:t>5/3/2021</a:t>
            </a:r>
            <a:endParaRPr lang="en-US" dirty="0"/>
          </a:p>
        </p:txBody>
      </p:sp>
      <p:sp>
        <p:nvSpPr>
          <p:cNvPr id="3" name="Footer Placeholder 2">
            <a:extLst>
              <a:ext uri="{FF2B5EF4-FFF2-40B4-BE49-F238E27FC236}">
                <a16:creationId xmlns:a16="http://schemas.microsoft.com/office/drawing/2014/main" id="{8E79EAD4-8BB6-43D1-BCA1-5E4F80114CCC}"/>
              </a:ext>
            </a:extLst>
          </p:cNvPr>
          <p:cNvSpPr>
            <a:spLocks noGrp="1"/>
          </p:cNvSpPr>
          <p:nvPr>
            <p:ph type="ftr" sz="quarter" idx="11"/>
          </p:nvPr>
        </p:nvSpPr>
        <p:spPr/>
        <p:txBody>
          <a:bodyPr/>
          <a:lstStyle/>
          <a:p>
            <a:r>
              <a:rPr lang="en-US"/>
              <a:t>PHY 341/641  Spring 2021 -- Lecture 38</a:t>
            </a:r>
            <a:endParaRPr lang="en-US" dirty="0"/>
          </a:p>
        </p:txBody>
      </p:sp>
      <p:sp>
        <p:nvSpPr>
          <p:cNvPr id="4" name="Slide Number Placeholder 3">
            <a:extLst>
              <a:ext uri="{FF2B5EF4-FFF2-40B4-BE49-F238E27FC236}">
                <a16:creationId xmlns:a16="http://schemas.microsoft.com/office/drawing/2014/main" id="{D4B8C893-974C-4C9A-958D-C392EFFF7AB5}"/>
              </a:ext>
            </a:extLst>
          </p:cNvPr>
          <p:cNvSpPr>
            <a:spLocks noGrp="1"/>
          </p:cNvSpPr>
          <p:nvPr>
            <p:ph type="sldNum" sz="quarter" idx="12"/>
          </p:nvPr>
        </p:nvSpPr>
        <p:spPr/>
        <p:txBody>
          <a:bodyPr/>
          <a:lstStyle/>
          <a:p>
            <a:fld id="{CE368B07-CEBF-4C80-90AF-53B34FA04CF3}" type="slidenum">
              <a:rPr lang="en-US" smtClean="0"/>
              <a:t>18</a:t>
            </a:fld>
            <a:endParaRPr lang="en-US" dirty="0"/>
          </a:p>
        </p:txBody>
      </p:sp>
    </p:spTree>
    <p:extLst>
      <p:ext uri="{BB962C8B-B14F-4D97-AF65-F5344CB8AC3E}">
        <p14:creationId xmlns:p14="http://schemas.microsoft.com/office/powerpoint/2010/main" val="1258775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63ABBA-D269-42B6-AAEA-114A06D187CF}"/>
              </a:ext>
            </a:extLst>
          </p:cNvPr>
          <p:cNvSpPr>
            <a:spLocks noGrp="1"/>
          </p:cNvSpPr>
          <p:nvPr>
            <p:ph type="dt" sz="half" idx="10"/>
          </p:nvPr>
        </p:nvSpPr>
        <p:spPr/>
        <p:txBody>
          <a:bodyPr/>
          <a:lstStyle/>
          <a:p>
            <a:r>
              <a:rPr lang="en-US"/>
              <a:t>5/3/2021</a:t>
            </a:r>
            <a:endParaRPr lang="en-US" dirty="0"/>
          </a:p>
        </p:txBody>
      </p:sp>
      <p:sp>
        <p:nvSpPr>
          <p:cNvPr id="3" name="Footer Placeholder 2">
            <a:extLst>
              <a:ext uri="{FF2B5EF4-FFF2-40B4-BE49-F238E27FC236}">
                <a16:creationId xmlns:a16="http://schemas.microsoft.com/office/drawing/2014/main" id="{9770F44D-777B-4C18-9F2D-A3FAB3E19D73}"/>
              </a:ext>
            </a:extLst>
          </p:cNvPr>
          <p:cNvSpPr>
            <a:spLocks noGrp="1"/>
          </p:cNvSpPr>
          <p:nvPr>
            <p:ph type="ftr" sz="quarter" idx="11"/>
          </p:nvPr>
        </p:nvSpPr>
        <p:spPr/>
        <p:txBody>
          <a:bodyPr/>
          <a:lstStyle/>
          <a:p>
            <a:r>
              <a:rPr lang="en-US"/>
              <a:t>PHY 341/641  Spring 2021 -- Lecture 38</a:t>
            </a:r>
            <a:endParaRPr lang="en-US" dirty="0"/>
          </a:p>
        </p:txBody>
      </p:sp>
      <p:sp>
        <p:nvSpPr>
          <p:cNvPr id="4" name="Slide Number Placeholder 3">
            <a:extLst>
              <a:ext uri="{FF2B5EF4-FFF2-40B4-BE49-F238E27FC236}">
                <a16:creationId xmlns:a16="http://schemas.microsoft.com/office/drawing/2014/main" id="{1CA2325D-15C1-4436-BACC-B67A1DC8C372}"/>
              </a:ext>
            </a:extLst>
          </p:cNvPr>
          <p:cNvSpPr>
            <a:spLocks noGrp="1"/>
          </p:cNvSpPr>
          <p:nvPr>
            <p:ph type="sldNum" sz="quarter" idx="12"/>
          </p:nvPr>
        </p:nvSpPr>
        <p:spPr/>
        <p:txBody>
          <a:bodyPr/>
          <a:lstStyle/>
          <a:p>
            <a:fld id="{CE368B07-CEBF-4C80-90AF-53B34FA04CF3}" type="slidenum">
              <a:rPr lang="en-US" smtClean="0"/>
              <a:t>19</a:t>
            </a:fld>
            <a:endParaRPr lang="en-US" dirty="0"/>
          </a:p>
        </p:txBody>
      </p:sp>
      <p:pic>
        <p:nvPicPr>
          <p:cNvPr id="5" name="Picture 4">
            <a:extLst>
              <a:ext uri="{FF2B5EF4-FFF2-40B4-BE49-F238E27FC236}">
                <a16:creationId xmlns:a16="http://schemas.microsoft.com/office/drawing/2014/main" id="{E3AAE158-1801-4C67-A453-B4F93A340DD7}"/>
              </a:ext>
            </a:extLst>
          </p:cNvPr>
          <p:cNvPicPr>
            <a:picLocks noChangeAspect="1"/>
          </p:cNvPicPr>
          <p:nvPr/>
        </p:nvPicPr>
        <p:blipFill>
          <a:blip r:embed="rId2"/>
          <a:stretch>
            <a:fillRect/>
          </a:stretch>
        </p:blipFill>
        <p:spPr>
          <a:xfrm>
            <a:off x="0" y="1108075"/>
            <a:ext cx="9124950" cy="5248275"/>
          </a:xfrm>
          <a:prstGeom prst="rect">
            <a:avLst/>
          </a:prstGeom>
        </p:spPr>
      </p:pic>
      <p:sp>
        <p:nvSpPr>
          <p:cNvPr id="6" name="TextBox 5">
            <a:extLst>
              <a:ext uri="{FF2B5EF4-FFF2-40B4-BE49-F238E27FC236}">
                <a16:creationId xmlns:a16="http://schemas.microsoft.com/office/drawing/2014/main" id="{DBC793CE-4481-4F28-825B-DD07D616B522}"/>
              </a:ext>
            </a:extLst>
          </p:cNvPr>
          <p:cNvSpPr txBox="1"/>
          <p:nvPr/>
        </p:nvSpPr>
        <p:spPr>
          <a:xfrm>
            <a:off x="0" y="136525"/>
            <a:ext cx="8686800" cy="830997"/>
          </a:xfrm>
          <a:prstGeom prst="rect">
            <a:avLst/>
          </a:prstGeom>
          <a:noFill/>
        </p:spPr>
        <p:txBody>
          <a:bodyPr wrap="square" rtlCol="0">
            <a:spAutoFit/>
          </a:bodyPr>
          <a:lstStyle/>
          <a:p>
            <a:r>
              <a:rPr lang="en-US" sz="2400" dirty="0">
                <a:latin typeface="+mj-lt"/>
              </a:rPr>
              <a:t>g(</a:t>
            </a:r>
            <a:r>
              <a:rPr lang="en-US" sz="2400" dirty="0">
                <a:latin typeface="Symbol" panose="05050102010706020507" pitchFamily="18" charset="2"/>
              </a:rPr>
              <a:t>e</a:t>
            </a:r>
            <a:r>
              <a:rPr lang="en-US" sz="2400" dirty="0">
                <a:latin typeface="+mj-lt"/>
              </a:rPr>
              <a:t>)   plots from previously cited presentation showing how the density of states is very sensitive to volume (lattice constant)</a:t>
            </a:r>
          </a:p>
        </p:txBody>
      </p:sp>
    </p:spTree>
    <p:extLst>
      <p:ext uri="{BB962C8B-B14F-4D97-AF65-F5344CB8AC3E}">
        <p14:creationId xmlns:p14="http://schemas.microsoft.com/office/powerpoint/2010/main" val="1237276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373840-BACC-4F85-BE6A-F8AE36D796C7}"/>
              </a:ext>
            </a:extLst>
          </p:cNvPr>
          <p:cNvPicPr>
            <a:picLocks noChangeAspect="1"/>
          </p:cNvPicPr>
          <p:nvPr/>
        </p:nvPicPr>
        <p:blipFill>
          <a:blip r:embed="rId2"/>
          <a:stretch>
            <a:fillRect/>
          </a:stretch>
        </p:blipFill>
        <p:spPr>
          <a:xfrm>
            <a:off x="-76200" y="166109"/>
            <a:ext cx="9144000" cy="4242283"/>
          </a:xfrm>
          <a:prstGeom prst="rect">
            <a:avLst/>
          </a:prstGeom>
        </p:spPr>
      </p:pic>
      <p:sp>
        <p:nvSpPr>
          <p:cNvPr id="6" name="Rectangle 5">
            <a:extLst>
              <a:ext uri="{FF2B5EF4-FFF2-40B4-BE49-F238E27FC236}">
                <a16:creationId xmlns:a16="http://schemas.microsoft.com/office/drawing/2014/main" id="{9FC859EB-D31F-4DB3-B0F3-5C029A575D13}"/>
              </a:ext>
            </a:extLst>
          </p:cNvPr>
          <p:cNvSpPr/>
          <p:nvPr/>
        </p:nvSpPr>
        <p:spPr>
          <a:xfrm>
            <a:off x="76200" y="3575115"/>
            <a:ext cx="8991600" cy="391863"/>
          </a:xfrm>
          <a:prstGeom prst="rect">
            <a:avLst/>
          </a:prstGeom>
          <a:solidFill>
            <a:srgbClr val="DA32AA">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a:extLst>
              <a:ext uri="{FF2B5EF4-FFF2-40B4-BE49-F238E27FC236}">
                <a16:creationId xmlns:a16="http://schemas.microsoft.com/office/drawing/2014/main" id="{9FDF82E3-8190-4BCE-B2CD-5224AA9AC4AE}"/>
              </a:ext>
            </a:extLst>
          </p:cNvPr>
          <p:cNvSpPr>
            <a:spLocks noGrp="1"/>
          </p:cNvSpPr>
          <p:nvPr>
            <p:ph type="dt" sz="half" idx="10"/>
          </p:nvPr>
        </p:nvSpPr>
        <p:spPr/>
        <p:txBody>
          <a:bodyPr/>
          <a:lstStyle/>
          <a:p>
            <a:r>
              <a:rPr lang="en-US"/>
              <a:t>5/3/2021</a:t>
            </a:r>
            <a:endParaRPr lang="en-US" dirty="0"/>
          </a:p>
        </p:txBody>
      </p:sp>
      <p:sp>
        <p:nvSpPr>
          <p:cNvPr id="8" name="Footer Placeholder 7">
            <a:extLst>
              <a:ext uri="{FF2B5EF4-FFF2-40B4-BE49-F238E27FC236}">
                <a16:creationId xmlns:a16="http://schemas.microsoft.com/office/drawing/2014/main" id="{3076C047-264C-47A3-B938-4A71F94A6F8F}"/>
              </a:ext>
            </a:extLst>
          </p:cNvPr>
          <p:cNvSpPr>
            <a:spLocks noGrp="1"/>
          </p:cNvSpPr>
          <p:nvPr>
            <p:ph type="ftr" sz="quarter" idx="11"/>
          </p:nvPr>
        </p:nvSpPr>
        <p:spPr/>
        <p:txBody>
          <a:bodyPr/>
          <a:lstStyle/>
          <a:p>
            <a:r>
              <a:rPr lang="en-US"/>
              <a:t>PHY 341/641  Spring 2021 -- Lecture 38</a:t>
            </a:r>
            <a:endParaRPr lang="en-US" dirty="0"/>
          </a:p>
        </p:txBody>
      </p:sp>
      <p:sp>
        <p:nvSpPr>
          <p:cNvPr id="9" name="Slide Number Placeholder 8">
            <a:extLst>
              <a:ext uri="{FF2B5EF4-FFF2-40B4-BE49-F238E27FC236}">
                <a16:creationId xmlns:a16="http://schemas.microsoft.com/office/drawing/2014/main" id="{ED6655A1-58F3-473C-9924-F5CC7495CD19}"/>
              </a:ext>
            </a:extLst>
          </p:cNvPr>
          <p:cNvSpPr>
            <a:spLocks noGrp="1"/>
          </p:cNvSpPr>
          <p:nvPr>
            <p:ph type="sldNum" sz="quarter" idx="12"/>
          </p:nvPr>
        </p:nvSpPr>
        <p:spPr/>
        <p:txBody>
          <a:bodyPr/>
          <a:lstStyle/>
          <a:p>
            <a:fld id="{CE368B07-CEBF-4C80-90AF-53B34FA04CF3}" type="slidenum">
              <a:rPr lang="en-US" smtClean="0"/>
              <a:t>2</a:t>
            </a:fld>
            <a:endParaRPr lang="en-US" dirty="0"/>
          </a:p>
        </p:txBody>
      </p:sp>
      <p:sp>
        <p:nvSpPr>
          <p:cNvPr id="7" name="TextBox 6">
            <a:extLst>
              <a:ext uri="{FF2B5EF4-FFF2-40B4-BE49-F238E27FC236}">
                <a16:creationId xmlns:a16="http://schemas.microsoft.com/office/drawing/2014/main" id="{9571366C-F2BA-44B4-988A-610C0E8238A8}"/>
              </a:ext>
            </a:extLst>
          </p:cNvPr>
          <p:cNvSpPr txBox="1"/>
          <p:nvPr/>
        </p:nvSpPr>
        <p:spPr>
          <a:xfrm>
            <a:off x="152400" y="4648200"/>
            <a:ext cx="8991600" cy="830997"/>
          </a:xfrm>
          <a:prstGeom prst="rect">
            <a:avLst/>
          </a:prstGeom>
          <a:noFill/>
        </p:spPr>
        <p:txBody>
          <a:bodyPr wrap="square" rtlCol="0">
            <a:spAutoFit/>
          </a:bodyPr>
          <a:lstStyle/>
          <a:p>
            <a:r>
              <a:rPr lang="en-US" sz="2400" dirty="0">
                <a:latin typeface="+mj-lt"/>
              </a:rPr>
              <a:t>Important dates:  Final exams available &lt; May 6; due May 14</a:t>
            </a:r>
          </a:p>
          <a:p>
            <a:r>
              <a:rPr lang="en-US" sz="2400" dirty="0">
                <a:latin typeface="+mj-lt"/>
              </a:rPr>
              <a:t>                            Outstanding work due May 14</a:t>
            </a:r>
          </a:p>
        </p:txBody>
      </p:sp>
    </p:spTree>
    <p:extLst>
      <p:ext uri="{BB962C8B-B14F-4D97-AF65-F5344CB8AC3E}">
        <p14:creationId xmlns:p14="http://schemas.microsoft.com/office/powerpoint/2010/main" val="4238493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B813E9-8665-495B-822B-78047F9DEC71}"/>
              </a:ext>
            </a:extLst>
          </p:cNvPr>
          <p:cNvSpPr>
            <a:spLocks noGrp="1"/>
          </p:cNvSpPr>
          <p:nvPr>
            <p:ph type="dt" sz="half" idx="10"/>
          </p:nvPr>
        </p:nvSpPr>
        <p:spPr/>
        <p:txBody>
          <a:bodyPr/>
          <a:lstStyle/>
          <a:p>
            <a:r>
              <a:rPr lang="en-US"/>
              <a:t>5/3/2021</a:t>
            </a:r>
            <a:endParaRPr lang="en-US" dirty="0"/>
          </a:p>
        </p:txBody>
      </p:sp>
      <p:sp>
        <p:nvSpPr>
          <p:cNvPr id="3" name="Footer Placeholder 2">
            <a:extLst>
              <a:ext uri="{FF2B5EF4-FFF2-40B4-BE49-F238E27FC236}">
                <a16:creationId xmlns:a16="http://schemas.microsoft.com/office/drawing/2014/main" id="{E2A9C8A4-2562-433A-AB38-4F7E95707FAE}"/>
              </a:ext>
            </a:extLst>
          </p:cNvPr>
          <p:cNvSpPr>
            <a:spLocks noGrp="1"/>
          </p:cNvSpPr>
          <p:nvPr>
            <p:ph type="ftr" sz="quarter" idx="11"/>
          </p:nvPr>
        </p:nvSpPr>
        <p:spPr/>
        <p:txBody>
          <a:bodyPr/>
          <a:lstStyle/>
          <a:p>
            <a:r>
              <a:rPr lang="en-US"/>
              <a:t>PHY 341/641  Spring 2021 -- Lecture 38</a:t>
            </a:r>
            <a:endParaRPr lang="en-US" dirty="0"/>
          </a:p>
        </p:txBody>
      </p:sp>
      <p:sp>
        <p:nvSpPr>
          <p:cNvPr id="4" name="Slide Number Placeholder 3">
            <a:extLst>
              <a:ext uri="{FF2B5EF4-FFF2-40B4-BE49-F238E27FC236}">
                <a16:creationId xmlns:a16="http://schemas.microsoft.com/office/drawing/2014/main" id="{56BE8218-C2FD-42A1-BEAB-E0E18D3B51F4}"/>
              </a:ext>
            </a:extLst>
          </p:cNvPr>
          <p:cNvSpPr>
            <a:spLocks noGrp="1"/>
          </p:cNvSpPr>
          <p:nvPr>
            <p:ph type="sldNum" sz="quarter" idx="12"/>
          </p:nvPr>
        </p:nvSpPr>
        <p:spPr/>
        <p:txBody>
          <a:bodyPr/>
          <a:lstStyle/>
          <a:p>
            <a:fld id="{CE368B07-CEBF-4C80-90AF-53B34FA04CF3}" type="slidenum">
              <a:rPr lang="en-US" smtClean="0"/>
              <a:t>20</a:t>
            </a:fld>
            <a:endParaRPr lang="en-US" dirty="0"/>
          </a:p>
        </p:txBody>
      </p:sp>
      <p:pic>
        <p:nvPicPr>
          <p:cNvPr id="5" name="Picture 4">
            <a:extLst>
              <a:ext uri="{FF2B5EF4-FFF2-40B4-BE49-F238E27FC236}">
                <a16:creationId xmlns:a16="http://schemas.microsoft.com/office/drawing/2014/main" id="{5A860110-9452-42C6-B4E2-C2F0638C6FC3}"/>
              </a:ext>
            </a:extLst>
          </p:cNvPr>
          <p:cNvPicPr>
            <a:picLocks noChangeAspect="1"/>
          </p:cNvPicPr>
          <p:nvPr/>
        </p:nvPicPr>
        <p:blipFill>
          <a:blip r:embed="rId2"/>
          <a:stretch>
            <a:fillRect/>
          </a:stretch>
        </p:blipFill>
        <p:spPr>
          <a:xfrm>
            <a:off x="76200" y="303223"/>
            <a:ext cx="9144000" cy="6554777"/>
          </a:xfrm>
          <a:prstGeom prst="rect">
            <a:avLst/>
          </a:prstGeom>
        </p:spPr>
      </p:pic>
      <p:sp>
        <p:nvSpPr>
          <p:cNvPr id="6" name="Rectangle 5">
            <a:extLst>
              <a:ext uri="{FF2B5EF4-FFF2-40B4-BE49-F238E27FC236}">
                <a16:creationId xmlns:a16="http://schemas.microsoft.com/office/drawing/2014/main" id="{3490E200-D047-48F1-B6E8-3923420ADFD2}"/>
              </a:ext>
            </a:extLst>
          </p:cNvPr>
          <p:cNvSpPr/>
          <p:nvPr/>
        </p:nvSpPr>
        <p:spPr>
          <a:xfrm>
            <a:off x="5638800" y="1143000"/>
            <a:ext cx="3505200" cy="190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8665D93-8954-493C-96FA-B7C0959109F7}"/>
              </a:ext>
            </a:extLst>
          </p:cNvPr>
          <p:cNvSpPr txBox="1"/>
          <p:nvPr/>
        </p:nvSpPr>
        <p:spPr>
          <a:xfrm>
            <a:off x="5410200" y="1143000"/>
            <a:ext cx="3657600" cy="830997"/>
          </a:xfrm>
          <a:prstGeom prst="rect">
            <a:avLst/>
          </a:prstGeom>
          <a:noFill/>
        </p:spPr>
        <p:txBody>
          <a:bodyPr wrap="square" rtlCol="0">
            <a:spAutoFit/>
          </a:bodyPr>
          <a:lstStyle/>
          <a:p>
            <a:r>
              <a:rPr lang="en-US" sz="2400" dirty="0">
                <a:latin typeface="+mj-lt"/>
              </a:rPr>
              <a:t>From Hanke &amp; </a:t>
            </a:r>
            <a:r>
              <a:rPr lang="en-US" sz="2400" dirty="0" err="1">
                <a:latin typeface="+mj-lt"/>
              </a:rPr>
              <a:t>Fuckes</a:t>
            </a:r>
            <a:r>
              <a:rPr lang="en-US" sz="2400" dirty="0">
                <a:latin typeface="+mj-lt"/>
              </a:rPr>
              <a:t>  (continued)</a:t>
            </a:r>
          </a:p>
        </p:txBody>
      </p:sp>
    </p:spTree>
    <p:extLst>
      <p:ext uri="{BB962C8B-B14F-4D97-AF65-F5344CB8AC3E}">
        <p14:creationId xmlns:p14="http://schemas.microsoft.com/office/powerpoint/2010/main" val="3952692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047D16-FB26-4FC3-8D70-C02FFC2554B9}"/>
              </a:ext>
            </a:extLst>
          </p:cNvPr>
          <p:cNvSpPr>
            <a:spLocks noGrp="1"/>
          </p:cNvSpPr>
          <p:nvPr>
            <p:ph type="dt" sz="half" idx="10"/>
          </p:nvPr>
        </p:nvSpPr>
        <p:spPr/>
        <p:txBody>
          <a:bodyPr/>
          <a:lstStyle/>
          <a:p>
            <a:r>
              <a:rPr lang="en-US"/>
              <a:t>5/3/2021</a:t>
            </a:r>
            <a:endParaRPr lang="en-US" dirty="0"/>
          </a:p>
        </p:txBody>
      </p:sp>
      <p:sp>
        <p:nvSpPr>
          <p:cNvPr id="3" name="Footer Placeholder 2">
            <a:extLst>
              <a:ext uri="{FF2B5EF4-FFF2-40B4-BE49-F238E27FC236}">
                <a16:creationId xmlns:a16="http://schemas.microsoft.com/office/drawing/2014/main" id="{F1CE7447-9EC8-4C01-8919-A478950CF8CB}"/>
              </a:ext>
            </a:extLst>
          </p:cNvPr>
          <p:cNvSpPr>
            <a:spLocks noGrp="1"/>
          </p:cNvSpPr>
          <p:nvPr>
            <p:ph type="ftr" sz="quarter" idx="11"/>
          </p:nvPr>
        </p:nvSpPr>
        <p:spPr/>
        <p:txBody>
          <a:bodyPr/>
          <a:lstStyle/>
          <a:p>
            <a:r>
              <a:rPr lang="en-US"/>
              <a:t>PHY 341/641  Spring 2021 -- Lecture 38</a:t>
            </a:r>
            <a:endParaRPr lang="en-US" dirty="0"/>
          </a:p>
        </p:txBody>
      </p:sp>
      <p:sp>
        <p:nvSpPr>
          <p:cNvPr id="4" name="Slide Number Placeholder 3">
            <a:extLst>
              <a:ext uri="{FF2B5EF4-FFF2-40B4-BE49-F238E27FC236}">
                <a16:creationId xmlns:a16="http://schemas.microsoft.com/office/drawing/2014/main" id="{48B5665B-3F0F-4F4F-A9C3-3C835C3513EA}"/>
              </a:ext>
            </a:extLst>
          </p:cNvPr>
          <p:cNvSpPr>
            <a:spLocks noGrp="1"/>
          </p:cNvSpPr>
          <p:nvPr>
            <p:ph type="sldNum" sz="quarter" idx="12"/>
          </p:nvPr>
        </p:nvSpPr>
        <p:spPr/>
        <p:txBody>
          <a:bodyPr/>
          <a:lstStyle/>
          <a:p>
            <a:fld id="{CE368B07-CEBF-4C80-90AF-53B34FA04CF3}" type="slidenum">
              <a:rPr lang="en-US" smtClean="0"/>
              <a:t>21</a:t>
            </a:fld>
            <a:endParaRPr lang="en-US" dirty="0"/>
          </a:p>
        </p:txBody>
      </p:sp>
      <p:sp>
        <p:nvSpPr>
          <p:cNvPr id="5" name="TextBox 4">
            <a:extLst>
              <a:ext uri="{FF2B5EF4-FFF2-40B4-BE49-F238E27FC236}">
                <a16:creationId xmlns:a16="http://schemas.microsoft.com/office/drawing/2014/main" id="{9E29B64B-0682-4A94-8984-19374A744776}"/>
              </a:ext>
            </a:extLst>
          </p:cNvPr>
          <p:cNvSpPr txBox="1"/>
          <p:nvPr/>
        </p:nvSpPr>
        <p:spPr>
          <a:xfrm>
            <a:off x="152400" y="762000"/>
            <a:ext cx="8153400" cy="3046988"/>
          </a:xfrm>
          <a:prstGeom prst="rect">
            <a:avLst/>
          </a:prstGeom>
          <a:noFill/>
        </p:spPr>
        <p:txBody>
          <a:bodyPr wrap="square" rtlCol="0">
            <a:spAutoFit/>
          </a:bodyPr>
          <a:lstStyle/>
          <a:p>
            <a:r>
              <a:rPr lang="en-US" sz="2400" dirty="0">
                <a:latin typeface="+mj-lt"/>
              </a:rPr>
              <a:t>Debye model to approximate </a:t>
            </a:r>
            <a:r>
              <a:rPr lang="en-US" sz="2400" i="1" dirty="0">
                <a:latin typeface="+mj-lt"/>
              </a:rPr>
              <a:t>g(</a:t>
            </a:r>
            <a:r>
              <a:rPr lang="en-US" sz="2400" i="1" dirty="0">
                <a:latin typeface="Symbol" panose="05050102010706020507" pitchFamily="18" charset="2"/>
              </a:rPr>
              <a:t>e</a:t>
            </a:r>
            <a:r>
              <a:rPr lang="en-US" sz="2400" i="1" dirty="0">
                <a:latin typeface="+mj-lt"/>
              </a:rPr>
              <a:t>)</a:t>
            </a:r>
          </a:p>
          <a:p>
            <a:pPr lvl="1"/>
            <a:r>
              <a:rPr lang="en-US" sz="2400" dirty="0">
                <a:latin typeface="+mj-lt"/>
              </a:rPr>
              <a:t>Based on the notion that at low frequency (</a:t>
            </a:r>
            <a:r>
              <a:rPr lang="en-US" sz="2400" i="1" dirty="0">
                <a:latin typeface="Symbol" panose="05050102010706020507" pitchFamily="18" charset="2"/>
              </a:rPr>
              <a:t>e</a:t>
            </a:r>
            <a:r>
              <a:rPr lang="en-US" sz="2400" dirty="0">
                <a:latin typeface="+mj-lt"/>
              </a:rPr>
              <a:t>) the vibrations behave like sound waves through the material with a characteristic speed </a:t>
            </a:r>
            <a:r>
              <a:rPr lang="en-US" sz="2400" i="1" dirty="0">
                <a:latin typeface="+mj-lt"/>
              </a:rPr>
              <a:t>c. </a:t>
            </a:r>
            <a:r>
              <a:rPr lang="en-US" sz="2400" dirty="0">
                <a:latin typeface="+mj-lt"/>
              </a:rPr>
              <a:t>(Note that this is the speed of sound not light!!!)    In more detail sound waves in different directions of the material can have different speeds, but we will characterize the average by </a:t>
            </a:r>
            <a:r>
              <a:rPr lang="en-US" sz="2400" i="1" dirty="0"/>
              <a:t>c.</a:t>
            </a:r>
            <a:endParaRPr lang="en-US" sz="2400" i="1" dirty="0">
              <a:latin typeface="+mj-lt"/>
            </a:endParaRPr>
          </a:p>
        </p:txBody>
      </p:sp>
      <p:graphicFrame>
        <p:nvGraphicFramePr>
          <p:cNvPr id="6" name="Object 5">
            <a:extLst>
              <a:ext uri="{FF2B5EF4-FFF2-40B4-BE49-F238E27FC236}">
                <a16:creationId xmlns:a16="http://schemas.microsoft.com/office/drawing/2014/main" id="{8732F7C3-C0A5-47B7-9568-43E009C7FE85}"/>
              </a:ext>
            </a:extLst>
          </p:cNvPr>
          <p:cNvGraphicFramePr>
            <a:graphicFrameLocks noChangeAspect="1"/>
          </p:cNvGraphicFramePr>
          <p:nvPr>
            <p:extLst>
              <p:ext uri="{D42A27DB-BD31-4B8C-83A1-F6EECF244321}">
                <p14:modId xmlns:p14="http://schemas.microsoft.com/office/powerpoint/2010/main" val="2369948735"/>
              </p:ext>
            </p:extLst>
          </p:nvPr>
        </p:nvGraphicFramePr>
        <p:xfrm>
          <a:off x="1676400" y="3881438"/>
          <a:ext cx="6400800" cy="2403475"/>
        </p:xfrm>
        <a:graphic>
          <a:graphicData uri="http://schemas.openxmlformats.org/presentationml/2006/ole">
            <mc:AlternateContent xmlns:mc="http://schemas.openxmlformats.org/markup-compatibility/2006">
              <mc:Choice xmlns:v="urn:schemas-microsoft-com:vml" Requires="v">
                <p:oleObj spid="_x0000_s86031" name="Equation" r:id="rId3" imgW="3720960" imgH="1396800" progId="Equation.DSMT4">
                  <p:embed/>
                </p:oleObj>
              </mc:Choice>
              <mc:Fallback>
                <p:oleObj name="Equation" r:id="rId3" imgW="3720960" imgH="1396800" progId="Equation.DSMT4">
                  <p:embed/>
                  <p:pic>
                    <p:nvPicPr>
                      <p:cNvPr id="6" name="Object 5">
                        <a:extLst>
                          <a:ext uri="{FF2B5EF4-FFF2-40B4-BE49-F238E27FC236}">
                            <a16:creationId xmlns:a16="http://schemas.microsoft.com/office/drawing/2014/main" id="{6DAC6852-34BA-4074-9CB6-C60CB09000AE}"/>
                          </a:ext>
                        </a:extLst>
                      </p:cNvPr>
                      <p:cNvPicPr/>
                      <p:nvPr/>
                    </p:nvPicPr>
                    <p:blipFill>
                      <a:blip r:embed="rId4"/>
                      <a:stretch>
                        <a:fillRect/>
                      </a:stretch>
                    </p:blipFill>
                    <p:spPr>
                      <a:xfrm>
                        <a:off x="1676400" y="3881438"/>
                        <a:ext cx="6400800" cy="2403475"/>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FAAAA29B-E961-4201-8A3A-404367929190}"/>
              </a:ext>
            </a:extLst>
          </p:cNvPr>
          <p:cNvSpPr txBox="1"/>
          <p:nvPr/>
        </p:nvSpPr>
        <p:spPr>
          <a:xfrm>
            <a:off x="152400" y="152400"/>
            <a:ext cx="8534400" cy="461665"/>
          </a:xfrm>
          <a:prstGeom prst="rect">
            <a:avLst/>
          </a:prstGeom>
          <a:noFill/>
        </p:spPr>
        <p:txBody>
          <a:bodyPr wrap="square" rtlCol="0">
            <a:spAutoFit/>
          </a:bodyPr>
          <a:lstStyle/>
          <a:p>
            <a:r>
              <a:rPr lang="en-US" sz="2400" dirty="0">
                <a:latin typeface="+mj-lt"/>
              </a:rPr>
              <a:t>Simple approximation to density of vibrational states --</a:t>
            </a:r>
          </a:p>
        </p:txBody>
      </p:sp>
    </p:spTree>
    <p:extLst>
      <p:ext uri="{BB962C8B-B14F-4D97-AF65-F5344CB8AC3E}">
        <p14:creationId xmlns:p14="http://schemas.microsoft.com/office/powerpoint/2010/main" val="26996099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7D0C78-9EB3-4602-AC76-53E531B1ACAB}"/>
              </a:ext>
            </a:extLst>
          </p:cNvPr>
          <p:cNvSpPr>
            <a:spLocks noGrp="1"/>
          </p:cNvSpPr>
          <p:nvPr>
            <p:ph type="dt" sz="half" idx="10"/>
          </p:nvPr>
        </p:nvSpPr>
        <p:spPr/>
        <p:txBody>
          <a:bodyPr/>
          <a:lstStyle/>
          <a:p>
            <a:r>
              <a:rPr lang="en-US"/>
              <a:t>5/3/2021</a:t>
            </a:r>
            <a:endParaRPr lang="en-US" dirty="0"/>
          </a:p>
        </p:txBody>
      </p:sp>
      <p:sp>
        <p:nvSpPr>
          <p:cNvPr id="3" name="Footer Placeholder 2">
            <a:extLst>
              <a:ext uri="{FF2B5EF4-FFF2-40B4-BE49-F238E27FC236}">
                <a16:creationId xmlns:a16="http://schemas.microsoft.com/office/drawing/2014/main" id="{F672C38A-78E5-43CF-9BEA-3EAFC1B0B554}"/>
              </a:ext>
            </a:extLst>
          </p:cNvPr>
          <p:cNvSpPr>
            <a:spLocks noGrp="1"/>
          </p:cNvSpPr>
          <p:nvPr>
            <p:ph type="ftr" sz="quarter" idx="11"/>
          </p:nvPr>
        </p:nvSpPr>
        <p:spPr/>
        <p:txBody>
          <a:bodyPr/>
          <a:lstStyle/>
          <a:p>
            <a:r>
              <a:rPr lang="en-US"/>
              <a:t>PHY 341/641  Spring 2021 -- Lecture 38</a:t>
            </a:r>
            <a:endParaRPr lang="en-US" dirty="0"/>
          </a:p>
        </p:txBody>
      </p:sp>
      <p:sp>
        <p:nvSpPr>
          <p:cNvPr id="4" name="Slide Number Placeholder 3">
            <a:extLst>
              <a:ext uri="{FF2B5EF4-FFF2-40B4-BE49-F238E27FC236}">
                <a16:creationId xmlns:a16="http://schemas.microsoft.com/office/drawing/2014/main" id="{6947FC26-7F5B-42D7-9EDC-96E5CA0AFEC0}"/>
              </a:ext>
            </a:extLst>
          </p:cNvPr>
          <p:cNvSpPr>
            <a:spLocks noGrp="1"/>
          </p:cNvSpPr>
          <p:nvPr>
            <p:ph type="sldNum" sz="quarter" idx="12"/>
          </p:nvPr>
        </p:nvSpPr>
        <p:spPr/>
        <p:txBody>
          <a:bodyPr/>
          <a:lstStyle/>
          <a:p>
            <a:fld id="{CE368B07-CEBF-4C80-90AF-53B34FA04CF3}" type="slidenum">
              <a:rPr lang="en-US" smtClean="0"/>
              <a:t>22</a:t>
            </a:fld>
            <a:endParaRPr lang="en-US" dirty="0"/>
          </a:p>
        </p:txBody>
      </p:sp>
      <p:sp>
        <p:nvSpPr>
          <p:cNvPr id="5" name="TextBox 4">
            <a:extLst>
              <a:ext uri="{FF2B5EF4-FFF2-40B4-BE49-F238E27FC236}">
                <a16:creationId xmlns:a16="http://schemas.microsoft.com/office/drawing/2014/main" id="{C30F8274-64D2-4DA3-98AE-40953C7E9F7E}"/>
              </a:ext>
            </a:extLst>
          </p:cNvPr>
          <p:cNvSpPr txBox="1"/>
          <p:nvPr/>
        </p:nvSpPr>
        <p:spPr>
          <a:xfrm>
            <a:off x="228600" y="685800"/>
            <a:ext cx="7924800" cy="461665"/>
          </a:xfrm>
          <a:prstGeom prst="rect">
            <a:avLst/>
          </a:prstGeom>
          <a:noFill/>
        </p:spPr>
        <p:txBody>
          <a:bodyPr wrap="square" rtlCol="0">
            <a:spAutoFit/>
          </a:bodyPr>
          <a:lstStyle/>
          <a:p>
            <a:r>
              <a:rPr lang="en-US" sz="2400" dirty="0">
                <a:latin typeface="+mj-lt"/>
              </a:rPr>
              <a:t>Evaluation of heat capacity in the Debye model </a:t>
            </a:r>
          </a:p>
        </p:txBody>
      </p:sp>
      <p:graphicFrame>
        <p:nvGraphicFramePr>
          <p:cNvPr id="6" name="Object 5">
            <a:extLst>
              <a:ext uri="{FF2B5EF4-FFF2-40B4-BE49-F238E27FC236}">
                <a16:creationId xmlns:a16="http://schemas.microsoft.com/office/drawing/2014/main" id="{E5999B29-ABCF-4418-95A8-02DFC05D545A}"/>
              </a:ext>
            </a:extLst>
          </p:cNvPr>
          <p:cNvGraphicFramePr>
            <a:graphicFrameLocks noChangeAspect="1"/>
          </p:cNvGraphicFramePr>
          <p:nvPr>
            <p:extLst>
              <p:ext uri="{D42A27DB-BD31-4B8C-83A1-F6EECF244321}">
                <p14:modId xmlns:p14="http://schemas.microsoft.com/office/powerpoint/2010/main" val="2153765562"/>
              </p:ext>
            </p:extLst>
          </p:nvPr>
        </p:nvGraphicFramePr>
        <p:xfrm>
          <a:off x="11723" y="1524000"/>
          <a:ext cx="9170988" cy="3519488"/>
        </p:xfrm>
        <a:graphic>
          <a:graphicData uri="http://schemas.openxmlformats.org/presentationml/2006/ole">
            <mc:AlternateContent xmlns:mc="http://schemas.openxmlformats.org/markup-compatibility/2006">
              <mc:Choice xmlns:v="urn:schemas-microsoft-com:vml" Requires="v">
                <p:oleObj spid="_x0000_s87055" name="Equation" r:id="rId3" imgW="4431960" imgH="1701720" progId="Equation.DSMT4">
                  <p:embed/>
                </p:oleObj>
              </mc:Choice>
              <mc:Fallback>
                <p:oleObj name="Equation" r:id="rId3" imgW="4431960" imgH="1701720" progId="Equation.DSMT4">
                  <p:embed/>
                  <p:pic>
                    <p:nvPicPr>
                      <p:cNvPr id="6" name="Object 5">
                        <a:extLst>
                          <a:ext uri="{FF2B5EF4-FFF2-40B4-BE49-F238E27FC236}">
                            <a16:creationId xmlns:a16="http://schemas.microsoft.com/office/drawing/2014/main" id="{DB232952-E46E-4E7F-BD12-451CE24CAC05}"/>
                          </a:ext>
                        </a:extLst>
                      </p:cNvPr>
                      <p:cNvPicPr/>
                      <p:nvPr/>
                    </p:nvPicPr>
                    <p:blipFill>
                      <a:blip r:embed="rId4"/>
                      <a:stretch>
                        <a:fillRect/>
                      </a:stretch>
                    </p:blipFill>
                    <p:spPr>
                      <a:xfrm>
                        <a:off x="11723" y="1524000"/>
                        <a:ext cx="9170988" cy="3519488"/>
                      </a:xfrm>
                      <a:prstGeom prst="rect">
                        <a:avLst/>
                      </a:prstGeom>
                    </p:spPr>
                  </p:pic>
                </p:oleObj>
              </mc:Fallback>
            </mc:AlternateContent>
          </a:graphicData>
        </a:graphic>
      </p:graphicFrame>
    </p:spTree>
    <p:extLst>
      <p:ext uri="{BB962C8B-B14F-4D97-AF65-F5344CB8AC3E}">
        <p14:creationId xmlns:p14="http://schemas.microsoft.com/office/powerpoint/2010/main" val="41918366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FD02DB-CD7E-45A2-AF5A-15A4851CA0FA}"/>
              </a:ext>
            </a:extLst>
          </p:cNvPr>
          <p:cNvSpPr>
            <a:spLocks noGrp="1"/>
          </p:cNvSpPr>
          <p:nvPr>
            <p:ph type="dt" sz="half" idx="10"/>
          </p:nvPr>
        </p:nvSpPr>
        <p:spPr/>
        <p:txBody>
          <a:bodyPr/>
          <a:lstStyle/>
          <a:p>
            <a:r>
              <a:rPr lang="en-US"/>
              <a:t>5/3/2021</a:t>
            </a:r>
            <a:endParaRPr lang="en-US" dirty="0"/>
          </a:p>
        </p:txBody>
      </p:sp>
      <p:sp>
        <p:nvSpPr>
          <p:cNvPr id="3" name="Footer Placeholder 2">
            <a:extLst>
              <a:ext uri="{FF2B5EF4-FFF2-40B4-BE49-F238E27FC236}">
                <a16:creationId xmlns:a16="http://schemas.microsoft.com/office/drawing/2014/main" id="{7F0FA2E7-F3FB-486C-A67D-98E8F5D62CAF}"/>
              </a:ext>
            </a:extLst>
          </p:cNvPr>
          <p:cNvSpPr>
            <a:spLocks noGrp="1"/>
          </p:cNvSpPr>
          <p:nvPr>
            <p:ph type="ftr" sz="quarter" idx="11"/>
          </p:nvPr>
        </p:nvSpPr>
        <p:spPr/>
        <p:txBody>
          <a:bodyPr/>
          <a:lstStyle/>
          <a:p>
            <a:r>
              <a:rPr lang="en-US"/>
              <a:t>PHY 341/641  Spring 2021 -- Lecture 38</a:t>
            </a:r>
            <a:endParaRPr lang="en-US" dirty="0"/>
          </a:p>
        </p:txBody>
      </p:sp>
      <p:sp>
        <p:nvSpPr>
          <p:cNvPr id="4" name="Slide Number Placeholder 3">
            <a:extLst>
              <a:ext uri="{FF2B5EF4-FFF2-40B4-BE49-F238E27FC236}">
                <a16:creationId xmlns:a16="http://schemas.microsoft.com/office/drawing/2014/main" id="{923CC330-AEFA-495F-8053-E122D543FB26}"/>
              </a:ext>
            </a:extLst>
          </p:cNvPr>
          <p:cNvSpPr>
            <a:spLocks noGrp="1"/>
          </p:cNvSpPr>
          <p:nvPr>
            <p:ph type="sldNum" sz="quarter" idx="12"/>
          </p:nvPr>
        </p:nvSpPr>
        <p:spPr/>
        <p:txBody>
          <a:bodyPr/>
          <a:lstStyle/>
          <a:p>
            <a:fld id="{CE368B07-CEBF-4C80-90AF-53B34FA04CF3}" type="slidenum">
              <a:rPr lang="en-US" smtClean="0"/>
              <a:t>23</a:t>
            </a:fld>
            <a:endParaRPr lang="en-US" dirty="0"/>
          </a:p>
        </p:txBody>
      </p:sp>
      <p:pic>
        <p:nvPicPr>
          <p:cNvPr id="5" name="Picture 4">
            <a:extLst>
              <a:ext uri="{FF2B5EF4-FFF2-40B4-BE49-F238E27FC236}">
                <a16:creationId xmlns:a16="http://schemas.microsoft.com/office/drawing/2014/main" id="{FD5D5BCD-04AC-4E78-8A75-3EABB964E8C7}"/>
              </a:ext>
            </a:extLst>
          </p:cNvPr>
          <p:cNvPicPr>
            <a:picLocks noChangeAspect="1"/>
          </p:cNvPicPr>
          <p:nvPr/>
        </p:nvPicPr>
        <p:blipFill>
          <a:blip r:embed="rId3"/>
          <a:stretch>
            <a:fillRect/>
          </a:stretch>
        </p:blipFill>
        <p:spPr>
          <a:xfrm>
            <a:off x="914400" y="1664782"/>
            <a:ext cx="8115300" cy="4743450"/>
          </a:xfrm>
          <a:prstGeom prst="rect">
            <a:avLst/>
          </a:prstGeom>
        </p:spPr>
      </p:pic>
      <p:graphicFrame>
        <p:nvGraphicFramePr>
          <p:cNvPr id="6" name="Object 5">
            <a:extLst>
              <a:ext uri="{FF2B5EF4-FFF2-40B4-BE49-F238E27FC236}">
                <a16:creationId xmlns:a16="http://schemas.microsoft.com/office/drawing/2014/main" id="{F11F3FF2-CF77-426E-ABDB-8CDA421FBA57}"/>
              </a:ext>
            </a:extLst>
          </p:cNvPr>
          <p:cNvGraphicFramePr>
            <a:graphicFrameLocks noChangeAspect="1"/>
          </p:cNvGraphicFramePr>
          <p:nvPr>
            <p:extLst>
              <p:ext uri="{D42A27DB-BD31-4B8C-83A1-F6EECF244321}">
                <p14:modId xmlns:p14="http://schemas.microsoft.com/office/powerpoint/2010/main" val="1694965936"/>
              </p:ext>
            </p:extLst>
          </p:nvPr>
        </p:nvGraphicFramePr>
        <p:xfrm>
          <a:off x="469900" y="371475"/>
          <a:ext cx="4894263" cy="1196975"/>
        </p:xfrm>
        <a:graphic>
          <a:graphicData uri="http://schemas.openxmlformats.org/presentationml/2006/ole">
            <mc:AlternateContent xmlns:mc="http://schemas.openxmlformats.org/markup-compatibility/2006">
              <mc:Choice xmlns:v="urn:schemas-microsoft-com:vml" Requires="v">
                <p:oleObj spid="_x0000_s88079" name="Equation" r:id="rId4" imgW="2336760" imgH="571320" progId="Equation.DSMT4">
                  <p:embed/>
                </p:oleObj>
              </mc:Choice>
              <mc:Fallback>
                <p:oleObj name="Equation" r:id="rId4" imgW="2336760" imgH="571320" progId="Equation.DSMT4">
                  <p:embed/>
                  <p:pic>
                    <p:nvPicPr>
                      <p:cNvPr id="6" name="Object 5">
                        <a:extLst>
                          <a:ext uri="{FF2B5EF4-FFF2-40B4-BE49-F238E27FC236}">
                            <a16:creationId xmlns:a16="http://schemas.microsoft.com/office/drawing/2014/main" id="{3232ED4D-1BD9-4E1B-8D2B-02DE90EC3AC9}"/>
                          </a:ext>
                        </a:extLst>
                      </p:cNvPr>
                      <p:cNvPicPr/>
                      <p:nvPr/>
                    </p:nvPicPr>
                    <p:blipFill>
                      <a:blip r:embed="rId5"/>
                      <a:stretch>
                        <a:fillRect/>
                      </a:stretch>
                    </p:blipFill>
                    <p:spPr>
                      <a:xfrm>
                        <a:off x="469900" y="371475"/>
                        <a:ext cx="4894263" cy="1196975"/>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368EBE07-0E67-40ED-86D8-0E0490762709}"/>
              </a:ext>
            </a:extLst>
          </p:cNvPr>
          <p:cNvSpPr txBox="1"/>
          <p:nvPr/>
        </p:nvSpPr>
        <p:spPr>
          <a:xfrm>
            <a:off x="5096608" y="6071542"/>
            <a:ext cx="1143000" cy="461665"/>
          </a:xfrm>
          <a:prstGeom prst="rect">
            <a:avLst/>
          </a:prstGeom>
          <a:noFill/>
        </p:spPr>
        <p:txBody>
          <a:bodyPr wrap="square" rtlCol="0">
            <a:spAutoFit/>
          </a:bodyPr>
          <a:lstStyle/>
          <a:p>
            <a:r>
              <a:rPr lang="en-US" sz="2400" dirty="0">
                <a:latin typeface="+mj-lt"/>
              </a:rPr>
              <a:t>T/T</a:t>
            </a:r>
            <a:r>
              <a:rPr lang="en-US" sz="2400" baseline="-25000" dirty="0">
                <a:latin typeface="+mj-lt"/>
              </a:rPr>
              <a:t>D</a:t>
            </a:r>
            <a:endParaRPr lang="en-US" sz="2400" dirty="0">
              <a:latin typeface="+mj-lt"/>
            </a:endParaRPr>
          </a:p>
        </p:txBody>
      </p:sp>
      <p:sp>
        <p:nvSpPr>
          <p:cNvPr id="8" name="TextBox 7">
            <a:extLst>
              <a:ext uri="{FF2B5EF4-FFF2-40B4-BE49-F238E27FC236}">
                <a16:creationId xmlns:a16="http://schemas.microsoft.com/office/drawing/2014/main" id="{5363C537-F454-4E2A-AF4D-B03F3AF4EAE0}"/>
              </a:ext>
            </a:extLst>
          </p:cNvPr>
          <p:cNvSpPr txBox="1"/>
          <p:nvPr/>
        </p:nvSpPr>
        <p:spPr>
          <a:xfrm rot="16200000">
            <a:off x="-60848" y="2912662"/>
            <a:ext cx="1682261" cy="461665"/>
          </a:xfrm>
          <a:prstGeom prst="rect">
            <a:avLst/>
          </a:prstGeom>
          <a:noFill/>
        </p:spPr>
        <p:txBody>
          <a:bodyPr wrap="square" rtlCol="0">
            <a:spAutoFit/>
          </a:bodyPr>
          <a:lstStyle/>
          <a:p>
            <a:r>
              <a:rPr lang="en-US" sz="2400" dirty="0">
                <a:latin typeface="+mj-lt"/>
              </a:rPr>
              <a:t>C</a:t>
            </a:r>
            <a:r>
              <a:rPr lang="en-US" sz="2400" baseline="-25000" dirty="0">
                <a:latin typeface="+mj-lt"/>
              </a:rPr>
              <a:t>V</a:t>
            </a:r>
            <a:r>
              <a:rPr lang="en-US" sz="2400" dirty="0">
                <a:latin typeface="+mj-lt"/>
              </a:rPr>
              <a:t>/(3Nk)</a:t>
            </a:r>
          </a:p>
        </p:txBody>
      </p:sp>
    </p:spTree>
    <p:extLst>
      <p:ext uri="{BB962C8B-B14F-4D97-AF65-F5344CB8AC3E}">
        <p14:creationId xmlns:p14="http://schemas.microsoft.com/office/powerpoint/2010/main" val="2022524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05F786-2B0A-4563-AB16-24D86DF835D3}"/>
              </a:ext>
            </a:extLst>
          </p:cNvPr>
          <p:cNvSpPr>
            <a:spLocks noGrp="1"/>
          </p:cNvSpPr>
          <p:nvPr>
            <p:ph type="dt" sz="half" idx="10"/>
          </p:nvPr>
        </p:nvSpPr>
        <p:spPr/>
        <p:txBody>
          <a:bodyPr/>
          <a:lstStyle/>
          <a:p>
            <a:r>
              <a:rPr lang="en-US"/>
              <a:t>5/3/2021</a:t>
            </a:r>
            <a:endParaRPr lang="en-US" dirty="0"/>
          </a:p>
        </p:txBody>
      </p:sp>
      <p:sp>
        <p:nvSpPr>
          <p:cNvPr id="3" name="Footer Placeholder 2">
            <a:extLst>
              <a:ext uri="{FF2B5EF4-FFF2-40B4-BE49-F238E27FC236}">
                <a16:creationId xmlns:a16="http://schemas.microsoft.com/office/drawing/2014/main" id="{CC3ED172-C26A-4723-BEA6-ED705EA686E7}"/>
              </a:ext>
            </a:extLst>
          </p:cNvPr>
          <p:cNvSpPr>
            <a:spLocks noGrp="1"/>
          </p:cNvSpPr>
          <p:nvPr>
            <p:ph type="ftr" sz="quarter" idx="11"/>
          </p:nvPr>
        </p:nvSpPr>
        <p:spPr/>
        <p:txBody>
          <a:bodyPr/>
          <a:lstStyle/>
          <a:p>
            <a:r>
              <a:rPr lang="en-US"/>
              <a:t>PHY 341/641  Spring 2021 -- Lecture 38</a:t>
            </a:r>
            <a:endParaRPr lang="en-US" dirty="0"/>
          </a:p>
        </p:txBody>
      </p:sp>
      <p:sp>
        <p:nvSpPr>
          <p:cNvPr id="4" name="Slide Number Placeholder 3">
            <a:extLst>
              <a:ext uri="{FF2B5EF4-FFF2-40B4-BE49-F238E27FC236}">
                <a16:creationId xmlns:a16="http://schemas.microsoft.com/office/drawing/2014/main" id="{992561F8-0870-4310-9FF0-64A2E348B395}"/>
              </a:ext>
            </a:extLst>
          </p:cNvPr>
          <p:cNvSpPr>
            <a:spLocks noGrp="1"/>
          </p:cNvSpPr>
          <p:nvPr>
            <p:ph type="sldNum" sz="quarter" idx="12"/>
          </p:nvPr>
        </p:nvSpPr>
        <p:spPr/>
        <p:txBody>
          <a:bodyPr/>
          <a:lstStyle/>
          <a:p>
            <a:fld id="{CE368B07-CEBF-4C80-90AF-53B34FA04CF3}" type="slidenum">
              <a:rPr lang="en-US" smtClean="0"/>
              <a:t>24</a:t>
            </a:fld>
            <a:endParaRPr lang="en-US" dirty="0"/>
          </a:p>
        </p:txBody>
      </p:sp>
      <p:sp>
        <p:nvSpPr>
          <p:cNvPr id="5" name="TextBox 4">
            <a:extLst>
              <a:ext uri="{FF2B5EF4-FFF2-40B4-BE49-F238E27FC236}">
                <a16:creationId xmlns:a16="http://schemas.microsoft.com/office/drawing/2014/main" id="{26DE60DC-432C-42DA-8CD1-E933186E55A3}"/>
              </a:ext>
            </a:extLst>
          </p:cNvPr>
          <p:cNvSpPr txBox="1"/>
          <p:nvPr/>
        </p:nvSpPr>
        <p:spPr>
          <a:xfrm>
            <a:off x="457200" y="152400"/>
            <a:ext cx="8305800" cy="461665"/>
          </a:xfrm>
          <a:prstGeom prst="rect">
            <a:avLst/>
          </a:prstGeom>
          <a:noFill/>
        </p:spPr>
        <p:txBody>
          <a:bodyPr wrap="square" rtlCol="0">
            <a:spAutoFit/>
          </a:bodyPr>
          <a:lstStyle/>
          <a:p>
            <a:r>
              <a:rPr lang="en-US" sz="2400" dirty="0">
                <a:latin typeface="+mj-lt"/>
              </a:rPr>
              <a:t>Some typical values of T</a:t>
            </a:r>
            <a:r>
              <a:rPr lang="en-US" sz="2400" baseline="-25000" dirty="0">
                <a:latin typeface="+mj-lt"/>
              </a:rPr>
              <a:t>D</a:t>
            </a:r>
            <a:endParaRPr lang="en-US" sz="2400" dirty="0">
              <a:latin typeface="+mj-lt"/>
            </a:endParaRPr>
          </a:p>
        </p:txBody>
      </p:sp>
      <p:graphicFrame>
        <p:nvGraphicFramePr>
          <p:cNvPr id="6" name="Table 6">
            <a:extLst>
              <a:ext uri="{FF2B5EF4-FFF2-40B4-BE49-F238E27FC236}">
                <a16:creationId xmlns:a16="http://schemas.microsoft.com/office/drawing/2014/main" id="{AC11F417-4409-49FF-8AE4-CF1535F2FBE3}"/>
              </a:ext>
            </a:extLst>
          </p:cNvPr>
          <p:cNvGraphicFramePr>
            <a:graphicFrameLocks noGrp="1"/>
          </p:cNvGraphicFramePr>
          <p:nvPr>
            <p:extLst>
              <p:ext uri="{D42A27DB-BD31-4B8C-83A1-F6EECF244321}">
                <p14:modId xmlns:p14="http://schemas.microsoft.com/office/powerpoint/2010/main" val="3489435098"/>
              </p:ext>
            </p:extLst>
          </p:nvPr>
        </p:nvGraphicFramePr>
        <p:xfrm>
          <a:off x="1676400" y="1549400"/>
          <a:ext cx="6096000" cy="148336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509265691"/>
                    </a:ext>
                  </a:extLst>
                </a:gridCol>
                <a:gridCol w="3048000">
                  <a:extLst>
                    <a:ext uri="{9D8B030D-6E8A-4147-A177-3AD203B41FA5}">
                      <a16:colId xmlns:a16="http://schemas.microsoft.com/office/drawing/2014/main" val="1331738996"/>
                    </a:ext>
                  </a:extLst>
                </a:gridCol>
              </a:tblGrid>
              <a:tr h="370840">
                <a:tc>
                  <a:txBody>
                    <a:bodyPr/>
                    <a:lstStyle/>
                    <a:p>
                      <a:pPr algn="ctr"/>
                      <a:r>
                        <a:rPr lang="en-US" dirty="0"/>
                        <a:t>Material</a:t>
                      </a:r>
                    </a:p>
                  </a:txBody>
                  <a:tcPr/>
                </a:tc>
                <a:tc>
                  <a:txBody>
                    <a:bodyPr/>
                    <a:lstStyle/>
                    <a:p>
                      <a:pPr algn="ctr"/>
                      <a:r>
                        <a:rPr lang="en-US" dirty="0"/>
                        <a:t>T</a:t>
                      </a:r>
                      <a:r>
                        <a:rPr lang="en-US" baseline="-25000" dirty="0"/>
                        <a:t>D</a:t>
                      </a:r>
                      <a:r>
                        <a:rPr lang="en-US" baseline="0" dirty="0"/>
                        <a:t> (K)</a:t>
                      </a:r>
                      <a:endParaRPr lang="en-US" dirty="0"/>
                    </a:p>
                  </a:txBody>
                  <a:tcPr/>
                </a:tc>
                <a:extLst>
                  <a:ext uri="{0D108BD9-81ED-4DB2-BD59-A6C34878D82A}">
                    <a16:rowId xmlns:a16="http://schemas.microsoft.com/office/drawing/2014/main" val="1245471318"/>
                  </a:ext>
                </a:extLst>
              </a:tr>
              <a:tr h="370840">
                <a:tc>
                  <a:txBody>
                    <a:bodyPr/>
                    <a:lstStyle/>
                    <a:p>
                      <a:pPr algn="ctr"/>
                      <a:r>
                        <a:rPr lang="en-US" dirty="0"/>
                        <a:t>Na (metal)</a:t>
                      </a:r>
                    </a:p>
                  </a:txBody>
                  <a:tcPr/>
                </a:tc>
                <a:tc>
                  <a:txBody>
                    <a:bodyPr/>
                    <a:lstStyle/>
                    <a:p>
                      <a:pPr algn="ctr"/>
                      <a:r>
                        <a:rPr lang="en-US" dirty="0"/>
                        <a:t>150</a:t>
                      </a:r>
                    </a:p>
                  </a:txBody>
                  <a:tcPr/>
                </a:tc>
                <a:extLst>
                  <a:ext uri="{0D108BD9-81ED-4DB2-BD59-A6C34878D82A}">
                    <a16:rowId xmlns:a16="http://schemas.microsoft.com/office/drawing/2014/main" val="2250950523"/>
                  </a:ext>
                </a:extLst>
              </a:tr>
              <a:tr h="370840">
                <a:tc>
                  <a:txBody>
                    <a:bodyPr/>
                    <a:lstStyle/>
                    <a:p>
                      <a:pPr algn="ctr"/>
                      <a:r>
                        <a:rPr lang="en-US" dirty="0"/>
                        <a:t>C (diamond)</a:t>
                      </a:r>
                    </a:p>
                  </a:txBody>
                  <a:tcPr/>
                </a:tc>
                <a:tc>
                  <a:txBody>
                    <a:bodyPr/>
                    <a:lstStyle/>
                    <a:p>
                      <a:pPr algn="ctr"/>
                      <a:r>
                        <a:rPr lang="en-US" dirty="0"/>
                        <a:t>1860</a:t>
                      </a:r>
                    </a:p>
                  </a:txBody>
                  <a:tcPr/>
                </a:tc>
                <a:extLst>
                  <a:ext uri="{0D108BD9-81ED-4DB2-BD59-A6C34878D82A}">
                    <a16:rowId xmlns:a16="http://schemas.microsoft.com/office/drawing/2014/main" val="2624854189"/>
                  </a:ext>
                </a:extLst>
              </a:tr>
              <a:tr h="370840">
                <a:tc>
                  <a:txBody>
                    <a:bodyPr/>
                    <a:lstStyle/>
                    <a:p>
                      <a:pPr algn="ctr"/>
                      <a:r>
                        <a:rPr lang="en-US" dirty="0"/>
                        <a:t>Fe (metal)</a:t>
                      </a:r>
                    </a:p>
                  </a:txBody>
                  <a:tcPr/>
                </a:tc>
                <a:tc>
                  <a:txBody>
                    <a:bodyPr/>
                    <a:lstStyle/>
                    <a:p>
                      <a:pPr algn="ctr"/>
                      <a:r>
                        <a:rPr lang="en-US" dirty="0"/>
                        <a:t>420</a:t>
                      </a:r>
                    </a:p>
                  </a:txBody>
                  <a:tcPr/>
                </a:tc>
                <a:extLst>
                  <a:ext uri="{0D108BD9-81ED-4DB2-BD59-A6C34878D82A}">
                    <a16:rowId xmlns:a16="http://schemas.microsoft.com/office/drawing/2014/main" val="3344575373"/>
                  </a:ext>
                </a:extLst>
              </a:tr>
            </a:tbl>
          </a:graphicData>
        </a:graphic>
      </p:graphicFrame>
    </p:spTree>
    <p:extLst>
      <p:ext uri="{BB962C8B-B14F-4D97-AF65-F5344CB8AC3E}">
        <p14:creationId xmlns:p14="http://schemas.microsoft.com/office/powerpoint/2010/main" val="37617238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EDA225-F85A-4676-AC1B-7C43FA14ADAF}"/>
              </a:ext>
            </a:extLst>
          </p:cNvPr>
          <p:cNvSpPr>
            <a:spLocks noGrp="1"/>
          </p:cNvSpPr>
          <p:nvPr>
            <p:ph type="dt" sz="half" idx="10"/>
          </p:nvPr>
        </p:nvSpPr>
        <p:spPr/>
        <p:txBody>
          <a:bodyPr/>
          <a:lstStyle/>
          <a:p>
            <a:r>
              <a:rPr lang="en-US"/>
              <a:t>5/3/2021</a:t>
            </a:r>
            <a:endParaRPr lang="en-US" dirty="0"/>
          </a:p>
        </p:txBody>
      </p:sp>
      <p:sp>
        <p:nvSpPr>
          <p:cNvPr id="3" name="Footer Placeholder 2">
            <a:extLst>
              <a:ext uri="{FF2B5EF4-FFF2-40B4-BE49-F238E27FC236}">
                <a16:creationId xmlns:a16="http://schemas.microsoft.com/office/drawing/2014/main" id="{BDB5624F-EF29-420B-AF2F-BD485429CEF7}"/>
              </a:ext>
            </a:extLst>
          </p:cNvPr>
          <p:cNvSpPr>
            <a:spLocks noGrp="1"/>
          </p:cNvSpPr>
          <p:nvPr>
            <p:ph type="ftr" sz="quarter" idx="11"/>
          </p:nvPr>
        </p:nvSpPr>
        <p:spPr/>
        <p:txBody>
          <a:bodyPr/>
          <a:lstStyle/>
          <a:p>
            <a:r>
              <a:rPr lang="en-US"/>
              <a:t>PHY 341/641  Spring 2021 -- Lecture 38</a:t>
            </a:r>
            <a:endParaRPr lang="en-US" dirty="0"/>
          </a:p>
        </p:txBody>
      </p:sp>
      <p:sp>
        <p:nvSpPr>
          <p:cNvPr id="4" name="Slide Number Placeholder 3">
            <a:extLst>
              <a:ext uri="{FF2B5EF4-FFF2-40B4-BE49-F238E27FC236}">
                <a16:creationId xmlns:a16="http://schemas.microsoft.com/office/drawing/2014/main" id="{20CA752F-65E0-468A-8D9D-108DD5416298}"/>
              </a:ext>
            </a:extLst>
          </p:cNvPr>
          <p:cNvSpPr>
            <a:spLocks noGrp="1"/>
          </p:cNvSpPr>
          <p:nvPr>
            <p:ph type="sldNum" sz="quarter" idx="12"/>
          </p:nvPr>
        </p:nvSpPr>
        <p:spPr/>
        <p:txBody>
          <a:bodyPr/>
          <a:lstStyle/>
          <a:p>
            <a:fld id="{CE368B07-CEBF-4C80-90AF-53B34FA04CF3}" type="slidenum">
              <a:rPr lang="en-US" smtClean="0"/>
              <a:t>25</a:t>
            </a:fld>
            <a:endParaRPr lang="en-US" dirty="0"/>
          </a:p>
        </p:txBody>
      </p:sp>
      <p:sp>
        <p:nvSpPr>
          <p:cNvPr id="5" name="TextBox 4">
            <a:extLst>
              <a:ext uri="{FF2B5EF4-FFF2-40B4-BE49-F238E27FC236}">
                <a16:creationId xmlns:a16="http://schemas.microsoft.com/office/drawing/2014/main" id="{82F83B37-F92F-4E93-92A0-1DDC2F5308A0}"/>
              </a:ext>
            </a:extLst>
          </p:cNvPr>
          <p:cNvSpPr txBox="1"/>
          <p:nvPr/>
        </p:nvSpPr>
        <p:spPr>
          <a:xfrm>
            <a:off x="152400" y="228600"/>
            <a:ext cx="8229600" cy="2308324"/>
          </a:xfrm>
          <a:prstGeom prst="rect">
            <a:avLst/>
          </a:prstGeom>
          <a:noFill/>
        </p:spPr>
        <p:txBody>
          <a:bodyPr wrap="square" rtlCol="0">
            <a:spAutoFit/>
          </a:bodyPr>
          <a:lstStyle/>
          <a:p>
            <a:r>
              <a:rPr lang="en-US" sz="2400" dirty="0">
                <a:latin typeface="+mj-lt"/>
              </a:rPr>
              <a:t>While detailed analysis of interacting systems may not be always possible, the general rules of thermodynamics (</a:t>
            </a:r>
            <a:r>
              <a:rPr lang="en-US" sz="2400" dirty="0" err="1">
                <a:latin typeface="+mj-lt"/>
              </a:rPr>
              <a:t>thermostatics</a:t>
            </a:r>
            <a:r>
              <a:rPr lang="en-US" sz="2400" dirty="0">
                <a:latin typeface="+mj-lt"/>
              </a:rPr>
              <a:t>) still apply.</a:t>
            </a:r>
          </a:p>
          <a:p>
            <a:endParaRPr lang="en-US" sz="2400" dirty="0">
              <a:latin typeface="+mj-lt"/>
            </a:endParaRPr>
          </a:p>
          <a:p>
            <a:endParaRPr lang="en-US" sz="2400" dirty="0">
              <a:latin typeface="+mj-lt"/>
            </a:endParaRPr>
          </a:p>
          <a:p>
            <a:r>
              <a:rPr lang="en-US" sz="2400" dirty="0">
                <a:latin typeface="+mj-lt"/>
              </a:rPr>
              <a:t>Some general principles of phase transitions --</a:t>
            </a:r>
          </a:p>
        </p:txBody>
      </p:sp>
    </p:spTree>
    <p:extLst>
      <p:ext uri="{BB962C8B-B14F-4D97-AF65-F5344CB8AC3E}">
        <p14:creationId xmlns:p14="http://schemas.microsoft.com/office/powerpoint/2010/main" val="32594619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9750D5-79F2-4B65-A6B1-2408BC030E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1311275"/>
            <a:ext cx="6007100" cy="5410200"/>
          </a:xfrm>
          <a:prstGeom prst="rect">
            <a:avLst/>
          </a:prstGeom>
        </p:spPr>
      </p:pic>
      <p:sp>
        <p:nvSpPr>
          <p:cNvPr id="3" name="Footer Placeholder 2">
            <a:extLst>
              <a:ext uri="{FF2B5EF4-FFF2-40B4-BE49-F238E27FC236}">
                <a16:creationId xmlns:a16="http://schemas.microsoft.com/office/drawing/2014/main" id="{CE10430C-F5F4-44E7-A8F7-AC1D2E8FFCE1}"/>
              </a:ext>
            </a:extLst>
          </p:cNvPr>
          <p:cNvSpPr>
            <a:spLocks noGrp="1"/>
          </p:cNvSpPr>
          <p:nvPr>
            <p:ph type="ftr" sz="quarter" idx="11"/>
          </p:nvPr>
        </p:nvSpPr>
        <p:spPr/>
        <p:txBody>
          <a:bodyPr/>
          <a:lstStyle/>
          <a:p>
            <a:r>
              <a:rPr lang="en-US"/>
              <a:t>PHY 341/641  Spring 2021 -- Lecture 38</a:t>
            </a:r>
            <a:endParaRPr lang="en-US" dirty="0"/>
          </a:p>
        </p:txBody>
      </p:sp>
      <p:sp>
        <p:nvSpPr>
          <p:cNvPr id="4" name="Slide Number Placeholder 3">
            <a:extLst>
              <a:ext uri="{FF2B5EF4-FFF2-40B4-BE49-F238E27FC236}">
                <a16:creationId xmlns:a16="http://schemas.microsoft.com/office/drawing/2014/main" id="{A8CC402F-D157-43C2-8D26-6099AA189716}"/>
              </a:ext>
            </a:extLst>
          </p:cNvPr>
          <p:cNvSpPr>
            <a:spLocks noGrp="1"/>
          </p:cNvSpPr>
          <p:nvPr>
            <p:ph type="sldNum" sz="quarter" idx="12"/>
          </p:nvPr>
        </p:nvSpPr>
        <p:spPr/>
        <p:txBody>
          <a:bodyPr/>
          <a:lstStyle/>
          <a:p>
            <a:fld id="{CE368B07-CEBF-4C80-90AF-53B34FA04CF3}" type="slidenum">
              <a:rPr lang="en-US" smtClean="0"/>
              <a:t>26</a:t>
            </a:fld>
            <a:endParaRPr lang="en-US" dirty="0"/>
          </a:p>
        </p:txBody>
      </p:sp>
      <p:sp>
        <p:nvSpPr>
          <p:cNvPr id="9" name="TextBox 8">
            <a:extLst>
              <a:ext uri="{FF2B5EF4-FFF2-40B4-BE49-F238E27FC236}">
                <a16:creationId xmlns:a16="http://schemas.microsoft.com/office/drawing/2014/main" id="{D42757D6-7C75-4BC4-9573-70BD1EB78802}"/>
              </a:ext>
            </a:extLst>
          </p:cNvPr>
          <p:cNvSpPr txBox="1"/>
          <p:nvPr/>
        </p:nvSpPr>
        <p:spPr>
          <a:xfrm>
            <a:off x="52039" y="81621"/>
            <a:ext cx="8939562" cy="830997"/>
          </a:xfrm>
          <a:prstGeom prst="rect">
            <a:avLst/>
          </a:prstGeom>
          <a:noFill/>
        </p:spPr>
        <p:txBody>
          <a:bodyPr wrap="square" rtlCol="0">
            <a:spAutoFit/>
          </a:bodyPr>
          <a:lstStyle/>
          <a:p>
            <a:r>
              <a:rPr lang="en-US" sz="2400" dirty="0">
                <a:latin typeface="+mj-lt"/>
              </a:rPr>
              <a:t>Behavior of Gibbs free energy for a material that changes phase </a:t>
            </a:r>
            <a:r>
              <a:rPr lang="en-US" sz="2400" dirty="0">
                <a:latin typeface="+mj-lt"/>
                <a:hlinkClick r:id="rId3"/>
              </a:rPr>
              <a:t>http://hacker.faculty.geol.ucsb.edu/geo124T/lecture.html</a:t>
            </a:r>
            <a:endParaRPr lang="en-US" sz="2400" dirty="0">
              <a:latin typeface="+mj-lt"/>
            </a:endParaRPr>
          </a:p>
        </p:txBody>
      </p:sp>
      <p:sp>
        <p:nvSpPr>
          <p:cNvPr id="10" name="TextBox 9">
            <a:extLst>
              <a:ext uri="{FF2B5EF4-FFF2-40B4-BE49-F238E27FC236}">
                <a16:creationId xmlns:a16="http://schemas.microsoft.com/office/drawing/2014/main" id="{AD067A46-E381-430F-ABF0-8329CF3C92D0}"/>
              </a:ext>
            </a:extLst>
          </p:cNvPr>
          <p:cNvSpPr txBox="1"/>
          <p:nvPr/>
        </p:nvSpPr>
        <p:spPr>
          <a:xfrm>
            <a:off x="68766" y="4114800"/>
            <a:ext cx="2590800" cy="1200329"/>
          </a:xfrm>
          <a:prstGeom prst="rect">
            <a:avLst/>
          </a:prstGeom>
          <a:noFill/>
        </p:spPr>
        <p:txBody>
          <a:bodyPr wrap="square" rtlCol="0">
            <a:spAutoFit/>
          </a:bodyPr>
          <a:lstStyle/>
          <a:p>
            <a:r>
              <a:rPr lang="en-US" sz="2400" dirty="0">
                <a:latin typeface="+mj-lt"/>
              </a:rPr>
              <a:t>Example material that has phases </a:t>
            </a:r>
            <a:r>
              <a:rPr lang="en-US" sz="2400" dirty="0">
                <a:latin typeface="Symbol" panose="05050102010706020507" pitchFamily="18" charset="2"/>
              </a:rPr>
              <a:t>a</a:t>
            </a:r>
            <a:r>
              <a:rPr lang="en-US" sz="2400" dirty="0">
                <a:latin typeface="+mj-lt"/>
              </a:rPr>
              <a:t> and </a:t>
            </a:r>
            <a:r>
              <a:rPr lang="en-US" sz="2400" dirty="0">
                <a:latin typeface="Symbol" panose="05050102010706020507" pitchFamily="18" charset="2"/>
              </a:rPr>
              <a:t>b</a:t>
            </a:r>
            <a:r>
              <a:rPr lang="en-US" sz="2400" dirty="0">
                <a:latin typeface="+mj-lt"/>
              </a:rPr>
              <a:t> --</a:t>
            </a:r>
          </a:p>
        </p:txBody>
      </p:sp>
      <p:sp>
        <p:nvSpPr>
          <p:cNvPr id="11" name="TextBox 10">
            <a:extLst>
              <a:ext uri="{FF2B5EF4-FFF2-40B4-BE49-F238E27FC236}">
                <a16:creationId xmlns:a16="http://schemas.microsoft.com/office/drawing/2014/main" id="{87BE2699-A0AF-4BE3-BD5D-564CF26FF991}"/>
              </a:ext>
            </a:extLst>
          </p:cNvPr>
          <p:cNvSpPr txBox="1"/>
          <p:nvPr/>
        </p:nvSpPr>
        <p:spPr>
          <a:xfrm rot="19939367">
            <a:off x="4653062" y="3431349"/>
            <a:ext cx="2825255" cy="461665"/>
          </a:xfrm>
          <a:prstGeom prst="rect">
            <a:avLst/>
          </a:prstGeom>
          <a:noFill/>
        </p:spPr>
        <p:txBody>
          <a:bodyPr wrap="square" rtlCol="0">
            <a:spAutoFit/>
          </a:bodyPr>
          <a:lstStyle/>
          <a:p>
            <a:r>
              <a:rPr lang="en-US" sz="2400" dirty="0">
                <a:latin typeface="+mj-lt"/>
              </a:rPr>
              <a:t>coexistence line</a:t>
            </a:r>
          </a:p>
        </p:txBody>
      </p:sp>
      <p:sp>
        <p:nvSpPr>
          <p:cNvPr id="12" name="Date Placeholder 11">
            <a:extLst>
              <a:ext uri="{FF2B5EF4-FFF2-40B4-BE49-F238E27FC236}">
                <a16:creationId xmlns:a16="http://schemas.microsoft.com/office/drawing/2014/main" id="{EAA25BC0-F8A9-413C-8522-BAEBDB72CCAF}"/>
              </a:ext>
            </a:extLst>
          </p:cNvPr>
          <p:cNvSpPr>
            <a:spLocks noGrp="1"/>
          </p:cNvSpPr>
          <p:nvPr>
            <p:ph type="dt" sz="half" idx="10"/>
          </p:nvPr>
        </p:nvSpPr>
        <p:spPr/>
        <p:txBody>
          <a:bodyPr/>
          <a:lstStyle/>
          <a:p>
            <a:r>
              <a:rPr lang="en-US"/>
              <a:t>5/3/2021</a:t>
            </a:r>
            <a:endParaRPr lang="en-US" dirty="0"/>
          </a:p>
        </p:txBody>
      </p:sp>
    </p:spTree>
    <p:extLst>
      <p:ext uri="{BB962C8B-B14F-4D97-AF65-F5344CB8AC3E}">
        <p14:creationId xmlns:p14="http://schemas.microsoft.com/office/powerpoint/2010/main" val="17143014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46915E-33DC-4F54-A52B-B30CB90E0D39}"/>
              </a:ext>
            </a:extLst>
          </p:cNvPr>
          <p:cNvSpPr>
            <a:spLocks noGrp="1"/>
          </p:cNvSpPr>
          <p:nvPr>
            <p:ph type="dt" sz="half" idx="10"/>
          </p:nvPr>
        </p:nvSpPr>
        <p:spPr/>
        <p:txBody>
          <a:bodyPr/>
          <a:lstStyle/>
          <a:p>
            <a:r>
              <a:rPr lang="en-US"/>
              <a:t>5/3/2021</a:t>
            </a:r>
            <a:endParaRPr lang="en-US" dirty="0"/>
          </a:p>
        </p:txBody>
      </p:sp>
      <p:sp>
        <p:nvSpPr>
          <p:cNvPr id="3" name="Footer Placeholder 2">
            <a:extLst>
              <a:ext uri="{FF2B5EF4-FFF2-40B4-BE49-F238E27FC236}">
                <a16:creationId xmlns:a16="http://schemas.microsoft.com/office/drawing/2014/main" id="{0DD447F0-9AB6-4260-AF61-DBAC25B9BAD6}"/>
              </a:ext>
            </a:extLst>
          </p:cNvPr>
          <p:cNvSpPr>
            <a:spLocks noGrp="1"/>
          </p:cNvSpPr>
          <p:nvPr>
            <p:ph type="ftr" sz="quarter" idx="11"/>
          </p:nvPr>
        </p:nvSpPr>
        <p:spPr/>
        <p:txBody>
          <a:bodyPr/>
          <a:lstStyle/>
          <a:p>
            <a:r>
              <a:rPr lang="en-US"/>
              <a:t>PHY 341/641  Spring 2021 -- Lecture 38</a:t>
            </a:r>
            <a:endParaRPr lang="en-US" dirty="0"/>
          </a:p>
        </p:txBody>
      </p:sp>
      <p:sp>
        <p:nvSpPr>
          <p:cNvPr id="4" name="Slide Number Placeholder 3">
            <a:extLst>
              <a:ext uri="{FF2B5EF4-FFF2-40B4-BE49-F238E27FC236}">
                <a16:creationId xmlns:a16="http://schemas.microsoft.com/office/drawing/2014/main" id="{94040368-59CC-4AA4-97DC-D152ED39D81B}"/>
              </a:ext>
            </a:extLst>
          </p:cNvPr>
          <p:cNvSpPr>
            <a:spLocks noGrp="1"/>
          </p:cNvSpPr>
          <p:nvPr>
            <p:ph type="sldNum" sz="quarter" idx="12"/>
          </p:nvPr>
        </p:nvSpPr>
        <p:spPr/>
        <p:txBody>
          <a:bodyPr/>
          <a:lstStyle/>
          <a:p>
            <a:fld id="{CE368B07-CEBF-4C80-90AF-53B34FA04CF3}" type="slidenum">
              <a:rPr lang="en-US" smtClean="0"/>
              <a:t>27</a:t>
            </a:fld>
            <a:endParaRPr lang="en-US" dirty="0"/>
          </a:p>
        </p:txBody>
      </p:sp>
      <p:sp>
        <p:nvSpPr>
          <p:cNvPr id="5" name="TextBox 4">
            <a:extLst>
              <a:ext uri="{FF2B5EF4-FFF2-40B4-BE49-F238E27FC236}">
                <a16:creationId xmlns:a16="http://schemas.microsoft.com/office/drawing/2014/main" id="{161E5DA8-C578-4308-A4E2-E62A96F731B4}"/>
              </a:ext>
            </a:extLst>
          </p:cNvPr>
          <p:cNvSpPr txBox="1"/>
          <p:nvPr/>
        </p:nvSpPr>
        <p:spPr>
          <a:xfrm>
            <a:off x="-16412" y="86151"/>
            <a:ext cx="9236612" cy="461665"/>
          </a:xfrm>
          <a:prstGeom prst="rect">
            <a:avLst/>
          </a:prstGeom>
          <a:noFill/>
        </p:spPr>
        <p:txBody>
          <a:bodyPr wrap="square" rtlCol="0">
            <a:spAutoFit/>
          </a:bodyPr>
          <a:lstStyle/>
          <a:p>
            <a:r>
              <a:rPr lang="en-US" sz="2400" dirty="0">
                <a:latin typeface="+mj-lt"/>
              </a:rPr>
              <a:t>Coexistence lines as a function of T and P for phases of water</a:t>
            </a:r>
          </a:p>
        </p:txBody>
      </p:sp>
      <p:pic>
        <p:nvPicPr>
          <p:cNvPr id="6" name="Picture 5">
            <a:extLst>
              <a:ext uri="{FF2B5EF4-FFF2-40B4-BE49-F238E27FC236}">
                <a16:creationId xmlns:a16="http://schemas.microsoft.com/office/drawing/2014/main" id="{96FB4424-AEB6-4772-8556-29643A9E2F43}"/>
              </a:ext>
            </a:extLst>
          </p:cNvPr>
          <p:cNvPicPr>
            <a:picLocks noChangeAspect="1"/>
          </p:cNvPicPr>
          <p:nvPr/>
        </p:nvPicPr>
        <p:blipFill>
          <a:blip r:embed="rId2"/>
          <a:stretch>
            <a:fillRect/>
          </a:stretch>
        </p:blipFill>
        <p:spPr>
          <a:xfrm>
            <a:off x="47625" y="695325"/>
            <a:ext cx="9048750" cy="5467350"/>
          </a:xfrm>
          <a:prstGeom prst="rect">
            <a:avLst/>
          </a:prstGeom>
        </p:spPr>
      </p:pic>
    </p:spTree>
    <p:extLst>
      <p:ext uri="{BB962C8B-B14F-4D97-AF65-F5344CB8AC3E}">
        <p14:creationId xmlns:p14="http://schemas.microsoft.com/office/powerpoint/2010/main" val="30807886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90319B-2299-4E90-A66B-D6117926365E}"/>
              </a:ext>
            </a:extLst>
          </p:cNvPr>
          <p:cNvSpPr>
            <a:spLocks noGrp="1"/>
          </p:cNvSpPr>
          <p:nvPr>
            <p:ph type="dt" sz="half" idx="10"/>
          </p:nvPr>
        </p:nvSpPr>
        <p:spPr/>
        <p:txBody>
          <a:bodyPr/>
          <a:lstStyle/>
          <a:p>
            <a:r>
              <a:rPr lang="en-US"/>
              <a:t>5/3/2021</a:t>
            </a:r>
            <a:endParaRPr lang="en-US" dirty="0"/>
          </a:p>
        </p:txBody>
      </p:sp>
      <p:sp>
        <p:nvSpPr>
          <p:cNvPr id="3" name="Footer Placeholder 2">
            <a:extLst>
              <a:ext uri="{FF2B5EF4-FFF2-40B4-BE49-F238E27FC236}">
                <a16:creationId xmlns:a16="http://schemas.microsoft.com/office/drawing/2014/main" id="{4F9FEB20-6A41-4442-84FC-24ACF4115871}"/>
              </a:ext>
            </a:extLst>
          </p:cNvPr>
          <p:cNvSpPr>
            <a:spLocks noGrp="1"/>
          </p:cNvSpPr>
          <p:nvPr>
            <p:ph type="ftr" sz="quarter" idx="11"/>
          </p:nvPr>
        </p:nvSpPr>
        <p:spPr/>
        <p:txBody>
          <a:bodyPr/>
          <a:lstStyle/>
          <a:p>
            <a:r>
              <a:rPr lang="en-US"/>
              <a:t>PHY 341/641  Spring 2021 -- Lecture 38</a:t>
            </a:r>
            <a:endParaRPr lang="en-US" dirty="0"/>
          </a:p>
        </p:txBody>
      </p:sp>
      <p:sp>
        <p:nvSpPr>
          <p:cNvPr id="4" name="Slide Number Placeholder 3">
            <a:extLst>
              <a:ext uri="{FF2B5EF4-FFF2-40B4-BE49-F238E27FC236}">
                <a16:creationId xmlns:a16="http://schemas.microsoft.com/office/drawing/2014/main" id="{ED3A21ED-20B5-43FA-BA07-10EDE7EBCC87}"/>
              </a:ext>
            </a:extLst>
          </p:cNvPr>
          <p:cNvSpPr>
            <a:spLocks noGrp="1"/>
          </p:cNvSpPr>
          <p:nvPr>
            <p:ph type="sldNum" sz="quarter" idx="12"/>
          </p:nvPr>
        </p:nvSpPr>
        <p:spPr/>
        <p:txBody>
          <a:bodyPr/>
          <a:lstStyle/>
          <a:p>
            <a:fld id="{CE368B07-CEBF-4C80-90AF-53B34FA04CF3}" type="slidenum">
              <a:rPr lang="en-US" smtClean="0"/>
              <a:t>28</a:t>
            </a:fld>
            <a:endParaRPr lang="en-US" dirty="0"/>
          </a:p>
        </p:txBody>
      </p:sp>
      <p:sp>
        <p:nvSpPr>
          <p:cNvPr id="5" name="TextBox 4">
            <a:extLst>
              <a:ext uri="{FF2B5EF4-FFF2-40B4-BE49-F238E27FC236}">
                <a16:creationId xmlns:a16="http://schemas.microsoft.com/office/drawing/2014/main" id="{B850FFD7-4E4A-4CA2-95D7-72ACAE76B1E8}"/>
              </a:ext>
            </a:extLst>
          </p:cNvPr>
          <p:cNvSpPr txBox="1"/>
          <p:nvPr/>
        </p:nvSpPr>
        <p:spPr>
          <a:xfrm>
            <a:off x="0" y="49469"/>
            <a:ext cx="9144000" cy="461665"/>
          </a:xfrm>
          <a:prstGeom prst="rect">
            <a:avLst/>
          </a:prstGeom>
          <a:noFill/>
        </p:spPr>
        <p:txBody>
          <a:bodyPr wrap="square" rtlCol="0">
            <a:spAutoFit/>
          </a:bodyPr>
          <a:lstStyle/>
          <a:p>
            <a:r>
              <a:rPr lang="en-US" sz="2400" dirty="0">
                <a:latin typeface="+mj-lt"/>
              </a:rPr>
              <a:t>Analysis of  coexistence curve – the Clausius-Clapeyron equation</a:t>
            </a:r>
          </a:p>
        </p:txBody>
      </p:sp>
      <p:pic>
        <p:nvPicPr>
          <p:cNvPr id="6" name="Picture 5">
            <a:extLst>
              <a:ext uri="{FF2B5EF4-FFF2-40B4-BE49-F238E27FC236}">
                <a16:creationId xmlns:a16="http://schemas.microsoft.com/office/drawing/2014/main" id="{284BE2FF-EB7F-4E07-AE5B-F84661569917}"/>
              </a:ext>
            </a:extLst>
          </p:cNvPr>
          <p:cNvPicPr>
            <a:picLocks noChangeAspect="1"/>
          </p:cNvPicPr>
          <p:nvPr/>
        </p:nvPicPr>
        <p:blipFill rotWithShape="1">
          <a:blip r:embed="rId3"/>
          <a:srcRect l="5005" t="8287" r="41001" b="21695"/>
          <a:stretch/>
        </p:blipFill>
        <p:spPr>
          <a:xfrm>
            <a:off x="113714" y="554502"/>
            <a:ext cx="4572000" cy="3581400"/>
          </a:xfrm>
          <a:prstGeom prst="rect">
            <a:avLst/>
          </a:prstGeom>
        </p:spPr>
      </p:pic>
      <p:pic>
        <p:nvPicPr>
          <p:cNvPr id="7" name="Picture 6">
            <a:extLst>
              <a:ext uri="{FF2B5EF4-FFF2-40B4-BE49-F238E27FC236}">
                <a16:creationId xmlns:a16="http://schemas.microsoft.com/office/drawing/2014/main" id="{A716DAD9-F809-41BC-BEEF-6F67AFC6FCD4}"/>
              </a:ext>
            </a:extLst>
          </p:cNvPr>
          <p:cNvPicPr>
            <a:picLocks noChangeAspect="1"/>
          </p:cNvPicPr>
          <p:nvPr/>
        </p:nvPicPr>
        <p:blipFill>
          <a:blip r:embed="rId4"/>
          <a:stretch>
            <a:fillRect/>
          </a:stretch>
        </p:blipFill>
        <p:spPr>
          <a:xfrm>
            <a:off x="4908452" y="1010705"/>
            <a:ext cx="3609975" cy="2771775"/>
          </a:xfrm>
          <a:prstGeom prst="rect">
            <a:avLst/>
          </a:prstGeom>
        </p:spPr>
      </p:pic>
      <p:sp>
        <p:nvSpPr>
          <p:cNvPr id="8" name="Rectangle 7">
            <a:extLst>
              <a:ext uri="{FF2B5EF4-FFF2-40B4-BE49-F238E27FC236}">
                <a16:creationId xmlns:a16="http://schemas.microsoft.com/office/drawing/2014/main" id="{2118CB0C-24AA-4B86-A398-9F47CFD9A9CE}"/>
              </a:ext>
            </a:extLst>
          </p:cNvPr>
          <p:cNvSpPr/>
          <p:nvPr/>
        </p:nvSpPr>
        <p:spPr>
          <a:xfrm>
            <a:off x="1524000" y="2976542"/>
            <a:ext cx="685800" cy="304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Left-Right 8">
            <a:extLst>
              <a:ext uri="{FF2B5EF4-FFF2-40B4-BE49-F238E27FC236}">
                <a16:creationId xmlns:a16="http://schemas.microsoft.com/office/drawing/2014/main" id="{F072F834-EFDC-4F54-B866-30A3B383820A}"/>
              </a:ext>
            </a:extLst>
          </p:cNvPr>
          <p:cNvSpPr/>
          <p:nvPr/>
        </p:nvSpPr>
        <p:spPr>
          <a:xfrm>
            <a:off x="2743200" y="3085004"/>
            <a:ext cx="2286000" cy="304800"/>
          </a:xfrm>
          <a:prstGeom prst="leftRightArrow">
            <a:avLst/>
          </a:prstGeom>
          <a:solidFill>
            <a:srgbClr val="FF0000">
              <a:alpha val="16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Object 9">
            <a:extLst>
              <a:ext uri="{FF2B5EF4-FFF2-40B4-BE49-F238E27FC236}">
                <a16:creationId xmlns:a16="http://schemas.microsoft.com/office/drawing/2014/main" id="{9E981080-DE78-4F8A-A5ED-98B8D9B7D9E3}"/>
              </a:ext>
            </a:extLst>
          </p:cNvPr>
          <p:cNvGraphicFramePr>
            <a:graphicFrameLocks noChangeAspect="1"/>
          </p:cNvGraphicFramePr>
          <p:nvPr>
            <p:extLst>
              <p:ext uri="{D42A27DB-BD31-4B8C-83A1-F6EECF244321}">
                <p14:modId xmlns:p14="http://schemas.microsoft.com/office/powerpoint/2010/main" val="2367773867"/>
              </p:ext>
            </p:extLst>
          </p:nvPr>
        </p:nvGraphicFramePr>
        <p:xfrm>
          <a:off x="457200" y="4135902"/>
          <a:ext cx="7315200" cy="2421228"/>
        </p:xfrm>
        <a:graphic>
          <a:graphicData uri="http://schemas.openxmlformats.org/presentationml/2006/ole">
            <mc:AlternateContent xmlns:mc="http://schemas.openxmlformats.org/markup-compatibility/2006">
              <mc:Choice xmlns:v="urn:schemas-microsoft-com:vml" Requires="v">
                <p:oleObj spid="_x0000_s89100" name="Equation" r:id="rId5" imgW="3606480" imgH="1193760" progId="Equation.DSMT4">
                  <p:embed/>
                </p:oleObj>
              </mc:Choice>
              <mc:Fallback>
                <p:oleObj name="Equation" r:id="rId5" imgW="3606480" imgH="1193760" progId="Equation.DSMT4">
                  <p:embed/>
                  <p:pic>
                    <p:nvPicPr>
                      <p:cNvPr id="10" name="Object 9">
                        <a:extLst>
                          <a:ext uri="{FF2B5EF4-FFF2-40B4-BE49-F238E27FC236}">
                            <a16:creationId xmlns:a16="http://schemas.microsoft.com/office/drawing/2014/main" id="{D167301C-5111-4036-8EAF-47343D6AEEA5}"/>
                          </a:ext>
                        </a:extLst>
                      </p:cNvPr>
                      <p:cNvPicPr/>
                      <p:nvPr/>
                    </p:nvPicPr>
                    <p:blipFill>
                      <a:blip r:embed="rId6"/>
                      <a:stretch>
                        <a:fillRect/>
                      </a:stretch>
                    </p:blipFill>
                    <p:spPr>
                      <a:xfrm>
                        <a:off x="457200" y="4135902"/>
                        <a:ext cx="7315200" cy="2421228"/>
                      </a:xfrm>
                      <a:prstGeom prst="rect">
                        <a:avLst/>
                      </a:prstGeom>
                    </p:spPr>
                  </p:pic>
                </p:oleObj>
              </mc:Fallback>
            </mc:AlternateContent>
          </a:graphicData>
        </a:graphic>
      </p:graphicFrame>
    </p:spTree>
    <p:extLst>
      <p:ext uri="{BB962C8B-B14F-4D97-AF65-F5344CB8AC3E}">
        <p14:creationId xmlns:p14="http://schemas.microsoft.com/office/powerpoint/2010/main" val="1714642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B3CDA3-FC27-492A-90F4-E5115E6BD304}"/>
              </a:ext>
            </a:extLst>
          </p:cNvPr>
          <p:cNvSpPr>
            <a:spLocks noGrp="1"/>
          </p:cNvSpPr>
          <p:nvPr>
            <p:ph type="dt" sz="half" idx="10"/>
          </p:nvPr>
        </p:nvSpPr>
        <p:spPr/>
        <p:txBody>
          <a:bodyPr/>
          <a:lstStyle/>
          <a:p>
            <a:r>
              <a:rPr lang="en-US"/>
              <a:t>5/3/2021</a:t>
            </a:r>
            <a:endParaRPr lang="en-US" dirty="0"/>
          </a:p>
        </p:txBody>
      </p:sp>
      <p:sp>
        <p:nvSpPr>
          <p:cNvPr id="3" name="Footer Placeholder 2">
            <a:extLst>
              <a:ext uri="{FF2B5EF4-FFF2-40B4-BE49-F238E27FC236}">
                <a16:creationId xmlns:a16="http://schemas.microsoft.com/office/drawing/2014/main" id="{89C049B1-C9D4-48A6-8B7A-459567EC4828}"/>
              </a:ext>
            </a:extLst>
          </p:cNvPr>
          <p:cNvSpPr>
            <a:spLocks noGrp="1"/>
          </p:cNvSpPr>
          <p:nvPr>
            <p:ph type="ftr" sz="quarter" idx="11"/>
          </p:nvPr>
        </p:nvSpPr>
        <p:spPr/>
        <p:txBody>
          <a:bodyPr/>
          <a:lstStyle/>
          <a:p>
            <a:r>
              <a:rPr lang="en-US"/>
              <a:t>PHY 341/641  Spring 2021 -- Lecture 38</a:t>
            </a:r>
            <a:endParaRPr lang="en-US" dirty="0"/>
          </a:p>
        </p:txBody>
      </p:sp>
      <p:sp>
        <p:nvSpPr>
          <p:cNvPr id="4" name="Slide Number Placeholder 3">
            <a:extLst>
              <a:ext uri="{FF2B5EF4-FFF2-40B4-BE49-F238E27FC236}">
                <a16:creationId xmlns:a16="http://schemas.microsoft.com/office/drawing/2014/main" id="{CD4BDA2D-3995-4603-B0D6-D2AF37C2F1CF}"/>
              </a:ext>
            </a:extLst>
          </p:cNvPr>
          <p:cNvSpPr>
            <a:spLocks noGrp="1"/>
          </p:cNvSpPr>
          <p:nvPr>
            <p:ph type="sldNum" sz="quarter" idx="12"/>
          </p:nvPr>
        </p:nvSpPr>
        <p:spPr/>
        <p:txBody>
          <a:bodyPr/>
          <a:lstStyle/>
          <a:p>
            <a:fld id="{CE368B07-CEBF-4C80-90AF-53B34FA04CF3}" type="slidenum">
              <a:rPr lang="en-US" smtClean="0"/>
              <a:t>29</a:t>
            </a:fld>
            <a:endParaRPr lang="en-US" dirty="0"/>
          </a:p>
        </p:txBody>
      </p:sp>
      <p:sp>
        <p:nvSpPr>
          <p:cNvPr id="5" name="TextBox 4">
            <a:extLst>
              <a:ext uri="{FF2B5EF4-FFF2-40B4-BE49-F238E27FC236}">
                <a16:creationId xmlns:a16="http://schemas.microsoft.com/office/drawing/2014/main" id="{1D020D3F-BE68-4582-87F8-811C308B50C5}"/>
              </a:ext>
            </a:extLst>
          </p:cNvPr>
          <p:cNvSpPr txBox="1"/>
          <p:nvPr/>
        </p:nvSpPr>
        <p:spPr>
          <a:xfrm>
            <a:off x="0" y="49469"/>
            <a:ext cx="9144000" cy="461665"/>
          </a:xfrm>
          <a:prstGeom prst="rect">
            <a:avLst/>
          </a:prstGeom>
          <a:noFill/>
        </p:spPr>
        <p:txBody>
          <a:bodyPr wrap="square" rtlCol="0">
            <a:spAutoFit/>
          </a:bodyPr>
          <a:lstStyle/>
          <a:p>
            <a:r>
              <a:rPr lang="en-US" sz="2400" dirty="0">
                <a:latin typeface="+mj-lt"/>
              </a:rPr>
              <a:t>Analysis of  coexistence curve – the Clausius-Clapeyron equation</a:t>
            </a:r>
          </a:p>
        </p:txBody>
      </p:sp>
      <p:pic>
        <p:nvPicPr>
          <p:cNvPr id="6" name="Picture 5">
            <a:extLst>
              <a:ext uri="{FF2B5EF4-FFF2-40B4-BE49-F238E27FC236}">
                <a16:creationId xmlns:a16="http://schemas.microsoft.com/office/drawing/2014/main" id="{02DFFE81-FBFF-4B82-9304-D9584B87DDAF}"/>
              </a:ext>
            </a:extLst>
          </p:cNvPr>
          <p:cNvPicPr>
            <a:picLocks noChangeAspect="1"/>
          </p:cNvPicPr>
          <p:nvPr/>
        </p:nvPicPr>
        <p:blipFill>
          <a:blip r:embed="rId3"/>
          <a:stretch>
            <a:fillRect/>
          </a:stretch>
        </p:blipFill>
        <p:spPr>
          <a:xfrm>
            <a:off x="457200" y="667776"/>
            <a:ext cx="3609975" cy="2771775"/>
          </a:xfrm>
          <a:prstGeom prst="rect">
            <a:avLst/>
          </a:prstGeom>
        </p:spPr>
      </p:pic>
      <p:sp>
        <p:nvSpPr>
          <p:cNvPr id="7" name="TextBox 6">
            <a:extLst>
              <a:ext uri="{FF2B5EF4-FFF2-40B4-BE49-F238E27FC236}">
                <a16:creationId xmlns:a16="http://schemas.microsoft.com/office/drawing/2014/main" id="{8C05A145-E878-481E-A8D7-7FA6A441847B}"/>
              </a:ext>
            </a:extLst>
          </p:cNvPr>
          <p:cNvSpPr txBox="1"/>
          <p:nvPr/>
        </p:nvSpPr>
        <p:spPr>
          <a:xfrm>
            <a:off x="1066800" y="1676400"/>
            <a:ext cx="819455" cy="461665"/>
          </a:xfrm>
          <a:prstGeom prst="rect">
            <a:avLst/>
          </a:prstGeom>
          <a:noFill/>
        </p:spPr>
        <p:txBody>
          <a:bodyPr wrap="none" rtlCol="0">
            <a:spAutoFit/>
          </a:bodyPr>
          <a:lstStyle/>
          <a:p>
            <a:r>
              <a:rPr lang="en-US" sz="2400" dirty="0">
                <a:latin typeface="+mj-lt"/>
              </a:rPr>
              <a:t>solid</a:t>
            </a:r>
          </a:p>
        </p:txBody>
      </p:sp>
      <p:sp>
        <p:nvSpPr>
          <p:cNvPr id="8" name="TextBox 7">
            <a:extLst>
              <a:ext uri="{FF2B5EF4-FFF2-40B4-BE49-F238E27FC236}">
                <a16:creationId xmlns:a16="http://schemas.microsoft.com/office/drawing/2014/main" id="{0DF25C1C-3A9E-4F21-BBB9-8F0C9AE61931}"/>
              </a:ext>
            </a:extLst>
          </p:cNvPr>
          <p:cNvSpPr txBox="1"/>
          <p:nvPr/>
        </p:nvSpPr>
        <p:spPr>
          <a:xfrm>
            <a:off x="2761945" y="1828800"/>
            <a:ext cx="681597" cy="461665"/>
          </a:xfrm>
          <a:prstGeom prst="rect">
            <a:avLst/>
          </a:prstGeom>
          <a:noFill/>
        </p:spPr>
        <p:txBody>
          <a:bodyPr wrap="none" rtlCol="0">
            <a:spAutoFit/>
          </a:bodyPr>
          <a:lstStyle/>
          <a:p>
            <a:r>
              <a:rPr lang="en-US" sz="2400" dirty="0">
                <a:latin typeface="+mj-lt"/>
              </a:rPr>
              <a:t>gas</a:t>
            </a:r>
          </a:p>
        </p:txBody>
      </p:sp>
      <p:graphicFrame>
        <p:nvGraphicFramePr>
          <p:cNvPr id="9" name="Object 8">
            <a:extLst>
              <a:ext uri="{FF2B5EF4-FFF2-40B4-BE49-F238E27FC236}">
                <a16:creationId xmlns:a16="http://schemas.microsoft.com/office/drawing/2014/main" id="{FDE1CC51-A317-4A55-A80D-1B48AB15D69E}"/>
              </a:ext>
            </a:extLst>
          </p:cNvPr>
          <p:cNvGraphicFramePr>
            <a:graphicFrameLocks noChangeAspect="1"/>
          </p:cNvGraphicFramePr>
          <p:nvPr>
            <p:extLst>
              <p:ext uri="{D42A27DB-BD31-4B8C-83A1-F6EECF244321}">
                <p14:modId xmlns:p14="http://schemas.microsoft.com/office/powerpoint/2010/main" val="3109902463"/>
              </p:ext>
            </p:extLst>
          </p:nvPr>
        </p:nvGraphicFramePr>
        <p:xfrm>
          <a:off x="4604825" y="1345386"/>
          <a:ext cx="3992563" cy="1392237"/>
        </p:xfrm>
        <a:graphic>
          <a:graphicData uri="http://schemas.openxmlformats.org/presentationml/2006/ole">
            <mc:AlternateContent xmlns:mc="http://schemas.openxmlformats.org/markup-compatibility/2006">
              <mc:Choice xmlns:v="urn:schemas-microsoft-com:vml" Requires="v">
                <p:oleObj spid="_x0000_s90134" name="Equation" r:id="rId4" imgW="1968480" imgH="685800" progId="Equation.DSMT4">
                  <p:embed/>
                </p:oleObj>
              </mc:Choice>
              <mc:Fallback>
                <p:oleObj name="Equation" r:id="rId4" imgW="1968480" imgH="685800" progId="Equation.DSMT4">
                  <p:embed/>
                  <p:pic>
                    <p:nvPicPr>
                      <p:cNvPr id="10" name="Object 9">
                        <a:extLst>
                          <a:ext uri="{FF2B5EF4-FFF2-40B4-BE49-F238E27FC236}">
                            <a16:creationId xmlns:a16="http://schemas.microsoft.com/office/drawing/2014/main" id="{67CCBBC8-7A4B-4C24-95D5-49E32516419C}"/>
                          </a:ext>
                        </a:extLst>
                      </p:cNvPr>
                      <p:cNvPicPr/>
                      <p:nvPr/>
                    </p:nvPicPr>
                    <p:blipFill>
                      <a:blip r:embed="rId5"/>
                      <a:stretch>
                        <a:fillRect/>
                      </a:stretch>
                    </p:blipFill>
                    <p:spPr>
                      <a:xfrm>
                        <a:off x="4604825" y="1345386"/>
                        <a:ext cx="3992563" cy="1392237"/>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E67BBEDC-7115-47AD-8B21-CED5E1353841}"/>
              </a:ext>
            </a:extLst>
          </p:cNvPr>
          <p:cNvGraphicFramePr>
            <a:graphicFrameLocks noChangeAspect="1"/>
          </p:cNvGraphicFramePr>
          <p:nvPr>
            <p:extLst>
              <p:ext uri="{D42A27DB-BD31-4B8C-83A1-F6EECF244321}">
                <p14:modId xmlns:p14="http://schemas.microsoft.com/office/powerpoint/2010/main" val="77027778"/>
              </p:ext>
            </p:extLst>
          </p:nvPr>
        </p:nvGraphicFramePr>
        <p:xfrm>
          <a:off x="786573" y="3648373"/>
          <a:ext cx="4675253" cy="1402576"/>
        </p:xfrm>
        <a:graphic>
          <a:graphicData uri="http://schemas.openxmlformats.org/presentationml/2006/ole">
            <mc:AlternateContent xmlns:mc="http://schemas.openxmlformats.org/markup-compatibility/2006">
              <mc:Choice xmlns:v="urn:schemas-microsoft-com:vml" Requires="v">
                <p:oleObj spid="_x0000_s90135" name="Equation" r:id="rId6" imgW="2539800" imgH="761760" progId="Equation.DSMT4">
                  <p:embed/>
                </p:oleObj>
              </mc:Choice>
              <mc:Fallback>
                <p:oleObj name="Equation" r:id="rId6" imgW="2539800" imgH="761760" progId="Equation.DSMT4">
                  <p:embed/>
                  <p:pic>
                    <p:nvPicPr>
                      <p:cNvPr id="11" name="Object 10">
                        <a:extLst>
                          <a:ext uri="{FF2B5EF4-FFF2-40B4-BE49-F238E27FC236}">
                            <a16:creationId xmlns:a16="http://schemas.microsoft.com/office/drawing/2014/main" id="{1FC10DD8-0636-4F8D-A8FF-6ABE9BE59257}"/>
                          </a:ext>
                        </a:extLst>
                      </p:cNvPr>
                      <p:cNvPicPr/>
                      <p:nvPr/>
                    </p:nvPicPr>
                    <p:blipFill>
                      <a:blip r:embed="rId7"/>
                      <a:stretch>
                        <a:fillRect/>
                      </a:stretch>
                    </p:blipFill>
                    <p:spPr>
                      <a:xfrm>
                        <a:off x="786573" y="3648373"/>
                        <a:ext cx="4675253" cy="1402576"/>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A73A5F6A-A442-49F1-8EE7-9164BF20F90E}"/>
              </a:ext>
            </a:extLst>
          </p:cNvPr>
          <p:cNvSpPr txBox="1"/>
          <p:nvPr/>
        </p:nvSpPr>
        <p:spPr>
          <a:xfrm>
            <a:off x="3443542" y="4360761"/>
            <a:ext cx="4787388" cy="461665"/>
          </a:xfrm>
          <a:prstGeom prst="rect">
            <a:avLst/>
          </a:prstGeom>
          <a:noFill/>
        </p:spPr>
        <p:txBody>
          <a:bodyPr wrap="square" rtlCol="0">
            <a:spAutoFit/>
          </a:bodyPr>
          <a:lstStyle/>
          <a:p>
            <a:r>
              <a:rPr lang="en-US" sz="2400" dirty="0">
                <a:latin typeface="+mj-lt"/>
              </a:rPr>
              <a:t>Clausius-Clapeyron equation</a:t>
            </a:r>
          </a:p>
        </p:txBody>
      </p:sp>
    </p:spTree>
    <p:extLst>
      <p:ext uri="{BB962C8B-B14F-4D97-AF65-F5344CB8AC3E}">
        <p14:creationId xmlns:p14="http://schemas.microsoft.com/office/powerpoint/2010/main" val="970418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280BEF-E88E-4EC1-8A66-A40A5241F5D0}"/>
              </a:ext>
            </a:extLst>
          </p:cNvPr>
          <p:cNvSpPr>
            <a:spLocks noGrp="1"/>
          </p:cNvSpPr>
          <p:nvPr>
            <p:ph type="dt" sz="half" idx="10"/>
          </p:nvPr>
        </p:nvSpPr>
        <p:spPr/>
        <p:txBody>
          <a:bodyPr/>
          <a:lstStyle/>
          <a:p>
            <a:r>
              <a:rPr lang="en-US"/>
              <a:t>5/3/2021</a:t>
            </a:r>
            <a:endParaRPr lang="en-US" dirty="0"/>
          </a:p>
        </p:txBody>
      </p:sp>
      <p:sp>
        <p:nvSpPr>
          <p:cNvPr id="3" name="Footer Placeholder 2">
            <a:extLst>
              <a:ext uri="{FF2B5EF4-FFF2-40B4-BE49-F238E27FC236}">
                <a16:creationId xmlns:a16="http://schemas.microsoft.com/office/drawing/2014/main" id="{0EFA22B5-259A-41F9-B336-AE52C78DBFB4}"/>
              </a:ext>
            </a:extLst>
          </p:cNvPr>
          <p:cNvSpPr>
            <a:spLocks noGrp="1"/>
          </p:cNvSpPr>
          <p:nvPr>
            <p:ph type="ftr" sz="quarter" idx="11"/>
          </p:nvPr>
        </p:nvSpPr>
        <p:spPr/>
        <p:txBody>
          <a:bodyPr/>
          <a:lstStyle/>
          <a:p>
            <a:r>
              <a:rPr lang="en-US"/>
              <a:t>PHY 341/641  Spring 2021 -- Lecture 38</a:t>
            </a:r>
            <a:endParaRPr lang="en-US" dirty="0"/>
          </a:p>
        </p:txBody>
      </p:sp>
      <p:sp>
        <p:nvSpPr>
          <p:cNvPr id="4" name="Slide Number Placeholder 3">
            <a:extLst>
              <a:ext uri="{FF2B5EF4-FFF2-40B4-BE49-F238E27FC236}">
                <a16:creationId xmlns:a16="http://schemas.microsoft.com/office/drawing/2014/main" id="{CC0F41BF-51E2-45CC-9192-F13BFE040942}"/>
              </a:ext>
            </a:extLst>
          </p:cNvPr>
          <p:cNvSpPr>
            <a:spLocks noGrp="1"/>
          </p:cNvSpPr>
          <p:nvPr>
            <p:ph type="sldNum" sz="quarter" idx="12"/>
          </p:nvPr>
        </p:nvSpPr>
        <p:spPr/>
        <p:txBody>
          <a:bodyPr/>
          <a:lstStyle/>
          <a:p>
            <a:fld id="{CE368B07-CEBF-4C80-90AF-53B34FA04CF3}" type="slidenum">
              <a:rPr lang="en-US" smtClean="0"/>
              <a:t>3</a:t>
            </a:fld>
            <a:endParaRPr lang="en-US" dirty="0"/>
          </a:p>
        </p:txBody>
      </p:sp>
      <p:sp>
        <p:nvSpPr>
          <p:cNvPr id="5" name="TextBox 4">
            <a:extLst>
              <a:ext uri="{FF2B5EF4-FFF2-40B4-BE49-F238E27FC236}">
                <a16:creationId xmlns:a16="http://schemas.microsoft.com/office/drawing/2014/main" id="{C96B0647-7866-4B35-9486-5F57257442E2}"/>
              </a:ext>
            </a:extLst>
          </p:cNvPr>
          <p:cNvSpPr txBox="1"/>
          <p:nvPr/>
        </p:nvSpPr>
        <p:spPr>
          <a:xfrm>
            <a:off x="76200" y="228600"/>
            <a:ext cx="8915400" cy="830997"/>
          </a:xfrm>
          <a:prstGeom prst="rect">
            <a:avLst/>
          </a:prstGeom>
          <a:noFill/>
        </p:spPr>
        <p:txBody>
          <a:bodyPr wrap="square" rtlCol="0">
            <a:spAutoFit/>
          </a:bodyPr>
          <a:lstStyle/>
          <a:p>
            <a:r>
              <a:rPr lang="en-US" sz="2400" dirty="0">
                <a:latin typeface="+mj-lt"/>
              </a:rPr>
              <a:t>Generalizing the thermodynamic functions for a single component  system --</a:t>
            </a:r>
          </a:p>
        </p:txBody>
      </p:sp>
      <p:graphicFrame>
        <p:nvGraphicFramePr>
          <p:cNvPr id="6" name="Object 5">
            <a:extLst>
              <a:ext uri="{FF2B5EF4-FFF2-40B4-BE49-F238E27FC236}">
                <a16:creationId xmlns:a16="http://schemas.microsoft.com/office/drawing/2014/main" id="{CFF1BB90-5E7E-49D1-9DBA-D28A515D556E}"/>
              </a:ext>
            </a:extLst>
          </p:cNvPr>
          <p:cNvGraphicFramePr>
            <a:graphicFrameLocks noChangeAspect="1"/>
          </p:cNvGraphicFramePr>
          <p:nvPr>
            <p:extLst>
              <p:ext uri="{D42A27DB-BD31-4B8C-83A1-F6EECF244321}">
                <p14:modId xmlns:p14="http://schemas.microsoft.com/office/powerpoint/2010/main" val="3543067088"/>
              </p:ext>
            </p:extLst>
          </p:nvPr>
        </p:nvGraphicFramePr>
        <p:xfrm>
          <a:off x="227842" y="1447800"/>
          <a:ext cx="8761413" cy="2510144"/>
        </p:xfrm>
        <a:graphic>
          <a:graphicData uri="http://schemas.openxmlformats.org/presentationml/2006/ole">
            <mc:AlternateContent xmlns:mc="http://schemas.openxmlformats.org/markup-compatibility/2006">
              <mc:Choice xmlns:v="urn:schemas-microsoft-com:vml" Requires="v">
                <p:oleObj spid="_x0000_s1064" name="Equation" r:id="rId3" imgW="4520880" imgH="1295280" progId="Equation.DSMT4">
                  <p:embed/>
                </p:oleObj>
              </mc:Choice>
              <mc:Fallback>
                <p:oleObj name="Equation" r:id="rId3" imgW="4520880" imgH="1295280" progId="Equation.DSMT4">
                  <p:embed/>
                  <p:pic>
                    <p:nvPicPr>
                      <p:cNvPr id="6" name="Object 5">
                        <a:extLst>
                          <a:ext uri="{FF2B5EF4-FFF2-40B4-BE49-F238E27FC236}">
                            <a16:creationId xmlns:a16="http://schemas.microsoft.com/office/drawing/2014/main" id="{CFF1BB90-5E7E-49D1-9DBA-D28A515D556E}"/>
                          </a:ext>
                        </a:extLst>
                      </p:cNvPr>
                      <p:cNvPicPr/>
                      <p:nvPr/>
                    </p:nvPicPr>
                    <p:blipFill>
                      <a:blip r:embed="rId4"/>
                      <a:stretch>
                        <a:fillRect/>
                      </a:stretch>
                    </p:blipFill>
                    <p:spPr>
                      <a:xfrm>
                        <a:off x="227842" y="1447800"/>
                        <a:ext cx="8761413" cy="2510144"/>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1545F7A7-AF98-4E3C-81DA-655B16D49756}"/>
              </a:ext>
            </a:extLst>
          </p:cNvPr>
          <p:cNvGraphicFramePr>
            <a:graphicFrameLocks noChangeAspect="1"/>
          </p:cNvGraphicFramePr>
          <p:nvPr>
            <p:extLst>
              <p:ext uri="{D42A27DB-BD31-4B8C-83A1-F6EECF244321}">
                <p14:modId xmlns:p14="http://schemas.microsoft.com/office/powerpoint/2010/main" val="3129980018"/>
              </p:ext>
            </p:extLst>
          </p:nvPr>
        </p:nvGraphicFramePr>
        <p:xfrm>
          <a:off x="227842" y="4191000"/>
          <a:ext cx="8455441" cy="1966382"/>
        </p:xfrm>
        <a:graphic>
          <a:graphicData uri="http://schemas.openxmlformats.org/presentationml/2006/ole">
            <mc:AlternateContent xmlns:mc="http://schemas.openxmlformats.org/markup-compatibility/2006">
              <mc:Choice xmlns:v="urn:schemas-microsoft-com:vml" Requires="v">
                <p:oleObj spid="_x0000_s1065" name="Equation" r:id="rId5" imgW="3822480" imgH="888840" progId="Equation.DSMT4">
                  <p:embed/>
                </p:oleObj>
              </mc:Choice>
              <mc:Fallback>
                <p:oleObj name="Equation" r:id="rId5" imgW="3822480" imgH="888840" progId="Equation.DSMT4">
                  <p:embed/>
                  <p:pic>
                    <p:nvPicPr>
                      <p:cNvPr id="8" name="Object 7">
                        <a:extLst>
                          <a:ext uri="{FF2B5EF4-FFF2-40B4-BE49-F238E27FC236}">
                            <a16:creationId xmlns:a16="http://schemas.microsoft.com/office/drawing/2014/main" id="{1545F7A7-AF98-4E3C-81DA-655B16D49756}"/>
                          </a:ext>
                        </a:extLst>
                      </p:cNvPr>
                      <p:cNvPicPr/>
                      <p:nvPr/>
                    </p:nvPicPr>
                    <p:blipFill>
                      <a:blip r:embed="rId6"/>
                      <a:stretch>
                        <a:fillRect/>
                      </a:stretch>
                    </p:blipFill>
                    <p:spPr>
                      <a:xfrm>
                        <a:off x="227842" y="4191000"/>
                        <a:ext cx="8455441" cy="1966382"/>
                      </a:xfrm>
                      <a:prstGeom prst="rect">
                        <a:avLst/>
                      </a:prstGeom>
                    </p:spPr>
                  </p:pic>
                </p:oleObj>
              </mc:Fallback>
            </mc:AlternateContent>
          </a:graphicData>
        </a:graphic>
      </p:graphicFrame>
    </p:spTree>
    <p:extLst>
      <p:ext uri="{BB962C8B-B14F-4D97-AF65-F5344CB8AC3E}">
        <p14:creationId xmlns:p14="http://schemas.microsoft.com/office/powerpoint/2010/main" val="26072074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8F63EE-0AE7-4465-9049-DD20C812F9E1}"/>
              </a:ext>
            </a:extLst>
          </p:cNvPr>
          <p:cNvSpPr>
            <a:spLocks noGrp="1"/>
          </p:cNvSpPr>
          <p:nvPr>
            <p:ph type="dt" sz="half" idx="10"/>
          </p:nvPr>
        </p:nvSpPr>
        <p:spPr/>
        <p:txBody>
          <a:bodyPr/>
          <a:lstStyle/>
          <a:p>
            <a:r>
              <a:rPr lang="en-US"/>
              <a:t>5/3/2021</a:t>
            </a:r>
            <a:endParaRPr lang="en-US" dirty="0"/>
          </a:p>
        </p:txBody>
      </p:sp>
      <p:sp>
        <p:nvSpPr>
          <p:cNvPr id="3" name="Footer Placeholder 2">
            <a:extLst>
              <a:ext uri="{FF2B5EF4-FFF2-40B4-BE49-F238E27FC236}">
                <a16:creationId xmlns:a16="http://schemas.microsoft.com/office/drawing/2014/main" id="{E9E2D35D-B91B-4D64-871C-846244FEDD8E}"/>
              </a:ext>
            </a:extLst>
          </p:cNvPr>
          <p:cNvSpPr>
            <a:spLocks noGrp="1"/>
          </p:cNvSpPr>
          <p:nvPr>
            <p:ph type="ftr" sz="quarter" idx="11"/>
          </p:nvPr>
        </p:nvSpPr>
        <p:spPr/>
        <p:txBody>
          <a:bodyPr/>
          <a:lstStyle/>
          <a:p>
            <a:r>
              <a:rPr lang="en-US"/>
              <a:t>PHY 341/641  Spring 2021 -- Lecture 38</a:t>
            </a:r>
            <a:endParaRPr lang="en-US" dirty="0"/>
          </a:p>
        </p:txBody>
      </p:sp>
      <p:sp>
        <p:nvSpPr>
          <p:cNvPr id="4" name="Slide Number Placeholder 3">
            <a:extLst>
              <a:ext uri="{FF2B5EF4-FFF2-40B4-BE49-F238E27FC236}">
                <a16:creationId xmlns:a16="http://schemas.microsoft.com/office/drawing/2014/main" id="{8A76D1E2-0BB8-436A-BDBF-FBE10E1C545F}"/>
              </a:ext>
            </a:extLst>
          </p:cNvPr>
          <p:cNvSpPr>
            <a:spLocks noGrp="1"/>
          </p:cNvSpPr>
          <p:nvPr>
            <p:ph type="sldNum" sz="quarter" idx="12"/>
          </p:nvPr>
        </p:nvSpPr>
        <p:spPr/>
        <p:txBody>
          <a:bodyPr/>
          <a:lstStyle/>
          <a:p>
            <a:fld id="{CE368B07-CEBF-4C80-90AF-53B34FA04CF3}" type="slidenum">
              <a:rPr lang="en-US" smtClean="0"/>
              <a:t>30</a:t>
            </a:fld>
            <a:endParaRPr lang="en-US" dirty="0"/>
          </a:p>
        </p:txBody>
      </p:sp>
      <p:sp>
        <p:nvSpPr>
          <p:cNvPr id="5" name="TextBox 4">
            <a:extLst>
              <a:ext uri="{FF2B5EF4-FFF2-40B4-BE49-F238E27FC236}">
                <a16:creationId xmlns:a16="http://schemas.microsoft.com/office/drawing/2014/main" id="{D737B9CB-F671-4B16-8326-1E629B479991}"/>
              </a:ext>
            </a:extLst>
          </p:cNvPr>
          <p:cNvSpPr txBox="1"/>
          <p:nvPr/>
        </p:nvSpPr>
        <p:spPr>
          <a:xfrm>
            <a:off x="152400" y="136525"/>
            <a:ext cx="7924800" cy="2677656"/>
          </a:xfrm>
          <a:prstGeom prst="rect">
            <a:avLst/>
          </a:prstGeom>
          <a:noFill/>
        </p:spPr>
        <p:txBody>
          <a:bodyPr wrap="square" rtlCol="0">
            <a:spAutoFit/>
          </a:bodyPr>
          <a:lstStyle/>
          <a:p>
            <a:r>
              <a:rPr lang="en-US" sz="2400" dirty="0">
                <a:latin typeface="+mj-lt"/>
              </a:rPr>
              <a:t>Example of Clausius-Clapeyron equation --  for water ice and liquid at T=273 K and P= 1 atm=1.01325 x 10</a:t>
            </a:r>
            <a:r>
              <a:rPr lang="en-US" sz="2400" baseline="30000" dirty="0">
                <a:latin typeface="+mj-lt"/>
              </a:rPr>
              <a:t>5</a:t>
            </a:r>
            <a:r>
              <a:rPr lang="en-US" sz="2400" dirty="0">
                <a:latin typeface="+mj-lt"/>
              </a:rPr>
              <a:t> Pa </a:t>
            </a:r>
          </a:p>
          <a:p>
            <a:endParaRPr lang="en-US" sz="2400" dirty="0">
              <a:latin typeface="+mj-lt"/>
            </a:endParaRPr>
          </a:p>
          <a:p>
            <a:r>
              <a:rPr lang="en-US" sz="2400" dirty="0">
                <a:latin typeface="+mj-lt"/>
              </a:rPr>
              <a:t>For 1 kg of water:</a:t>
            </a:r>
          </a:p>
          <a:p>
            <a:r>
              <a:rPr lang="en-US" sz="2400" dirty="0">
                <a:latin typeface="+mj-lt"/>
              </a:rPr>
              <a:t>L=333000 J</a:t>
            </a:r>
          </a:p>
          <a:p>
            <a:r>
              <a:rPr lang="en-US" sz="2400" dirty="0" err="1">
                <a:latin typeface="+mj-lt"/>
              </a:rPr>
              <a:t>V</a:t>
            </a:r>
            <a:r>
              <a:rPr lang="en-US" sz="2400" baseline="-25000" dirty="0" err="1">
                <a:latin typeface="+mj-lt"/>
              </a:rPr>
              <a:t>solid</a:t>
            </a:r>
            <a:r>
              <a:rPr lang="en-US" sz="2400" dirty="0">
                <a:latin typeface="+mj-lt"/>
              </a:rPr>
              <a:t>=1.091 x 10</a:t>
            </a:r>
            <a:r>
              <a:rPr lang="en-US" sz="2400" baseline="30000" dirty="0">
                <a:latin typeface="+mj-lt"/>
              </a:rPr>
              <a:t>-3 </a:t>
            </a:r>
            <a:r>
              <a:rPr lang="en-US" sz="2400" dirty="0">
                <a:latin typeface="+mj-lt"/>
              </a:rPr>
              <a:t>m</a:t>
            </a:r>
            <a:r>
              <a:rPr lang="en-US" sz="2400" baseline="30000" dirty="0">
                <a:latin typeface="+mj-lt"/>
              </a:rPr>
              <a:t>3        </a:t>
            </a:r>
            <a:r>
              <a:rPr lang="en-US" sz="2400" dirty="0" err="1"/>
              <a:t>V</a:t>
            </a:r>
            <a:r>
              <a:rPr lang="en-US" sz="2400" baseline="-25000" dirty="0" err="1"/>
              <a:t>liquid</a:t>
            </a:r>
            <a:r>
              <a:rPr lang="en-US" sz="2400" dirty="0"/>
              <a:t>=1.0 x 10</a:t>
            </a:r>
            <a:r>
              <a:rPr lang="en-US" sz="2400" baseline="30000" dirty="0"/>
              <a:t>-3 </a:t>
            </a:r>
            <a:r>
              <a:rPr lang="en-US" sz="2400" dirty="0"/>
              <a:t>m</a:t>
            </a:r>
            <a:r>
              <a:rPr lang="en-US" sz="2400" baseline="30000" dirty="0"/>
              <a:t>3        </a:t>
            </a:r>
            <a:endParaRPr lang="en-US" sz="2400" dirty="0"/>
          </a:p>
          <a:p>
            <a:endParaRPr lang="en-US" sz="2400" dirty="0">
              <a:latin typeface="+mj-lt"/>
            </a:endParaRPr>
          </a:p>
        </p:txBody>
      </p:sp>
      <p:pic>
        <p:nvPicPr>
          <p:cNvPr id="6" name="Picture 5">
            <a:extLst>
              <a:ext uri="{FF2B5EF4-FFF2-40B4-BE49-F238E27FC236}">
                <a16:creationId xmlns:a16="http://schemas.microsoft.com/office/drawing/2014/main" id="{F8AF7D8F-D8D0-4709-93FD-0EA0340BE823}"/>
              </a:ext>
            </a:extLst>
          </p:cNvPr>
          <p:cNvPicPr>
            <a:picLocks noChangeAspect="1"/>
          </p:cNvPicPr>
          <p:nvPr/>
        </p:nvPicPr>
        <p:blipFill rotWithShape="1">
          <a:blip r:embed="rId3"/>
          <a:srcRect l="2842" t="5401" r="45789" b="24913"/>
          <a:stretch/>
        </p:blipFill>
        <p:spPr>
          <a:xfrm>
            <a:off x="457200" y="2814180"/>
            <a:ext cx="4114800" cy="3372787"/>
          </a:xfrm>
          <a:prstGeom prst="rect">
            <a:avLst/>
          </a:prstGeom>
        </p:spPr>
      </p:pic>
      <p:graphicFrame>
        <p:nvGraphicFramePr>
          <p:cNvPr id="7" name="Object 6">
            <a:extLst>
              <a:ext uri="{FF2B5EF4-FFF2-40B4-BE49-F238E27FC236}">
                <a16:creationId xmlns:a16="http://schemas.microsoft.com/office/drawing/2014/main" id="{820B3E47-06A2-4278-92E8-F2888C76DAD3}"/>
              </a:ext>
            </a:extLst>
          </p:cNvPr>
          <p:cNvGraphicFramePr>
            <a:graphicFrameLocks noChangeAspect="1"/>
          </p:cNvGraphicFramePr>
          <p:nvPr>
            <p:extLst>
              <p:ext uri="{D42A27DB-BD31-4B8C-83A1-F6EECF244321}">
                <p14:modId xmlns:p14="http://schemas.microsoft.com/office/powerpoint/2010/main" val="1846021781"/>
              </p:ext>
            </p:extLst>
          </p:nvPr>
        </p:nvGraphicFramePr>
        <p:xfrm>
          <a:off x="4709318" y="3599428"/>
          <a:ext cx="3687763" cy="985837"/>
        </p:xfrm>
        <a:graphic>
          <a:graphicData uri="http://schemas.openxmlformats.org/presentationml/2006/ole">
            <mc:AlternateContent xmlns:mc="http://schemas.openxmlformats.org/markup-compatibility/2006">
              <mc:Choice xmlns:v="urn:schemas-microsoft-com:vml" Requires="v">
                <p:oleObj spid="_x0000_s91147" name="Equation" r:id="rId4" imgW="1473120" imgH="393480" progId="Equation.DSMT4">
                  <p:embed/>
                </p:oleObj>
              </mc:Choice>
              <mc:Fallback>
                <p:oleObj name="Equation" r:id="rId4" imgW="1473120" imgH="393480" progId="Equation.DSMT4">
                  <p:embed/>
                  <p:pic>
                    <p:nvPicPr>
                      <p:cNvPr id="7" name="Object 6">
                        <a:extLst>
                          <a:ext uri="{FF2B5EF4-FFF2-40B4-BE49-F238E27FC236}">
                            <a16:creationId xmlns:a16="http://schemas.microsoft.com/office/drawing/2014/main" id="{B7D6038D-381C-4C71-A809-551BB22EEDF5}"/>
                          </a:ext>
                        </a:extLst>
                      </p:cNvPr>
                      <p:cNvPicPr/>
                      <p:nvPr/>
                    </p:nvPicPr>
                    <p:blipFill>
                      <a:blip r:embed="rId5"/>
                      <a:stretch>
                        <a:fillRect/>
                      </a:stretch>
                    </p:blipFill>
                    <p:spPr>
                      <a:xfrm>
                        <a:off x="4709318" y="3599428"/>
                        <a:ext cx="3687763" cy="985837"/>
                      </a:xfrm>
                      <a:prstGeom prst="rect">
                        <a:avLst/>
                      </a:prstGeom>
                    </p:spPr>
                  </p:pic>
                </p:oleObj>
              </mc:Fallback>
            </mc:AlternateContent>
          </a:graphicData>
        </a:graphic>
      </p:graphicFrame>
      <p:sp>
        <p:nvSpPr>
          <p:cNvPr id="8" name="Oval 7">
            <a:extLst>
              <a:ext uri="{FF2B5EF4-FFF2-40B4-BE49-F238E27FC236}">
                <a16:creationId xmlns:a16="http://schemas.microsoft.com/office/drawing/2014/main" id="{8374CC51-4262-4055-8F69-CCABFE196CAB}"/>
              </a:ext>
            </a:extLst>
          </p:cNvPr>
          <p:cNvSpPr/>
          <p:nvPr/>
        </p:nvSpPr>
        <p:spPr>
          <a:xfrm>
            <a:off x="2126059" y="4379510"/>
            <a:ext cx="609600" cy="609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F03BA52E-71C6-47CB-BAF6-9889BFC15050}"/>
              </a:ext>
            </a:extLst>
          </p:cNvPr>
          <p:cNvCxnSpPr/>
          <p:nvPr/>
        </p:nvCxnSpPr>
        <p:spPr>
          <a:xfrm flipH="1">
            <a:off x="2819400" y="4092346"/>
            <a:ext cx="1752600" cy="49291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EA3B381-F82B-4278-8094-5B6E3C6F0CE3}"/>
              </a:ext>
            </a:extLst>
          </p:cNvPr>
          <p:cNvSpPr txBox="1"/>
          <p:nvPr/>
        </p:nvSpPr>
        <p:spPr>
          <a:xfrm>
            <a:off x="4876798" y="4778310"/>
            <a:ext cx="3687763" cy="1569660"/>
          </a:xfrm>
          <a:prstGeom prst="rect">
            <a:avLst/>
          </a:prstGeom>
          <a:noFill/>
        </p:spPr>
        <p:txBody>
          <a:bodyPr wrap="square" rtlCol="0">
            <a:spAutoFit/>
          </a:bodyPr>
          <a:lstStyle/>
          <a:p>
            <a:r>
              <a:rPr lang="en-US" sz="2400" dirty="0">
                <a:latin typeface="+mj-lt"/>
              </a:rPr>
              <a:t>Unusual property of ice</a:t>
            </a:r>
          </a:p>
          <a:p>
            <a:endParaRPr lang="en-US" sz="2400" dirty="0">
              <a:latin typeface="+mj-lt"/>
            </a:endParaRPr>
          </a:p>
          <a:p>
            <a:r>
              <a:rPr lang="en-US" sz="2400" dirty="0">
                <a:latin typeface="+mj-lt"/>
              </a:rPr>
              <a:t>What temperature does  ice under P&gt; 1 atm  melt?  </a:t>
            </a:r>
          </a:p>
        </p:txBody>
      </p:sp>
    </p:spTree>
    <p:extLst>
      <p:ext uri="{BB962C8B-B14F-4D97-AF65-F5344CB8AC3E}">
        <p14:creationId xmlns:p14="http://schemas.microsoft.com/office/powerpoint/2010/main" val="622563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6314C2-DCBE-4585-9040-8E14BC9D9501}"/>
              </a:ext>
            </a:extLst>
          </p:cNvPr>
          <p:cNvSpPr>
            <a:spLocks noGrp="1"/>
          </p:cNvSpPr>
          <p:nvPr>
            <p:ph type="dt" sz="half" idx="10"/>
          </p:nvPr>
        </p:nvSpPr>
        <p:spPr/>
        <p:txBody>
          <a:bodyPr/>
          <a:lstStyle/>
          <a:p>
            <a:r>
              <a:rPr lang="en-US"/>
              <a:t>5/3/2021</a:t>
            </a:r>
            <a:endParaRPr lang="en-US" dirty="0"/>
          </a:p>
        </p:txBody>
      </p:sp>
      <p:sp>
        <p:nvSpPr>
          <p:cNvPr id="3" name="Footer Placeholder 2">
            <a:extLst>
              <a:ext uri="{FF2B5EF4-FFF2-40B4-BE49-F238E27FC236}">
                <a16:creationId xmlns:a16="http://schemas.microsoft.com/office/drawing/2014/main" id="{E206DCB9-C481-4F2D-A985-BE326D933C28}"/>
              </a:ext>
            </a:extLst>
          </p:cNvPr>
          <p:cNvSpPr>
            <a:spLocks noGrp="1"/>
          </p:cNvSpPr>
          <p:nvPr>
            <p:ph type="ftr" sz="quarter" idx="11"/>
          </p:nvPr>
        </p:nvSpPr>
        <p:spPr/>
        <p:txBody>
          <a:bodyPr/>
          <a:lstStyle/>
          <a:p>
            <a:r>
              <a:rPr lang="en-US"/>
              <a:t>PHY 341/641  Spring 2021 -- Lecture 38</a:t>
            </a:r>
            <a:endParaRPr lang="en-US" dirty="0"/>
          </a:p>
        </p:txBody>
      </p:sp>
      <p:sp>
        <p:nvSpPr>
          <p:cNvPr id="4" name="Slide Number Placeholder 3">
            <a:extLst>
              <a:ext uri="{FF2B5EF4-FFF2-40B4-BE49-F238E27FC236}">
                <a16:creationId xmlns:a16="http://schemas.microsoft.com/office/drawing/2014/main" id="{C21517E1-9C0A-47EC-BB60-82201DE83A1B}"/>
              </a:ext>
            </a:extLst>
          </p:cNvPr>
          <p:cNvSpPr>
            <a:spLocks noGrp="1"/>
          </p:cNvSpPr>
          <p:nvPr>
            <p:ph type="sldNum" sz="quarter" idx="12"/>
          </p:nvPr>
        </p:nvSpPr>
        <p:spPr/>
        <p:txBody>
          <a:bodyPr/>
          <a:lstStyle/>
          <a:p>
            <a:fld id="{CE368B07-CEBF-4C80-90AF-53B34FA04CF3}" type="slidenum">
              <a:rPr lang="en-US" smtClean="0"/>
              <a:t>4</a:t>
            </a:fld>
            <a:endParaRPr lang="en-US" dirty="0"/>
          </a:p>
        </p:txBody>
      </p:sp>
      <p:sp>
        <p:nvSpPr>
          <p:cNvPr id="5" name="TextBox 4">
            <a:extLst>
              <a:ext uri="{FF2B5EF4-FFF2-40B4-BE49-F238E27FC236}">
                <a16:creationId xmlns:a16="http://schemas.microsoft.com/office/drawing/2014/main" id="{F3145C35-2B05-4FBF-B385-5CAAA0699287}"/>
              </a:ext>
            </a:extLst>
          </p:cNvPr>
          <p:cNvSpPr txBox="1"/>
          <p:nvPr/>
        </p:nvSpPr>
        <p:spPr>
          <a:xfrm>
            <a:off x="38100" y="114286"/>
            <a:ext cx="9144000" cy="830997"/>
          </a:xfrm>
          <a:prstGeom prst="rect">
            <a:avLst/>
          </a:prstGeom>
          <a:noFill/>
        </p:spPr>
        <p:txBody>
          <a:bodyPr wrap="square" rtlCol="0">
            <a:spAutoFit/>
          </a:bodyPr>
          <a:lstStyle/>
          <a:p>
            <a:r>
              <a:rPr lang="en-US" sz="2400" dirty="0">
                <a:latin typeface="+mj-lt"/>
              </a:rPr>
              <a:t>Generalizing thermodynamic functions to multi-component  systems --</a:t>
            </a:r>
          </a:p>
        </p:txBody>
      </p:sp>
      <p:graphicFrame>
        <p:nvGraphicFramePr>
          <p:cNvPr id="6" name="Object 5">
            <a:extLst>
              <a:ext uri="{FF2B5EF4-FFF2-40B4-BE49-F238E27FC236}">
                <a16:creationId xmlns:a16="http://schemas.microsoft.com/office/drawing/2014/main" id="{577C1938-AA46-4354-9C48-FB8CFE50CF7A}"/>
              </a:ext>
            </a:extLst>
          </p:cNvPr>
          <p:cNvGraphicFramePr>
            <a:graphicFrameLocks noChangeAspect="1"/>
          </p:cNvGraphicFramePr>
          <p:nvPr>
            <p:extLst>
              <p:ext uri="{D42A27DB-BD31-4B8C-83A1-F6EECF244321}">
                <p14:modId xmlns:p14="http://schemas.microsoft.com/office/powerpoint/2010/main" val="3892075373"/>
              </p:ext>
            </p:extLst>
          </p:nvPr>
        </p:nvGraphicFramePr>
        <p:xfrm>
          <a:off x="294249" y="4119320"/>
          <a:ext cx="8382000" cy="2383250"/>
        </p:xfrm>
        <a:graphic>
          <a:graphicData uri="http://schemas.openxmlformats.org/presentationml/2006/ole">
            <mc:AlternateContent xmlns:mc="http://schemas.openxmlformats.org/markup-compatibility/2006">
              <mc:Choice xmlns:v="urn:schemas-microsoft-com:vml" Requires="v">
                <p:oleObj spid="_x0000_s73786" name="Equation" r:id="rId3" imgW="4914720" imgH="1396800" progId="Equation.DSMT4">
                  <p:embed/>
                </p:oleObj>
              </mc:Choice>
              <mc:Fallback>
                <p:oleObj name="Equation" r:id="rId3" imgW="4914720" imgH="1396800" progId="Equation.DSMT4">
                  <p:embed/>
                  <p:pic>
                    <p:nvPicPr>
                      <p:cNvPr id="6" name="Object 5">
                        <a:extLst>
                          <a:ext uri="{FF2B5EF4-FFF2-40B4-BE49-F238E27FC236}">
                            <a16:creationId xmlns:a16="http://schemas.microsoft.com/office/drawing/2014/main" id="{577C1938-AA46-4354-9C48-FB8CFE50CF7A}"/>
                          </a:ext>
                        </a:extLst>
                      </p:cNvPr>
                      <p:cNvPicPr/>
                      <p:nvPr/>
                    </p:nvPicPr>
                    <p:blipFill>
                      <a:blip r:embed="rId4"/>
                      <a:stretch>
                        <a:fillRect/>
                      </a:stretch>
                    </p:blipFill>
                    <p:spPr>
                      <a:xfrm>
                        <a:off x="294249" y="4119320"/>
                        <a:ext cx="8382000" cy="23832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D6978ADA-E3D3-4859-8BFE-508A2884E99F}"/>
              </a:ext>
            </a:extLst>
          </p:cNvPr>
          <p:cNvGraphicFramePr>
            <a:graphicFrameLocks noChangeAspect="1"/>
          </p:cNvGraphicFramePr>
          <p:nvPr>
            <p:extLst>
              <p:ext uri="{D42A27DB-BD31-4B8C-83A1-F6EECF244321}">
                <p14:modId xmlns:p14="http://schemas.microsoft.com/office/powerpoint/2010/main" val="1291626496"/>
              </p:ext>
            </p:extLst>
          </p:nvPr>
        </p:nvGraphicFramePr>
        <p:xfrm>
          <a:off x="1676400" y="599509"/>
          <a:ext cx="6549231" cy="1523077"/>
        </p:xfrm>
        <a:graphic>
          <a:graphicData uri="http://schemas.openxmlformats.org/presentationml/2006/ole">
            <mc:AlternateContent xmlns:mc="http://schemas.openxmlformats.org/markup-compatibility/2006">
              <mc:Choice xmlns:v="urn:schemas-microsoft-com:vml" Requires="v">
                <p:oleObj spid="_x0000_s73787" name="Equation" r:id="rId5" imgW="3822480" imgH="888840" progId="Equation.DSMT4">
                  <p:embed/>
                </p:oleObj>
              </mc:Choice>
              <mc:Fallback>
                <p:oleObj name="Equation" r:id="rId5" imgW="3822480" imgH="888840" progId="Equation.DSMT4">
                  <p:embed/>
                  <p:pic>
                    <p:nvPicPr>
                      <p:cNvPr id="7" name="Object 6">
                        <a:extLst>
                          <a:ext uri="{FF2B5EF4-FFF2-40B4-BE49-F238E27FC236}">
                            <a16:creationId xmlns:a16="http://schemas.microsoft.com/office/drawing/2014/main" id="{D6978ADA-E3D3-4859-8BFE-508A2884E99F}"/>
                          </a:ext>
                        </a:extLst>
                      </p:cNvPr>
                      <p:cNvPicPr/>
                      <p:nvPr/>
                    </p:nvPicPr>
                    <p:blipFill>
                      <a:blip r:embed="rId6"/>
                      <a:stretch>
                        <a:fillRect/>
                      </a:stretch>
                    </p:blipFill>
                    <p:spPr>
                      <a:xfrm>
                        <a:off x="1676400" y="599509"/>
                        <a:ext cx="6549231" cy="1523077"/>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C045CAE5-1559-4A3C-8468-8B144AB4383C}"/>
              </a:ext>
            </a:extLst>
          </p:cNvPr>
          <p:cNvGraphicFramePr>
            <a:graphicFrameLocks noChangeAspect="1"/>
          </p:cNvGraphicFramePr>
          <p:nvPr>
            <p:extLst>
              <p:ext uri="{D42A27DB-BD31-4B8C-83A1-F6EECF244321}">
                <p14:modId xmlns:p14="http://schemas.microsoft.com/office/powerpoint/2010/main" val="201194955"/>
              </p:ext>
            </p:extLst>
          </p:nvPr>
        </p:nvGraphicFramePr>
        <p:xfrm>
          <a:off x="150018" y="2204104"/>
          <a:ext cx="8920163" cy="1701800"/>
        </p:xfrm>
        <a:graphic>
          <a:graphicData uri="http://schemas.openxmlformats.org/presentationml/2006/ole">
            <mc:AlternateContent xmlns:mc="http://schemas.openxmlformats.org/markup-compatibility/2006">
              <mc:Choice xmlns:v="urn:schemas-microsoft-com:vml" Requires="v">
                <p:oleObj spid="_x0000_s73788" name="Equation" r:id="rId7" imgW="5587920" imgH="1066680" progId="Equation.DSMT4">
                  <p:embed/>
                </p:oleObj>
              </mc:Choice>
              <mc:Fallback>
                <p:oleObj name="Equation" r:id="rId7" imgW="5587920" imgH="1066680" progId="Equation.DSMT4">
                  <p:embed/>
                  <p:pic>
                    <p:nvPicPr>
                      <p:cNvPr id="8" name="Object 7">
                        <a:extLst>
                          <a:ext uri="{FF2B5EF4-FFF2-40B4-BE49-F238E27FC236}">
                            <a16:creationId xmlns:a16="http://schemas.microsoft.com/office/drawing/2014/main" id="{C045CAE5-1559-4A3C-8468-8B144AB4383C}"/>
                          </a:ext>
                        </a:extLst>
                      </p:cNvPr>
                      <p:cNvPicPr/>
                      <p:nvPr/>
                    </p:nvPicPr>
                    <p:blipFill>
                      <a:blip r:embed="rId8"/>
                      <a:stretch>
                        <a:fillRect/>
                      </a:stretch>
                    </p:blipFill>
                    <p:spPr>
                      <a:xfrm>
                        <a:off x="150018" y="2204104"/>
                        <a:ext cx="8920163" cy="1701800"/>
                      </a:xfrm>
                      <a:prstGeom prst="rect">
                        <a:avLst/>
                      </a:prstGeom>
                    </p:spPr>
                  </p:pic>
                </p:oleObj>
              </mc:Fallback>
            </mc:AlternateContent>
          </a:graphicData>
        </a:graphic>
      </p:graphicFrame>
    </p:spTree>
    <p:extLst>
      <p:ext uri="{BB962C8B-B14F-4D97-AF65-F5344CB8AC3E}">
        <p14:creationId xmlns:p14="http://schemas.microsoft.com/office/powerpoint/2010/main" val="3691393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D31FD5-9245-4DD6-BA4B-D67426A1DF12}"/>
              </a:ext>
            </a:extLst>
          </p:cNvPr>
          <p:cNvSpPr>
            <a:spLocks noGrp="1"/>
          </p:cNvSpPr>
          <p:nvPr>
            <p:ph type="dt" sz="half" idx="10"/>
          </p:nvPr>
        </p:nvSpPr>
        <p:spPr/>
        <p:txBody>
          <a:bodyPr/>
          <a:lstStyle/>
          <a:p>
            <a:r>
              <a:rPr lang="en-US"/>
              <a:t>5/3/2021</a:t>
            </a:r>
            <a:endParaRPr lang="en-US" dirty="0"/>
          </a:p>
        </p:txBody>
      </p:sp>
      <p:sp>
        <p:nvSpPr>
          <p:cNvPr id="3" name="Footer Placeholder 2">
            <a:extLst>
              <a:ext uri="{FF2B5EF4-FFF2-40B4-BE49-F238E27FC236}">
                <a16:creationId xmlns:a16="http://schemas.microsoft.com/office/drawing/2014/main" id="{ECDC8B7B-73DC-41A4-A3D3-1F25CFC3950F}"/>
              </a:ext>
            </a:extLst>
          </p:cNvPr>
          <p:cNvSpPr>
            <a:spLocks noGrp="1"/>
          </p:cNvSpPr>
          <p:nvPr>
            <p:ph type="ftr" sz="quarter" idx="11"/>
          </p:nvPr>
        </p:nvSpPr>
        <p:spPr/>
        <p:txBody>
          <a:bodyPr/>
          <a:lstStyle/>
          <a:p>
            <a:r>
              <a:rPr lang="en-US"/>
              <a:t>PHY 341/641  Spring 2021 -- Lecture 38</a:t>
            </a:r>
            <a:endParaRPr lang="en-US" dirty="0"/>
          </a:p>
        </p:txBody>
      </p:sp>
      <p:sp>
        <p:nvSpPr>
          <p:cNvPr id="4" name="Slide Number Placeholder 3">
            <a:extLst>
              <a:ext uri="{FF2B5EF4-FFF2-40B4-BE49-F238E27FC236}">
                <a16:creationId xmlns:a16="http://schemas.microsoft.com/office/drawing/2014/main" id="{D04AF8F1-A539-4B4C-B523-7B24B0030507}"/>
              </a:ext>
            </a:extLst>
          </p:cNvPr>
          <p:cNvSpPr>
            <a:spLocks noGrp="1"/>
          </p:cNvSpPr>
          <p:nvPr>
            <p:ph type="sldNum" sz="quarter" idx="12"/>
          </p:nvPr>
        </p:nvSpPr>
        <p:spPr/>
        <p:txBody>
          <a:bodyPr/>
          <a:lstStyle/>
          <a:p>
            <a:fld id="{CE368B07-CEBF-4C80-90AF-53B34FA04CF3}" type="slidenum">
              <a:rPr lang="en-US" smtClean="0"/>
              <a:t>5</a:t>
            </a:fld>
            <a:endParaRPr lang="en-US" dirty="0"/>
          </a:p>
        </p:txBody>
      </p:sp>
      <p:pic>
        <p:nvPicPr>
          <p:cNvPr id="5" name="Picture 4">
            <a:extLst>
              <a:ext uri="{FF2B5EF4-FFF2-40B4-BE49-F238E27FC236}">
                <a16:creationId xmlns:a16="http://schemas.microsoft.com/office/drawing/2014/main" id="{C6BC284F-5B66-4D1E-8BF3-BBD46044DFF8}"/>
              </a:ext>
            </a:extLst>
          </p:cNvPr>
          <p:cNvPicPr>
            <a:picLocks noChangeAspect="1"/>
          </p:cNvPicPr>
          <p:nvPr/>
        </p:nvPicPr>
        <p:blipFill>
          <a:blip r:embed="rId3"/>
          <a:stretch>
            <a:fillRect/>
          </a:stretch>
        </p:blipFill>
        <p:spPr>
          <a:xfrm>
            <a:off x="419100" y="1219200"/>
            <a:ext cx="8077200" cy="2838450"/>
          </a:xfrm>
          <a:prstGeom prst="rect">
            <a:avLst/>
          </a:prstGeom>
        </p:spPr>
      </p:pic>
      <p:sp>
        <p:nvSpPr>
          <p:cNvPr id="6" name="TextBox 5">
            <a:extLst>
              <a:ext uri="{FF2B5EF4-FFF2-40B4-BE49-F238E27FC236}">
                <a16:creationId xmlns:a16="http://schemas.microsoft.com/office/drawing/2014/main" id="{130FCD2F-1071-4086-826A-78175CAE346C}"/>
              </a:ext>
            </a:extLst>
          </p:cNvPr>
          <p:cNvSpPr txBox="1"/>
          <p:nvPr/>
        </p:nvSpPr>
        <p:spPr>
          <a:xfrm>
            <a:off x="228600" y="304800"/>
            <a:ext cx="8458200" cy="830997"/>
          </a:xfrm>
          <a:prstGeom prst="rect">
            <a:avLst/>
          </a:prstGeom>
          <a:noFill/>
        </p:spPr>
        <p:txBody>
          <a:bodyPr wrap="square" rtlCol="0">
            <a:spAutoFit/>
          </a:bodyPr>
          <a:lstStyle/>
          <a:p>
            <a:r>
              <a:rPr lang="en-US" sz="2400" dirty="0">
                <a:latin typeface="+mj-lt"/>
              </a:rPr>
              <a:t>Thermodynamics of mixing  -- first consider a two-component (binary) system      </a:t>
            </a:r>
            <a:r>
              <a:rPr lang="en-US" sz="2400" i="1" dirty="0">
                <a:latin typeface="+mj-lt"/>
              </a:rPr>
              <a:t>N</a:t>
            </a:r>
            <a:r>
              <a:rPr lang="en-US" sz="2400" i="1" baseline="-25000" dirty="0">
                <a:latin typeface="+mj-lt"/>
              </a:rPr>
              <a:t>A</a:t>
            </a:r>
            <a:r>
              <a:rPr lang="en-US" sz="2400" i="1" dirty="0">
                <a:latin typeface="+mj-lt"/>
              </a:rPr>
              <a:t>=N(1-x)       N</a:t>
            </a:r>
            <a:r>
              <a:rPr lang="en-US" sz="2400" i="1" baseline="-25000" dirty="0">
                <a:latin typeface="+mj-lt"/>
              </a:rPr>
              <a:t>B</a:t>
            </a:r>
            <a:r>
              <a:rPr lang="en-US" sz="2400" i="1" dirty="0">
                <a:latin typeface="+mj-lt"/>
              </a:rPr>
              <a:t>=</a:t>
            </a:r>
            <a:r>
              <a:rPr lang="en-US" sz="2400" i="1" dirty="0" err="1">
                <a:latin typeface="+mj-lt"/>
              </a:rPr>
              <a:t>xN</a:t>
            </a:r>
            <a:endParaRPr lang="en-US" sz="2400" i="1" dirty="0">
              <a:latin typeface="+mj-lt"/>
            </a:endParaRPr>
          </a:p>
        </p:txBody>
      </p:sp>
      <p:graphicFrame>
        <p:nvGraphicFramePr>
          <p:cNvPr id="7" name="Object 6">
            <a:extLst>
              <a:ext uri="{FF2B5EF4-FFF2-40B4-BE49-F238E27FC236}">
                <a16:creationId xmlns:a16="http://schemas.microsoft.com/office/drawing/2014/main" id="{00019BF0-CAB1-47BA-AAE0-7F5B405F1BCF}"/>
              </a:ext>
            </a:extLst>
          </p:cNvPr>
          <p:cNvGraphicFramePr>
            <a:graphicFrameLocks noChangeAspect="1"/>
          </p:cNvGraphicFramePr>
          <p:nvPr>
            <p:extLst>
              <p:ext uri="{D42A27DB-BD31-4B8C-83A1-F6EECF244321}">
                <p14:modId xmlns:p14="http://schemas.microsoft.com/office/powerpoint/2010/main" val="787825113"/>
              </p:ext>
            </p:extLst>
          </p:nvPr>
        </p:nvGraphicFramePr>
        <p:xfrm>
          <a:off x="457200" y="4141053"/>
          <a:ext cx="7895665" cy="990600"/>
        </p:xfrm>
        <a:graphic>
          <a:graphicData uri="http://schemas.openxmlformats.org/presentationml/2006/ole">
            <mc:AlternateContent xmlns:mc="http://schemas.openxmlformats.org/markup-compatibility/2006">
              <mc:Choice xmlns:v="urn:schemas-microsoft-com:vml" Requires="v">
                <p:oleObj spid="_x0000_s74772" name="Equation" r:id="rId4" imgW="3441600" imgH="431640" progId="Equation.DSMT4">
                  <p:embed/>
                </p:oleObj>
              </mc:Choice>
              <mc:Fallback>
                <p:oleObj name="Equation" r:id="rId4" imgW="3441600" imgH="431640" progId="Equation.DSMT4">
                  <p:embed/>
                  <p:pic>
                    <p:nvPicPr>
                      <p:cNvPr id="7" name="Object 6">
                        <a:extLst>
                          <a:ext uri="{FF2B5EF4-FFF2-40B4-BE49-F238E27FC236}">
                            <a16:creationId xmlns:a16="http://schemas.microsoft.com/office/drawing/2014/main" id="{00019BF0-CAB1-47BA-AAE0-7F5B405F1BCF}"/>
                          </a:ext>
                        </a:extLst>
                      </p:cNvPr>
                      <p:cNvPicPr/>
                      <p:nvPr/>
                    </p:nvPicPr>
                    <p:blipFill>
                      <a:blip r:embed="rId5"/>
                      <a:stretch>
                        <a:fillRect/>
                      </a:stretch>
                    </p:blipFill>
                    <p:spPr>
                      <a:xfrm>
                        <a:off x="457200" y="4141053"/>
                        <a:ext cx="7895665" cy="990600"/>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D920DCDB-DED6-44CC-A294-E0C4DEBC0FCA}"/>
              </a:ext>
            </a:extLst>
          </p:cNvPr>
          <p:cNvSpPr txBox="1"/>
          <p:nvPr/>
        </p:nvSpPr>
        <p:spPr>
          <a:xfrm>
            <a:off x="419100" y="5410200"/>
            <a:ext cx="8267700" cy="830997"/>
          </a:xfrm>
          <a:prstGeom prst="rect">
            <a:avLst/>
          </a:prstGeom>
          <a:noFill/>
        </p:spPr>
        <p:txBody>
          <a:bodyPr wrap="square" rtlCol="0">
            <a:spAutoFit/>
          </a:bodyPr>
          <a:lstStyle/>
          <a:p>
            <a:r>
              <a:rPr lang="en-US" sz="2400" dirty="0">
                <a:latin typeface="+mj-lt"/>
              </a:rPr>
              <a:t>Mixed system depends on details of system even if  no chemical reactions occur.</a:t>
            </a:r>
          </a:p>
        </p:txBody>
      </p:sp>
    </p:spTree>
    <p:extLst>
      <p:ext uri="{BB962C8B-B14F-4D97-AF65-F5344CB8AC3E}">
        <p14:creationId xmlns:p14="http://schemas.microsoft.com/office/powerpoint/2010/main" val="912155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876143-C8A1-49BB-8183-32D386C1BDE2}"/>
              </a:ext>
            </a:extLst>
          </p:cNvPr>
          <p:cNvSpPr>
            <a:spLocks noGrp="1"/>
          </p:cNvSpPr>
          <p:nvPr>
            <p:ph type="dt" sz="half" idx="10"/>
          </p:nvPr>
        </p:nvSpPr>
        <p:spPr/>
        <p:txBody>
          <a:bodyPr/>
          <a:lstStyle/>
          <a:p>
            <a:r>
              <a:rPr lang="en-US"/>
              <a:t>5/3/2021</a:t>
            </a:r>
            <a:endParaRPr lang="en-US" dirty="0"/>
          </a:p>
        </p:txBody>
      </p:sp>
      <p:sp>
        <p:nvSpPr>
          <p:cNvPr id="3" name="Footer Placeholder 2">
            <a:extLst>
              <a:ext uri="{FF2B5EF4-FFF2-40B4-BE49-F238E27FC236}">
                <a16:creationId xmlns:a16="http://schemas.microsoft.com/office/drawing/2014/main" id="{13DD2239-36AF-43DF-973F-B9705578FEA3}"/>
              </a:ext>
            </a:extLst>
          </p:cNvPr>
          <p:cNvSpPr>
            <a:spLocks noGrp="1"/>
          </p:cNvSpPr>
          <p:nvPr>
            <p:ph type="ftr" sz="quarter" idx="11"/>
          </p:nvPr>
        </p:nvSpPr>
        <p:spPr/>
        <p:txBody>
          <a:bodyPr/>
          <a:lstStyle/>
          <a:p>
            <a:r>
              <a:rPr lang="en-US"/>
              <a:t>PHY 341/641  Spring 2021 -- Lecture 38</a:t>
            </a:r>
            <a:endParaRPr lang="en-US" dirty="0"/>
          </a:p>
        </p:txBody>
      </p:sp>
      <p:sp>
        <p:nvSpPr>
          <p:cNvPr id="4" name="Slide Number Placeholder 3">
            <a:extLst>
              <a:ext uri="{FF2B5EF4-FFF2-40B4-BE49-F238E27FC236}">
                <a16:creationId xmlns:a16="http://schemas.microsoft.com/office/drawing/2014/main" id="{7B687FFD-4F50-466F-94F6-123E5949F05E}"/>
              </a:ext>
            </a:extLst>
          </p:cNvPr>
          <p:cNvSpPr>
            <a:spLocks noGrp="1"/>
          </p:cNvSpPr>
          <p:nvPr>
            <p:ph type="sldNum" sz="quarter" idx="12"/>
          </p:nvPr>
        </p:nvSpPr>
        <p:spPr/>
        <p:txBody>
          <a:bodyPr/>
          <a:lstStyle/>
          <a:p>
            <a:fld id="{CE368B07-CEBF-4C80-90AF-53B34FA04CF3}" type="slidenum">
              <a:rPr lang="en-US" smtClean="0"/>
              <a:t>6</a:t>
            </a:fld>
            <a:endParaRPr lang="en-US" dirty="0"/>
          </a:p>
        </p:txBody>
      </p:sp>
      <p:sp>
        <p:nvSpPr>
          <p:cNvPr id="5" name="TextBox 4">
            <a:extLst>
              <a:ext uri="{FF2B5EF4-FFF2-40B4-BE49-F238E27FC236}">
                <a16:creationId xmlns:a16="http://schemas.microsoft.com/office/drawing/2014/main" id="{09B1FE14-CA38-45C2-984C-09945B7B2DAA}"/>
              </a:ext>
            </a:extLst>
          </p:cNvPr>
          <p:cNvSpPr txBox="1"/>
          <p:nvPr/>
        </p:nvSpPr>
        <p:spPr>
          <a:xfrm>
            <a:off x="152400" y="304800"/>
            <a:ext cx="8458200" cy="1569660"/>
          </a:xfrm>
          <a:prstGeom prst="rect">
            <a:avLst/>
          </a:prstGeom>
          <a:noFill/>
        </p:spPr>
        <p:txBody>
          <a:bodyPr wrap="square" rtlCol="0">
            <a:spAutoFit/>
          </a:bodyPr>
          <a:lstStyle/>
          <a:p>
            <a:r>
              <a:rPr lang="en-US" sz="2400" dirty="0">
                <a:latin typeface="+mj-lt"/>
              </a:rPr>
              <a:t>Possible mixing behaviors.</a:t>
            </a:r>
          </a:p>
          <a:p>
            <a:endParaRPr lang="en-US" sz="2400" dirty="0">
              <a:latin typeface="+mj-lt"/>
            </a:endParaRPr>
          </a:p>
          <a:p>
            <a:r>
              <a:rPr lang="en-US" sz="2400" dirty="0">
                <a:latin typeface="+mj-lt"/>
              </a:rPr>
              <a:t>Consider the case of the monoatomic ideal gas for which we derived the Gibbs free energy expression:</a:t>
            </a:r>
          </a:p>
        </p:txBody>
      </p:sp>
      <p:graphicFrame>
        <p:nvGraphicFramePr>
          <p:cNvPr id="6" name="Object 5">
            <a:extLst>
              <a:ext uri="{FF2B5EF4-FFF2-40B4-BE49-F238E27FC236}">
                <a16:creationId xmlns:a16="http://schemas.microsoft.com/office/drawing/2014/main" id="{BB503D5D-FE77-4AA9-93A7-C9CAB6764CF5}"/>
              </a:ext>
            </a:extLst>
          </p:cNvPr>
          <p:cNvGraphicFramePr>
            <a:graphicFrameLocks noChangeAspect="1"/>
          </p:cNvGraphicFramePr>
          <p:nvPr>
            <p:extLst>
              <p:ext uri="{D42A27DB-BD31-4B8C-83A1-F6EECF244321}">
                <p14:modId xmlns:p14="http://schemas.microsoft.com/office/powerpoint/2010/main" val="1683212086"/>
              </p:ext>
            </p:extLst>
          </p:nvPr>
        </p:nvGraphicFramePr>
        <p:xfrm>
          <a:off x="493713" y="1981200"/>
          <a:ext cx="7835900" cy="1028700"/>
        </p:xfrm>
        <a:graphic>
          <a:graphicData uri="http://schemas.openxmlformats.org/presentationml/2006/ole">
            <mc:AlternateContent xmlns:mc="http://schemas.openxmlformats.org/markup-compatibility/2006">
              <mc:Choice xmlns:v="urn:schemas-microsoft-com:vml" Requires="v">
                <p:oleObj spid="_x0000_s75815" name="Equation" r:id="rId3" imgW="4063680" imgH="533160" progId="Equation.DSMT4">
                  <p:embed/>
                </p:oleObj>
              </mc:Choice>
              <mc:Fallback>
                <p:oleObj name="Equation" r:id="rId3" imgW="4063680" imgH="533160" progId="Equation.DSMT4">
                  <p:embed/>
                  <p:pic>
                    <p:nvPicPr>
                      <p:cNvPr id="6" name="Object 5">
                        <a:extLst>
                          <a:ext uri="{FF2B5EF4-FFF2-40B4-BE49-F238E27FC236}">
                            <a16:creationId xmlns:a16="http://schemas.microsoft.com/office/drawing/2014/main" id="{BB503D5D-FE77-4AA9-93A7-C9CAB6764CF5}"/>
                          </a:ext>
                        </a:extLst>
                      </p:cNvPr>
                      <p:cNvPicPr/>
                      <p:nvPr/>
                    </p:nvPicPr>
                    <p:blipFill>
                      <a:blip r:embed="rId4"/>
                      <a:stretch>
                        <a:fillRect/>
                      </a:stretch>
                    </p:blipFill>
                    <p:spPr>
                      <a:xfrm>
                        <a:off x="493713" y="1981200"/>
                        <a:ext cx="7835900" cy="1028700"/>
                      </a:xfrm>
                      <a:prstGeom prst="rect">
                        <a:avLst/>
                      </a:prstGeom>
                    </p:spPr>
                  </p:pic>
                </p:oleObj>
              </mc:Fallback>
            </mc:AlternateContent>
          </a:graphicData>
        </a:graphic>
      </p:graphicFrame>
      <p:sp>
        <p:nvSpPr>
          <p:cNvPr id="7" name="Arrow: Up 6">
            <a:extLst>
              <a:ext uri="{FF2B5EF4-FFF2-40B4-BE49-F238E27FC236}">
                <a16:creationId xmlns:a16="http://schemas.microsoft.com/office/drawing/2014/main" id="{5653D265-1022-4C86-A388-5A9BB17F689E}"/>
              </a:ext>
            </a:extLst>
          </p:cNvPr>
          <p:cNvSpPr/>
          <p:nvPr/>
        </p:nvSpPr>
        <p:spPr>
          <a:xfrm rot="2076549">
            <a:off x="7948603" y="2641238"/>
            <a:ext cx="381000" cy="3651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28A2E6C-4AA5-4DE6-9E67-6692260E1AD7}"/>
              </a:ext>
            </a:extLst>
          </p:cNvPr>
          <p:cNvSpPr txBox="1"/>
          <p:nvPr/>
        </p:nvSpPr>
        <p:spPr>
          <a:xfrm>
            <a:off x="6010507" y="2988968"/>
            <a:ext cx="3048000" cy="830997"/>
          </a:xfrm>
          <a:prstGeom prst="rect">
            <a:avLst/>
          </a:prstGeom>
          <a:noFill/>
        </p:spPr>
        <p:txBody>
          <a:bodyPr wrap="square" rtlCol="0">
            <a:spAutoFit/>
          </a:bodyPr>
          <a:lstStyle/>
          <a:p>
            <a:r>
              <a:rPr lang="en-US" sz="2400" dirty="0">
                <a:latin typeface="+mj-lt"/>
              </a:rPr>
              <a:t>P independent constant</a:t>
            </a:r>
          </a:p>
        </p:txBody>
      </p:sp>
      <p:graphicFrame>
        <p:nvGraphicFramePr>
          <p:cNvPr id="10" name="Object 9">
            <a:extLst>
              <a:ext uri="{FF2B5EF4-FFF2-40B4-BE49-F238E27FC236}">
                <a16:creationId xmlns:a16="http://schemas.microsoft.com/office/drawing/2014/main" id="{D3070457-AA64-4C91-92AC-05B0B7136D80}"/>
              </a:ext>
            </a:extLst>
          </p:cNvPr>
          <p:cNvGraphicFramePr>
            <a:graphicFrameLocks noChangeAspect="1"/>
          </p:cNvGraphicFramePr>
          <p:nvPr>
            <p:extLst>
              <p:ext uri="{D42A27DB-BD31-4B8C-83A1-F6EECF244321}">
                <p14:modId xmlns:p14="http://schemas.microsoft.com/office/powerpoint/2010/main" val="912720715"/>
              </p:ext>
            </p:extLst>
          </p:nvPr>
        </p:nvGraphicFramePr>
        <p:xfrm>
          <a:off x="621270" y="4488597"/>
          <a:ext cx="6299200" cy="1371600"/>
        </p:xfrm>
        <a:graphic>
          <a:graphicData uri="http://schemas.openxmlformats.org/presentationml/2006/ole">
            <mc:AlternateContent xmlns:mc="http://schemas.openxmlformats.org/markup-compatibility/2006">
              <mc:Choice xmlns:v="urn:schemas-microsoft-com:vml" Requires="v">
                <p:oleObj spid="_x0000_s75816" name="Equation" r:id="rId5" imgW="3149280" imgH="685800" progId="Equation.DSMT4">
                  <p:embed/>
                </p:oleObj>
              </mc:Choice>
              <mc:Fallback>
                <p:oleObj name="Equation" r:id="rId5" imgW="3149280" imgH="685800" progId="Equation.DSMT4">
                  <p:embed/>
                  <p:pic>
                    <p:nvPicPr>
                      <p:cNvPr id="10" name="Object 9">
                        <a:extLst>
                          <a:ext uri="{FF2B5EF4-FFF2-40B4-BE49-F238E27FC236}">
                            <a16:creationId xmlns:a16="http://schemas.microsoft.com/office/drawing/2014/main" id="{D3070457-AA64-4C91-92AC-05B0B7136D80}"/>
                          </a:ext>
                        </a:extLst>
                      </p:cNvPr>
                      <p:cNvPicPr/>
                      <p:nvPr/>
                    </p:nvPicPr>
                    <p:blipFill>
                      <a:blip r:embed="rId6"/>
                      <a:stretch>
                        <a:fillRect/>
                      </a:stretch>
                    </p:blipFill>
                    <p:spPr>
                      <a:xfrm>
                        <a:off x="621270" y="4488597"/>
                        <a:ext cx="6299200" cy="1371600"/>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AA8A686B-7BE7-470C-8755-952B3A5C3CE8}"/>
              </a:ext>
            </a:extLst>
          </p:cNvPr>
          <p:cNvSpPr txBox="1"/>
          <p:nvPr/>
        </p:nvSpPr>
        <p:spPr>
          <a:xfrm>
            <a:off x="284837" y="3819965"/>
            <a:ext cx="7934324" cy="461665"/>
          </a:xfrm>
          <a:prstGeom prst="rect">
            <a:avLst/>
          </a:prstGeom>
          <a:noFill/>
        </p:spPr>
        <p:txBody>
          <a:bodyPr wrap="square" rtlCol="0">
            <a:spAutoFit/>
          </a:bodyPr>
          <a:lstStyle/>
          <a:p>
            <a:r>
              <a:rPr lang="en-US" sz="2400" dirty="0">
                <a:latin typeface="+mj-lt"/>
              </a:rPr>
              <a:t>For binary example -- </a:t>
            </a:r>
            <a:r>
              <a:rPr lang="en-US" sz="2400" dirty="0"/>
              <a:t>system      </a:t>
            </a:r>
            <a:r>
              <a:rPr lang="en-US" sz="2400" i="1" dirty="0"/>
              <a:t>N</a:t>
            </a:r>
            <a:r>
              <a:rPr lang="en-US" sz="2400" i="1" baseline="-25000" dirty="0"/>
              <a:t>A</a:t>
            </a:r>
            <a:r>
              <a:rPr lang="en-US" sz="2400" i="1" dirty="0"/>
              <a:t>=N(1-x)       N</a:t>
            </a:r>
            <a:r>
              <a:rPr lang="en-US" sz="2400" i="1" baseline="-25000" dirty="0"/>
              <a:t>B</a:t>
            </a:r>
            <a:r>
              <a:rPr lang="en-US" sz="2400" i="1" dirty="0"/>
              <a:t>=</a:t>
            </a:r>
            <a:r>
              <a:rPr lang="en-US" sz="2400" i="1" dirty="0" err="1"/>
              <a:t>xN</a:t>
            </a:r>
            <a:endParaRPr lang="en-US" sz="2400" dirty="0">
              <a:latin typeface="+mj-lt"/>
            </a:endParaRPr>
          </a:p>
        </p:txBody>
      </p:sp>
    </p:spTree>
    <p:extLst>
      <p:ext uri="{BB962C8B-B14F-4D97-AF65-F5344CB8AC3E}">
        <p14:creationId xmlns:p14="http://schemas.microsoft.com/office/powerpoint/2010/main" val="1981423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3E36A7-3697-4EE4-A8BA-054949CCC382}"/>
              </a:ext>
            </a:extLst>
          </p:cNvPr>
          <p:cNvSpPr>
            <a:spLocks noGrp="1"/>
          </p:cNvSpPr>
          <p:nvPr>
            <p:ph type="dt" sz="half" idx="10"/>
          </p:nvPr>
        </p:nvSpPr>
        <p:spPr/>
        <p:txBody>
          <a:bodyPr/>
          <a:lstStyle/>
          <a:p>
            <a:r>
              <a:rPr lang="en-US"/>
              <a:t>5/3/2021</a:t>
            </a:r>
            <a:endParaRPr lang="en-US" dirty="0"/>
          </a:p>
        </p:txBody>
      </p:sp>
      <p:sp>
        <p:nvSpPr>
          <p:cNvPr id="3" name="Footer Placeholder 2">
            <a:extLst>
              <a:ext uri="{FF2B5EF4-FFF2-40B4-BE49-F238E27FC236}">
                <a16:creationId xmlns:a16="http://schemas.microsoft.com/office/drawing/2014/main" id="{27790E21-4378-42C4-B8EA-0699B296E2C8}"/>
              </a:ext>
            </a:extLst>
          </p:cNvPr>
          <p:cNvSpPr>
            <a:spLocks noGrp="1"/>
          </p:cNvSpPr>
          <p:nvPr>
            <p:ph type="ftr" sz="quarter" idx="11"/>
          </p:nvPr>
        </p:nvSpPr>
        <p:spPr/>
        <p:txBody>
          <a:bodyPr/>
          <a:lstStyle/>
          <a:p>
            <a:r>
              <a:rPr lang="en-US"/>
              <a:t>PHY 341/641  Spring 2021 -- Lecture 38</a:t>
            </a:r>
            <a:endParaRPr lang="en-US" dirty="0"/>
          </a:p>
        </p:txBody>
      </p:sp>
      <p:sp>
        <p:nvSpPr>
          <p:cNvPr id="4" name="Slide Number Placeholder 3">
            <a:extLst>
              <a:ext uri="{FF2B5EF4-FFF2-40B4-BE49-F238E27FC236}">
                <a16:creationId xmlns:a16="http://schemas.microsoft.com/office/drawing/2014/main" id="{E2F3116B-07FB-402F-AAC0-BA6DC57A3ED2}"/>
              </a:ext>
            </a:extLst>
          </p:cNvPr>
          <p:cNvSpPr>
            <a:spLocks noGrp="1"/>
          </p:cNvSpPr>
          <p:nvPr>
            <p:ph type="sldNum" sz="quarter" idx="12"/>
          </p:nvPr>
        </p:nvSpPr>
        <p:spPr/>
        <p:txBody>
          <a:bodyPr/>
          <a:lstStyle/>
          <a:p>
            <a:fld id="{CE368B07-CEBF-4C80-90AF-53B34FA04CF3}" type="slidenum">
              <a:rPr lang="en-US" smtClean="0"/>
              <a:t>7</a:t>
            </a:fld>
            <a:endParaRPr lang="en-US" dirty="0"/>
          </a:p>
        </p:txBody>
      </p:sp>
      <p:graphicFrame>
        <p:nvGraphicFramePr>
          <p:cNvPr id="5" name="Object 4">
            <a:extLst>
              <a:ext uri="{FF2B5EF4-FFF2-40B4-BE49-F238E27FC236}">
                <a16:creationId xmlns:a16="http://schemas.microsoft.com/office/drawing/2014/main" id="{083927DF-4FAF-42E7-86E4-D92E7A7DCB8E}"/>
              </a:ext>
            </a:extLst>
          </p:cNvPr>
          <p:cNvGraphicFramePr>
            <a:graphicFrameLocks noChangeAspect="1"/>
          </p:cNvGraphicFramePr>
          <p:nvPr>
            <p:extLst>
              <p:ext uri="{D42A27DB-BD31-4B8C-83A1-F6EECF244321}">
                <p14:modId xmlns:p14="http://schemas.microsoft.com/office/powerpoint/2010/main" val="3137966309"/>
              </p:ext>
            </p:extLst>
          </p:nvPr>
        </p:nvGraphicFramePr>
        <p:xfrm>
          <a:off x="422275" y="838200"/>
          <a:ext cx="7994650" cy="3876675"/>
        </p:xfrm>
        <a:graphic>
          <a:graphicData uri="http://schemas.openxmlformats.org/presentationml/2006/ole">
            <mc:AlternateContent xmlns:mc="http://schemas.openxmlformats.org/markup-compatibility/2006">
              <mc:Choice xmlns:v="urn:schemas-microsoft-com:vml" Requires="v">
                <p:oleObj spid="_x0000_s76821" name="Equation" r:id="rId3" imgW="4292280" imgH="2082600" progId="Equation.DSMT4">
                  <p:embed/>
                </p:oleObj>
              </mc:Choice>
              <mc:Fallback>
                <p:oleObj name="Equation" r:id="rId3" imgW="4292280" imgH="2082600" progId="Equation.DSMT4">
                  <p:embed/>
                  <p:pic>
                    <p:nvPicPr>
                      <p:cNvPr id="5" name="Object 4">
                        <a:extLst>
                          <a:ext uri="{FF2B5EF4-FFF2-40B4-BE49-F238E27FC236}">
                            <a16:creationId xmlns:a16="http://schemas.microsoft.com/office/drawing/2014/main" id="{083927DF-4FAF-42E7-86E4-D92E7A7DCB8E}"/>
                          </a:ext>
                        </a:extLst>
                      </p:cNvPr>
                      <p:cNvPicPr/>
                      <p:nvPr/>
                    </p:nvPicPr>
                    <p:blipFill>
                      <a:blip r:embed="rId4"/>
                      <a:stretch>
                        <a:fillRect/>
                      </a:stretch>
                    </p:blipFill>
                    <p:spPr>
                      <a:xfrm>
                        <a:off x="422275" y="838200"/>
                        <a:ext cx="7994650" cy="3876675"/>
                      </a:xfrm>
                      <a:prstGeom prst="rect">
                        <a:avLst/>
                      </a:prstGeom>
                    </p:spPr>
                  </p:pic>
                </p:oleObj>
              </mc:Fallback>
            </mc:AlternateContent>
          </a:graphicData>
        </a:graphic>
      </p:graphicFrame>
    </p:spTree>
    <p:extLst>
      <p:ext uri="{BB962C8B-B14F-4D97-AF65-F5344CB8AC3E}">
        <p14:creationId xmlns:p14="http://schemas.microsoft.com/office/powerpoint/2010/main" val="462503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382E9C-2466-4663-94F0-1C95680FCE69}"/>
              </a:ext>
            </a:extLst>
          </p:cNvPr>
          <p:cNvSpPr>
            <a:spLocks noGrp="1"/>
          </p:cNvSpPr>
          <p:nvPr>
            <p:ph type="dt" sz="half" idx="10"/>
          </p:nvPr>
        </p:nvSpPr>
        <p:spPr/>
        <p:txBody>
          <a:bodyPr/>
          <a:lstStyle/>
          <a:p>
            <a:r>
              <a:rPr lang="en-US"/>
              <a:t>5/3/2021</a:t>
            </a:r>
            <a:endParaRPr lang="en-US" dirty="0"/>
          </a:p>
        </p:txBody>
      </p:sp>
      <p:sp>
        <p:nvSpPr>
          <p:cNvPr id="3" name="Footer Placeholder 2">
            <a:extLst>
              <a:ext uri="{FF2B5EF4-FFF2-40B4-BE49-F238E27FC236}">
                <a16:creationId xmlns:a16="http://schemas.microsoft.com/office/drawing/2014/main" id="{85E5E590-B7FE-4775-851B-775954F0B606}"/>
              </a:ext>
            </a:extLst>
          </p:cNvPr>
          <p:cNvSpPr>
            <a:spLocks noGrp="1"/>
          </p:cNvSpPr>
          <p:nvPr>
            <p:ph type="ftr" sz="quarter" idx="11"/>
          </p:nvPr>
        </p:nvSpPr>
        <p:spPr/>
        <p:txBody>
          <a:bodyPr/>
          <a:lstStyle/>
          <a:p>
            <a:r>
              <a:rPr lang="en-US"/>
              <a:t>PHY 341/641  Spring 2021 -- Lecture 38</a:t>
            </a:r>
            <a:endParaRPr lang="en-US" dirty="0"/>
          </a:p>
        </p:txBody>
      </p:sp>
      <p:sp>
        <p:nvSpPr>
          <p:cNvPr id="4" name="Slide Number Placeholder 3">
            <a:extLst>
              <a:ext uri="{FF2B5EF4-FFF2-40B4-BE49-F238E27FC236}">
                <a16:creationId xmlns:a16="http://schemas.microsoft.com/office/drawing/2014/main" id="{5304F8A3-DF7C-4D4B-8F8F-C4E78DC43B14}"/>
              </a:ext>
            </a:extLst>
          </p:cNvPr>
          <p:cNvSpPr>
            <a:spLocks noGrp="1"/>
          </p:cNvSpPr>
          <p:nvPr>
            <p:ph type="sldNum" sz="quarter" idx="12"/>
          </p:nvPr>
        </p:nvSpPr>
        <p:spPr/>
        <p:txBody>
          <a:bodyPr/>
          <a:lstStyle/>
          <a:p>
            <a:fld id="{CE368B07-CEBF-4C80-90AF-53B34FA04CF3}" type="slidenum">
              <a:rPr lang="en-US" smtClean="0"/>
              <a:t>8</a:t>
            </a:fld>
            <a:endParaRPr lang="en-US" dirty="0"/>
          </a:p>
        </p:txBody>
      </p:sp>
      <p:sp>
        <p:nvSpPr>
          <p:cNvPr id="5" name="TextBox 4">
            <a:extLst>
              <a:ext uri="{FF2B5EF4-FFF2-40B4-BE49-F238E27FC236}">
                <a16:creationId xmlns:a16="http://schemas.microsoft.com/office/drawing/2014/main" id="{95A9095B-DCD0-46ED-8C74-D5ECD99A1AB5}"/>
              </a:ext>
            </a:extLst>
          </p:cNvPr>
          <p:cNvSpPr txBox="1"/>
          <p:nvPr/>
        </p:nvSpPr>
        <p:spPr>
          <a:xfrm>
            <a:off x="228600" y="228600"/>
            <a:ext cx="8610600" cy="461665"/>
          </a:xfrm>
          <a:prstGeom prst="rect">
            <a:avLst/>
          </a:prstGeom>
          <a:noFill/>
        </p:spPr>
        <p:txBody>
          <a:bodyPr wrap="square" rtlCol="0">
            <a:spAutoFit/>
          </a:bodyPr>
          <a:lstStyle/>
          <a:p>
            <a:r>
              <a:rPr lang="en-US" sz="2400" dirty="0">
                <a:latin typeface="+mj-lt"/>
              </a:rPr>
              <a:t>Ideal mixing of binary system --</a:t>
            </a:r>
          </a:p>
        </p:txBody>
      </p:sp>
      <p:pic>
        <p:nvPicPr>
          <p:cNvPr id="6" name="Picture 5">
            <a:extLst>
              <a:ext uri="{FF2B5EF4-FFF2-40B4-BE49-F238E27FC236}">
                <a16:creationId xmlns:a16="http://schemas.microsoft.com/office/drawing/2014/main" id="{8CB40AA6-1BA7-4781-B5B2-5959B87047FB}"/>
              </a:ext>
            </a:extLst>
          </p:cNvPr>
          <p:cNvPicPr>
            <a:picLocks noChangeAspect="1"/>
          </p:cNvPicPr>
          <p:nvPr/>
        </p:nvPicPr>
        <p:blipFill>
          <a:blip r:embed="rId2"/>
          <a:stretch>
            <a:fillRect/>
          </a:stretch>
        </p:blipFill>
        <p:spPr>
          <a:xfrm>
            <a:off x="304800" y="781747"/>
            <a:ext cx="8067675" cy="5238750"/>
          </a:xfrm>
          <a:prstGeom prst="rect">
            <a:avLst/>
          </a:prstGeom>
        </p:spPr>
      </p:pic>
    </p:spTree>
    <p:extLst>
      <p:ext uri="{BB962C8B-B14F-4D97-AF65-F5344CB8AC3E}">
        <p14:creationId xmlns:p14="http://schemas.microsoft.com/office/powerpoint/2010/main" val="2030964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3B5080-D9AF-4DC3-8FF4-974322117657}"/>
              </a:ext>
            </a:extLst>
          </p:cNvPr>
          <p:cNvSpPr>
            <a:spLocks noGrp="1"/>
          </p:cNvSpPr>
          <p:nvPr>
            <p:ph type="dt" sz="half" idx="10"/>
          </p:nvPr>
        </p:nvSpPr>
        <p:spPr/>
        <p:txBody>
          <a:bodyPr/>
          <a:lstStyle/>
          <a:p>
            <a:r>
              <a:rPr lang="en-US"/>
              <a:t>5/3/2021</a:t>
            </a:r>
            <a:endParaRPr lang="en-US" dirty="0"/>
          </a:p>
        </p:txBody>
      </p:sp>
      <p:sp>
        <p:nvSpPr>
          <p:cNvPr id="3" name="Footer Placeholder 2">
            <a:extLst>
              <a:ext uri="{FF2B5EF4-FFF2-40B4-BE49-F238E27FC236}">
                <a16:creationId xmlns:a16="http://schemas.microsoft.com/office/drawing/2014/main" id="{A6D13407-CBD3-4679-8608-16D31D93D74C}"/>
              </a:ext>
            </a:extLst>
          </p:cNvPr>
          <p:cNvSpPr>
            <a:spLocks noGrp="1"/>
          </p:cNvSpPr>
          <p:nvPr>
            <p:ph type="ftr" sz="quarter" idx="11"/>
          </p:nvPr>
        </p:nvSpPr>
        <p:spPr/>
        <p:txBody>
          <a:bodyPr/>
          <a:lstStyle/>
          <a:p>
            <a:r>
              <a:rPr lang="en-US"/>
              <a:t>PHY 341/641  Spring 2021 -- Lecture 38</a:t>
            </a:r>
            <a:endParaRPr lang="en-US" dirty="0"/>
          </a:p>
        </p:txBody>
      </p:sp>
      <p:sp>
        <p:nvSpPr>
          <p:cNvPr id="4" name="Slide Number Placeholder 3">
            <a:extLst>
              <a:ext uri="{FF2B5EF4-FFF2-40B4-BE49-F238E27FC236}">
                <a16:creationId xmlns:a16="http://schemas.microsoft.com/office/drawing/2014/main" id="{C35B5846-9AEE-48B0-8A9A-D064D29DEFA8}"/>
              </a:ext>
            </a:extLst>
          </p:cNvPr>
          <p:cNvSpPr>
            <a:spLocks noGrp="1"/>
          </p:cNvSpPr>
          <p:nvPr>
            <p:ph type="sldNum" sz="quarter" idx="12"/>
          </p:nvPr>
        </p:nvSpPr>
        <p:spPr/>
        <p:txBody>
          <a:bodyPr/>
          <a:lstStyle/>
          <a:p>
            <a:fld id="{CE368B07-CEBF-4C80-90AF-53B34FA04CF3}" type="slidenum">
              <a:rPr lang="en-US" smtClean="0"/>
              <a:t>9</a:t>
            </a:fld>
            <a:endParaRPr lang="en-US" dirty="0"/>
          </a:p>
        </p:txBody>
      </p:sp>
      <p:pic>
        <p:nvPicPr>
          <p:cNvPr id="5" name="Picture 4">
            <a:extLst>
              <a:ext uri="{FF2B5EF4-FFF2-40B4-BE49-F238E27FC236}">
                <a16:creationId xmlns:a16="http://schemas.microsoft.com/office/drawing/2014/main" id="{5D73D4FE-60DC-4AE8-ACEB-17434E811D0D}"/>
              </a:ext>
            </a:extLst>
          </p:cNvPr>
          <p:cNvPicPr>
            <a:picLocks noChangeAspect="1"/>
          </p:cNvPicPr>
          <p:nvPr/>
        </p:nvPicPr>
        <p:blipFill rotWithShape="1">
          <a:blip r:embed="rId2"/>
          <a:srcRect t="3986" r="47107" b="32013"/>
          <a:stretch/>
        </p:blipFill>
        <p:spPr>
          <a:xfrm>
            <a:off x="152400" y="625474"/>
            <a:ext cx="4267200" cy="3352801"/>
          </a:xfrm>
          <a:prstGeom prst="rect">
            <a:avLst/>
          </a:prstGeom>
        </p:spPr>
      </p:pic>
      <p:sp>
        <p:nvSpPr>
          <p:cNvPr id="6" name="TextBox 5">
            <a:extLst>
              <a:ext uri="{FF2B5EF4-FFF2-40B4-BE49-F238E27FC236}">
                <a16:creationId xmlns:a16="http://schemas.microsoft.com/office/drawing/2014/main" id="{255713AF-DD69-4B1B-BE3D-E7A69BAC44F8}"/>
              </a:ext>
            </a:extLst>
          </p:cNvPr>
          <p:cNvSpPr txBox="1"/>
          <p:nvPr/>
        </p:nvSpPr>
        <p:spPr>
          <a:xfrm>
            <a:off x="4419600" y="762000"/>
            <a:ext cx="4572000" cy="1569660"/>
          </a:xfrm>
          <a:prstGeom prst="rect">
            <a:avLst/>
          </a:prstGeom>
          <a:noFill/>
        </p:spPr>
        <p:txBody>
          <a:bodyPr wrap="square" rtlCol="0">
            <a:spAutoFit/>
          </a:bodyPr>
          <a:lstStyle/>
          <a:p>
            <a:r>
              <a:rPr lang="en-US" sz="2400" dirty="0">
                <a:latin typeface="+mj-lt"/>
              </a:rPr>
              <a:t>Given this plots,  which configuration is more favorable?</a:t>
            </a:r>
          </a:p>
          <a:p>
            <a:pPr marL="457200" indent="-457200">
              <a:buFont typeface="+mj-lt"/>
              <a:buAutoNum type="alphaLcPeriod"/>
            </a:pPr>
            <a:r>
              <a:rPr lang="en-US" sz="2400" dirty="0">
                <a:latin typeface="+mj-lt"/>
              </a:rPr>
              <a:t>A and B separate</a:t>
            </a:r>
          </a:p>
          <a:p>
            <a:pPr marL="457200" indent="-457200">
              <a:buFont typeface="+mj-lt"/>
              <a:buAutoNum type="alphaLcPeriod"/>
            </a:pPr>
            <a:r>
              <a:rPr lang="en-US" sz="2400" dirty="0">
                <a:latin typeface="+mj-lt"/>
              </a:rPr>
              <a:t>A and B ideally mixed</a:t>
            </a:r>
          </a:p>
        </p:txBody>
      </p:sp>
      <p:sp>
        <p:nvSpPr>
          <p:cNvPr id="7" name="TextBox 6">
            <a:extLst>
              <a:ext uri="{FF2B5EF4-FFF2-40B4-BE49-F238E27FC236}">
                <a16:creationId xmlns:a16="http://schemas.microsoft.com/office/drawing/2014/main" id="{076AE4FC-0108-476B-958E-6EC6D08E20ED}"/>
              </a:ext>
            </a:extLst>
          </p:cNvPr>
          <p:cNvSpPr txBox="1"/>
          <p:nvPr/>
        </p:nvSpPr>
        <p:spPr>
          <a:xfrm>
            <a:off x="457200" y="4267200"/>
            <a:ext cx="8305800" cy="1569660"/>
          </a:xfrm>
          <a:prstGeom prst="rect">
            <a:avLst/>
          </a:prstGeom>
          <a:noFill/>
        </p:spPr>
        <p:txBody>
          <a:bodyPr wrap="square" rtlCol="0">
            <a:spAutoFit/>
          </a:bodyPr>
          <a:lstStyle/>
          <a:p>
            <a:r>
              <a:rPr lang="en-US" sz="2400" dirty="0">
                <a:latin typeface="+mj-lt"/>
              </a:rPr>
              <a:t>Question –</a:t>
            </a:r>
          </a:p>
          <a:p>
            <a:endParaRPr lang="en-US" sz="2400" dirty="0">
              <a:latin typeface="+mj-lt"/>
            </a:endParaRPr>
          </a:p>
          <a:p>
            <a:r>
              <a:rPr lang="en-US" sz="2400" dirty="0">
                <a:latin typeface="+mj-lt"/>
              </a:rPr>
              <a:t>What might the analysis of the mixing differ for the Helmholtz free energy? </a:t>
            </a:r>
          </a:p>
        </p:txBody>
      </p:sp>
    </p:spTree>
    <p:extLst>
      <p:ext uri="{BB962C8B-B14F-4D97-AF65-F5344CB8AC3E}">
        <p14:creationId xmlns:p14="http://schemas.microsoft.com/office/powerpoint/2010/main" val="195994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32011</TotalTime>
  <Words>1119</Words>
  <Application>Microsoft Office PowerPoint</Application>
  <PresentationFormat>On-screen Show (4:3)</PresentationFormat>
  <Paragraphs>185</Paragraphs>
  <Slides>30</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30</vt:i4>
      </vt:variant>
    </vt:vector>
  </HeadingPairs>
  <TitlesOfParts>
    <vt:vector size="36" baseType="lpstr">
      <vt:lpstr>Arial</vt:lpstr>
      <vt:lpstr>Calibri</vt:lpstr>
      <vt:lpstr>Symbol</vt:lpstr>
      <vt:lpstr>Office Theme</vt:lpstr>
      <vt:lpstr>Equation</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1992</cp:revision>
  <cp:lastPrinted>2021-01-31T04:39:24Z</cp:lastPrinted>
  <dcterms:created xsi:type="dcterms:W3CDTF">2012-01-10T18:32:24Z</dcterms:created>
  <dcterms:modified xsi:type="dcterms:W3CDTF">2021-05-03T18:54:21Z</dcterms:modified>
</cp:coreProperties>
</file>