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96" r:id="rId2"/>
    <p:sldId id="315" r:id="rId3"/>
    <p:sldId id="316" r:id="rId4"/>
    <p:sldId id="317" r:id="rId5"/>
    <p:sldId id="299" r:id="rId6"/>
    <p:sldId id="300" r:id="rId7"/>
    <p:sldId id="318" r:id="rId8"/>
    <p:sldId id="301" r:id="rId9"/>
    <p:sldId id="302" r:id="rId10"/>
    <p:sldId id="303" r:id="rId11"/>
    <p:sldId id="304" r:id="rId12"/>
    <p:sldId id="308" r:id="rId13"/>
    <p:sldId id="307" r:id="rId14"/>
    <p:sldId id="309" r:id="rId15"/>
    <p:sldId id="310" r:id="rId16"/>
    <p:sldId id="311" r:id="rId17"/>
    <p:sldId id="312" r:id="rId18"/>
    <p:sldId id="313" r:id="rId19"/>
    <p:sldId id="319" r:id="rId20"/>
    <p:sldId id="320" r:id="rId21"/>
    <p:sldId id="321" r:id="rId22"/>
    <p:sldId id="322" r:id="rId23"/>
    <p:sldId id="305" r:id="rId24"/>
    <p:sldId id="306" r:id="rId25"/>
    <p:sldId id="314" r:id="rId2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7" d="100"/>
          <a:sy n="57" d="100"/>
        </p:scale>
        <p:origin x="1766" y="53"/>
      </p:cViewPr>
      <p:guideLst>
        <p:guide orient="horz" pos="2160"/>
        <p:guide pos="2880"/>
      </p:guideLst>
    </p:cSldViewPr>
  </p:slideViewPr>
  <p:notesTextViewPr>
    <p:cViewPr>
      <p:scale>
        <a:sx n="1" d="1"/>
        <a:sy n="1" d="1"/>
      </p:scale>
      <p:origin x="0" y="0"/>
    </p:cViewPr>
  </p:notesTextViewPr>
  <p:sorterViewPr>
    <p:cViewPr>
      <p:scale>
        <a:sx n="20" d="100"/>
        <a:sy n="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emf"/><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emf"/><Relationship Id="rId1" Type="http://schemas.openxmlformats.org/officeDocument/2006/relationships/image" Target="../media/image3.emf"/><Relationship Id="rId4" Type="http://schemas.openxmlformats.org/officeDocument/2006/relationships/image" Target="../media/image2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6.wmf"/><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emf"/><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wmf"/><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2/1/2021</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2/1/2021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discuss the concepts and values of heat and work for various processes on ideal gases.</a:t>
            </a:r>
          </a:p>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Combining work and heat results while considering change in internal energy for the same processes.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99755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situation when there is no heat added to the system.     For the ideal gas, this leads to a modified equation of state in this case.</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3800953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 of adiabatic ideal gas equation of state and work integral.</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914618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 heat.</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033338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Specific heat at constant pressure.</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6040761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a set of processes that return the system to its beginning conditions – a complete cycle.</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786979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a complete cycle.</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4178690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saw examples of complete cycles with net work and net heat.     What about the net change in </a:t>
            </a:r>
            <a:r>
              <a:rPr lang="en-US"/>
              <a:t>internal energy?</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50788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no new homework for this lecture.</a:t>
            </a:r>
          </a:p>
        </p:txBody>
      </p:sp>
      <p:sp>
        <p:nvSpPr>
          <p:cNvPr id="4" name="Slide Number Placeholder 3"/>
          <p:cNvSpPr>
            <a:spLocks noGrp="1"/>
          </p:cNvSpPr>
          <p:nvPr>
            <p:ph type="sldNum" sz="quarter" idx="10"/>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basic equations needed here.</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762582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Expression for work.</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364578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for simple cases.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352040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 for an isothermal process.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816356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Performing the integral to evaluate work for an isothermal process.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099776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Updating the summary of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043127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heat for these and other processes.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743896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341/641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341/641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341/641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341/641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2/01/2021</a:t>
            </a:r>
            <a:endParaRPr lang="en-US" dirty="0"/>
          </a:p>
        </p:txBody>
      </p:sp>
      <p:sp>
        <p:nvSpPr>
          <p:cNvPr id="5" name="Footer Placeholder 4"/>
          <p:cNvSpPr>
            <a:spLocks noGrp="1"/>
          </p:cNvSpPr>
          <p:nvPr>
            <p:ph type="ftr" sz="quarter" idx="11"/>
          </p:nvPr>
        </p:nvSpPr>
        <p:spPr/>
        <p:txBody>
          <a:bodyPr/>
          <a:lstStyle/>
          <a:p>
            <a:r>
              <a:rPr lang="en-US"/>
              <a:t>PHY 341/641  Spring 2021 -- Lecture 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2/01/2021</a:t>
            </a:r>
            <a:endParaRPr lang="en-US" dirty="0"/>
          </a:p>
        </p:txBody>
      </p:sp>
      <p:sp>
        <p:nvSpPr>
          <p:cNvPr id="6" name="Footer Placeholder 5"/>
          <p:cNvSpPr>
            <a:spLocks noGrp="1"/>
          </p:cNvSpPr>
          <p:nvPr>
            <p:ph type="ftr" sz="quarter" idx="11"/>
          </p:nvPr>
        </p:nvSpPr>
        <p:spPr/>
        <p:txBody>
          <a:bodyPr/>
          <a:lstStyle/>
          <a:p>
            <a:r>
              <a:rPr lang="en-US"/>
              <a:t>PHY 341/641  Spring 2021 -- Lecture 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2/01/2021</a:t>
            </a:r>
            <a:endParaRPr lang="en-US" dirty="0"/>
          </a:p>
        </p:txBody>
      </p:sp>
      <p:sp>
        <p:nvSpPr>
          <p:cNvPr id="8" name="Footer Placeholder 7"/>
          <p:cNvSpPr>
            <a:spLocks noGrp="1"/>
          </p:cNvSpPr>
          <p:nvPr>
            <p:ph type="ftr" sz="quarter" idx="11"/>
          </p:nvPr>
        </p:nvSpPr>
        <p:spPr/>
        <p:txBody>
          <a:bodyPr/>
          <a:lstStyle/>
          <a:p>
            <a:r>
              <a:rPr lang="en-US"/>
              <a:t>PHY 341/641  Spring 2021 -- Lecture 3</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2/01/2021</a:t>
            </a:r>
            <a:endParaRPr lang="en-US" dirty="0"/>
          </a:p>
        </p:txBody>
      </p:sp>
      <p:sp>
        <p:nvSpPr>
          <p:cNvPr id="4" name="Footer Placeholder 3"/>
          <p:cNvSpPr>
            <a:spLocks noGrp="1"/>
          </p:cNvSpPr>
          <p:nvPr>
            <p:ph type="ftr" sz="quarter" idx="11"/>
          </p:nvPr>
        </p:nvSpPr>
        <p:spPr/>
        <p:txBody>
          <a:bodyPr/>
          <a:lstStyle/>
          <a:p>
            <a:r>
              <a:rPr lang="en-US"/>
              <a:t>PHY 341/641  Spring 2021 -- Lecture 3</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341/641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2/01/2021</a:t>
            </a:r>
            <a:endParaRPr lang="en-US" dirty="0"/>
          </a:p>
        </p:txBody>
      </p:sp>
      <p:sp>
        <p:nvSpPr>
          <p:cNvPr id="6" name="Footer Placeholder 5"/>
          <p:cNvSpPr>
            <a:spLocks noGrp="1"/>
          </p:cNvSpPr>
          <p:nvPr>
            <p:ph type="ftr" sz="quarter" idx="11"/>
          </p:nvPr>
        </p:nvSpPr>
        <p:spPr/>
        <p:txBody>
          <a:bodyPr/>
          <a:lstStyle/>
          <a:p>
            <a:r>
              <a:rPr lang="en-US"/>
              <a:t>PHY 341/641  Spring 2021 -- Lecture 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2/01/2021</a:t>
            </a:r>
            <a:endParaRPr lang="en-US" dirty="0"/>
          </a:p>
        </p:txBody>
      </p:sp>
      <p:sp>
        <p:nvSpPr>
          <p:cNvPr id="6" name="Footer Placeholder 5"/>
          <p:cNvSpPr>
            <a:spLocks noGrp="1"/>
          </p:cNvSpPr>
          <p:nvPr>
            <p:ph type="ftr" sz="quarter" idx="11"/>
          </p:nvPr>
        </p:nvSpPr>
        <p:spPr/>
        <p:txBody>
          <a:bodyPr/>
          <a:lstStyle/>
          <a:p>
            <a:r>
              <a:rPr lang="en-US"/>
              <a:t>PHY 341/641  Spring 2021 -- Lecture 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2/01/2021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341/641  Spring 2021 -- Lecture 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notesSlide" Target="../notesSlides/notesSlide6.xml"/><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2.emf"/><Relationship Id="rId5" Type="http://schemas.openxmlformats.org/officeDocument/2006/relationships/oleObject" Target="../embeddings/oleObject8.bin"/><Relationship Id="rId10" Type="http://schemas.openxmlformats.org/officeDocument/2006/relationships/image" Target="../media/image8.wmf"/><Relationship Id="rId4" Type="http://schemas.openxmlformats.org/officeDocument/2006/relationships/image" Target="../media/image9.png"/><Relationship Id="rId9"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0.wmf"/><Relationship Id="rId5" Type="http://schemas.openxmlformats.org/officeDocument/2006/relationships/oleObject" Target="../embeddings/oleObject11.bin"/><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9.xml"/><Relationship Id="rId7" Type="http://schemas.openxmlformats.org/officeDocument/2006/relationships/image" Target="../media/image2.e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3.emf"/><Relationship Id="rId4" Type="http://schemas.openxmlformats.org/officeDocument/2006/relationships/oleObject" Target="../embeddings/oleObject12.bin"/><Relationship Id="rId9" Type="http://schemas.openxmlformats.org/officeDocument/2006/relationships/image" Target="../media/image4.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10.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6.bin"/><Relationship Id="rId5" Type="http://schemas.openxmlformats.org/officeDocument/2006/relationships/image" Target="../media/image11.wmf"/><Relationship Id="rId4" Type="http://schemas.openxmlformats.org/officeDocument/2006/relationships/oleObject" Target="../embeddings/oleObject15.bin"/><Relationship Id="rId9" Type="http://schemas.openxmlformats.org/officeDocument/2006/relationships/image" Target="../media/image3.e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3.wmf"/><Relationship Id="rId4" Type="http://schemas.openxmlformats.org/officeDocument/2006/relationships/oleObject" Target="../embeddings/oleObject18.bin"/></Relationships>
</file>

<file path=ppt/slides/_rels/slide16.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notesSlide" Target="../notesSlides/notesSlide12.xml"/><Relationship Id="rId7"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16.png"/><Relationship Id="rId5" Type="http://schemas.openxmlformats.org/officeDocument/2006/relationships/image" Target="../media/image14.wmf"/><Relationship Id="rId4" Type="http://schemas.openxmlformats.org/officeDocument/2006/relationships/oleObject" Target="../embeddings/oleObject1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17.wmf"/><Relationship Id="rId4" Type="http://schemas.openxmlformats.org/officeDocument/2006/relationships/oleObject" Target="../embeddings/oleObject21.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20.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image" Target="../media/image19.wmf"/><Relationship Id="rId4" Type="http://schemas.openxmlformats.org/officeDocument/2006/relationships/oleObject" Target="../embeddings/oleObject23.bin"/></Relationships>
</file>

<file path=ppt/slides/_rels/slide1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12.bin"/><Relationship Id="rId7"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emf"/><Relationship Id="rId5" Type="http://schemas.openxmlformats.org/officeDocument/2006/relationships/oleObject" Target="../embeddings/oleObject13.bin"/><Relationship Id="rId10" Type="http://schemas.openxmlformats.org/officeDocument/2006/relationships/image" Target="../media/image23.wmf"/><Relationship Id="rId4" Type="http://schemas.openxmlformats.org/officeDocument/2006/relationships/image" Target="../media/image3.emf"/><Relationship Id="rId9" Type="http://schemas.openxmlformats.org/officeDocument/2006/relationships/oleObject" Target="../embeddings/oleObject26.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24.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25.wmf"/><Relationship Id="rId5" Type="http://schemas.openxmlformats.org/officeDocument/2006/relationships/oleObject" Target="../embeddings/oleObject28.bin"/><Relationship Id="rId4" Type="http://schemas.openxmlformats.org/officeDocument/2006/relationships/image" Target="../media/image26.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27.wmf"/><Relationship Id="rId5" Type="http://schemas.openxmlformats.org/officeDocument/2006/relationships/oleObject" Target="../embeddings/oleObject29.bin"/><Relationship Id="rId4" Type="http://schemas.openxmlformats.org/officeDocument/2006/relationships/image" Target="../media/image28.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users.wfu.edu/natalie/s21phy712/homework/" TargetMode="Externa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3.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emf"/><Relationship Id="rId4" Type="http://schemas.openxmlformats.org/officeDocument/2006/relationships/oleObject" Target="../embeddings/oleObject1.bin"/><Relationship Id="rId9"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2.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341/641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6001643"/>
          </a:xfrm>
          <a:prstGeom prst="rect">
            <a:avLst/>
          </a:prstGeom>
          <a:noFill/>
        </p:spPr>
        <p:txBody>
          <a:bodyPr wrap="square" rtlCol="0">
            <a:spAutoFit/>
          </a:bodyPr>
          <a:lstStyle/>
          <a:p>
            <a:pPr algn="ctr"/>
            <a:r>
              <a:rPr lang="en-US" sz="3200" b="1" dirty="0"/>
              <a:t>PHY 341/641 Thermodynamics and Statistical Mechanics</a:t>
            </a:r>
          </a:p>
          <a:p>
            <a:pPr algn="ctr"/>
            <a:r>
              <a:rPr lang="en-US" sz="3200" b="1" dirty="0"/>
              <a:t>MWF:  Online at 12 PM &amp; FTF at 2 PM</a:t>
            </a:r>
          </a:p>
          <a:p>
            <a:pPr algn="ctr"/>
            <a:endParaRPr lang="en-US" sz="3200" b="1" dirty="0"/>
          </a:p>
          <a:p>
            <a:pPr algn="ctr"/>
            <a:r>
              <a:rPr lang="en-US" sz="3200" b="1" dirty="0"/>
              <a:t>Plan for Lecture 3:</a:t>
            </a:r>
          </a:p>
          <a:p>
            <a:pPr algn="ctr"/>
            <a:endParaRPr lang="en-US" sz="3200" b="1" dirty="0">
              <a:solidFill>
                <a:schemeClr val="folHlink"/>
              </a:solidFill>
            </a:endParaRPr>
          </a:p>
          <a:p>
            <a:pPr marL="457200" lvl="2">
              <a:spcBef>
                <a:spcPct val="50000"/>
              </a:spcBef>
            </a:pPr>
            <a:r>
              <a:rPr lang="en-US" sz="2400" b="1" dirty="0">
                <a:solidFill>
                  <a:schemeClr val="folHlink"/>
                </a:solidFill>
              </a:rPr>
              <a:t>Reading: Chapters 1.5-1.6</a:t>
            </a:r>
          </a:p>
          <a:p>
            <a:pPr marL="1428750" lvl="3" indent="-514350">
              <a:spcBef>
                <a:spcPct val="50000"/>
              </a:spcBef>
              <a:buFont typeface="+mj-lt"/>
              <a:buAutoNum type="arabicPeriod"/>
            </a:pPr>
            <a:r>
              <a:rPr lang="en-US" sz="2400" b="1" dirty="0">
                <a:solidFill>
                  <a:schemeClr val="folHlink"/>
                </a:solidFill>
              </a:rPr>
              <a:t>Evaluation of work for various processes on an ideal gas</a:t>
            </a:r>
          </a:p>
          <a:p>
            <a:pPr marL="1428750" lvl="3" indent="-514350">
              <a:spcBef>
                <a:spcPct val="50000"/>
              </a:spcBef>
              <a:buFont typeface="+mj-lt"/>
              <a:buAutoNum type="arabicPeriod"/>
            </a:pPr>
            <a:r>
              <a:rPr lang="en-US" sz="2400" b="1" dirty="0">
                <a:solidFill>
                  <a:schemeClr val="folHlink"/>
                </a:solidFill>
              </a:rPr>
              <a:t>Evaluation of heat for various processes on an ideal gas</a:t>
            </a:r>
          </a:p>
          <a:p>
            <a:pPr marL="1428750" lvl="3" indent="-514350">
              <a:spcBef>
                <a:spcPct val="50000"/>
              </a:spcBef>
              <a:buFont typeface="+mj-lt"/>
              <a:buAutoNum type="arabicPeriod"/>
            </a:pPr>
            <a:r>
              <a:rPr lang="en-US" sz="2400" b="1" dirty="0">
                <a:solidFill>
                  <a:schemeClr val="folHlink"/>
                </a:solidFill>
              </a:rPr>
              <a:t>Internal energy and enthalpy</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4B9DB7C-EBC3-492C-822C-CC8736484AD0}"/>
              </a:ext>
            </a:extLst>
          </p:cNvPr>
          <p:cNvPicPr>
            <a:picLocks noChangeAspect="1"/>
          </p:cNvPicPr>
          <p:nvPr/>
        </p:nvPicPr>
        <p:blipFill>
          <a:blip r:embed="rId4"/>
          <a:stretch>
            <a:fillRect/>
          </a:stretch>
        </p:blipFill>
        <p:spPr>
          <a:xfrm>
            <a:off x="1524000" y="2693928"/>
            <a:ext cx="6086475" cy="3783072"/>
          </a:xfrm>
          <a:prstGeom prst="rect">
            <a:avLst/>
          </a:prstGeom>
        </p:spPr>
      </p:pic>
      <p:sp>
        <p:nvSpPr>
          <p:cNvPr id="2" name="Date Placeholder 1">
            <a:extLst>
              <a:ext uri="{FF2B5EF4-FFF2-40B4-BE49-F238E27FC236}">
                <a16:creationId xmlns:a16="http://schemas.microsoft.com/office/drawing/2014/main" id="{E595BB30-1660-423B-96EB-E12098622307}"/>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49E7E288-8404-4F9D-8628-9A123F8DBC5A}"/>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AC12EF9B-7E0F-48C4-940E-12BE1C8F96DD}"/>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21861A9F-FCB6-42E5-931C-C5D4E554B2D6}"/>
              </a:ext>
            </a:extLst>
          </p:cNvPr>
          <p:cNvSpPr txBox="1"/>
          <p:nvPr/>
        </p:nvSpPr>
        <p:spPr>
          <a:xfrm>
            <a:off x="457200" y="228600"/>
            <a:ext cx="8382000" cy="461665"/>
          </a:xfrm>
          <a:prstGeom prst="rect">
            <a:avLst/>
          </a:prstGeom>
          <a:noFill/>
        </p:spPr>
        <p:txBody>
          <a:bodyPr wrap="square" rtlCol="0">
            <a:spAutoFit/>
          </a:bodyPr>
          <a:lstStyle/>
          <a:p>
            <a:r>
              <a:rPr lang="en-US" sz="2400" dirty="0">
                <a:latin typeface="+mj-lt"/>
              </a:rPr>
              <a:t>Work for various processes for an ideal gas</a:t>
            </a:r>
          </a:p>
        </p:txBody>
      </p:sp>
      <p:graphicFrame>
        <p:nvGraphicFramePr>
          <p:cNvPr id="6" name="Object 5">
            <a:extLst>
              <a:ext uri="{FF2B5EF4-FFF2-40B4-BE49-F238E27FC236}">
                <a16:creationId xmlns:a16="http://schemas.microsoft.com/office/drawing/2014/main" id="{9C9D1AC7-8F7B-4F8F-81FB-B0298599D20E}"/>
              </a:ext>
            </a:extLst>
          </p:cNvPr>
          <p:cNvGraphicFramePr>
            <a:graphicFrameLocks noChangeAspect="1"/>
          </p:cNvGraphicFramePr>
          <p:nvPr>
            <p:extLst>
              <p:ext uri="{D42A27DB-BD31-4B8C-83A1-F6EECF244321}">
                <p14:modId xmlns:p14="http://schemas.microsoft.com/office/powerpoint/2010/main" val="799138465"/>
              </p:ext>
            </p:extLst>
          </p:nvPr>
        </p:nvGraphicFramePr>
        <p:xfrm>
          <a:off x="4013966" y="711316"/>
          <a:ext cx="2979644" cy="899246"/>
        </p:xfrm>
        <a:graphic>
          <a:graphicData uri="http://schemas.openxmlformats.org/presentationml/2006/ole">
            <mc:AlternateContent xmlns:mc="http://schemas.openxmlformats.org/markup-compatibility/2006">
              <mc:Choice xmlns:v="urn:schemas-microsoft-com:vml" Requires="v">
                <p:oleObj spid="_x0000_s13465" name="Equation" r:id="rId5" imgW="2651884" imgH="800017" progId="Equation.DSMT4">
                  <p:embed/>
                </p:oleObj>
              </mc:Choice>
              <mc:Fallback>
                <p:oleObj name="Equation" r:id="rId5" imgW="2651884" imgH="800017" progId="Equation.DSMT4">
                  <p:embed/>
                  <p:pic>
                    <p:nvPicPr>
                      <p:cNvPr id="7" name="Object 6">
                        <a:extLst>
                          <a:ext uri="{FF2B5EF4-FFF2-40B4-BE49-F238E27FC236}">
                            <a16:creationId xmlns:a16="http://schemas.microsoft.com/office/drawing/2014/main" id="{5457AAE3-1904-42C2-933F-CF36B4056899}"/>
                          </a:ext>
                        </a:extLst>
                      </p:cNvPr>
                      <p:cNvPicPr/>
                      <p:nvPr/>
                    </p:nvPicPr>
                    <p:blipFill>
                      <a:blip r:embed="rId6"/>
                      <a:stretch>
                        <a:fillRect/>
                      </a:stretch>
                    </p:blipFill>
                    <p:spPr>
                      <a:xfrm>
                        <a:off x="4013966" y="711316"/>
                        <a:ext cx="2979644" cy="899246"/>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B230F768-807C-4793-804D-BCB6304E4B4C}"/>
              </a:ext>
            </a:extLst>
          </p:cNvPr>
          <p:cNvGraphicFramePr>
            <a:graphicFrameLocks noChangeAspect="1"/>
          </p:cNvGraphicFramePr>
          <p:nvPr>
            <p:extLst>
              <p:ext uri="{D42A27DB-BD31-4B8C-83A1-F6EECF244321}">
                <p14:modId xmlns:p14="http://schemas.microsoft.com/office/powerpoint/2010/main" val="3993939653"/>
              </p:ext>
            </p:extLst>
          </p:nvPr>
        </p:nvGraphicFramePr>
        <p:xfrm>
          <a:off x="744614" y="754742"/>
          <a:ext cx="2895600" cy="698938"/>
        </p:xfrm>
        <a:graphic>
          <a:graphicData uri="http://schemas.openxmlformats.org/presentationml/2006/ole">
            <mc:AlternateContent xmlns:mc="http://schemas.openxmlformats.org/markup-compatibility/2006">
              <mc:Choice xmlns:v="urn:schemas-microsoft-com:vml" Requires="v">
                <p:oleObj spid="_x0000_s13466" name="Equation" r:id="rId7" imgW="736560" imgH="177480" progId="Equation.DSMT4">
                  <p:embed/>
                </p:oleObj>
              </mc:Choice>
              <mc:Fallback>
                <p:oleObj name="Equation" r:id="rId7" imgW="736560" imgH="177480" progId="Equation.DSMT4">
                  <p:embed/>
                  <p:pic>
                    <p:nvPicPr>
                      <p:cNvPr id="8" name="Object 7">
                        <a:extLst>
                          <a:ext uri="{FF2B5EF4-FFF2-40B4-BE49-F238E27FC236}">
                            <a16:creationId xmlns:a16="http://schemas.microsoft.com/office/drawing/2014/main" id="{E98FB272-C804-4977-A5BE-59CB8AEF2AE0}"/>
                          </a:ext>
                        </a:extLst>
                      </p:cNvPr>
                      <p:cNvPicPr/>
                      <p:nvPr/>
                    </p:nvPicPr>
                    <p:blipFill>
                      <a:blip r:embed="rId8"/>
                      <a:stretch>
                        <a:fillRect/>
                      </a:stretch>
                    </p:blipFill>
                    <p:spPr>
                      <a:xfrm>
                        <a:off x="744614" y="754742"/>
                        <a:ext cx="2895600" cy="698938"/>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0F5617BE-F279-4E73-94A0-6007D8950FAD}"/>
              </a:ext>
            </a:extLst>
          </p:cNvPr>
          <p:cNvSpPr txBox="1"/>
          <p:nvPr/>
        </p:nvSpPr>
        <p:spPr>
          <a:xfrm>
            <a:off x="457200" y="1675039"/>
            <a:ext cx="7772400" cy="1200329"/>
          </a:xfrm>
          <a:prstGeom prst="rect">
            <a:avLst/>
          </a:prstGeom>
          <a:noFill/>
        </p:spPr>
        <p:txBody>
          <a:bodyPr wrap="square" rtlCol="0">
            <a:spAutoFit/>
          </a:bodyPr>
          <a:lstStyle/>
          <a:p>
            <a:r>
              <a:rPr lang="en-US" sz="2400" dirty="0">
                <a:latin typeface="+mj-lt"/>
              </a:rPr>
              <a:t>Now consider an isothermal process</a:t>
            </a:r>
          </a:p>
          <a:p>
            <a:pPr lvl="1"/>
            <a:r>
              <a:rPr lang="en-US" sz="2400" dirty="0">
                <a:latin typeface="+mj-lt"/>
              </a:rPr>
              <a:t>In order to evaluate </a:t>
            </a:r>
            <a:r>
              <a:rPr lang="en-US" sz="2400" i="1" dirty="0">
                <a:latin typeface="+mj-lt"/>
              </a:rPr>
              <a:t>W</a:t>
            </a:r>
            <a:r>
              <a:rPr lang="en-US" sz="2400" dirty="0">
                <a:latin typeface="+mj-lt"/>
              </a:rPr>
              <a:t>, it is useful to consider a plot of </a:t>
            </a:r>
            <a:r>
              <a:rPr lang="en-US" sz="2400" i="1" dirty="0">
                <a:latin typeface="+mj-lt"/>
              </a:rPr>
              <a:t>P</a:t>
            </a:r>
            <a:r>
              <a:rPr lang="en-US" sz="2400" dirty="0">
                <a:latin typeface="+mj-lt"/>
              </a:rPr>
              <a:t> versus </a:t>
            </a:r>
            <a:r>
              <a:rPr lang="en-US" sz="2400" i="1" dirty="0">
                <a:latin typeface="+mj-lt"/>
              </a:rPr>
              <a:t>V</a:t>
            </a:r>
          </a:p>
        </p:txBody>
      </p:sp>
      <p:sp>
        <p:nvSpPr>
          <p:cNvPr id="10" name="TextBox 9">
            <a:extLst>
              <a:ext uri="{FF2B5EF4-FFF2-40B4-BE49-F238E27FC236}">
                <a16:creationId xmlns:a16="http://schemas.microsoft.com/office/drawing/2014/main" id="{7E29168B-B3E8-47E1-A262-7AFA4C751234}"/>
              </a:ext>
            </a:extLst>
          </p:cNvPr>
          <p:cNvSpPr txBox="1"/>
          <p:nvPr/>
        </p:nvSpPr>
        <p:spPr>
          <a:xfrm rot="16200000">
            <a:off x="500922" y="3685614"/>
            <a:ext cx="1584491" cy="461665"/>
          </a:xfrm>
          <a:prstGeom prst="rect">
            <a:avLst/>
          </a:prstGeom>
          <a:noFill/>
        </p:spPr>
        <p:txBody>
          <a:bodyPr wrap="square" rtlCol="0">
            <a:spAutoFit/>
          </a:bodyPr>
          <a:lstStyle/>
          <a:p>
            <a:r>
              <a:rPr lang="en-US" sz="2400" dirty="0">
                <a:latin typeface="+mj-lt"/>
              </a:rPr>
              <a:t>P (Pa)</a:t>
            </a:r>
          </a:p>
        </p:txBody>
      </p:sp>
      <p:sp>
        <p:nvSpPr>
          <p:cNvPr id="11" name="TextBox 10">
            <a:extLst>
              <a:ext uri="{FF2B5EF4-FFF2-40B4-BE49-F238E27FC236}">
                <a16:creationId xmlns:a16="http://schemas.microsoft.com/office/drawing/2014/main" id="{EEEF99CA-F4EC-43AA-8B9E-6E05887C31DF}"/>
              </a:ext>
            </a:extLst>
          </p:cNvPr>
          <p:cNvSpPr txBox="1"/>
          <p:nvPr/>
        </p:nvSpPr>
        <p:spPr>
          <a:xfrm>
            <a:off x="5543301" y="6077247"/>
            <a:ext cx="1584491" cy="461665"/>
          </a:xfrm>
          <a:prstGeom prst="rect">
            <a:avLst/>
          </a:prstGeom>
          <a:noFill/>
        </p:spPr>
        <p:txBody>
          <a:bodyPr wrap="square" rtlCol="0">
            <a:spAutoFit/>
          </a:bodyPr>
          <a:lstStyle/>
          <a:p>
            <a:r>
              <a:rPr lang="en-US" sz="2400" dirty="0">
                <a:latin typeface="+mj-lt"/>
              </a:rPr>
              <a:t>V (m</a:t>
            </a:r>
            <a:r>
              <a:rPr lang="en-US" sz="2400" baseline="30000" dirty="0">
                <a:latin typeface="+mj-lt"/>
              </a:rPr>
              <a:t>3</a:t>
            </a:r>
            <a:r>
              <a:rPr lang="en-US" sz="2400" dirty="0">
                <a:latin typeface="+mj-lt"/>
              </a:rPr>
              <a:t> )</a:t>
            </a:r>
          </a:p>
        </p:txBody>
      </p:sp>
      <p:sp>
        <p:nvSpPr>
          <p:cNvPr id="12" name="TextBox 11">
            <a:extLst>
              <a:ext uri="{FF2B5EF4-FFF2-40B4-BE49-F238E27FC236}">
                <a16:creationId xmlns:a16="http://schemas.microsoft.com/office/drawing/2014/main" id="{D7D7562B-E804-44A4-8505-45CDC36CD189}"/>
              </a:ext>
            </a:extLst>
          </p:cNvPr>
          <p:cNvSpPr txBox="1"/>
          <p:nvPr/>
        </p:nvSpPr>
        <p:spPr>
          <a:xfrm>
            <a:off x="5503788" y="2663737"/>
            <a:ext cx="1954286" cy="830997"/>
          </a:xfrm>
          <a:prstGeom prst="rect">
            <a:avLst/>
          </a:prstGeom>
          <a:noFill/>
        </p:spPr>
        <p:txBody>
          <a:bodyPr wrap="square" rtlCol="0">
            <a:spAutoFit/>
          </a:bodyPr>
          <a:lstStyle/>
          <a:p>
            <a:r>
              <a:rPr lang="en-US" sz="2400" dirty="0">
                <a:latin typeface="+mj-lt"/>
              </a:rPr>
              <a:t>N=10</a:t>
            </a:r>
            <a:r>
              <a:rPr lang="en-US" sz="2400" baseline="30000" dirty="0">
                <a:latin typeface="+mj-lt"/>
              </a:rPr>
              <a:t>23</a:t>
            </a:r>
          </a:p>
          <a:p>
            <a:r>
              <a:rPr lang="en-US" sz="2400" dirty="0">
                <a:latin typeface="+mj-lt"/>
              </a:rPr>
              <a:t>T=300 K</a:t>
            </a:r>
          </a:p>
        </p:txBody>
      </p:sp>
      <p:graphicFrame>
        <p:nvGraphicFramePr>
          <p:cNvPr id="14" name="Object 13">
            <a:extLst>
              <a:ext uri="{FF2B5EF4-FFF2-40B4-BE49-F238E27FC236}">
                <a16:creationId xmlns:a16="http://schemas.microsoft.com/office/drawing/2014/main" id="{B67407E8-D9DF-4501-9964-B8D35108074E}"/>
              </a:ext>
            </a:extLst>
          </p:cNvPr>
          <p:cNvGraphicFramePr>
            <a:graphicFrameLocks noChangeAspect="1"/>
          </p:cNvGraphicFramePr>
          <p:nvPr>
            <p:extLst>
              <p:ext uri="{D42A27DB-BD31-4B8C-83A1-F6EECF244321}">
                <p14:modId xmlns:p14="http://schemas.microsoft.com/office/powerpoint/2010/main" val="2668163160"/>
              </p:ext>
            </p:extLst>
          </p:nvPr>
        </p:nvGraphicFramePr>
        <p:xfrm>
          <a:off x="4000182" y="3637297"/>
          <a:ext cx="4039235" cy="1158310"/>
        </p:xfrm>
        <a:graphic>
          <a:graphicData uri="http://schemas.openxmlformats.org/presentationml/2006/ole">
            <mc:AlternateContent xmlns:mc="http://schemas.openxmlformats.org/markup-compatibility/2006">
              <mc:Choice xmlns:v="urn:schemas-microsoft-com:vml" Requires="v">
                <p:oleObj spid="_x0000_s13467" name="Equation" r:id="rId9" imgW="1726920" imgH="495000" progId="Equation.DSMT4">
                  <p:embed/>
                </p:oleObj>
              </mc:Choice>
              <mc:Fallback>
                <p:oleObj name="Equation" r:id="rId9" imgW="1726920" imgH="495000" progId="Equation.DSMT4">
                  <p:embed/>
                  <p:pic>
                    <p:nvPicPr>
                      <p:cNvPr id="0" name=""/>
                      <p:cNvPicPr/>
                      <p:nvPr/>
                    </p:nvPicPr>
                    <p:blipFill>
                      <a:blip r:embed="rId10"/>
                      <a:stretch>
                        <a:fillRect/>
                      </a:stretch>
                    </p:blipFill>
                    <p:spPr>
                      <a:xfrm>
                        <a:off x="4000182" y="3637297"/>
                        <a:ext cx="4039235" cy="1158310"/>
                      </a:xfrm>
                      <a:prstGeom prst="rect">
                        <a:avLst/>
                      </a:prstGeom>
                    </p:spPr>
                  </p:pic>
                </p:oleObj>
              </mc:Fallback>
            </mc:AlternateContent>
          </a:graphicData>
        </a:graphic>
      </p:graphicFrame>
    </p:spTree>
    <p:extLst>
      <p:ext uri="{BB962C8B-B14F-4D97-AF65-F5344CB8AC3E}">
        <p14:creationId xmlns:p14="http://schemas.microsoft.com/office/powerpoint/2010/main" val="2710743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3A7D62-8B57-4DE1-B56A-337EF90F4812}"/>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015AFC4F-E055-44E3-AAE5-196CA63BC57A}"/>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32A3095E-1775-4796-AE6D-BA85A45E0487}"/>
              </a:ext>
            </a:extLst>
          </p:cNvPr>
          <p:cNvSpPr>
            <a:spLocks noGrp="1"/>
          </p:cNvSpPr>
          <p:nvPr>
            <p:ph type="sldNum" sz="quarter" idx="12"/>
          </p:nvPr>
        </p:nvSpPr>
        <p:spPr/>
        <p:txBody>
          <a:bodyPr/>
          <a:lstStyle/>
          <a:p>
            <a:fld id="{CE368B07-CEBF-4C80-90AF-53B34FA04CF3}" type="slidenum">
              <a:rPr lang="en-US" smtClean="0"/>
              <a:t>11</a:t>
            </a:fld>
            <a:endParaRPr lang="en-US" dirty="0"/>
          </a:p>
        </p:txBody>
      </p:sp>
      <p:pic>
        <p:nvPicPr>
          <p:cNvPr id="5" name="Picture 4">
            <a:extLst>
              <a:ext uri="{FF2B5EF4-FFF2-40B4-BE49-F238E27FC236}">
                <a16:creationId xmlns:a16="http://schemas.microsoft.com/office/drawing/2014/main" id="{8E4A5633-E833-4262-9934-67305D1C9531}"/>
              </a:ext>
            </a:extLst>
          </p:cNvPr>
          <p:cNvPicPr>
            <a:picLocks noChangeAspect="1"/>
          </p:cNvPicPr>
          <p:nvPr/>
        </p:nvPicPr>
        <p:blipFill>
          <a:blip r:embed="rId4"/>
          <a:stretch>
            <a:fillRect/>
          </a:stretch>
        </p:blipFill>
        <p:spPr>
          <a:xfrm>
            <a:off x="529478" y="838200"/>
            <a:ext cx="6086475" cy="3783072"/>
          </a:xfrm>
          <a:prstGeom prst="rect">
            <a:avLst/>
          </a:prstGeom>
        </p:spPr>
      </p:pic>
      <p:sp>
        <p:nvSpPr>
          <p:cNvPr id="6" name="Rectangle 5">
            <a:extLst>
              <a:ext uri="{FF2B5EF4-FFF2-40B4-BE49-F238E27FC236}">
                <a16:creationId xmlns:a16="http://schemas.microsoft.com/office/drawing/2014/main" id="{CA9614A2-6B21-4A70-9C8D-B7C0984663D7}"/>
              </a:ext>
            </a:extLst>
          </p:cNvPr>
          <p:cNvSpPr/>
          <p:nvPr/>
        </p:nvSpPr>
        <p:spPr>
          <a:xfrm>
            <a:off x="152400" y="172384"/>
            <a:ext cx="6512552" cy="461665"/>
          </a:xfrm>
          <a:prstGeom prst="rect">
            <a:avLst/>
          </a:prstGeom>
        </p:spPr>
        <p:txBody>
          <a:bodyPr wrap="none">
            <a:spAutoFit/>
          </a:bodyPr>
          <a:lstStyle/>
          <a:p>
            <a:r>
              <a:rPr lang="en-US" sz="2400" dirty="0"/>
              <a:t>Work for an isothermal process in an ideal gas</a:t>
            </a:r>
          </a:p>
        </p:txBody>
      </p:sp>
      <p:sp>
        <p:nvSpPr>
          <p:cNvPr id="7" name="TextBox 6">
            <a:extLst>
              <a:ext uri="{FF2B5EF4-FFF2-40B4-BE49-F238E27FC236}">
                <a16:creationId xmlns:a16="http://schemas.microsoft.com/office/drawing/2014/main" id="{2DEC03D1-4194-4656-A44E-BCB6A109FE80}"/>
              </a:ext>
            </a:extLst>
          </p:cNvPr>
          <p:cNvSpPr txBox="1"/>
          <p:nvPr/>
        </p:nvSpPr>
        <p:spPr>
          <a:xfrm>
            <a:off x="4065514" y="1885292"/>
            <a:ext cx="1954286" cy="830997"/>
          </a:xfrm>
          <a:prstGeom prst="rect">
            <a:avLst/>
          </a:prstGeom>
          <a:noFill/>
        </p:spPr>
        <p:txBody>
          <a:bodyPr wrap="square" rtlCol="0">
            <a:spAutoFit/>
          </a:bodyPr>
          <a:lstStyle/>
          <a:p>
            <a:r>
              <a:rPr lang="en-US" sz="2400" dirty="0">
                <a:latin typeface="+mj-lt"/>
              </a:rPr>
              <a:t>N=10</a:t>
            </a:r>
            <a:r>
              <a:rPr lang="en-US" sz="2400" baseline="30000" dirty="0">
                <a:latin typeface="+mj-lt"/>
              </a:rPr>
              <a:t>23</a:t>
            </a:r>
          </a:p>
          <a:p>
            <a:r>
              <a:rPr lang="en-US" sz="2400" dirty="0">
                <a:latin typeface="+mj-lt"/>
              </a:rPr>
              <a:t>T=300 K</a:t>
            </a:r>
          </a:p>
        </p:txBody>
      </p:sp>
      <p:graphicFrame>
        <p:nvGraphicFramePr>
          <p:cNvPr id="8" name="Object 7">
            <a:extLst>
              <a:ext uri="{FF2B5EF4-FFF2-40B4-BE49-F238E27FC236}">
                <a16:creationId xmlns:a16="http://schemas.microsoft.com/office/drawing/2014/main" id="{88BD6F3B-93D9-4A87-B05A-C3724DB9C46F}"/>
              </a:ext>
            </a:extLst>
          </p:cNvPr>
          <p:cNvGraphicFramePr>
            <a:graphicFrameLocks noChangeAspect="1"/>
          </p:cNvGraphicFramePr>
          <p:nvPr>
            <p:extLst>
              <p:ext uri="{D42A27DB-BD31-4B8C-83A1-F6EECF244321}">
                <p14:modId xmlns:p14="http://schemas.microsoft.com/office/powerpoint/2010/main" val="1157927677"/>
              </p:ext>
            </p:extLst>
          </p:nvPr>
        </p:nvGraphicFramePr>
        <p:xfrm>
          <a:off x="1030287" y="4697231"/>
          <a:ext cx="6473825" cy="1158875"/>
        </p:xfrm>
        <a:graphic>
          <a:graphicData uri="http://schemas.openxmlformats.org/presentationml/2006/ole">
            <mc:AlternateContent xmlns:mc="http://schemas.openxmlformats.org/markup-compatibility/2006">
              <mc:Choice xmlns:v="urn:schemas-microsoft-com:vml" Requires="v">
                <p:oleObj spid="_x0000_s14388" name="Equation" r:id="rId5" imgW="2768400" imgH="495000" progId="Equation.DSMT4">
                  <p:embed/>
                </p:oleObj>
              </mc:Choice>
              <mc:Fallback>
                <p:oleObj name="Equation" r:id="rId5" imgW="2768400" imgH="495000" progId="Equation.DSMT4">
                  <p:embed/>
                  <p:pic>
                    <p:nvPicPr>
                      <p:cNvPr id="14" name="Object 13">
                        <a:extLst>
                          <a:ext uri="{FF2B5EF4-FFF2-40B4-BE49-F238E27FC236}">
                            <a16:creationId xmlns:a16="http://schemas.microsoft.com/office/drawing/2014/main" id="{B67407E8-D9DF-4501-9964-B8D35108074E}"/>
                          </a:ext>
                        </a:extLst>
                      </p:cNvPr>
                      <p:cNvPicPr/>
                      <p:nvPr/>
                    </p:nvPicPr>
                    <p:blipFill>
                      <a:blip r:embed="rId6"/>
                      <a:stretch>
                        <a:fillRect/>
                      </a:stretch>
                    </p:blipFill>
                    <p:spPr>
                      <a:xfrm>
                        <a:off x="1030287" y="4697231"/>
                        <a:ext cx="6473825" cy="1158875"/>
                      </a:xfrm>
                      <a:prstGeom prst="rect">
                        <a:avLst/>
                      </a:prstGeom>
                    </p:spPr>
                  </p:pic>
                </p:oleObj>
              </mc:Fallback>
            </mc:AlternateContent>
          </a:graphicData>
        </a:graphic>
      </p:graphicFrame>
    </p:spTree>
    <p:extLst>
      <p:ext uri="{BB962C8B-B14F-4D97-AF65-F5344CB8AC3E}">
        <p14:creationId xmlns:p14="http://schemas.microsoft.com/office/powerpoint/2010/main" val="3140319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8A0953-BD86-4C32-B868-6682AB588070}"/>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F495510B-A1E8-4EE3-B703-A2E1F0658B1C}"/>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AC45BD90-4145-4420-845A-9B229ACF3CF7}"/>
              </a:ext>
            </a:extLst>
          </p:cNvPr>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Table 9">
            <a:extLst>
              <a:ext uri="{FF2B5EF4-FFF2-40B4-BE49-F238E27FC236}">
                <a16:creationId xmlns:a16="http://schemas.microsoft.com/office/drawing/2014/main" id="{1A19A214-BD62-4901-AA50-C40E697DE72F}"/>
              </a:ext>
            </a:extLst>
          </p:cNvPr>
          <p:cNvGraphicFramePr>
            <a:graphicFrameLocks noGrp="1"/>
          </p:cNvGraphicFramePr>
          <p:nvPr>
            <p:extLst>
              <p:ext uri="{D42A27DB-BD31-4B8C-83A1-F6EECF244321}">
                <p14:modId xmlns:p14="http://schemas.microsoft.com/office/powerpoint/2010/main" val="2514096326"/>
              </p:ext>
            </p:extLst>
          </p:nvPr>
        </p:nvGraphicFramePr>
        <p:xfrm>
          <a:off x="533400" y="1371600"/>
          <a:ext cx="8153400" cy="3016228"/>
        </p:xfrm>
        <a:graphic>
          <a:graphicData uri="http://schemas.openxmlformats.org/drawingml/2006/table">
            <a:tbl>
              <a:tblPr firstRow="1" bandRow="1">
                <a:tableStyleId>{5C22544A-7EE6-4342-B048-85BDC9FD1C3A}</a:tableStyleId>
              </a:tblPr>
              <a:tblGrid>
                <a:gridCol w="2284133">
                  <a:extLst>
                    <a:ext uri="{9D8B030D-6E8A-4147-A177-3AD203B41FA5}">
                      <a16:colId xmlns:a16="http://schemas.microsoft.com/office/drawing/2014/main" val="3632527798"/>
                    </a:ext>
                  </a:extLst>
                </a:gridCol>
                <a:gridCol w="1468371">
                  <a:extLst>
                    <a:ext uri="{9D8B030D-6E8A-4147-A177-3AD203B41FA5}">
                      <a16:colId xmlns:a16="http://schemas.microsoft.com/office/drawing/2014/main" val="3717428219"/>
                    </a:ext>
                  </a:extLst>
                </a:gridCol>
                <a:gridCol w="2120981">
                  <a:extLst>
                    <a:ext uri="{9D8B030D-6E8A-4147-A177-3AD203B41FA5}">
                      <a16:colId xmlns:a16="http://schemas.microsoft.com/office/drawing/2014/main" val="587704848"/>
                    </a:ext>
                  </a:extLst>
                </a:gridCol>
                <a:gridCol w="2279915">
                  <a:extLst>
                    <a:ext uri="{9D8B030D-6E8A-4147-A177-3AD203B41FA5}">
                      <a16:colId xmlns:a16="http://schemas.microsoft.com/office/drawing/2014/main" val="2251884854"/>
                    </a:ext>
                  </a:extLst>
                </a:gridCol>
              </a:tblGrid>
              <a:tr h="685154">
                <a:tc>
                  <a:txBody>
                    <a:bodyPr/>
                    <a:lstStyle/>
                    <a:p>
                      <a:pPr algn="ctr"/>
                      <a:endParaRPr lang="en-US" sz="2400" b="1" dirty="0"/>
                    </a:p>
                  </a:txBody>
                  <a:tcPr/>
                </a:tc>
                <a:tc>
                  <a:txBody>
                    <a:bodyPr/>
                    <a:lstStyle/>
                    <a:p>
                      <a:pPr algn="ctr"/>
                      <a:r>
                        <a:rPr lang="en-US" sz="2400" b="1" dirty="0"/>
                        <a:t>Initial</a:t>
                      </a:r>
                    </a:p>
                  </a:txBody>
                  <a:tcPr/>
                </a:tc>
                <a:tc>
                  <a:txBody>
                    <a:bodyPr/>
                    <a:lstStyle/>
                    <a:p>
                      <a:pPr algn="ctr"/>
                      <a:r>
                        <a:rPr lang="en-US" sz="2400" b="1" dirty="0"/>
                        <a:t>Final</a:t>
                      </a:r>
                    </a:p>
                  </a:txBody>
                  <a:tcPr/>
                </a:tc>
                <a:tc>
                  <a:txBody>
                    <a:bodyPr/>
                    <a:lstStyle/>
                    <a:p>
                      <a:pPr algn="ctr"/>
                      <a:r>
                        <a:rPr lang="en-US" sz="2400" b="1" i="1" dirty="0"/>
                        <a:t>W</a:t>
                      </a:r>
                    </a:p>
                  </a:txBody>
                  <a:tcPr/>
                </a:tc>
                <a:extLst>
                  <a:ext uri="{0D108BD9-81ED-4DB2-BD59-A6C34878D82A}">
                    <a16:rowId xmlns:a16="http://schemas.microsoft.com/office/drawing/2014/main" val="179207372"/>
                  </a:ext>
                </a:extLst>
              </a:tr>
              <a:tr h="685154">
                <a:tc>
                  <a:txBody>
                    <a:bodyPr/>
                    <a:lstStyle/>
                    <a:p>
                      <a:pPr algn="ctr"/>
                      <a:r>
                        <a:rPr lang="en-US" sz="2400" b="1" dirty="0"/>
                        <a:t>Constant </a:t>
                      </a:r>
                      <a:r>
                        <a:rPr lang="en-US" sz="2400" b="1" i="1" dirty="0"/>
                        <a:t>V</a:t>
                      </a:r>
                      <a:endParaRPr lang="en-US" sz="2400" b="1" dirty="0"/>
                    </a:p>
                  </a:txBody>
                  <a:tcPr/>
                </a:tc>
                <a:tc>
                  <a:txBody>
                    <a:bodyPr/>
                    <a:lstStyle/>
                    <a:p>
                      <a:pPr algn="ctr"/>
                      <a:r>
                        <a:rPr lang="en-US" sz="2400" b="1" i="1" dirty="0"/>
                        <a:t>P</a:t>
                      </a:r>
                      <a:r>
                        <a:rPr lang="en-US" sz="2400" b="1" i="1" baseline="-25000" dirty="0"/>
                        <a:t>1</a:t>
                      </a:r>
                      <a:r>
                        <a:rPr lang="en-US" sz="2400" b="1" i="1" baseline="0" dirty="0"/>
                        <a:t>   V</a:t>
                      </a:r>
                      <a:r>
                        <a:rPr lang="en-US" sz="2400" b="1" i="1" baseline="-25000" dirty="0"/>
                        <a:t>1</a:t>
                      </a:r>
                      <a:endParaRPr lang="en-US" sz="240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t>P</a:t>
                      </a:r>
                      <a:r>
                        <a:rPr lang="en-US" sz="2400" b="1" i="1" baseline="-25000" dirty="0"/>
                        <a:t>2</a:t>
                      </a:r>
                      <a:r>
                        <a:rPr lang="en-US" sz="2400" b="1" i="1" baseline="0" dirty="0"/>
                        <a:t>   V</a:t>
                      </a:r>
                      <a:r>
                        <a:rPr lang="en-US" sz="2400" b="1" i="1" baseline="-25000" dirty="0"/>
                        <a:t>1</a:t>
                      </a:r>
                      <a:endParaRPr lang="en-US" sz="2400" b="1" i="1" dirty="0"/>
                    </a:p>
                    <a:p>
                      <a:pPr algn="ctr"/>
                      <a:endParaRPr lang="en-US" sz="2400" b="1" dirty="0"/>
                    </a:p>
                  </a:txBody>
                  <a:tcPr/>
                </a:tc>
                <a:tc>
                  <a:txBody>
                    <a:bodyPr/>
                    <a:lstStyle/>
                    <a:p>
                      <a:pPr algn="ctr"/>
                      <a:r>
                        <a:rPr lang="en-US" sz="2400" b="1" dirty="0"/>
                        <a:t>0</a:t>
                      </a:r>
                    </a:p>
                  </a:txBody>
                  <a:tcPr/>
                </a:tc>
                <a:extLst>
                  <a:ext uri="{0D108BD9-81ED-4DB2-BD59-A6C34878D82A}">
                    <a16:rowId xmlns:a16="http://schemas.microsoft.com/office/drawing/2014/main" val="2380400341"/>
                  </a:ext>
                </a:extLst>
              </a:tr>
              <a:tr h="685154">
                <a:tc>
                  <a:txBody>
                    <a:bodyPr/>
                    <a:lstStyle/>
                    <a:p>
                      <a:pPr algn="ctr"/>
                      <a:r>
                        <a:rPr lang="en-US" sz="2400" b="1" dirty="0"/>
                        <a:t>Constant </a:t>
                      </a:r>
                      <a:r>
                        <a:rPr lang="en-US" sz="2400" b="1" i="1" dirty="0"/>
                        <a:t>P</a:t>
                      </a:r>
                      <a:endParaRPr lang="en-US" sz="2400" b="1" dirty="0"/>
                    </a:p>
                  </a:txBody>
                  <a:tcPr/>
                </a:tc>
                <a:tc>
                  <a:txBody>
                    <a:bodyPr/>
                    <a:lstStyle/>
                    <a:p>
                      <a:pPr algn="ctr"/>
                      <a:r>
                        <a:rPr lang="en-US" sz="2400" b="1" i="1" dirty="0"/>
                        <a:t>P</a:t>
                      </a:r>
                      <a:r>
                        <a:rPr lang="en-US" sz="2400" b="1" i="1" baseline="-25000" dirty="0"/>
                        <a:t>1</a:t>
                      </a:r>
                      <a:r>
                        <a:rPr lang="en-US" sz="2400" b="1" i="1" baseline="0" dirty="0"/>
                        <a:t>   V</a:t>
                      </a:r>
                      <a:r>
                        <a:rPr lang="en-US" sz="2400" b="1" i="1" baseline="-25000" dirty="0"/>
                        <a:t>1</a:t>
                      </a:r>
                      <a:endParaRPr lang="en-US" sz="240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t>P</a:t>
                      </a:r>
                      <a:r>
                        <a:rPr lang="en-US" sz="2400" b="1" i="1" baseline="-25000" dirty="0"/>
                        <a:t>1</a:t>
                      </a:r>
                      <a:r>
                        <a:rPr lang="en-US" sz="2400" b="1" i="1" baseline="0" dirty="0"/>
                        <a:t>   V</a:t>
                      </a:r>
                      <a:r>
                        <a:rPr lang="en-US" sz="2400" b="1" i="1" baseline="-25000" dirty="0"/>
                        <a:t>2</a:t>
                      </a:r>
                      <a:endParaRPr lang="en-US" sz="2400" b="1" i="1" dirty="0"/>
                    </a:p>
                  </a:txBody>
                  <a:tcPr/>
                </a:tc>
                <a:tc>
                  <a:txBody>
                    <a:bodyPr/>
                    <a:lstStyle/>
                    <a:p>
                      <a:pPr algn="ctr"/>
                      <a:r>
                        <a:rPr lang="en-US" sz="2400" b="1" i="1" dirty="0"/>
                        <a:t>-P</a:t>
                      </a:r>
                      <a:r>
                        <a:rPr lang="en-US" sz="2400" b="1" i="1" baseline="-25000" dirty="0"/>
                        <a:t>1</a:t>
                      </a:r>
                      <a:r>
                        <a:rPr lang="en-US" sz="2400" b="1" i="1" baseline="0" dirty="0"/>
                        <a:t>(V</a:t>
                      </a:r>
                      <a:r>
                        <a:rPr lang="en-US" sz="2400" b="1" i="1" baseline="-25000" dirty="0"/>
                        <a:t>2</a:t>
                      </a:r>
                      <a:r>
                        <a:rPr lang="en-US" sz="2400" b="1" i="1" baseline="0" dirty="0"/>
                        <a:t>-V</a:t>
                      </a:r>
                      <a:r>
                        <a:rPr lang="en-US" sz="2400" b="1" i="1" baseline="-25000" dirty="0"/>
                        <a:t>1</a:t>
                      </a:r>
                      <a:r>
                        <a:rPr lang="en-US" sz="2400" b="1" i="1" baseline="0" dirty="0"/>
                        <a:t>)</a:t>
                      </a:r>
                      <a:endParaRPr lang="en-US" sz="2400" b="1" i="1" dirty="0"/>
                    </a:p>
                  </a:txBody>
                  <a:tcPr/>
                </a:tc>
                <a:extLst>
                  <a:ext uri="{0D108BD9-81ED-4DB2-BD59-A6C34878D82A}">
                    <a16:rowId xmlns:a16="http://schemas.microsoft.com/office/drawing/2014/main" val="2827175614"/>
                  </a:ext>
                </a:extLst>
              </a:tr>
              <a:tr h="685154">
                <a:tc>
                  <a:txBody>
                    <a:bodyPr/>
                    <a:lstStyle/>
                    <a:p>
                      <a:pPr algn="ctr"/>
                      <a:r>
                        <a:rPr lang="en-US" sz="2400" b="1" dirty="0"/>
                        <a:t>Constant </a:t>
                      </a:r>
                      <a:r>
                        <a:rPr lang="en-US" sz="2400" b="1" i="1" dirty="0"/>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t>P</a:t>
                      </a:r>
                      <a:r>
                        <a:rPr lang="en-US" sz="2400" b="1" i="1" baseline="-25000" dirty="0"/>
                        <a:t>1</a:t>
                      </a:r>
                      <a:r>
                        <a:rPr lang="en-US" sz="2400" b="1" i="1" baseline="0" dirty="0"/>
                        <a:t>   V</a:t>
                      </a:r>
                      <a:r>
                        <a:rPr lang="en-US" sz="2400" b="1" i="1" baseline="-25000" dirty="0"/>
                        <a:t>1</a:t>
                      </a:r>
                      <a:endParaRPr lang="en-US" sz="240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t>P</a:t>
                      </a:r>
                      <a:r>
                        <a:rPr lang="en-US" sz="2400" b="1" i="1" baseline="-25000" dirty="0"/>
                        <a:t>1</a:t>
                      </a:r>
                      <a:r>
                        <a:rPr lang="en-US" sz="2400" b="1" i="1" baseline="0" dirty="0"/>
                        <a:t>V</a:t>
                      </a:r>
                      <a:r>
                        <a:rPr lang="en-US" sz="2400" b="1" i="1" baseline="-25000" dirty="0"/>
                        <a:t>1</a:t>
                      </a:r>
                      <a:r>
                        <a:rPr lang="en-US" sz="2400" b="1" i="1" baseline="0" dirty="0"/>
                        <a:t>/V</a:t>
                      </a:r>
                      <a:r>
                        <a:rPr lang="en-US" sz="2400" b="1" i="1" baseline="-25000" dirty="0"/>
                        <a:t>2</a:t>
                      </a:r>
                      <a:r>
                        <a:rPr lang="en-US" sz="2400" b="1" i="1" baseline="0" dirty="0"/>
                        <a:t>   </a:t>
                      </a:r>
                      <a:r>
                        <a:rPr lang="en-US" sz="2400" b="1" i="1" baseline="0" dirty="0" err="1"/>
                        <a:t>V</a:t>
                      </a:r>
                      <a:r>
                        <a:rPr lang="en-US" sz="2400" b="1" i="1" baseline="-25000" dirty="0" err="1"/>
                        <a:t>2</a:t>
                      </a:r>
                      <a:endParaRPr lang="en-US" sz="2400" b="1" i="1"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i="1" dirty="0"/>
                    </a:p>
                  </a:txBody>
                  <a:tcPr/>
                </a:tc>
                <a:tc>
                  <a:txBody>
                    <a:bodyPr/>
                    <a:lstStyle/>
                    <a:p>
                      <a:pPr algn="ctr"/>
                      <a:r>
                        <a:rPr lang="en-US" sz="2400" b="1" i="1" dirty="0"/>
                        <a:t>-P</a:t>
                      </a:r>
                      <a:r>
                        <a:rPr lang="en-US" sz="2400" b="1" i="1" baseline="-25000" dirty="0"/>
                        <a:t>1</a:t>
                      </a:r>
                      <a:r>
                        <a:rPr lang="en-US" sz="2400" b="1" i="1" baseline="0" dirty="0"/>
                        <a:t>V</a:t>
                      </a:r>
                      <a:r>
                        <a:rPr lang="en-US" sz="2400" b="1" i="1" baseline="-25000" dirty="0"/>
                        <a:t>1</a:t>
                      </a:r>
                      <a:r>
                        <a:rPr lang="en-US" sz="2400" b="1" i="1" baseline="0" dirty="0"/>
                        <a:t> ln(V</a:t>
                      </a:r>
                      <a:r>
                        <a:rPr lang="en-US" sz="2400" b="1" i="1" baseline="-25000" dirty="0"/>
                        <a:t>2</a:t>
                      </a:r>
                      <a:r>
                        <a:rPr lang="en-US" sz="2400" b="1" i="1" baseline="0" dirty="0"/>
                        <a:t>/V</a:t>
                      </a:r>
                      <a:r>
                        <a:rPr lang="en-US" sz="2400" b="1" i="1" baseline="-25000" dirty="0"/>
                        <a:t>1</a:t>
                      </a:r>
                      <a:r>
                        <a:rPr lang="en-US" sz="2400" b="1" i="1" baseline="0" dirty="0"/>
                        <a:t>)</a:t>
                      </a:r>
                      <a:endParaRPr lang="en-US" sz="2400" b="1" i="1" dirty="0"/>
                    </a:p>
                  </a:txBody>
                  <a:tcPr/>
                </a:tc>
                <a:extLst>
                  <a:ext uri="{0D108BD9-81ED-4DB2-BD59-A6C34878D82A}">
                    <a16:rowId xmlns:a16="http://schemas.microsoft.com/office/drawing/2014/main" val="3518518716"/>
                  </a:ext>
                </a:extLst>
              </a:tr>
            </a:tbl>
          </a:graphicData>
        </a:graphic>
      </p:graphicFrame>
      <p:sp>
        <p:nvSpPr>
          <p:cNvPr id="6" name="TextBox 5">
            <a:extLst>
              <a:ext uri="{FF2B5EF4-FFF2-40B4-BE49-F238E27FC236}">
                <a16:creationId xmlns:a16="http://schemas.microsoft.com/office/drawing/2014/main" id="{83CADBA3-E5BC-42E3-B34A-7FB79B669F54}"/>
              </a:ext>
            </a:extLst>
          </p:cNvPr>
          <p:cNvSpPr txBox="1"/>
          <p:nvPr/>
        </p:nvSpPr>
        <p:spPr>
          <a:xfrm>
            <a:off x="304800" y="228600"/>
            <a:ext cx="7239000" cy="461665"/>
          </a:xfrm>
          <a:prstGeom prst="rect">
            <a:avLst/>
          </a:prstGeom>
          <a:noFill/>
        </p:spPr>
        <p:txBody>
          <a:bodyPr wrap="square" rtlCol="0">
            <a:spAutoFit/>
          </a:bodyPr>
          <a:lstStyle/>
          <a:p>
            <a:r>
              <a:rPr lang="en-US" sz="2400" dirty="0">
                <a:latin typeface="+mj-lt"/>
              </a:rPr>
              <a:t>Summary of results</a:t>
            </a:r>
          </a:p>
        </p:txBody>
      </p:sp>
    </p:spTree>
    <p:extLst>
      <p:ext uri="{BB962C8B-B14F-4D97-AF65-F5344CB8AC3E}">
        <p14:creationId xmlns:p14="http://schemas.microsoft.com/office/powerpoint/2010/main" val="2719443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C0A966-0BB7-44EB-8402-94165BB8AA18}"/>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8D12ABCF-35ED-46F2-BBCF-A88E6742E7F9}"/>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C9CF1979-8887-47EE-893F-B70168EDCF83}"/>
              </a:ext>
            </a:extLst>
          </p:cNvPr>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a:extLst>
              <a:ext uri="{FF2B5EF4-FFF2-40B4-BE49-F238E27FC236}">
                <a16:creationId xmlns:a16="http://schemas.microsoft.com/office/drawing/2014/main" id="{85052BA8-7010-411B-A4C8-CCAFDBB49AF6}"/>
              </a:ext>
            </a:extLst>
          </p:cNvPr>
          <p:cNvSpPr txBox="1"/>
          <p:nvPr/>
        </p:nvSpPr>
        <p:spPr>
          <a:xfrm>
            <a:off x="228600" y="228600"/>
            <a:ext cx="7848600" cy="461665"/>
          </a:xfrm>
          <a:prstGeom prst="rect">
            <a:avLst/>
          </a:prstGeom>
          <a:noFill/>
        </p:spPr>
        <p:txBody>
          <a:bodyPr wrap="square" rtlCol="0">
            <a:spAutoFit/>
          </a:bodyPr>
          <a:lstStyle/>
          <a:p>
            <a:r>
              <a:rPr lang="en-US" sz="2400" dirty="0">
                <a:latin typeface="+mj-lt"/>
              </a:rPr>
              <a:t>Now consider the effects of heat on the system</a:t>
            </a:r>
          </a:p>
        </p:txBody>
      </p:sp>
      <p:graphicFrame>
        <p:nvGraphicFramePr>
          <p:cNvPr id="6" name="Object 5">
            <a:extLst>
              <a:ext uri="{FF2B5EF4-FFF2-40B4-BE49-F238E27FC236}">
                <a16:creationId xmlns:a16="http://schemas.microsoft.com/office/drawing/2014/main" id="{2ED32066-CB05-49EF-AF16-6CF12D8AA08C}"/>
              </a:ext>
            </a:extLst>
          </p:cNvPr>
          <p:cNvGraphicFramePr>
            <a:graphicFrameLocks noChangeAspect="1"/>
          </p:cNvGraphicFramePr>
          <p:nvPr>
            <p:extLst>
              <p:ext uri="{D42A27DB-BD31-4B8C-83A1-F6EECF244321}">
                <p14:modId xmlns:p14="http://schemas.microsoft.com/office/powerpoint/2010/main" val="2852264135"/>
              </p:ext>
            </p:extLst>
          </p:nvPr>
        </p:nvGraphicFramePr>
        <p:xfrm>
          <a:off x="609600" y="838200"/>
          <a:ext cx="5667375" cy="1279525"/>
        </p:xfrm>
        <a:graphic>
          <a:graphicData uri="http://schemas.openxmlformats.org/presentationml/2006/ole">
            <mc:AlternateContent xmlns:mc="http://schemas.openxmlformats.org/markup-compatibility/2006">
              <mc:Choice xmlns:v="urn:schemas-microsoft-com:vml" Requires="v">
                <p:oleObj spid="_x0000_s17551" name="Equation" r:id="rId4" imgW="8099967" imgH="1828966" progId="Equation.DSMT4">
                  <p:embed/>
                </p:oleObj>
              </mc:Choice>
              <mc:Fallback>
                <p:oleObj name="Equation" r:id="rId4" imgW="8099967" imgH="1828966" progId="Equation.DSMT4">
                  <p:embed/>
                  <p:pic>
                    <p:nvPicPr>
                      <p:cNvPr id="6" name="Object 5">
                        <a:extLst>
                          <a:ext uri="{FF2B5EF4-FFF2-40B4-BE49-F238E27FC236}">
                            <a16:creationId xmlns:a16="http://schemas.microsoft.com/office/drawing/2014/main" id="{EDED9F2F-E809-4D71-90B1-3CA43ED01BE9}"/>
                          </a:ext>
                        </a:extLst>
                      </p:cNvPr>
                      <p:cNvPicPr/>
                      <p:nvPr/>
                    </p:nvPicPr>
                    <p:blipFill>
                      <a:blip r:embed="rId5"/>
                      <a:stretch>
                        <a:fillRect/>
                      </a:stretch>
                    </p:blipFill>
                    <p:spPr>
                      <a:xfrm>
                        <a:off x="609600" y="838200"/>
                        <a:ext cx="5667375" cy="127952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F7297AC0-E427-4791-BAAE-06AE99F7581A}"/>
              </a:ext>
            </a:extLst>
          </p:cNvPr>
          <p:cNvSpPr txBox="1"/>
          <p:nvPr/>
        </p:nvSpPr>
        <p:spPr>
          <a:xfrm>
            <a:off x="609600" y="2206887"/>
            <a:ext cx="6491288" cy="1938992"/>
          </a:xfrm>
          <a:prstGeom prst="rect">
            <a:avLst/>
          </a:prstGeom>
          <a:noFill/>
        </p:spPr>
        <p:txBody>
          <a:bodyPr wrap="square" rtlCol="0">
            <a:spAutoFit/>
          </a:bodyPr>
          <a:lstStyle/>
          <a:p>
            <a:r>
              <a:rPr lang="en-US" sz="2400" dirty="0">
                <a:latin typeface="+mj-lt"/>
              </a:rPr>
              <a:t>Special for an ideal gas system –</a:t>
            </a:r>
          </a:p>
          <a:p>
            <a:pPr lvl="1"/>
            <a:r>
              <a:rPr lang="en-US" sz="2400" dirty="0">
                <a:latin typeface="+mj-lt"/>
              </a:rPr>
              <a:t>Equation of state</a:t>
            </a:r>
          </a:p>
          <a:p>
            <a:pPr lvl="1"/>
            <a:endParaRPr lang="en-US" sz="2400" dirty="0">
              <a:latin typeface="+mj-lt"/>
            </a:endParaRPr>
          </a:p>
          <a:p>
            <a:pPr lvl="1"/>
            <a:endParaRPr lang="en-US" sz="2400" dirty="0">
              <a:latin typeface="+mj-lt"/>
            </a:endParaRPr>
          </a:p>
          <a:p>
            <a:pPr lvl="1"/>
            <a:r>
              <a:rPr lang="en-US" sz="2400" dirty="0">
                <a:latin typeface="+mj-lt"/>
              </a:rPr>
              <a:t>Internal energy</a:t>
            </a:r>
          </a:p>
        </p:txBody>
      </p:sp>
      <p:graphicFrame>
        <p:nvGraphicFramePr>
          <p:cNvPr id="8" name="Object 7">
            <a:extLst>
              <a:ext uri="{FF2B5EF4-FFF2-40B4-BE49-F238E27FC236}">
                <a16:creationId xmlns:a16="http://schemas.microsoft.com/office/drawing/2014/main" id="{D6E356D5-C7C7-47B7-98BC-5AB136187BD7}"/>
              </a:ext>
            </a:extLst>
          </p:cNvPr>
          <p:cNvGraphicFramePr>
            <a:graphicFrameLocks noChangeAspect="1"/>
          </p:cNvGraphicFramePr>
          <p:nvPr>
            <p:extLst>
              <p:ext uri="{D42A27DB-BD31-4B8C-83A1-F6EECF244321}">
                <p14:modId xmlns:p14="http://schemas.microsoft.com/office/powerpoint/2010/main" val="944899480"/>
              </p:ext>
            </p:extLst>
          </p:nvPr>
        </p:nvGraphicFramePr>
        <p:xfrm>
          <a:off x="3671888" y="2668183"/>
          <a:ext cx="2651125" cy="800100"/>
        </p:xfrm>
        <a:graphic>
          <a:graphicData uri="http://schemas.openxmlformats.org/presentationml/2006/ole">
            <mc:AlternateContent xmlns:mc="http://schemas.openxmlformats.org/markup-compatibility/2006">
              <mc:Choice xmlns:v="urn:schemas-microsoft-com:vml" Requires="v">
                <p:oleObj spid="_x0000_s17552" name="Equation" r:id="rId6" imgW="2651884" imgH="800017" progId="Equation.DSMT4">
                  <p:embed/>
                </p:oleObj>
              </mc:Choice>
              <mc:Fallback>
                <p:oleObj name="Equation" r:id="rId6" imgW="2651884" imgH="800017" progId="Equation.DSMT4">
                  <p:embed/>
                  <p:pic>
                    <p:nvPicPr>
                      <p:cNvPr id="5" name="Object 4">
                        <a:extLst>
                          <a:ext uri="{FF2B5EF4-FFF2-40B4-BE49-F238E27FC236}">
                            <a16:creationId xmlns:a16="http://schemas.microsoft.com/office/drawing/2014/main" id="{B11612BE-C7CE-46B2-8F98-56586D8C75B6}"/>
                          </a:ext>
                        </a:extLst>
                      </p:cNvPr>
                      <p:cNvPicPr/>
                      <p:nvPr/>
                    </p:nvPicPr>
                    <p:blipFill>
                      <a:blip r:embed="rId7"/>
                      <a:stretch>
                        <a:fillRect/>
                      </a:stretch>
                    </p:blipFill>
                    <p:spPr>
                      <a:xfrm>
                        <a:off x="3671888" y="2668183"/>
                        <a:ext cx="2651125" cy="8001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367DAAA3-8109-4B12-923C-290B56824715}"/>
              </a:ext>
            </a:extLst>
          </p:cNvPr>
          <p:cNvGraphicFramePr>
            <a:graphicFrameLocks noChangeAspect="1"/>
          </p:cNvGraphicFramePr>
          <p:nvPr>
            <p:extLst>
              <p:ext uri="{D42A27DB-BD31-4B8C-83A1-F6EECF244321}">
                <p14:modId xmlns:p14="http://schemas.microsoft.com/office/powerpoint/2010/main" val="1000259010"/>
              </p:ext>
            </p:extLst>
          </p:nvPr>
        </p:nvGraphicFramePr>
        <p:xfrm>
          <a:off x="3882559" y="3419164"/>
          <a:ext cx="3106434" cy="1348846"/>
        </p:xfrm>
        <a:graphic>
          <a:graphicData uri="http://schemas.openxmlformats.org/presentationml/2006/ole">
            <mc:AlternateContent xmlns:mc="http://schemas.openxmlformats.org/markup-compatibility/2006">
              <mc:Choice xmlns:v="urn:schemas-microsoft-com:vml" Requires="v">
                <p:oleObj spid="_x0000_s17553" name="Equation" r:id="rId8" imgW="965160" imgH="419040" progId="Equation.DSMT4">
                  <p:embed/>
                </p:oleObj>
              </mc:Choice>
              <mc:Fallback>
                <p:oleObj name="Equation" r:id="rId8" imgW="965160" imgH="419040" progId="Equation.DSMT4">
                  <p:embed/>
                  <p:pic>
                    <p:nvPicPr>
                      <p:cNvPr id="7" name="Object 6">
                        <a:extLst>
                          <a:ext uri="{FF2B5EF4-FFF2-40B4-BE49-F238E27FC236}">
                            <a16:creationId xmlns:a16="http://schemas.microsoft.com/office/drawing/2014/main" id="{8892F580-5ACE-417E-AF3E-3791EAF8E0AD}"/>
                          </a:ext>
                        </a:extLst>
                      </p:cNvPr>
                      <p:cNvPicPr/>
                      <p:nvPr/>
                    </p:nvPicPr>
                    <p:blipFill>
                      <a:blip r:embed="rId9"/>
                      <a:stretch>
                        <a:fillRect/>
                      </a:stretch>
                    </p:blipFill>
                    <p:spPr>
                      <a:xfrm>
                        <a:off x="3882559" y="3419164"/>
                        <a:ext cx="3106434" cy="1348846"/>
                      </a:xfrm>
                      <a:prstGeom prst="rect">
                        <a:avLst/>
                      </a:prstGeom>
                    </p:spPr>
                  </p:pic>
                </p:oleObj>
              </mc:Fallback>
            </mc:AlternateContent>
          </a:graphicData>
        </a:graphic>
      </p:graphicFrame>
    </p:spTree>
    <p:extLst>
      <p:ext uri="{BB962C8B-B14F-4D97-AF65-F5344CB8AC3E}">
        <p14:creationId xmlns:p14="http://schemas.microsoft.com/office/powerpoint/2010/main" val="3293352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291B4F-F2B1-4520-97AD-B6342EFB385B}"/>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F1F8E4D3-7288-43DC-82F8-056D60D3E606}"/>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E893BB21-AD9D-4550-A24F-5C2B0736B275}"/>
              </a:ext>
            </a:extLst>
          </p:cNvPr>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Table 9">
            <a:extLst>
              <a:ext uri="{FF2B5EF4-FFF2-40B4-BE49-F238E27FC236}">
                <a16:creationId xmlns:a16="http://schemas.microsoft.com/office/drawing/2014/main" id="{25224C25-BD94-420E-83D4-204E6AED0C83}"/>
              </a:ext>
            </a:extLst>
          </p:cNvPr>
          <p:cNvGraphicFramePr>
            <a:graphicFrameLocks noGrp="1"/>
          </p:cNvGraphicFramePr>
          <p:nvPr>
            <p:extLst>
              <p:ext uri="{D42A27DB-BD31-4B8C-83A1-F6EECF244321}">
                <p14:modId xmlns:p14="http://schemas.microsoft.com/office/powerpoint/2010/main" val="1606463602"/>
              </p:ext>
            </p:extLst>
          </p:nvPr>
        </p:nvGraphicFramePr>
        <p:xfrm>
          <a:off x="0" y="2560966"/>
          <a:ext cx="9144000" cy="3154034"/>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632527798"/>
                    </a:ext>
                  </a:extLst>
                </a:gridCol>
                <a:gridCol w="1295400">
                  <a:extLst>
                    <a:ext uri="{9D8B030D-6E8A-4147-A177-3AD203B41FA5}">
                      <a16:colId xmlns:a16="http://schemas.microsoft.com/office/drawing/2014/main" val="3717428219"/>
                    </a:ext>
                  </a:extLst>
                </a:gridCol>
                <a:gridCol w="2057400">
                  <a:extLst>
                    <a:ext uri="{9D8B030D-6E8A-4147-A177-3AD203B41FA5}">
                      <a16:colId xmlns:a16="http://schemas.microsoft.com/office/drawing/2014/main" val="587704848"/>
                    </a:ext>
                  </a:extLst>
                </a:gridCol>
                <a:gridCol w="2209800">
                  <a:extLst>
                    <a:ext uri="{9D8B030D-6E8A-4147-A177-3AD203B41FA5}">
                      <a16:colId xmlns:a16="http://schemas.microsoft.com/office/drawing/2014/main" val="2251884854"/>
                    </a:ext>
                  </a:extLst>
                </a:gridCol>
                <a:gridCol w="1371600">
                  <a:extLst>
                    <a:ext uri="{9D8B030D-6E8A-4147-A177-3AD203B41FA5}">
                      <a16:colId xmlns:a16="http://schemas.microsoft.com/office/drawing/2014/main" val="3477511307"/>
                    </a:ext>
                  </a:extLst>
                </a:gridCol>
                <a:gridCol w="1219200">
                  <a:extLst>
                    <a:ext uri="{9D8B030D-6E8A-4147-A177-3AD203B41FA5}">
                      <a16:colId xmlns:a16="http://schemas.microsoft.com/office/drawing/2014/main" val="3710639019"/>
                    </a:ext>
                  </a:extLst>
                </a:gridCol>
              </a:tblGrid>
              <a:tr h="685154">
                <a:tc>
                  <a:txBody>
                    <a:bodyPr/>
                    <a:lstStyle/>
                    <a:p>
                      <a:pPr algn="ctr"/>
                      <a:r>
                        <a:rPr lang="en-US" sz="2400" b="1" dirty="0"/>
                        <a:t>Con.</a:t>
                      </a:r>
                    </a:p>
                  </a:txBody>
                  <a:tcPr/>
                </a:tc>
                <a:tc>
                  <a:txBody>
                    <a:bodyPr/>
                    <a:lstStyle/>
                    <a:p>
                      <a:pPr algn="ctr"/>
                      <a:r>
                        <a:rPr lang="en-US" sz="2400" b="1" dirty="0"/>
                        <a:t>Initial</a:t>
                      </a:r>
                    </a:p>
                  </a:txBody>
                  <a:tcPr/>
                </a:tc>
                <a:tc>
                  <a:txBody>
                    <a:bodyPr/>
                    <a:lstStyle/>
                    <a:p>
                      <a:pPr algn="ctr"/>
                      <a:r>
                        <a:rPr lang="en-US" sz="2400" b="1" dirty="0"/>
                        <a:t>Final</a:t>
                      </a:r>
                    </a:p>
                  </a:txBody>
                  <a:tcPr/>
                </a:tc>
                <a:tc>
                  <a:txBody>
                    <a:bodyPr/>
                    <a:lstStyle/>
                    <a:p>
                      <a:pPr algn="ctr"/>
                      <a:r>
                        <a:rPr lang="en-US" sz="2400" b="1" i="1" dirty="0"/>
                        <a:t>W</a:t>
                      </a:r>
                    </a:p>
                  </a:txBody>
                  <a:tcPr/>
                </a:tc>
                <a:tc>
                  <a:txBody>
                    <a:bodyPr/>
                    <a:lstStyle/>
                    <a:p>
                      <a:pPr algn="ctr"/>
                      <a:r>
                        <a:rPr lang="en-US" sz="2400" b="1" i="1" dirty="0">
                          <a:latin typeface="Symbol" panose="05050102010706020507" pitchFamily="18" charset="2"/>
                        </a:rPr>
                        <a:t>D</a:t>
                      </a:r>
                      <a:r>
                        <a:rPr lang="en-US" sz="2400" b="1" i="1" dirty="0"/>
                        <a:t>U</a:t>
                      </a:r>
                    </a:p>
                  </a:txBody>
                  <a:tcPr/>
                </a:tc>
                <a:tc>
                  <a:txBody>
                    <a:bodyPr/>
                    <a:lstStyle/>
                    <a:p>
                      <a:pPr algn="ctr"/>
                      <a:r>
                        <a:rPr lang="en-US" sz="2400" b="1" i="1" dirty="0"/>
                        <a:t>Q</a:t>
                      </a:r>
                    </a:p>
                  </a:txBody>
                  <a:tcPr/>
                </a:tc>
                <a:extLst>
                  <a:ext uri="{0D108BD9-81ED-4DB2-BD59-A6C34878D82A}">
                    <a16:rowId xmlns:a16="http://schemas.microsoft.com/office/drawing/2014/main" val="179207372"/>
                  </a:ext>
                </a:extLst>
              </a:tr>
              <a:tr h="685154">
                <a:tc>
                  <a:txBody>
                    <a:bodyPr/>
                    <a:lstStyle/>
                    <a:p>
                      <a:pPr algn="ctr"/>
                      <a:r>
                        <a:rPr lang="en-US" sz="2400" b="1" i="1" dirty="0"/>
                        <a:t>V</a:t>
                      </a:r>
                      <a:endParaRPr lang="en-US" sz="2400" b="1" dirty="0"/>
                    </a:p>
                  </a:txBody>
                  <a:tcPr/>
                </a:tc>
                <a:tc>
                  <a:txBody>
                    <a:bodyPr/>
                    <a:lstStyle/>
                    <a:p>
                      <a:pPr algn="ctr"/>
                      <a:r>
                        <a:rPr lang="en-US" sz="2400" b="1" i="1" dirty="0"/>
                        <a:t>P</a:t>
                      </a:r>
                      <a:r>
                        <a:rPr lang="en-US" sz="2400" b="1" i="1" baseline="-25000" dirty="0"/>
                        <a:t>1</a:t>
                      </a:r>
                      <a:r>
                        <a:rPr lang="en-US" sz="2400" b="1" i="1" baseline="0" dirty="0"/>
                        <a:t>   V</a:t>
                      </a:r>
                      <a:r>
                        <a:rPr lang="en-US" sz="2400" b="1" i="1" baseline="-25000" dirty="0"/>
                        <a:t>1</a:t>
                      </a:r>
                      <a:endParaRPr lang="en-US" sz="240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t>P</a:t>
                      </a:r>
                      <a:r>
                        <a:rPr lang="en-US" sz="2400" b="1" i="1" baseline="-25000" dirty="0"/>
                        <a:t>2</a:t>
                      </a:r>
                      <a:r>
                        <a:rPr lang="en-US" sz="2400" b="1" i="1" baseline="0" dirty="0"/>
                        <a:t>   V</a:t>
                      </a:r>
                      <a:r>
                        <a:rPr lang="en-US" sz="2400" b="1" i="1" baseline="-25000" dirty="0"/>
                        <a:t>1</a:t>
                      </a:r>
                      <a:endParaRPr lang="en-US" sz="2400" b="1" i="1" dirty="0"/>
                    </a:p>
                    <a:p>
                      <a:pPr algn="ctr"/>
                      <a:endParaRPr lang="en-US" sz="2400" b="1" dirty="0"/>
                    </a:p>
                  </a:txBody>
                  <a:tcPr/>
                </a:tc>
                <a:tc>
                  <a:txBody>
                    <a:bodyPr/>
                    <a:lstStyle/>
                    <a:p>
                      <a:pPr algn="ctr"/>
                      <a:r>
                        <a:rPr lang="en-US" sz="2400" b="1" dirty="0"/>
                        <a:t>0</a:t>
                      </a:r>
                    </a:p>
                  </a:txBody>
                  <a:tcPr/>
                </a:tc>
                <a:tc>
                  <a:txBody>
                    <a:bodyPr/>
                    <a:lstStyle/>
                    <a:p>
                      <a:pPr algn="ctr"/>
                      <a:endParaRPr lang="en-US" sz="2400" b="1" dirty="0"/>
                    </a:p>
                  </a:txBody>
                  <a:tcPr/>
                </a:tc>
                <a:tc>
                  <a:txBody>
                    <a:bodyPr/>
                    <a:lstStyle/>
                    <a:p>
                      <a:pPr algn="ctr"/>
                      <a:r>
                        <a:rPr lang="en-US" sz="2400" b="1" i="1" dirty="0">
                          <a:latin typeface="Symbol" panose="05050102010706020507" pitchFamily="18" charset="2"/>
                        </a:rPr>
                        <a:t>D</a:t>
                      </a:r>
                      <a:r>
                        <a:rPr lang="en-US" sz="2400" b="1" i="1" dirty="0"/>
                        <a:t>U</a:t>
                      </a:r>
                    </a:p>
                  </a:txBody>
                  <a:tcPr/>
                </a:tc>
                <a:extLst>
                  <a:ext uri="{0D108BD9-81ED-4DB2-BD59-A6C34878D82A}">
                    <a16:rowId xmlns:a16="http://schemas.microsoft.com/office/drawing/2014/main" val="2380400341"/>
                  </a:ext>
                </a:extLst>
              </a:tr>
              <a:tr h="685154">
                <a:tc>
                  <a:txBody>
                    <a:bodyPr/>
                    <a:lstStyle/>
                    <a:p>
                      <a:pPr algn="ctr"/>
                      <a:r>
                        <a:rPr lang="en-US" sz="2400" b="1" i="1" dirty="0"/>
                        <a:t>P</a:t>
                      </a:r>
                      <a:endParaRPr lang="en-US" sz="2400" b="1" dirty="0"/>
                    </a:p>
                  </a:txBody>
                  <a:tcPr/>
                </a:tc>
                <a:tc>
                  <a:txBody>
                    <a:bodyPr/>
                    <a:lstStyle/>
                    <a:p>
                      <a:pPr algn="ctr"/>
                      <a:r>
                        <a:rPr lang="en-US" sz="2400" b="1" i="1" dirty="0"/>
                        <a:t>P</a:t>
                      </a:r>
                      <a:r>
                        <a:rPr lang="en-US" sz="2400" b="1" i="1" baseline="-25000" dirty="0"/>
                        <a:t>1</a:t>
                      </a:r>
                      <a:r>
                        <a:rPr lang="en-US" sz="2400" b="1" i="1" baseline="0" dirty="0"/>
                        <a:t>   V</a:t>
                      </a:r>
                      <a:r>
                        <a:rPr lang="en-US" sz="2400" b="1" i="1" baseline="-25000" dirty="0"/>
                        <a:t>1</a:t>
                      </a:r>
                      <a:endParaRPr lang="en-US" sz="240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t>P</a:t>
                      </a:r>
                      <a:r>
                        <a:rPr lang="en-US" sz="2400" b="1" i="1" baseline="-25000" dirty="0"/>
                        <a:t>1</a:t>
                      </a:r>
                      <a:r>
                        <a:rPr lang="en-US" sz="2400" b="1" i="1" baseline="0" dirty="0"/>
                        <a:t>   V</a:t>
                      </a:r>
                      <a:r>
                        <a:rPr lang="en-US" sz="2400" b="1" i="1" baseline="-25000" dirty="0"/>
                        <a:t>2</a:t>
                      </a:r>
                      <a:endParaRPr lang="en-US" sz="2400" b="1" i="1" dirty="0"/>
                    </a:p>
                  </a:txBody>
                  <a:tcPr/>
                </a:tc>
                <a:tc>
                  <a:txBody>
                    <a:bodyPr/>
                    <a:lstStyle/>
                    <a:p>
                      <a:pPr algn="ctr"/>
                      <a:r>
                        <a:rPr lang="en-US" sz="2400" b="1" i="1" dirty="0"/>
                        <a:t>-P</a:t>
                      </a:r>
                      <a:r>
                        <a:rPr lang="en-US" sz="2400" b="1" i="1" baseline="-25000" dirty="0"/>
                        <a:t>1</a:t>
                      </a:r>
                      <a:r>
                        <a:rPr lang="en-US" sz="2400" b="1" i="1" baseline="0" dirty="0"/>
                        <a:t>(V</a:t>
                      </a:r>
                      <a:r>
                        <a:rPr lang="en-US" sz="2400" b="1" i="1" baseline="-25000" dirty="0"/>
                        <a:t>2</a:t>
                      </a:r>
                      <a:r>
                        <a:rPr lang="en-US" sz="2400" b="1" i="1" baseline="0" dirty="0"/>
                        <a:t>-V</a:t>
                      </a:r>
                      <a:r>
                        <a:rPr lang="en-US" sz="2400" b="1" i="1" baseline="-25000" dirty="0"/>
                        <a:t>1</a:t>
                      </a:r>
                      <a:r>
                        <a:rPr lang="en-US" sz="2400" b="1" i="1" baseline="0" dirty="0"/>
                        <a:t>)</a:t>
                      </a:r>
                      <a:endParaRPr lang="en-US" sz="2400" b="1" i="1" dirty="0"/>
                    </a:p>
                  </a:txBody>
                  <a:tcPr/>
                </a:tc>
                <a:tc>
                  <a:txBody>
                    <a:bodyPr/>
                    <a:lstStyle/>
                    <a:p>
                      <a:pPr algn="ctr"/>
                      <a:endParaRPr lang="en-US" sz="240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latin typeface="Symbol" panose="05050102010706020507" pitchFamily="18" charset="2"/>
                        </a:rPr>
                        <a:t>D</a:t>
                      </a:r>
                      <a:r>
                        <a:rPr lang="en-US" sz="2400" b="1" i="1" dirty="0"/>
                        <a:t>U-W</a:t>
                      </a:r>
                    </a:p>
                    <a:p>
                      <a:pPr algn="ctr"/>
                      <a:endParaRPr lang="en-US" sz="2400" b="1" i="1" dirty="0"/>
                    </a:p>
                  </a:txBody>
                  <a:tcPr/>
                </a:tc>
                <a:extLst>
                  <a:ext uri="{0D108BD9-81ED-4DB2-BD59-A6C34878D82A}">
                    <a16:rowId xmlns:a16="http://schemas.microsoft.com/office/drawing/2014/main" val="2827175614"/>
                  </a:ext>
                </a:extLst>
              </a:tr>
              <a:tr h="685154">
                <a:tc>
                  <a:txBody>
                    <a:bodyPr/>
                    <a:lstStyle/>
                    <a:p>
                      <a:pPr algn="ctr"/>
                      <a:r>
                        <a:rPr lang="en-US" sz="2400" b="1" i="1" dirty="0"/>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t>P</a:t>
                      </a:r>
                      <a:r>
                        <a:rPr lang="en-US" sz="2400" b="1" i="1" baseline="-25000" dirty="0"/>
                        <a:t>1</a:t>
                      </a:r>
                      <a:r>
                        <a:rPr lang="en-US" sz="2400" b="1" i="1" baseline="0" dirty="0"/>
                        <a:t>   V</a:t>
                      </a:r>
                      <a:r>
                        <a:rPr lang="en-US" sz="2400" b="1" i="1" baseline="-25000" dirty="0"/>
                        <a:t>1</a:t>
                      </a:r>
                      <a:endParaRPr lang="en-US" sz="240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t>P</a:t>
                      </a:r>
                      <a:r>
                        <a:rPr lang="en-US" sz="2400" b="1" i="1" baseline="-25000" dirty="0"/>
                        <a:t>1</a:t>
                      </a:r>
                      <a:r>
                        <a:rPr lang="en-US" sz="2400" b="1" i="1" baseline="0" dirty="0"/>
                        <a:t>V</a:t>
                      </a:r>
                      <a:r>
                        <a:rPr lang="en-US" sz="2400" b="1" i="1" baseline="-25000" dirty="0"/>
                        <a:t>1</a:t>
                      </a:r>
                      <a:r>
                        <a:rPr lang="en-US" sz="2400" b="1" i="1" baseline="0" dirty="0"/>
                        <a:t>/V</a:t>
                      </a:r>
                      <a:r>
                        <a:rPr lang="en-US" sz="2400" b="1" i="1" baseline="-25000" dirty="0"/>
                        <a:t>2</a:t>
                      </a:r>
                      <a:r>
                        <a:rPr lang="en-US" sz="2400" b="1" i="1" baseline="0" dirty="0"/>
                        <a:t>   </a:t>
                      </a:r>
                      <a:r>
                        <a:rPr lang="en-US" sz="2400" b="1" i="1" baseline="0" dirty="0" err="1"/>
                        <a:t>V</a:t>
                      </a:r>
                      <a:r>
                        <a:rPr lang="en-US" sz="2400" b="1" i="1" baseline="-25000" dirty="0" err="1"/>
                        <a:t>2</a:t>
                      </a:r>
                      <a:endParaRPr lang="en-US" sz="2400" b="1" i="1"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i="1" dirty="0"/>
                    </a:p>
                  </a:txBody>
                  <a:tcPr/>
                </a:tc>
                <a:tc>
                  <a:txBody>
                    <a:bodyPr/>
                    <a:lstStyle/>
                    <a:p>
                      <a:pPr algn="ctr"/>
                      <a:r>
                        <a:rPr lang="en-US" sz="2400" b="1" i="1" dirty="0"/>
                        <a:t>-P</a:t>
                      </a:r>
                      <a:r>
                        <a:rPr lang="en-US" sz="2400" b="1" i="1" baseline="-25000" dirty="0"/>
                        <a:t>1</a:t>
                      </a:r>
                      <a:r>
                        <a:rPr lang="en-US" sz="2400" b="1" i="1" baseline="0" dirty="0"/>
                        <a:t>V</a:t>
                      </a:r>
                      <a:r>
                        <a:rPr lang="en-US" sz="2400" b="1" i="1" baseline="-25000" dirty="0"/>
                        <a:t>1</a:t>
                      </a:r>
                      <a:r>
                        <a:rPr lang="en-US" sz="2400" b="1" i="1" baseline="0" dirty="0"/>
                        <a:t> ln(V</a:t>
                      </a:r>
                      <a:r>
                        <a:rPr lang="en-US" sz="2400" b="1" i="1" baseline="-25000" dirty="0"/>
                        <a:t>2</a:t>
                      </a:r>
                      <a:r>
                        <a:rPr lang="en-US" sz="2400" b="1" i="1" baseline="0" dirty="0"/>
                        <a:t>/V</a:t>
                      </a:r>
                      <a:r>
                        <a:rPr lang="en-US" sz="2400" b="1" i="1" baseline="-25000" dirty="0"/>
                        <a:t>1</a:t>
                      </a:r>
                      <a:r>
                        <a:rPr lang="en-US" sz="2400" b="1" i="1" baseline="0" dirty="0"/>
                        <a:t>)</a:t>
                      </a:r>
                      <a:endParaRPr lang="en-US" sz="2400" b="1" i="1" dirty="0"/>
                    </a:p>
                  </a:txBody>
                  <a:tcPr/>
                </a:tc>
                <a:tc>
                  <a:txBody>
                    <a:bodyPr/>
                    <a:lstStyle/>
                    <a:p>
                      <a:pPr algn="ctr"/>
                      <a:r>
                        <a:rPr lang="en-US" sz="2400" b="1" i="1" dirty="0"/>
                        <a:t>0</a:t>
                      </a:r>
                    </a:p>
                  </a:txBody>
                  <a:tcPr/>
                </a:tc>
                <a:tc>
                  <a:txBody>
                    <a:bodyPr/>
                    <a:lstStyle/>
                    <a:p>
                      <a:pPr algn="ctr"/>
                      <a:r>
                        <a:rPr lang="en-US" sz="2400" b="1" i="1" dirty="0"/>
                        <a:t>-W</a:t>
                      </a:r>
                    </a:p>
                  </a:txBody>
                  <a:tcPr/>
                </a:tc>
                <a:extLst>
                  <a:ext uri="{0D108BD9-81ED-4DB2-BD59-A6C34878D82A}">
                    <a16:rowId xmlns:a16="http://schemas.microsoft.com/office/drawing/2014/main" val="3518518716"/>
                  </a:ext>
                </a:extLst>
              </a:tr>
            </a:tbl>
          </a:graphicData>
        </a:graphic>
      </p:graphicFrame>
      <p:sp>
        <p:nvSpPr>
          <p:cNvPr id="6" name="TextBox 5">
            <a:extLst>
              <a:ext uri="{FF2B5EF4-FFF2-40B4-BE49-F238E27FC236}">
                <a16:creationId xmlns:a16="http://schemas.microsoft.com/office/drawing/2014/main" id="{EB7910F0-F076-48B5-AB54-9DCAE198D55E}"/>
              </a:ext>
            </a:extLst>
          </p:cNvPr>
          <p:cNvSpPr txBox="1"/>
          <p:nvPr/>
        </p:nvSpPr>
        <p:spPr>
          <a:xfrm>
            <a:off x="152400" y="136525"/>
            <a:ext cx="8839200" cy="461665"/>
          </a:xfrm>
          <a:prstGeom prst="rect">
            <a:avLst/>
          </a:prstGeom>
          <a:noFill/>
        </p:spPr>
        <p:txBody>
          <a:bodyPr wrap="square" rtlCol="0">
            <a:spAutoFit/>
          </a:bodyPr>
          <a:lstStyle/>
          <a:p>
            <a:r>
              <a:rPr lang="en-US" sz="2400" dirty="0">
                <a:latin typeface="+mj-lt"/>
              </a:rPr>
              <a:t>Consider the ideal gas processes that we have just discussed:</a:t>
            </a:r>
          </a:p>
        </p:txBody>
      </p:sp>
      <p:graphicFrame>
        <p:nvGraphicFramePr>
          <p:cNvPr id="7" name="Object 6">
            <a:extLst>
              <a:ext uri="{FF2B5EF4-FFF2-40B4-BE49-F238E27FC236}">
                <a16:creationId xmlns:a16="http://schemas.microsoft.com/office/drawing/2014/main" id="{FC1CCD98-A7E6-4474-8188-32CFAF515178}"/>
              </a:ext>
            </a:extLst>
          </p:cNvPr>
          <p:cNvGraphicFramePr>
            <a:graphicFrameLocks noChangeAspect="1"/>
          </p:cNvGraphicFramePr>
          <p:nvPr>
            <p:extLst>
              <p:ext uri="{D42A27DB-BD31-4B8C-83A1-F6EECF244321}">
                <p14:modId xmlns:p14="http://schemas.microsoft.com/office/powerpoint/2010/main" val="1486652605"/>
              </p:ext>
            </p:extLst>
          </p:nvPr>
        </p:nvGraphicFramePr>
        <p:xfrm>
          <a:off x="6705598" y="3331931"/>
          <a:ext cx="1244309" cy="760411"/>
        </p:xfrm>
        <a:graphic>
          <a:graphicData uri="http://schemas.openxmlformats.org/presentationml/2006/ole">
            <mc:AlternateContent xmlns:mc="http://schemas.openxmlformats.org/markup-compatibility/2006">
              <mc:Choice xmlns:v="urn:schemas-microsoft-com:vml" Requires="v">
                <p:oleObj spid="_x0000_s18550" name="Equation" r:id="rId4" imgW="685800" imgH="419040" progId="Equation.DSMT4">
                  <p:embed/>
                </p:oleObj>
              </mc:Choice>
              <mc:Fallback>
                <p:oleObj name="Equation" r:id="rId4" imgW="685800" imgH="419040" progId="Equation.DSMT4">
                  <p:embed/>
                  <p:pic>
                    <p:nvPicPr>
                      <p:cNvPr id="0" name=""/>
                      <p:cNvPicPr/>
                      <p:nvPr/>
                    </p:nvPicPr>
                    <p:blipFill>
                      <a:blip r:embed="rId5"/>
                      <a:stretch>
                        <a:fillRect/>
                      </a:stretch>
                    </p:blipFill>
                    <p:spPr>
                      <a:xfrm>
                        <a:off x="6705598" y="3331931"/>
                        <a:ext cx="1244309" cy="760411"/>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D02F810-5B1F-4825-A342-07D3EE7E46B5}"/>
              </a:ext>
            </a:extLst>
          </p:cNvPr>
          <p:cNvGraphicFramePr>
            <a:graphicFrameLocks noChangeAspect="1"/>
          </p:cNvGraphicFramePr>
          <p:nvPr>
            <p:extLst>
              <p:ext uri="{D42A27DB-BD31-4B8C-83A1-F6EECF244321}">
                <p14:modId xmlns:p14="http://schemas.microsoft.com/office/powerpoint/2010/main" val="1116377067"/>
              </p:ext>
            </p:extLst>
          </p:nvPr>
        </p:nvGraphicFramePr>
        <p:xfrm>
          <a:off x="6683184" y="4143259"/>
          <a:ext cx="1244311" cy="760412"/>
        </p:xfrm>
        <a:graphic>
          <a:graphicData uri="http://schemas.openxmlformats.org/presentationml/2006/ole">
            <mc:AlternateContent xmlns:mc="http://schemas.openxmlformats.org/markup-compatibility/2006">
              <mc:Choice xmlns:v="urn:schemas-microsoft-com:vml" Requires="v">
                <p:oleObj spid="_x0000_s18551" name="Equation" r:id="rId6" imgW="685800" imgH="419040" progId="Equation.DSMT4">
                  <p:embed/>
                </p:oleObj>
              </mc:Choice>
              <mc:Fallback>
                <p:oleObj name="Equation" r:id="rId6" imgW="685800" imgH="419040" progId="Equation.DSMT4">
                  <p:embed/>
                  <p:pic>
                    <p:nvPicPr>
                      <p:cNvPr id="0" name=""/>
                      <p:cNvPicPr/>
                      <p:nvPr/>
                    </p:nvPicPr>
                    <p:blipFill>
                      <a:blip r:embed="rId7"/>
                      <a:stretch>
                        <a:fillRect/>
                      </a:stretch>
                    </p:blipFill>
                    <p:spPr>
                      <a:xfrm>
                        <a:off x="6683184" y="4143259"/>
                        <a:ext cx="1244311" cy="76041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4932CEED-4D05-40E2-91EE-1D53A1B82BA6}"/>
              </a:ext>
            </a:extLst>
          </p:cNvPr>
          <p:cNvGraphicFramePr>
            <a:graphicFrameLocks noChangeAspect="1"/>
          </p:cNvGraphicFramePr>
          <p:nvPr>
            <p:extLst>
              <p:ext uri="{D42A27DB-BD31-4B8C-83A1-F6EECF244321}">
                <p14:modId xmlns:p14="http://schemas.microsoft.com/office/powerpoint/2010/main" val="3656257281"/>
              </p:ext>
            </p:extLst>
          </p:nvPr>
        </p:nvGraphicFramePr>
        <p:xfrm>
          <a:off x="609600" y="838200"/>
          <a:ext cx="5667375" cy="1279525"/>
        </p:xfrm>
        <a:graphic>
          <a:graphicData uri="http://schemas.openxmlformats.org/presentationml/2006/ole">
            <mc:AlternateContent xmlns:mc="http://schemas.openxmlformats.org/markup-compatibility/2006">
              <mc:Choice xmlns:v="urn:schemas-microsoft-com:vml" Requires="v">
                <p:oleObj spid="_x0000_s18552" name="Equation" r:id="rId8" imgW="8099967" imgH="1828966" progId="Equation.DSMT4">
                  <p:embed/>
                </p:oleObj>
              </mc:Choice>
              <mc:Fallback>
                <p:oleObj name="Equation" r:id="rId8" imgW="8099967" imgH="1828966" progId="Equation.DSMT4">
                  <p:embed/>
                  <p:pic>
                    <p:nvPicPr>
                      <p:cNvPr id="6" name="Object 5">
                        <a:extLst>
                          <a:ext uri="{FF2B5EF4-FFF2-40B4-BE49-F238E27FC236}">
                            <a16:creationId xmlns:a16="http://schemas.microsoft.com/office/drawing/2014/main" id="{2ED32066-CB05-49EF-AF16-6CF12D8AA08C}"/>
                          </a:ext>
                        </a:extLst>
                      </p:cNvPr>
                      <p:cNvPicPr/>
                      <p:nvPr/>
                    </p:nvPicPr>
                    <p:blipFill>
                      <a:blip r:embed="rId9"/>
                      <a:stretch>
                        <a:fillRect/>
                      </a:stretch>
                    </p:blipFill>
                    <p:spPr>
                      <a:xfrm>
                        <a:off x="609600" y="838200"/>
                        <a:ext cx="5667375" cy="1279525"/>
                      </a:xfrm>
                      <a:prstGeom prst="rect">
                        <a:avLst/>
                      </a:prstGeom>
                    </p:spPr>
                  </p:pic>
                </p:oleObj>
              </mc:Fallback>
            </mc:AlternateContent>
          </a:graphicData>
        </a:graphic>
      </p:graphicFrame>
    </p:spTree>
    <p:extLst>
      <p:ext uri="{BB962C8B-B14F-4D97-AF65-F5344CB8AC3E}">
        <p14:creationId xmlns:p14="http://schemas.microsoft.com/office/powerpoint/2010/main" val="2056925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7DF95-0B2D-494D-92ED-B1AB5C26ADB0}"/>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F21ED217-4312-4117-BAE4-C5D216D985CF}"/>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4F6978C1-24DA-416E-9350-BA26C3D6634D}"/>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4128C3A2-4025-417D-8F3B-A51F9B7573E1}"/>
              </a:ext>
            </a:extLst>
          </p:cNvPr>
          <p:cNvSpPr txBox="1"/>
          <p:nvPr/>
        </p:nvSpPr>
        <p:spPr>
          <a:xfrm>
            <a:off x="228600" y="152400"/>
            <a:ext cx="8077200" cy="1200329"/>
          </a:xfrm>
          <a:prstGeom prst="rect">
            <a:avLst/>
          </a:prstGeom>
          <a:noFill/>
        </p:spPr>
        <p:txBody>
          <a:bodyPr wrap="square" rtlCol="0">
            <a:spAutoFit/>
          </a:bodyPr>
          <a:lstStyle/>
          <a:p>
            <a:r>
              <a:rPr lang="en-US" sz="2400" dirty="0">
                <a:latin typeface="+mj-lt"/>
              </a:rPr>
              <a:t>Now consider the case where Q=0, termed an “adiabatic” process for a system described by an ideal gas equation of state.</a:t>
            </a:r>
          </a:p>
        </p:txBody>
      </p:sp>
      <p:graphicFrame>
        <p:nvGraphicFramePr>
          <p:cNvPr id="6" name="Object 5">
            <a:extLst>
              <a:ext uri="{FF2B5EF4-FFF2-40B4-BE49-F238E27FC236}">
                <a16:creationId xmlns:a16="http://schemas.microsoft.com/office/drawing/2014/main" id="{72F0F380-9F4D-4049-982A-9AA53B8E7373}"/>
              </a:ext>
            </a:extLst>
          </p:cNvPr>
          <p:cNvGraphicFramePr>
            <a:graphicFrameLocks noChangeAspect="1"/>
          </p:cNvGraphicFramePr>
          <p:nvPr>
            <p:extLst>
              <p:ext uri="{D42A27DB-BD31-4B8C-83A1-F6EECF244321}">
                <p14:modId xmlns:p14="http://schemas.microsoft.com/office/powerpoint/2010/main" val="413748568"/>
              </p:ext>
            </p:extLst>
          </p:nvPr>
        </p:nvGraphicFramePr>
        <p:xfrm>
          <a:off x="838200" y="1241515"/>
          <a:ext cx="8215312" cy="5226050"/>
        </p:xfrm>
        <a:graphic>
          <a:graphicData uri="http://schemas.openxmlformats.org/presentationml/2006/ole">
            <mc:AlternateContent xmlns:mc="http://schemas.openxmlformats.org/markup-compatibility/2006">
              <mc:Choice xmlns:v="urn:schemas-microsoft-com:vml" Requires="v">
                <p:oleObj spid="_x0000_s19496" name="Equation" r:id="rId4" imgW="3454200" imgH="2197080" progId="Equation.DSMT4">
                  <p:embed/>
                </p:oleObj>
              </mc:Choice>
              <mc:Fallback>
                <p:oleObj name="Equation" r:id="rId4" imgW="3454200" imgH="2197080" progId="Equation.DSMT4">
                  <p:embed/>
                  <p:pic>
                    <p:nvPicPr>
                      <p:cNvPr id="0" name=""/>
                      <p:cNvPicPr/>
                      <p:nvPr/>
                    </p:nvPicPr>
                    <p:blipFill>
                      <a:blip r:embed="rId5"/>
                      <a:stretch>
                        <a:fillRect/>
                      </a:stretch>
                    </p:blipFill>
                    <p:spPr>
                      <a:xfrm>
                        <a:off x="838200" y="1241515"/>
                        <a:ext cx="8215312" cy="5226050"/>
                      </a:xfrm>
                      <a:prstGeom prst="rect">
                        <a:avLst/>
                      </a:prstGeom>
                    </p:spPr>
                  </p:pic>
                </p:oleObj>
              </mc:Fallback>
            </mc:AlternateContent>
          </a:graphicData>
        </a:graphic>
      </p:graphicFrame>
    </p:spTree>
    <p:extLst>
      <p:ext uri="{BB962C8B-B14F-4D97-AF65-F5344CB8AC3E}">
        <p14:creationId xmlns:p14="http://schemas.microsoft.com/office/powerpoint/2010/main" val="3910358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463406-AA3B-4A4D-87FD-F36EFF3D40F0}"/>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81583B0B-E8AE-4152-8CB8-5F8960D5AA69}"/>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068F2836-BEC9-40E6-9F40-EAA6152BE78F}"/>
              </a:ext>
            </a:extLst>
          </p:cNvPr>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a:extLst>
              <a:ext uri="{FF2B5EF4-FFF2-40B4-BE49-F238E27FC236}">
                <a16:creationId xmlns:a16="http://schemas.microsoft.com/office/drawing/2014/main" id="{1EB11554-4E26-423C-827A-E3BD392A85FD}"/>
              </a:ext>
            </a:extLst>
          </p:cNvPr>
          <p:cNvGraphicFramePr>
            <a:graphicFrameLocks noChangeAspect="1"/>
          </p:cNvGraphicFramePr>
          <p:nvPr>
            <p:extLst>
              <p:ext uri="{D42A27DB-BD31-4B8C-83A1-F6EECF244321}">
                <p14:modId xmlns:p14="http://schemas.microsoft.com/office/powerpoint/2010/main" val="3402367090"/>
              </p:ext>
            </p:extLst>
          </p:nvPr>
        </p:nvGraphicFramePr>
        <p:xfrm>
          <a:off x="914400" y="417496"/>
          <a:ext cx="5334000" cy="1768492"/>
        </p:xfrm>
        <a:graphic>
          <a:graphicData uri="http://schemas.openxmlformats.org/presentationml/2006/ole">
            <mc:AlternateContent xmlns:mc="http://schemas.openxmlformats.org/markup-compatibility/2006">
              <mc:Choice xmlns:v="urn:schemas-microsoft-com:vml" Requires="v">
                <p:oleObj spid="_x0000_s20550" name="Equation" r:id="rId4" imgW="2374560" imgH="787320" progId="Equation.DSMT4">
                  <p:embed/>
                </p:oleObj>
              </mc:Choice>
              <mc:Fallback>
                <p:oleObj name="Equation" r:id="rId4" imgW="2374560" imgH="787320" progId="Equation.DSMT4">
                  <p:embed/>
                  <p:pic>
                    <p:nvPicPr>
                      <p:cNvPr id="0" name=""/>
                      <p:cNvPicPr/>
                      <p:nvPr/>
                    </p:nvPicPr>
                    <p:blipFill>
                      <a:blip r:embed="rId5"/>
                      <a:stretch>
                        <a:fillRect/>
                      </a:stretch>
                    </p:blipFill>
                    <p:spPr>
                      <a:xfrm>
                        <a:off x="914400" y="417496"/>
                        <a:ext cx="5334000" cy="1768492"/>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FD7F039E-5636-44A5-8724-9AC446A26C8F}"/>
              </a:ext>
            </a:extLst>
          </p:cNvPr>
          <p:cNvPicPr>
            <a:picLocks noChangeAspect="1"/>
          </p:cNvPicPr>
          <p:nvPr/>
        </p:nvPicPr>
        <p:blipFill>
          <a:blip r:embed="rId6"/>
          <a:stretch>
            <a:fillRect/>
          </a:stretch>
        </p:blipFill>
        <p:spPr>
          <a:xfrm>
            <a:off x="0" y="2108408"/>
            <a:ext cx="9144000" cy="4328624"/>
          </a:xfrm>
          <a:prstGeom prst="rect">
            <a:avLst/>
          </a:prstGeom>
        </p:spPr>
      </p:pic>
      <p:graphicFrame>
        <p:nvGraphicFramePr>
          <p:cNvPr id="7" name="Object 6">
            <a:extLst>
              <a:ext uri="{FF2B5EF4-FFF2-40B4-BE49-F238E27FC236}">
                <a16:creationId xmlns:a16="http://schemas.microsoft.com/office/drawing/2014/main" id="{52EEC0FC-4B8B-4BEF-A96E-1D1F5C37562B}"/>
              </a:ext>
            </a:extLst>
          </p:cNvPr>
          <p:cNvGraphicFramePr>
            <a:graphicFrameLocks noChangeAspect="1"/>
          </p:cNvGraphicFramePr>
          <p:nvPr>
            <p:extLst>
              <p:ext uri="{D42A27DB-BD31-4B8C-83A1-F6EECF244321}">
                <p14:modId xmlns:p14="http://schemas.microsoft.com/office/powerpoint/2010/main" val="2031797139"/>
              </p:ext>
            </p:extLst>
          </p:nvPr>
        </p:nvGraphicFramePr>
        <p:xfrm>
          <a:off x="3602843" y="2362200"/>
          <a:ext cx="1938313" cy="1774049"/>
        </p:xfrm>
        <a:graphic>
          <a:graphicData uri="http://schemas.openxmlformats.org/presentationml/2006/ole">
            <mc:AlternateContent xmlns:mc="http://schemas.openxmlformats.org/markup-compatibility/2006">
              <mc:Choice xmlns:v="urn:schemas-microsoft-com:vml" Requires="v">
                <p:oleObj spid="_x0000_s20551" name="Equation" r:id="rId7" imgW="749160" imgH="685800" progId="Equation.DSMT4">
                  <p:embed/>
                </p:oleObj>
              </mc:Choice>
              <mc:Fallback>
                <p:oleObj name="Equation" r:id="rId7" imgW="749160" imgH="685800" progId="Equation.DSMT4">
                  <p:embed/>
                  <p:pic>
                    <p:nvPicPr>
                      <p:cNvPr id="0" name=""/>
                      <p:cNvPicPr/>
                      <p:nvPr/>
                    </p:nvPicPr>
                    <p:blipFill>
                      <a:blip r:embed="rId8"/>
                      <a:stretch>
                        <a:fillRect/>
                      </a:stretch>
                    </p:blipFill>
                    <p:spPr>
                      <a:xfrm>
                        <a:off x="3602843" y="2362200"/>
                        <a:ext cx="1938313" cy="1774049"/>
                      </a:xfrm>
                      <a:prstGeom prst="rect">
                        <a:avLst/>
                      </a:prstGeom>
                    </p:spPr>
                  </p:pic>
                </p:oleObj>
              </mc:Fallback>
            </mc:AlternateContent>
          </a:graphicData>
        </a:graphic>
      </p:graphicFrame>
    </p:spTree>
    <p:extLst>
      <p:ext uri="{BB962C8B-B14F-4D97-AF65-F5344CB8AC3E}">
        <p14:creationId xmlns:p14="http://schemas.microsoft.com/office/powerpoint/2010/main" val="2572459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204E62-7EDD-45FD-A4FF-AB6B27425689}"/>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A7CA3A39-3945-4409-B0E0-53739C5EA47B}"/>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B755AB00-1689-475C-B181-90ABEF578F48}"/>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A334086E-DF8D-4B66-9832-9BB676842DC3}"/>
              </a:ext>
            </a:extLst>
          </p:cNvPr>
          <p:cNvSpPr txBox="1"/>
          <p:nvPr/>
        </p:nvSpPr>
        <p:spPr>
          <a:xfrm>
            <a:off x="304800" y="304800"/>
            <a:ext cx="8382000" cy="830997"/>
          </a:xfrm>
          <a:prstGeom prst="rect">
            <a:avLst/>
          </a:prstGeom>
          <a:noFill/>
        </p:spPr>
        <p:txBody>
          <a:bodyPr wrap="square" rtlCol="0">
            <a:spAutoFit/>
          </a:bodyPr>
          <a:lstStyle/>
          <a:p>
            <a:r>
              <a:rPr lang="en-US" sz="2400" dirty="0">
                <a:latin typeface="+mj-lt"/>
              </a:rPr>
              <a:t>The notion of heat capacity</a:t>
            </a:r>
          </a:p>
          <a:p>
            <a:pPr lvl="1"/>
            <a:r>
              <a:rPr lang="en-US" sz="2400" dirty="0">
                <a:latin typeface="+mj-lt"/>
              </a:rPr>
              <a:t>The rate of heat increment per increment of temperature</a:t>
            </a:r>
          </a:p>
        </p:txBody>
      </p:sp>
      <p:graphicFrame>
        <p:nvGraphicFramePr>
          <p:cNvPr id="6" name="Object 5">
            <a:extLst>
              <a:ext uri="{FF2B5EF4-FFF2-40B4-BE49-F238E27FC236}">
                <a16:creationId xmlns:a16="http://schemas.microsoft.com/office/drawing/2014/main" id="{D9452669-5440-4E6A-B802-F1E2AEF81CB2}"/>
              </a:ext>
            </a:extLst>
          </p:cNvPr>
          <p:cNvGraphicFramePr>
            <a:graphicFrameLocks noChangeAspect="1"/>
          </p:cNvGraphicFramePr>
          <p:nvPr>
            <p:extLst>
              <p:ext uri="{D42A27DB-BD31-4B8C-83A1-F6EECF244321}">
                <p14:modId xmlns:p14="http://schemas.microsoft.com/office/powerpoint/2010/main" val="74828845"/>
              </p:ext>
            </p:extLst>
          </p:nvPr>
        </p:nvGraphicFramePr>
        <p:xfrm>
          <a:off x="465138" y="1135063"/>
          <a:ext cx="4640262" cy="922337"/>
        </p:xfrm>
        <a:graphic>
          <a:graphicData uri="http://schemas.openxmlformats.org/presentationml/2006/ole">
            <mc:AlternateContent xmlns:mc="http://schemas.openxmlformats.org/markup-compatibility/2006">
              <mc:Choice xmlns:v="urn:schemas-microsoft-com:vml" Requires="v">
                <p:oleObj spid="_x0000_s21568" name="Equation" r:id="rId4" imgW="1981080" imgH="393480" progId="Equation.DSMT4">
                  <p:embed/>
                </p:oleObj>
              </mc:Choice>
              <mc:Fallback>
                <p:oleObj name="Equation" r:id="rId4" imgW="1981080" imgH="393480" progId="Equation.DSMT4">
                  <p:embed/>
                  <p:pic>
                    <p:nvPicPr>
                      <p:cNvPr id="0" name=""/>
                      <p:cNvPicPr/>
                      <p:nvPr/>
                    </p:nvPicPr>
                    <p:blipFill>
                      <a:blip r:embed="rId5"/>
                      <a:stretch>
                        <a:fillRect/>
                      </a:stretch>
                    </p:blipFill>
                    <p:spPr>
                      <a:xfrm>
                        <a:off x="465138" y="1135063"/>
                        <a:ext cx="4640262" cy="922337"/>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899945B4-C51A-4A63-A1DC-001C3FF1AACB}"/>
              </a:ext>
            </a:extLst>
          </p:cNvPr>
          <p:cNvSpPr txBox="1"/>
          <p:nvPr/>
        </p:nvSpPr>
        <p:spPr>
          <a:xfrm>
            <a:off x="685800" y="2438400"/>
            <a:ext cx="6553200" cy="1295400"/>
          </a:xfrm>
          <a:prstGeom prst="rect">
            <a:avLst/>
          </a:prstGeom>
          <a:noFill/>
        </p:spPr>
        <p:txBody>
          <a:bodyPr wrap="square" rtlCol="0">
            <a:spAutoFit/>
          </a:bodyPr>
          <a:lstStyle/>
          <a:p>
            <a:endParaRPr lang="en-US" sz="2400" dirty="0">
              <a:latin typeface="+mj-lt"/>
            </a:endParaRPr>
          </a:p>
        </p:txBody>
      </p:sp>
      <p:sp>
        <p:nvSpPr>
          <p:cNvPr id="8" name="TextBox 7">
            <a:extLst>
              <a:ext uri="{FF2B5EF4-FFF2-40B4-BE49-F238E27FC236}">
                <a16:creationId xmlns:a16="http://schemas.microsoft.com/office/drawing/2014/main" id="{9329DEC5-1B2C-4CD8-A1F1-F2C2E1269B03}"/>
              </a:ext>
            </a:extLst>
          </p:cNvPr>
          <p:cNvSpPr txBox="1"/>
          <p:nvPr/>
        </p:nvSpPr>
        <p:spPr>
          <a:xfrm>
            <a:off x="304800" y="2430463"/>
            <a:ext cx="6629400" cy="461665"/>
          </a:xfrm>
          <a:prstGeom prst="rect">
            <a:avLst/>
          </a:prstGeom>
          <a:noFill/>
        </p:spPr>
        <p:txBody>
          <a:bodyPr wrap="square" rtlCol="0">
            <a:spAutoFit/>
          </a:bodyPr>
          <a:lstStyle/>
          <a:p>
            <a:r>
              <a:rPr lang="en-US" sz="2400" dirty="0">
                <a:latin typeface="+mj-lt"/>
              </a:rPr>
              <a:t>Constant volume process</a:t>
            </a:r>
          </a:p>
        </p:txBody>
      </p:sp>
      <p:graphicFrame>
        <p:nvGraphicFramePr>
          <p:cNvPr id="9" name="Object 8">
            <a:extLst>
              <a:ext uri="{FF2B5EF4-FFF2-40B4-BE49-F238E27FC236}">
                <a16:creationId xmlns:a16="http://schemas.microsoft.com/office/drawing/2014/main" id="{0C930AF7-6A69-4B49-8DEC-AB2FF9F63A5B}"/>
              </a:ext>
            </a:extLst>
          </p:cNvPr>
          <p:cNvGraphicFramePr>
            <a:graphicFrameLocks noChangeAspect="1"/>
          </p:cNvGraphicFramePr>
          <p:nvPr>
            <p:extLst>
              <p:ext uri="{D42A27DB-BD31-4B8C-83A1-F6EECF244321}">
                <p14:modId xmlns:p14="http://schemas.microsoft.com/office/powerpoint/2010/main" val="964445783"/>
              </p:ext>
            </p:extLst>
          </p:nvPr>
        </p:nvGraphicFramePr>
        <p:xfrm>
          <a:off x="838200" y="2854882"/>
          <a:ext cx="5924550" cy="1331912"/>
        </p:xfrm>
        <a:graphic>
          <a:graphicData uri="http://schemas.openxmlformats.org/presentationml/2006/ole">
            <mc:AlternateContent xmlns:mc="http://schemas.openxmlformats.org/markup-compatibility/2006">
              <mc:Choice xmlns:v="urn:schemas-microsoft-com:vml" Requires="v">
                <p:oleObj spid="_x0000_s21569" name="Equation" r:id="rId6" imgW="2031840" imgH="457200" progId="Equation.DSMT4">
                  <p:embed/>
                </p:oleObj>
              </mc:Choice>
              <mc:Fallback>
                <p:oleObj name="Equation" r:id="rId6" imgW="2031840" imgH="457200" progId="Equation.DSMT4">
                  <p:embed/>
                  <p:pic>
                    <p:nvPicPr>
                      <p:cNvPr id="0" name=""/>
                      <p:cNvPicPr/>
                      <p:nvPr/>
                    </p:nvPicPr>
                    <p:blipFill>
                      <a:blip r:embed="rId7"/>
                      <a:stretch>
                        <a:fillRect/>
                      </a:stretch>
                    </p:blipFill>
                    <p:spPr>
                      <a:xfrm>
                        <a:off x="838200" y="2854882"/>
                        <a:ext cx="5924550" cy="1331912"/>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42D77633-35A7-47B9-BEC8-E5A06DD4B200}"/>
              </a:ext>
            </a:extLst>
          </p:cNvPr>
          <p:cNvSpPr txBox="1"/>
          <p:nvPr/>
        </p:nvSpPr>
        <p:spPr>
          <a:xfrm>
            <a:off x="990600" y="4240777"/>
            <a:ext cx="7916862" cy="830997"/>
          </a:xfrm>
          <a:prstGeom prst="rect">
            <a:avLst/>
          </a:prstGeom>
          <a:noFill/>
        </p:spPr>
        <p:txBody>
          <a:bodyPr wrap="square" rtlCol="0">
            <a:spAutoFit/>
          </a:bodyPr>
          <a:lstStyle/>
          <a:p>
            <a:r>
              <a:rPr lang="en-US" sz="2400" dirty="0">
                <a:latin typeface="+mj-lt"/>
              </a:rPr>
              <a:t>Note that </a:t>
            </a:r>
            <a:r>
              <a:rPr lang="en-US" sz="2400" dirty="0">
                <a:latin typeface="Symbol" panose="05050102010706020507" pitchFamily="18" charset="2"/>
              </a:rPr>
              <a:t>g</a:t>
            </a:r>
            <a:r>
              <a:rPr lang="en-US" sz="2400" dirty="0">
                <a:latin typeface="+mj-lt"/>
              </a:rPr>
              <a:t> is temperature dependent, but it that contribution is generally a small correction.</a:t>
            </a:r>
          </a:p>
        </p:txBody>
      </p:sp>
    </p:spTree>
    <p:extLst>
      <p:ext uri="{BB962C8B-B14F-4D97-AF65-F5344CB8AC3E}">
        <p14:creationId xmlns:p14="http://schemas.microsoft.com/office/powerpoint/2010/main" val="9865744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FC3EAD-1487-4E8F-B03F-99C183D5FF08}"/>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C7E90E64-0930-4146-8385-773B849D5BEA}"/>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06EFE779-EE22-467B-B79F-1F5AC04959D4}"/>
              </a:ext>
            </a:extLst>
          </p:cNvPr>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a:extLst>
              <a:ext uri="{FF2B5EF4-FFF2-40B4-BE49-F238E27FC236}">
                <a16:creationId xmlns:a16="http://schemas.microsoft.com/office/drawing/2014/main" id="{9CAA31F0-48F4-49B3-9ED2-26F1D37CB8D7}"/>
              </a:ext>
            </a:extLst>
          </p:cNvPr>
          <p:cNvSpPr txBox="1"/>
          <p:nvPr/>
        </p:nvSpPr>
        <p:spPr>
          <a:xfrm>
            <a:off x="457200" y="381000"/>
            <a:ext cx="7010400" cy="461665"/>
          </a:xfrm>
          <a:prstGeom prst="rect">
            <a:avLst/>
          </a:prstGeom>
          <a:noFill/>
        </p:spPr>
        <p:txBody>
          <a:bodyPr wrap="square" rtlCol="0">
            <a:spAutoFit/>
          </a:bodyPr>
          <a:lstStyle/>
          <a:p>
            <a:r>
              <a:rPr lang="en-US" sz="2400" dirty="0">
                <a:latin typeface="+mj-lt"/>
              </a:rPr>
              <a:t>Constant pressure process</a:t>
            </a:r>
          </a:p>
        </p:txBody>
      </p:sp>
      <p:graphicFrame>
        <p:nvGraphicFramePr>
          <p:cNvPr id="6" name="Object 5">
            <a:extLst>
              <a:ext uri="{FF2B5EF4-FFF2-40B4-BE49-F238E27FC236}">
                <a16:creationId xmlns:a16="http://schemas.microsoft.com/office/drawing/2014/main" id="{6B57E6F2-A932-4E28-BEF9-F8C82840F22E}"/>
              </a:ext>
            </a:extLst>
          </p:cNvPr>
          <p:cNvGraphicFramePr>
            <a:graphicFrameLocks noChangeAspect="1"/>
          </p:cNvGraphicFramePr>
          <p:nvPr>
            <p:extLst>
              <p:ext uri="{D42A27DB-BD31-4B8C-83A1-F6EECF244321}">
                <p14:modId xmlns:p14="http://schemas.microsoft.com/office/powerpoint/2010/main" val="1749455441"/>
              </p:ext>
            </p:extLst>
          </p:nvPr>
        </p:nvGraphicFramePr>
        <p:xfrm>
          <a:off x="1143000" y="1143000"/>
          <a:ext cx="5999162" cy="2590800"/>
        </p:xfrm>
        <a:graphic>
          <a:graphicData uri="http://schemas.openxmlformats.org/presentationml/2006/ole">
            <mc:AlternateContent xmlns:mc="http://schemas.openxmlformats.org/markup-compatibility/2006">
              <mc:Choice xmlns:v="urn:schemas-microsoft-com:vml" Requires="v">
                <p:oleObj spid="_x0000_s22586" name="Equation" r:id="rId4" imgW="2057400" imgH="888840" progId="Equation.DSMT4">
                  <p:embed/>
                </p:oleObj>
              </mc:Choice>
              <mc:Fallback>
                <p:oleObj name="Equation" r:id="rId4" imgW="2057400" imgH="888840" progId="Equation.DSMT4">
                  <p:embed/>
                  <p:pic>
                    <p:nvPicPr>
                      <p:cNvPr id="9" name="Object 8">
                        <a:extLst>
                          <a:ext uri="{FF2B5EF4-FFF2-40B4-BE49-F238E27FC236}">
                            <a16:creationId xmlns:a16="http://schemas.microsoft.com/office/drawing/2014/main" id="{0C930AF7-6A69-4B49-8DEC-AB2FF9F63A5B}"/>
                          </a:ext>
                        </a:extLst>
                      </p:cNvPr>
                      <p:cNvPicPr/>
                      <p:nvPr/>
                    </p:nvPicPr>
                    <p:blipFill>
                      <a:blip r:embed="rId5"/>
                      <a:stretch>
                        <a:fillRect/>
                      </a:stretch>
                    </p:blipFill>
                    <p:spPr>
                      <a:xfrm>
                        <a:off x="1143000" y="1143000"/>
                        <a:ext cx="5999162" cy="25908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0A6CF97-DFE1-4E07-9DE2-29FBF49BA485}"/>
              </a:ext>
            </a:extLst>
          </p:cNvPr>
          <p:cNvGraphicFramePr>
            <a:graphicFrameLocks noChangeAspect="1"/>
          </p:cNvGraphicFramePr>
          <p:nvPr>
            <p:extLst>
              <p:ext uri="{D42A27DB-BD31-4B8C-83A1-F6EECF244321}">
                <p14:modId xmlns:p14="http://schemas.microsoft.com/office/powerpoint/2010/main" val="1399607109"/>
              </p:ext>
            </p:extLst>
          </p:nvPr>
        </p:nvGraphicFramePr>
        <p:xfrm>
          <a:off x="1295400" y="4191000"/>
          <a:ext cx="5999285" cy="1752600"/>
        </p:xfrm>
        <a:graphic>
          <a:graphicData uri="http://schemas.openxmlformats.org/presentationml/2006/ole">
            <mc:AlternateContent xmlns:mc="http://schemas.openxmlformats.org/markup-compatibility/2006">
              <mc:Choice xmlns:v="urn:schemas-microsoft-com:vml" Requires="v">
                <p:oleObj spid="_x0000_s22587" name="Equation" r:id="rId6" imgW="2260440" imgH="660240" progId="Equation.DSMT4">
                  <p:embed/>
                </p:oleObj>
              </mc:Choice>
              <mc:Fallback>
                <p:oleObj name="Equation" r:id="rId6" imgW="2260440" imgH="660240" progId="Equation.DSMT4">
                  <p:embed/>
                  <p:pic>
                    <p:nvPicPr>
                      <p:cNvPr id="0" name=""/>
                      <p:cNvPicPr/>
                      <p:nvPr/>
                    </p:nvPicPr>
                    <p:blipFill>
                      <a:blip r:embed="rId7"/>
                      <a:stretch>
                        <a:fillRect/>
                      </a:stretch>
                    </p:blipFill>
                    <p:spPr>
                      <a:xfrm>
                        <a:off x="1295400" y="4191000"/>
                        <a:ext cx="5999285" cy="1752600"/>
                      </a:xfrm>
                      <a:prstGeom prst="rect">
                        <a:avLst/>
                      </a:prstGeom>
                    </p:spPr>
                  </p:pic>
                </p:oleObj>
              </mc:Fallback>
            </mc:AlternateContent>
          </a:graphicData>
        </a:graphic>
      </p:graphicFrame>
    </p:spTree>
    <p:extLst>
      <p:ext uri="{BB962C8B-B14F-4D97-AF65-F5344CB8AC3E}">
        <p14:creationId xmlns:p14="http://schemas.microsoft.com/office/powerpoint/2010/main" val="2259479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F36619-A8D8-4C83-8BB7-AE9F96CFBBB2}"/>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A378AC3E-DF27-4D17-AF3D-E7AA4FEBD3E6}"/>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2E68D4DE-6CF7-471F-802F-8635365E6EE5}"/>
              </a:ext>
            </a:extLst>
          </p:cNvPr>
          <p:cNvSpPr>
            <a:spLocks noGrp="1"/>
          </p:cNvSpPr>
          <p:nvPr>
            <p:ph type="sldNum" sz="quarter" idx="12"/>
          </p:nvPr>
        </p:nvSpPr>
        <p:spPr/>
        <p:txBody>
          <a:bodyPr/>
          <a:lstStyle/>
          <a:p>
            <a:fld id="{CE368B07-CEBF-4C80-90AF-53B34FA04CF3}" type="slidenum">
              <a:rPr lang="en-US" smtClean="0"/>
              <a:t>19</a:t>
            </a:fld>
            <a:endParaRPr lang="en-US" dirty="0"/>
          </a:p>
        </p:txBody>
      </p:sp>
      <p:pic>
        <p:nvPicPr>
          <p:cNvPr id="5" name="Picture 4">
            <a:extLst>
              <a:ext uri="{FF2B5EF4-FFF2-40B4-BE49-F238E27FC236}">
                <a16:creationId xmlns:a16="http://schemas.microsoft.com/office/drawing/2014/main" id="{C6C98F1D-8314-4C0C-B86E-43A2094999C6}"/>
              </a:ext>
            </a:extLst>
          </p:cNvPr>
          <p:cNvPicPr>
            <a:picLocks noChangeAspect="1"/>
          </p:cNvPicPr>
          <p:nvPr/>
        </p:nvPicPr>
        <p:blipFill>
          <a:blip r:embed="rId2"/>
          <a:stretch>
            <a:fillRect/>
          </a:stretch>
        </p:blipFill>
        <p:spPr>
          <a:xfrm>
            <a:off x="0" y="1322668"/>
            <a:ext cx="8772525" cy="5029200"/>
          </a:xfrm>
          <a:prstGeom prst="rect">
            <a:avLst/>
          </a:prstGeom>
        </p:spPr>
      </p:pic>
      <p:sp>
        <p:nvSpPr>
          <p:cNvPr id="6" name="TextBox 5">
            <a:extLst>
              <a:ext uri="{FF2B5EF4-FFF2-40B4-BE49-F238E27FC236}">
                <a16:creationId xmlns:a16="http://schemas.microsoft.com/office/drawing/2014/main" id="{9EDFFF74-937F-490A-BE35-6EF02EA703D6}"/>
              </a:ext>
            </a:extLst>
          </p:cNvPr>
          <p:cNvSpPr txBox="1"/>
          <p:nvPr/>
        </p:nvSpPr>
        <p:spPr>
          <a:xfrm>
            <a:off x="152400" y="228600"/>
            <a:ext cx="8534400" cy="461665"/>
          </a:xfrm>
          <a:prstGeom prst="rect">
            <a:avLst/>
          </a:prstGeom>
          <a:noFill/>
        </p:spPr>
        <p:txBody>
          <a:bodyPr wrap="square" rtlCol="0">
            <a:spAutoFit/>
          </a:bodyPr>
          <a:lstStyle/>
          <a:p>
            <a:r>
              <a:rPr lang="en-US" sz="2400" dirty="0">
                <a:latin typeface="+mj-lt"/>
              </a:rPr>
              <a:t>Comment on your textbook’s discussion of enthalpy --</a:t>
            </a:r>
          </a:p>
        </p:txBody>
      </p:sp>
    </p:spTree>
    <p:extLst>
      <p:ext uri="{BB962C8B-B14F-4D97-AF65-F5344CB8AC3E}">
        <p14:creationId xmlns:p14="http://schemas.microsoft.com/office/powerpoint/2010/main" val="4290483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C8D0E0-1523-4D16-B8C0-1E19EDE218A5}"/>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AB817E37-3C14-4C82-95AD-A5846E9AC08D}"/>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61DC1933-7AB8-461F-BCBC-7CDD7293CA65}"/>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5" name="TextBox 4">
            <a:extLst>
              <a:ext uri="{FF2B5EF4-FFF2-40B4-BE49-F238E27FC236}">
                <a16:creationId xmlns:a16="http://schemas.microsoft.com/office/drawing/2014/main" id="{B71FA04F-D44B-49D6-A762-7F506F748F63}"/>
              </a:ext>
            </a:extLst>
          </p:cNvPr>
          <p:cNvSpPr txBox="1"/>
          <p:nvPr/>
        </p:nvSpPr>
        <p:spPr>
          <a:xfrm>
            <a:off x="152400" y="228600"/>
            <a:ext cx="8839200" cy="7755969"/>
          </a:xfrm>
          <a:prstGeom prst="rect">
            <a:avLst/>
          </a:prstGeom>
          <a:noFill/>
        </p:spPr>
        <p:txBody>
          <a:bodyPr wrap="square" rtlCol="0">
            <a:spAutoFit/>
          </a:bodyPr>
          <a:lstStyle/>
          <a:p>
            <a:r>
              <a:rPr lang="en-US" sz="2400" dirty="0">
                <a:latin typeface="+mj-lt"/>
              </a:rPr>
              <a:t>Your questions</a:t>
            </a:r>
          </a:p>
          <a:p>
            <a:r>
              <a:rPr lang="en-US" sz="2400" dirty="0">
                <a:latin typeface="+mj-lt"/>
              </a:rPr>
              <a:t>From Michael --</a:t>
            </a:r>
            <a:r>
              <a:rPr lang="en-US" dirty="0"/>
              <a:t>How is the concept of enthalpy not a violation of the concept of conservation of matter? "To create a rabbit out of nothing" like the book states seems like this would be a violation of this law.</a:t>
            </a:r>
          </a:p>
          <a:p>
            <a:r>
              <a:rPr lang="en-US" sz="2400" dirty="0">
                <a:latin typeface="+mj-lt"/>
              </a:rPr>
              <a:t>From Parker --</a:t>
            </a:r>
            <a:r>
              <a:rPr lang="en-US" dirty="0"/>
              <a:t>How slow is considered "slow" in change of volume that is </a:t>
            </a:r>
            <a:r>
              <a:rPr lang="en-US" dirty="0" err="1"/>
              <a:t>quasistatic</a:t>
            </a:r>
            <a:r>
              <a:rPr lang="en-US" dirty="0"/>
              <a:t> for compression work?</a:t>
            </a:r>
          </a:p>
          <a:p>
            <a:r>
              <a:rPr lang="en-US" sz="2400" dirty="0">
                <a:latin typeface="+mj-lt"/>
              </a:rPr>
              <a:t>From Kristen --</a:t>
            </a:r>
            <a:r>
              <a:rPr lang="en-US" dirty="0"/>
              <a:t>I would like to discuss how the book arrived at equation 1.39 where the volume times the temperature to the f/2 power is constant. Also I am confused about the part of the book which discusses the heat capacity at constant pressure where there is additional heat added to compensate for the energy lost as work. If we could discuss that in more detail to clarify that would be great!</a:t>
            </a:r>
          </a:p>
          <a:p>
            <a:r>
              <a:rPr lang="en-US" sz="2400" dirty="0"/>
              <a:t>From Annelise --</a:t>
            </a:r>
            <a:r>
              <a:rPr lang="en-US" dirty="0"/>
              <a:t>Can a compression be both </a:t>
            </a:r>
            <a:r>
              <a:rPr lang="en-US" dirty="0" err="1"/>
              <a:t>quasistatic</a:t>
            </a:r>
            <a:r>
              <a:rPr lang="en-US" dirty="0"/>
              <a:t> and adiabatic? I am confused about the difference between isothermal and </a:t>
            </a:r>
            <a:r>
              <a:rPr lang="en-US" dirty="0" err="1"/>
              <a:t>quasistatic</a:t>
            </a:r>
            <a:r>
              <a:rPr lang="en-US" dirty="0"/>
              <a:t> compressions? I am also confused on the concept of enthalpy. What is the significance of knowing the total energy needed to create a system out of nothing- what does that mean?</a:t>
            </a:r>
          </a:p>
          <a:p>
            <a:r>
              <a:rPr lang="en-US" sz="2400" dirty="0"/>
              <a:t>From Chao --</a:t>
            </a:r>
            <a:r>
              <a:rPr lang="en-US" dirty="0"/>
              <a:t>While expressing the work done to the system, why is there a negative sign before the formula?</a:t>
            </a:r>
          </a:p>
          <a:p>
            <a:r>
              <a:rPr lang="en-US" sz="2400" dirty="0"/>
              <a:t>From Nick --</a:t>
            </a:r>
            <a:r>
              <a:rPr lang="en-US" dirty="0"/>
              <a:t>can you go over again how the specific heat ratio, gamma, is related to degrees of freedom, f? I think my issue is still with the degrees of freedom bit, like why C_P and C_V have different degrees of freedom. </a:t>
            </a:r>
            <a:endParaRPr lang="en-US" sz="2400" dirty="0"/>
          </a:p>
          <a:p>
            <a:br>
              <a:rPr lang="en-US" sz="2400" dirty="0"/>
            </a:br>
            <a:endParaRPr lang="en-US" sz="2400" dirty="0"/>
          </a:p>
          <a:p>
            <a:br>
              <a:rPr lang="en-US" sz="2400" dirty="0"/>
            </a:br>
            <a:endParaRPr lang="en-US" sz="2400" dirty="0">
              <a:latin typeface="+mj-lt"/>
            </a:endParaRPr>
          </a:p>
        </p:txBody>
      </p:sp>
    </p:spTree>
    <p:extLst>
      <p:ext uri="{BB962C8B-B14F-4D97-AF65-F5344CB8AC3E}">
        <p14:creationId xmlns:p14="http://schemas.microsoft.com/office/powerpoint/2010/main" val="1467349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B319F-B828-4B4F-A2DB-E149E0EFCC62}"/>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B2385AC8-D9D2-44DF-8653-346A22E8F06E}"/>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BD5113DF-E713-443A-A77C-33E897235EBB}"/>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F5AB8B44-E2BB-4A76-937B-766D79D82C2D}"/>
              </a:ext>
            </a:extLst>
          </p:cNvPr>
          <p:cNvSpPr txBox="1"/>
          <p:nvPr/>
        </p:nvSpPr>
        <p:spPr>
          <a:xfrm>
            <a:off x="304800" y="304800"/>
            <a:ext cx="8001000" cy="3416320"/>
          </a:xfrm>
          <a:prstGeom prst="rect">
            <a:avLst/>
          </a:prstGeom>
          <a:noFill/>
        </p:spPr>
        <p:txBody>
          <a:bodyPr wrap="square" rtlCol="0">
            <a:spAutoFit/>
          </a:bodyPr>
          <a:lstStyle/>
          <a:p>
            <a:r>
              <a:rPr lang="en-US" sz="2400" dirty="0">
                <a:latin typeface="+mj-lt"/>
              </a:rPr>
              <a:t>Another approach is to recognize that the internal energy and the enthalpy are two types of energy among several others that we will want to study.    The key to sorting these out is to recognize that the parameters of this field – </a:t>
            </a:r>
            <a:r>
              <a:rPr lang="en-US" sz="2400" i="1" dirty="0">
                <a:latin typeface="+mj-lt"/>
              </a:rPr>
              <a:t>N,V,T,P,U,H…..</a:t>
            </a:r>
            <a:r>
              <a:rPr lang="en-US" sz="2400" dirty="0">
                <a:latin typeface="+mj-lt"/>
              </a:rPr>
              <a:t> are interdependent.   We can use mathematical constructs (Legendre transformations) to help.</a:t>
            </a:r>
          </a:p>
          <a:p>
            <a:endParaRPr lang="en-US" sz="2400" dirty="0">
              <a:latin typeface="+mj-lt"/>
            </a:endParaRPr>
          </a:p>
          <a:p>
            <a:r>
              <a:rPr lang="en-US" sz="2400" dirty="0">
                <a:latin typeface="+mj-lt"/>
              </a:rPr>
              <a:t>Example of specific heat for a constant pressure process</a:t>
            </a:r>
          </a:p>
        </p:txBody>
      </p:sp>
    </p:spTree>
    <p:extLst>
      <p:ext uri="{BB962C8B-B14F-4D97-AF65-F5344CB8AC3E}">
        <p14:creationId xmlns:p14="http://schemas.microsoft.com/office/powerpoint/2010/main" val="1580901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2AB7AA-53DA-4380-A179-5A6DF0E3157E}"/>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E4552A40-D30E-4A8E-8D3E-774337529A75}"/>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440EB681-B687-4565-B7D2-07E0D5E739AD}"/>
              </a:ext>
            </a:extLst>
          </p:cNvPr>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a:extLst>
              <a:ext uri="{FF2B5EF4-FFF2-40B4-BE49-F238E27FC236}">
                <a16:creationId xmlns:a16="http://schemas.microsoft.com/office/drawing/2014/main" id="{B4B2C02D-A9EA-410C-A86A-5E1FD939426E}"/>
              </a:ext>
            </a:extLst>
          </p:cNvPr>
          <p:cNvGraphicFramePr>
            <a:graphicFrameLocks noChangeAspect="1"/>
          </p:cNvGraphicFramePr>
          <p:nvPr>
            <p:extLst>
              <p:ext uri="{D42A27DB-BD31-4B8C-83A1-F6EECF244321}">
                <p14:modId xmlns:p14="http://schemas.microsoft.com/office/powerpoint/2010/main" val="323436290"/>
              </p:ext>
            </p:extLst>
          </p:nvPr>
        </p:nvGraphicFramePr>
        <p:xfrm>
          <a:off x="304800" y="136525"/>
          <a:ext cx="4572000" cy="1032222"/>
        </p:xfrm>
        <a:graphic>
          <a:graphicData uri="http://schemas.openxmlformats.org/presentationml/2006/ole">
            <mc:AlternateContent xmlns:mc="http://schemas.openxmlformats.org/markup-compatibility/2006">
              <mc:Choice xmlns:v="urn:schemas-microsoft-com:vml" Requires="v">
                <p:oleObj spid="_x0000_s24606" name="Equation" r:id="rId3" imgW="8099967" imgH="1828966" progId="Equation.DSMT4">
                  <p:embed/>
                </p:oleObj>
              </mc:Choice>
              <mc:Fallback>
                <p:oleObj name="Equation" r:id="rId3" imgW="8099967" imgH="1828966" progId="Equation.DSMT4">
                  <p:embed/>
                  <p:pic>
                    <p:nvPicPr>
                      <p:cNvPr id="6" name="Object 5">
                        <a:extLst>
                          <a:ext uri="{FF2B5EF4-FFF2-40B4-BE49-F238E27FC236}">
                            <a16:creationId xmlns:a16="http://schemas.microsoft.com/office/drawing/2014/main" id="{2ED32066-CB05-49EF-AF16-6CF12D8AA08C}"/>
                          </a:ext>
                        </a:extLst>
                      </p:cNvPr>
                      <p:cNvPicPr/>
                      <p:nvPr/>
                    </p:nvPicPr>
                    <p:blipFill>
                      <a:blip r:embed="rId4"/>
                      <a:stretch>
                        <a:fillRect/>
                      </a:stretch>
                    </p:blipFill>
                    <p:spPr>
                      <a:xfrm>
                        <a:off x="304800" y="136525"/>
                        <a:ext cx="4572000" cy="1032222"/>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8590FF6F-F461-4E17-80F4-37FA5D4B82DD}"/>
              </a:ext>
            </a:extLst>
          </p:cNvPr>
          <p:cNvSpPr txBox="1"/>
          <p:nvPr/>
        </p:nvSpPr>
        <p:spPr>
          <a:xfrm>
            <a:off x="228600" y="1155512"/>
            <a:ext cx="6491288" cy="1569660"/>
          </a:xfrm>
          <a:prstGeom prst="rect">
            <a:avLst/>
          </a:prstGeom>
          <a:noFill/>
        </p:spPr>
        <p:txBody>
          <a:bodyPr wrap="square" rtlCol="0">
            <a:spAutoFit/>
          </a:bodyPr>
          <a:lstStyle/>
          <a:p>
            <a:r>
              <a:rPr lang="en-US" sz="2400" dirty="0">
                <a:latin typeface="+mj-lt"/>
              </a:rPr>
              <a:t>Special for an ideal gas system –</a:t>
            </a:r>
          </a:p>
          <a:p>
            <a:pPr lvl="1"/>
            <a:r>
              <a:rPr lang="en-US" sz="2400" dirty="0">
                <a:latin typeface="+mj-lt"/>
              </a:rPr>
              <a:t>Equation of state</a:t>
            </a:r>
          </a:p>
          <a:p>
            <a:pPr lvl="1"/>
            <a:endParaRPr lang="en-US" sz="2400" dirty="0">
              <a:latin typeface="+mj-lt"/>
            </a:endParaRPr>
          </a:p>
          <a:p>
            <a:pPr lvl="1"/>
            <a:r>
              <a:rPr lang="en-US" sz="2400" dirty="0">
                <a:latin typeface="+mj-lt"/>
              </a:rPr>
              <a:t>Internal energy</a:t>
            </a:r>
          </a:p>
        </p:txBody>
      </p:sp>
      <p:graphicFrame>
        <p:nvGraphicFramePr>
          <p:cNvPr id="7" name="Object 6">
            <a:extLst>
              <a:ext uri="{FF2B5EF4-FFF2-40B4-BE49-F238E27FC236}">
                <a16:creationId xmlns:a16="http://schemas.microsoft.com/office/drawing/2014/main" id="{8D2F5A72-CAD6-40AB-83AD-9A253DD0A5DE}"/>
              </a:ext>
            </a:extLst>
          </p:cNvPr>
          <p:cNvGraphicFramePr>
            <a:graphicFrameLocks noChangeAspect="1"/>
          </p:cNvGraphicFramePr>
          <p:nvPr>
            <p:extLst>
              <p:ext uri="{D42A27DB-BD31-4B8C-83A1-F6EECF244321}">
                <p14:modId xmlns:p14="http://schemas.microsoft.com/office/powerpoint/2010/main" val="3068430658"/>
              </p:ext>
            </p:extLst>
          </p:nvPr>
        </p:nvGraphicFramePr>
        <p:xfrm>
          <a:off x="3124200" y="1483148"/>
          <a:ext cx="2239963" cy="676013"/>
        </p:xfrm>
        <a:graphic>
          <a:graphicData uri="http://schemas.openxmlformats.org/presentationml/2006/ole">
            <mc:AlternateContent xmlns:mc="http://schemas.openxmlformats.org/markup-compatibility/2006">
              <mc:Choice xmlns:v="urn:schemas-microsoft-com:vml" Requires="v">
                <p:oleObj spid="_x0000_s24607" name="Equation" r:id="rId5" imgW="2651884" imgH="800017" progId="Equation.DSMT4">
                  <p:embed/>
                </p:oleObj>
              </mc:Choice>
              <mc:Fallback>
                <p:oleObj name="Equation" r:id="rId5" imgW="2651884" imgH="800017" progId="Equation.DSMT4">
                  <p:embed/>
                  <p:pic>
                    <p:nvPicPr>
                      <p:cNvPr id="8" name="Object 7">
                        <a:extLst>
                          <a:ext uri="{FF2B5EF4-FFF2-40B4-BE49-F238E27FC236}">
                            <a16:creationId xmlns:a16="http://schemas.microsoft.com/office/drawing/2014/main" id="{D6E356D5-C7C7-47B7-98BC-5AB136187BD7}"/>
                          </a:ext>
                        </a:extLst>
                      </p:cNvPr>
                      <p:cNvPicPr/>
                      <p:nvPr/>
                    </p:nvPicPr>
                    <p:blipFill>
                      <a:blip r:embed="rId6"/>
                      <a:stretch>
                        <a:fillRect/>
                      </a:stretch>
                    </p:blipFill>
                    <p:spPr>
                      <a:xfrm>
                        <a:off x="3124200" y="1483148"/>
                        <a:ext cx="2239963" cy="676013"/>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6CD27253-DC2B-416A-9710-2190DB3773CB}"/>
              </a:ext>
            </a:extLst>
          </p:cNvPr>
          <p:cNvGraphicFramePr>
            <a:graphicFrameLocks noChangeAspect="1"/>
          </p:cNvGraphicFramePr>
          <p:nvPr>
            <p:extLst>
              <p:ext uri="{D42A27DB-BD31-4B8C-83A1-F6EECF244321}">
                <p14:modId xmlns:p14="http://schemas.microsoft.com/office/powerpoint/2010/main" val="1794715275"/>
              </p:ext>
            </p:extLst>
          </p:nvPr>
        </p:nvGraphicFramePr>
        <p:xfrm>
          <a:off x="3213847" y="2187734"/>
          <a:ext cx="2641600" cy="979651"/>
        </p:xfrm>
        <a:graphic>
          <a:graphicData uri="http://schemas.openxmlformats.org/presentationml/2006/ole">
            <mc:AlternateContent xmlns:mc="http://schemas.openxmlformats.org/markup-compatibility/2006">
              <mc:Choice xmlns:v="urn:schemas-microsoft-com:vml" Requires="v">
                <p:oleObj spid="_x0000_s24608" name="Equation" r:id="rId7" imgW="1130040" imgH="419040" progId="Equation.DSMT4">
                  <p:embed/>
                </p:oleObj>
              </mc:Choice>
              <mc:Fallback>
                <p:oleObj name="Equation" r:id="rId7" imgW="1130040" imgH="419040" progId="Equation.DSMT4">
                  <p:embed/>
                  <p:pic>
                    <p:nvPicPr>
                      <p:cNvPr id="9" name="Object 8">
                        <a:extLst>
                          <a:ext uri="{FF2B5EF4-FFF2-40B4-BE49-F238E27FC236}">
                            <a16:creationId xmlns:a16="http://schemas.microsoft.com/office/drawing/2014/main" id="{367DAAA3-8109-4B12-923C-290B56824715}"/>
                          </a:ext>
                        </a:extLst>
                      </p:cNvPr>
                      <p:cNvPicPr/>
                      <p:nvPr/>
                    </p:nvPicPr>
                    <p:blipFill>
                      <a:blip r:embed="rId8"/>
                      <a:stretch>
                        <a:fillRect/>
                      </a:stretch>
                    </p:blipFill>
                    <p:spPr>
                      <a:xfrm>
                        <a:off x="3213847" y="2187734"/>
                        <a:ext cx="2641600" cy="979651"/>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B27E63FF-ED42-4F2B-AE1F-74EE5A53DB6C}"/>
              </a:ext>
            </a:extLst>
          </p:cNvPr>
          <p:cNvGraphicFramePr>
            <a:graphicFrameLocks noChangeAspect="1"/>
          </p:cNvGraphicFramePr>
          <p:nvPr>
            <p:extLst>
              <p:ext uri="{D42A27DB-BD31-4B8C-83A1-F6EECF244321}">
                <p14:modId xmlns:p14="http://schemas.microsoft.com/office/powerpoint/2010/main" val="1812174189"/>
              </p:ext>
            </p:extLst>
          </p:nvPr>
        </p:nvGraphicFramePr>
        <p:xfrm>
          <a:off x="457199" y="3039573"/>
          <a:ext cx="4906963" cy="3373536"/>
        </p:xfrm>
        <a:graphic>
          <a:graphicData uri="http://schemas.openxmlformats.org/presentationml/2006/ole">
            <mc:AlternateContent xmlns:mc="http://schemas.openxmlformats.org/markup-compatibility/2006">
              <mc:Choice xmlns:v="urn:schemas-microsoft-com:vml" Requires="v">
                <p:oleObj spid="_x0000_s24609" name="Equation" r:id="rId9" imgW="2641320" imgH="1815840" progId="Equation.DSMT4">
                  <p:embed/>
                </p:oleObj>
              </mc:Choice>
              <mc:Fallback>
                <p:oleObj name="Equation" r:id="rId9" imgW="2641320" imgH="1815840" progId="Equation.DSMT4">
                  <p:embed/>
                  <p:pic>
                    <p:nvPicPr>
                      <p:cNvPr id="0" name=""/>
                      <p:cNvPicPr/>
                      <p:nvPr/>
                    </p:nvPicPr>
                    <p:blipFill>
                      <a:blip r:embed="rId10"/>
                      <a:stretch>
                        <a:fillRect/>
                      </a:stretch>
                    </p:blipFill>
                    <p:spPr>
                      <a:xfrm>
                        <a:off x="457199" y="3039573"/>
                        <a:ext cx="4906963" cy="3373536"/>
                      </a:xfrm>
                      <a:prstGeom prst="rect">
                        <a:avLst/>
                      </a:prstGeom>
                    </p:spPr>
                  </p:pic>
                </p:oleObj>
              </mc:Fallback>
            </mc:AlternateContent>
          </a:graphicData>
        </a:graphic>
      </p:graphicFrame>
    </p:spTree>
    <p:extLst>
      <p:ext uri="{BB962C8B-B14F-4D97-AF65-F5344CB8AC3E}">
        <p14:creationId xmlns:p14="http://schemas.microsoft.com/office/powerpoint/2010/main" val="1292935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453EC4-1B52-489D-B634-4F84DF74BD8A}"/>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32D81CD1-153F-467D-9C34-1401963A73CF}"/>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21B08951-F000-4C95-A68E-E9AABBC9CACF}"/>
              </a:ext>
            </a:extLst>
          </p:cNvPr>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a:extLst>
              <a:ext uri="{FF2B5EF4-FFF2-40B4-BE49-F238E27FC236}">
                <a16:creationId xmlns:a16="http://schemas.microsoft.com/office/drawing/2014/main" id="{530A6330-967F-42C2-9450-A58DE648BB32}"/>
              </a:ext>
            </a:extLst>
          </p:cNvPr>
          <p:cNvGraphicFramePr>
            <a:graphicFrameLocks noChangeAspect="1"/>
          </p:cNvGraphicFramePr>
          <p:nvPr>
            <p:extLst>
              <p:ext uri="{D42A27DB-BD31-4B8C-83A1-F6EECF244321}">
                <p14:modId xmlns:p14="http://schemas.microsoft.com/office/powerpoint/2010/main" val="4007279926"/>
              </p:ext>
            </p:extLst>
          </p:nvPr>
        </p:nvGraphicFramePr>
        <p:xfrm>
          <a:off x="152400" y="533400"/>
          <a:ext cx="8534400" cy="3337169"/>
        </p:xfrm>
        <a:graphic>
          <a:graphicData uri="http://schemas.openxmlformats.org/presentationml/2006/ole">
            <mc:AlternateContent xmlns:mc="http://schemas.openxmlformats.org/markup-compatibility/2006">
              <mc:Choice xmlns:v="urn:schemas-microsoft-com:vml" Requires="v">
                <p:oleObj spid="_x0000_s25606" name="Equation" r:id="rId3" imgW="3962160" imgH="1549080" progId="Equation.DSMT4">
                  <p:embed/>
                </p:oleObj>
              </mc:Choice>
              <mc:Fallback>
                <p:oleObj name="Equation" r:id="rId3" imgW="3962160" imgH="1549080" progId="Equation.DSMT4">
                  <p:embed/>
                  <p:pic>
                    <p:nvPicPr>
                      <p:cNvPr id="0" name=""/>
                      <p:cNvPicPr/>
                      <p:nvPr/>
                    </p:nvPicPr>
                    <p:blipFill>
                      <a:blip r:embed="rId4"/>
                      <a:stretch>
                        <a:fillRect/>
                      </a:stretch>
                    </p:blipFill>
                    <p:spPr>
                      <a:xfrm>
                        <a:off x="152400" y="533400"/>
                        <a:ext cx="8534400" cy="3337169"/>
                      </a:xfrm>
                      <a:prstGeom prst="rect">
                        <a:avLst/>
                      </a:prstGeom>
                    </p:spPr>
                  </p:pic>
                </p:oleObj>
              </mc:Fallback>
            </mc:AlternateContent>
          </a:graphicData>
        </a:graphic>
      </p:graphicFrame>
    </p:spTree>
    <p:extLst>
      <p:ext uri="{BB962C8B-B14F-4D97-AF65-F5344CB8AC3E}">
        <p14:creationId xmlns:p14="http://schemas.microsoft.com/office/powerpoint/2010/main" val="3082724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1BB320-D8EB-46FB-8430-7A24FD8922F3}"/>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F547AD5D-0B8E-4A8E-ABB3-2F7392B40DFA}"/>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27D78650-516C-44EE-B9E3-9D0D70833082}"/>
              </a:ext>
            </a:extLst>
          </p:cNvPr>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a:extLst>
              <a:ext uri="{FF2B5EF4-FFF2-40B4-BE49-F238E27FC236}">
                <a16:creationId xmlns:a16="http://schemas.microsoft.com/office/drawing/2014/main" id="{6F85331B-6F4A-47AF-8CE2-80FD69F77509}"/>
              </a:ext>
            </a:extLst>
          </p:cNvPr>
          <p:cNvSpPr txBox="1"/>
          <p:nvPr/>
        </p:nvSpPr>
        <p:spPr>
          <a:xfrm>
            <a:off x="381000" y="228600"/>
            <a:ext cx="7696200" cy="1200329"/>
          </a:xfrm>
          <a:prstGeom prst="rect">
            <a:avLst/>
          </a:prstGeom>
          <a:noFill/>
        </p:spPr>
        <p:txBody>
          <a:bodyPr wrap="square" rtlCol="0">
            <a:spAutoFit/>
          </a:bodyPr>
          <a:lstStyle/>
          <a:p>
            <a:r>
              <a:rPr lang="en-US" sz="2400" dirty="0">
                <a:latin typeface="+mj-lt"/>
              </a:rPr>
              <a:t>Net work done in a cyclic process</a:t>
            </a:r>
          </a:p>
          <a:p>
            <a:endParaRPr lang="en-US" sz="2400" dirty="0">
              <a:latin typeface="+mj-lt"/>
            </a:endParaRPr>
          </a:p>
          <a:p>
            <a:r>
              <a:rPr lang="en-US" sz="2400" dirty="0">
                <a:latin typeface="+mj-lt"/>
              </a:rPr>
              <a:t>Consider the following 4 step cycle</a:t>
            </a:r>
          </a:p>
        </p:txBody>
      </p:sp>
      <p:pic>
        <p:nvPicPr>
          <p:cNvPr id="6" name="Picture 5">
            <a:extLst>
              <a:ext uri="{FF2B5EF4-FFF2-40B4-BE49-F238E27FC236}">
                <a16:creationId xmlns:a16="http://schemas.microsoft.com/office/drawing/2014/main" id="{CF7FE692-52C0-4BA4-9795-9414D8EC49D2}"/>
              </a:ext>
            </a:extLst>
          </p:cNvPr>
          <p:cNvPicPr>
            <a:picLocks noChangeAspect="1"/>
          </p:cNvPicPr>
          <p:nvPr/>
        </p:nvPicPr>
        <p:blipFill>
          <a:blip r:embed="rId4"/>
          <a:stretch>
            <a:fillRect/>
          </a:stretch>
        </p:blipFill>
        <p:spPr>
          <a:xfrm>
            <a:off x="181620" y="1464788"/>
            <a:ext cx="5885160" cy="3678225"/>
          </a:xfrm>
          <a:prstGeom prst="rect">
            <a:avLst/>
          </a:prstGeom>
        </p:spPr>
      </p:pic>
      <p:sp>
        <p:nvSpPr>
          <p:cNvPr id="7" name="TextBox 6">
            <a:extLst>
              <a:ext uri="{FF2B5EF4-FFF2-40B4-BE49-F238E27FC236}">
                <a16:creationId xmlns:a16="http://schemas.microsoft.com/office/drawing/2014/main" id="{CF0BD3AF-F943-4E93-B1D9-CF56ABC2766C}"/>
              </a:ext>
            </a:extLst>
          </p:cNvPr>
          <p:cNvSpPr txBox="1"/>
          <p:nvPr/>
        </p:nvSpPr>
        <p:spPr>
          <a:xfrm>
            <a:off x="5638800" y="1428929"/>
            <a:ext cx="3048000" cy="1569660"/>
          </a:xfrm>
          <a:prstGeom prst="rect">
            <a:avLst/>
          </a:prstGeom>
          <a:noFill/>
        </p:spPr>
        <p:txBody>
          <a:bodyPr wrap="square" rtlCol="0">
            <a:spAutoFit/>
          </a:bodyPr>
          <a:lstStyle/>
          <a:p>
            <a:r>
              <a:rPr lang="en-US" sz="2400" b="1" dirty="0">
                <a:latin typeface="+mj-lt"/>
              </a:rPr>
              <a:t>A</a:t>
            </a:r>
            <a:r>
              <a:rPr lang="en-US" sz="2400" dirty="0">
                <a:latin typeface="+mj-lt"/>
              </a:rPr>
              <a:t>  </a:t>
            </a:r>
            <a:r>
              <a:rPr lang="en-US" sz="2400" dirty="0">
                <a:latin typeface="+mj-lt"/>
                <a:sym typeface="Wingdings" panose="05000000000000000000" pitchFamily="2" charset="2"/>
              </a:rPr>
              <a:t> no work</a:t>
            </a:r>
          </a:p>
          <a:p>
            <a:r>
              <a:rPr lang="en-US" sz="2400" b="1" dirty="0">
                <a:latin typeface="+mj-lt"/>
                <a:sym typeface="Wingdings" panose="05000000000000000000" pitchFamily="2" charset="2"/>
              </a:rPr>
              <a:t>B   negative work</a:t>
            </a:r>
          </a:p>
          <a:p>
            <a:r>
              <a:rPr lang="en-US" sz="2400" b="1" dirty="0">
                <a:latin typeface="+mj-lt"/>
                <a:sym typeface="Wingdings" panose="05000000000000000000" pitchFamily="2" charset="2"/>
              </a:rPr>
              <a:t>C   no work</a:t>
            </a:r>
          </a:p>
          <a:p>
            <a:r>
              <a:rPr lang="en-US" sz="2400" b="1" dirty="0">
                <a:latin typeface="+mj-lt"/>
                <a:sym typeface="Wingdings" panose="05000000000000000000" pitchFamily="2" charset="2"/>
              </a:rPr>
              <a:t>D   positive work</a:t>
            </a:r>
            <a:endParaRPr lang="en-US" sz="2400" b="1" dirty="0">
              <a:latin typeface="+mj-lt"/>
            </a:endParaRPr>
          </a:p>
        </p:txBody>
      </p:sp>
      <p:grpSp>
        <p:nvGrpSpPr>
          <p:cNvPr id="11" name="Group 10">
            <a:extLst>
              <a:ext uri="{FF2B5EF4-FFF2-40B4-BE49-F238E27FC236}">
                <a16:creationId xmlns:a16="http://schemas.microsoft.com/office/drawing/2014/main" id="{5E7ECE29-4F79-41E4-B681-DF9D238E53BD}"/>
              </a:ext>
            </a:extLst>
          </p:cNvPr>
          <p:cNvGrpSpPr/>
          <p:nvPr/>
        </p:nvGrpSpPr>
        <p:grpSpPr>
          <a:xfrm>
            <a:off x="2514600" y="2743200"/>
            <a:ext cx="5476054" cy="1686550"/>
            <a:chOff x="2514600" y="2743200"/>
            <a:chExt cx="5476054" cy="1686550"/>
          </a:xfrm>
        </p:grpSpPr>
        <p:sp>
          <p:nvSpPr>
            <p:cNvPr id="8" name="Rectangle 7">
              <a:extLst>
                <a:ext uri="{FF2B5EF4-FFF2-40B4-BE49-F238E27FC236}">
                  <a16:creationId xmlns:a16="http://schemas.microsoft.com/office/drawing/2014/main" id="{610CE1BB-69AA-4A84-AB1F-99C7F2430C28}"/>
                </a:ext>
              </a:extLst>
            </p:cNvPr>
            <p:cNvSpPr/>
            <p:nvPr/>
          </p:nvSpPr>
          <p:spPr>
            <a:xfrm>
              <a:off x="2514600" y="2743200"/>
              <a:ext cx="1600200" cy="1066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Left 8">
              <a:extLst>
                <a:ext uri="{FF2B5EF4-FFF2-40B4-BE49-F238E27FC236}">
                  <a16:creationId xmlns:a16="http://schemas.microsoft.com/office/drawing/2014/main" id="{487B3B12-9FBD-4D96-AB08-CFE0B21D829B}"/>
                </a:ext>
              </a:extLst>
            </p:cNvPr>
            <p:cNvSpPr/>
            <p:nvPr/>
          </p:nvSpPr>
          <p:spPr>
            <a:xfrm rot="1144391">
              <a:off x="4339777" y="3411902"/>
              <a:ext cx="1295400" cy="895018"/>
            </a:xfrm>
            <a:prstGeom prst="leftArrow">
              <a:avLst/>
            </a:prstGeom>
            <a:solidFill>
              <a:srgbClr val="00B05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65A6F0B-A041-4685-A853-9B83022D7CC7}"/>
                </a:ext>
              </a:extLst>
            </p:cNvPr>
            <p:cNvSpPr txBox="1"/>
            <p:nvPr/>
          </p:nvSpPr>
          <p:spPr>
            <a:xfrm>
              <a:off x="5670176" y="3968085"/>
              <a:ext cx="2320478" cy="461665"/>
            </a:xfrm>
            <a:prstGeom prst="rect">
              <a:avLst/>
            </a:prstGeom>
            <a:noFill/>
          </p:spPr>
          <p:txBody>
            <a:bodyPr wrap="square" rtlCol="0">
              <a:spAutoFit/>
            </a:bodyPr>
            <a:lstStyle/>
            <a:p>
              <a:r>
                <a:rPr lang="en-US" sz="2400" b="1" dirty="0">
                  <a:latin typeface="+mj-lt"/>
                </a:rPr>
                <a:t>net work</a:t>
              </a:r>
            </a:p>
          </p:txBody>
        </p:sp>
      </p:grpSp>
      <p:graphicFrame>
        <p:nvGraphicFramePr>
          <p:cNvPr id="12" name="Object 11">
            <a:extLst>
              <a:ext uri="{FF2B5EF4-FFF2-40B4-BE49-F238E27FC236}">
                <a16:creationId xmlns:a16="http://schemas.microsoft.com/office/drawing/2014/main" id="{B21CAFD8-F94A-49EC-BF22-E6613899D37F}"/>
              </a:ext>
            </a:extLst>
          </p:cNvPr>
          <p:cNvGraphicFramePr>
            <a:graphicFrameLocks noChangeAspect="1"/>
          </p:cNvGraphicFramePr>
          <p:nvPr>
            <p:extLst>
              <p:ext uri="{D42A27DB-BD31-4B8C-83A1-F6EECF244321}">
                <p14:modId xmlns:p14="http://schemas.microsoft.com/office/powerpoint/2010/main" val="301481356"/>
              </p:ext>
            </p:extLst>
          </p:nvPr>
        </p:nvGraphicFramePr>
        <p:xfrm>
          <a:off x="1066800" y="5191283"/>
          <a:ext cx="7339513" cy="1032119"/>
        </p:xfrm>
        <a:graphic>
          <a:graphicData uri="http://schemas.openxmlformats.org/presentationml/2006/ole">
            <mc:AlternateContent xmlns:mc="http://schemas.openxmlformats.org/markup-compatibility/2006">
              <mc:Choice xmlns:v="urn:schemas-microsoft-com:vml" Requires="v">
                <p:oleObj spid="_x0000_s15411" name="Equation" r:id="rId5" imgW="1625400" imgH="228600" progId="Equation.DSMT4">
                  <p:embed/>
                </p:oleObj>
              </mc:Choice>
              <mc:Fallback>
                <p:oleObj name="Equation" r:id="rId5" imgW="1625400" imgH="228600" progId="Equation.DSMT4">
                  <p:embed/>
                  <p:pic>
                    <p:nvPicPr>
                      <p:cNvPr id="0" name=""/>
                      <p:cNvPicPr/>
                      <p:nvPr/>
                    </p:nvPicPr>
                    <p:blipFill>
                      <a:blip r:embed="rId6"/>
                      <a:stretch>
                        <a:fillRect/>
                      </a:stretch>
                    </p:blipFill>
                    <p:spPr>
                      <a:xfrm>
                        <a:off x="1066800" y="5191283"/>
                        <a:ext cx="7339513" cy="1032119"/>
                      </a:xfrm>
                      <a:prstGeom prst="rect">
                        <a:avLst/>
                      </a:prstGeom>
                    </p:spPr>
                  </p:pic>
                </p:oleObj>
              </mc:Fallback>
            </mc:AlternateContent>
          </a:graphicData>
        </a:graphic>
      </p:graphicFrame>
    </p:spTree>
    <p:extLst>
      <p:ext uri="{BB962C8B-B14F-4D97-AF65-F5344CB8AC3E}">
        <p14:creationId xmlns:p14="http://schemas.microsoft.com/office/powerpoint/2010/main" val="315327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9A5FE8E-2AD1-40F1-90D8-7E4FEFACD2BE}"/>
              </a:ext>
            </a:extLst>
          </p:cNvPr>
          <p:cNvPicPr>
            <a:picLocks noChangeAspect="1"/>
          </p:cNvPicPr>
          <p:nvPr/>
        </p:nvPicPr>
        <p:blipFill>
          <a:blip r:embed="rId4"/>
          <a:stretch>
            <a:fillRect/>
          </a:stretch>
        </p:blipFill>
        <p:spPr>
          <a:xfrm>
            <a:off x="152400" y="1785651"/>
            <a:ext cx="4705350" cy="4081749"/>
          </a:xfrm>
          <a:prstGeom prst="rect">
            <a:avLst/>
          </a:prstGeom>
        </p:spPr>
      </p:pic>
      <p:sp>
        <p:nvSpPr>
          <p:cNvPr id="2" name="Date Placeholder 1">
            <a:extLst>
              <a:ext uri="{FF2B5EF4-FFF2-40B4-BE49-F238E27FC236}">
                <a16:creationId xmlns:a16="http://schemas.microsoft.com/office/drawing/2014/main" id="{7B924189-198D-4C38-ADC4-2A301612117D}"/>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5156C0A5-0068-4B44-9D7F-24F38CA24114}"/>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7F2F878C-0EB7-486F-A157-C4F5AA2F9958}"/>
              </a:ext>
            </a:extLst>
          </p:cNvPr>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Rectangle 4">
            <a:extLst>
              <a:ext uri="{FF2B5EF4-FFF2-40B4-BE49-F238E27FC236}">
                <a16:creationId xmlns:a16="http://schemas.microsoft.com/office/drawing/2014/main" id="{052C60E0-65FB-4433-876B-9939362E00ED}"/>
              </a:ext>
            </a:extLst>
          </p:cNvPr>
          <p:cNvSpPr/>
          <p:nvPr/>
        </p:nvSpPr>
        <p:spPr>
          <a:xfrm>
            <a:off x="152400" y="144325"/>
            <a:ext cx="6629400" cy="830997"/>
          </a:xfrm>
          <a:prstGeom prst="rect">
            <a:avLst/>
          </a:prstGeom>
        </p:spPr>
        <p:txBody>
          <a:bodyPr wrap="square">
            <a:spAutoFit/>
          </a:bodyPr>
          <a:lstStyle/>
          <a:p>
            <a:r>
              <a:rPr lang="en-US" sz="2400" dirty="0"/>
              <a:t>Net work done in a cyclic process -- continued</a:t>
            </a:r>
          </a:p>
          <a:p>
            <a:r>
              <a:rPr lang="en-US" sz="2400" dirty="0"/>
              <a:t>Consider the following 3 step cycle:</a:t>
            </a:r>
          </a:p>
        </p:txBody>
      </p:sp>
      <p:sp>
        <p:nvSpPr>
          <p:cNvPr id="7" name="TextBox 6">
            <a:extLst>
              <a:ext uri="{FF2B5EF4-FFF2-40B4-BE49-F238E27FC236}">
                <a16:creationId xmlns:a16="http://schemas.microsoft.com/office/drawing/2014/main" id="{28A329A9-FB0F-4BD0-BE9B-FEF4F1D0FA33}"/>
              </a:ext>
            </a:extLst>
          </p:cNvPr>
          <p:cNvSpPr txBox="1"/>
          <p:nvPr/>
        </p:nvSpPr>
        <p:spPr>
          <a:xfrm>
            <a:off x="990600" y="4283726"/>
            <a:ext cx="762000" cy="461665"/>
          </a:xfrm>
          <a:prstGeom prst="rect">
            <a:avLst/>
          </a:prstGeom>
          <a:noFill/>
        </p:spPr>
        <p:txBody>
          <a:bodyPr wrap="square" rtlCol="0">
            <a:spAutoFit/>
          </a:bodyPr>
          <a:lstStyle/>
          <a:p>
            <a:r>
              <a:rPr lang="en-US" sz="2400" dirty="0">
                <a:latin typeface="+mj-lt"/>
              </a:rPr>
              <a:t>P</a:t>
            </a:r>
            <a:r>
              <a:rPr lang="en-US" sz="2400" baseline="-25000" dirty="0">
                <a:latin typeface="+mj-lt"/>
              </a:rPr>
              <a:t>1</a:t>
            </a:r>
            <a:endParaRPr lang="en-US" sz="2400" dirty="0">
              <a:latin typeface="+mj-lt"/>
            </a:endParaRPr>
          </a:p>
        </p:txBody>
      </p:sp>
      <p:sp>
        <p:nvSpPr>
          <p:cNvPr id="8" name="TextBox 7">
            <a:extLst>
              <a:ext uri="{FF2B5EF4-FFF2-40B4-BE49-F238E27FC236}">
                <a16:creationId xmlns:a16="http://schemas.microsoft.com/office/drawing/2014/main" id="{672F8D26-1B79-4A14-BB14-6325E97034EA}"/>
              </a:ext>
            </a:extLst>
          </p:cNvPr>
          <p:cNvSpPr txBox="1"/>
          <p:nvPr/>
        </p:nvSpPr>
        <p:spPr>
          <a:xfrm>
            <a:off x="963706" y="2940067"/>
            <a:ext cx="762000" cy="461665"/>
          </a:xfrm>
          <a:prstGeom prst="rect">
            <a:avLst/>
          </a:prstGeom>
          <a:noFill/>
        </p:spPr>
        <p:txBody>
          <a:bodyPr wrap="square" rtlCol="0">
            <a:spAutoFit/>
          </a:bodyPr>
          <a:lstStyle/>
          <a:p>
            <a:r>
              <a:rPr lang="en-US" sz="2400" dirty="0">
                <a:latin typeface="+mj-lt"/>
              </a:rPr>
              <a:t>P</a:t>
            </a:r>
            <a:r>
              <a:rPr lang="en-US" sz="2400" baseline="-25000" dirty="0">
                <a:latin typeface="+mj-lt"/>
              </a:rPr>
              <a:t>2</a:t>
            </a:r>
            <a:endParaRPr lang="en-US" sz="2400" dirty="0">
              <a:latin typeface="+mj-lt"/>
            </a:endParaRPr>
          </a:p>
        </p:txBody>
      </p:sp>
      <p:sp>
        <p:nvSpPr>
          <p:cNvPr id="9" name="TextBox 8">
            <a:extLst>
              <a:ext uri="{FF2B5EF4-FFF2-40B4-BE49-F238E27FC236}">
                <a16:creationId xmlns:a16="http://schemas.microsoft.com/office/drawing/2014/main" id="{29FEDB3B-D94C-4EF8-BB49-AA08F112E612}"/>
              </a:ext>
            </a:extLst>
          </p:cNvPr>
          <p:cNvSpPr txBox="1"/>
          <p:nvPr/>
        </p:nvSpPr>
        <p:spPr>
          <a:xfrm>
            <a:off x="1712259" y="4844730"/>
            <a:ext cx="762000" cy="461665"/>
          </a:xfrm>
          <a:prstGeom prst="rect">
            <a:avLst/>
          </a:prstGeom>
          <a:noFill/>
        </p:spPr>
        <p:txBody>
          <a:bodyPr wrap="square" rtlCol="0">
            <a:spAutoFit/>
          </a:bodyPr>
          <a:lstStyle/>
          <a:p>
            <a:r>
              <a:rPr lang="en-US" sz="2400" dirty="0">
                <a:latin typeface="+mj-lt"/>
              </a:rPr>
              <a:t>V</a:t>
            </a:r>
            <a:r>
              <a:rPr lang="en-US" sz="2400" baseline="-25000" dirty="0">
                <a:latin typeface="+mj-lt"/>
              </a:rPr>
              <a:t>1</a:t>
            </a:r>
            <a:endParaRPr lang="en-US" sz="2400" dirty="0">
              <a:latin typeface="+mj-lt"/>
            </a:endParaRPr>
          </a:p>
        </p:txBody>
      </p:sp>
      <p:sp>
        <p:nvSpPr>
          <p:cNvPr id="10" name="TextBox 9">
            <a:extLst>
              <a:ext uri="{FF2B5EF4-FFF2-40B4-BE49-F238E27FC236}">
                <a16:creationId xmlns:a16="http://schemas.microsoft.com/office/drawing/2014/main" id="{70197A16-B7ED-46E1-BA16-4812BA79E894}"/>
              </a:ext>
            </a:extLst>
          </p:cNvPr>
          <p:cNvSpPr txBox="1"/>
          <p:nvPr/>
        </p:nvSpPr>
        <p:spPr>
          <a:xfrm>
            <a:off x="3124200" y="4844730"/>
            <a:ext cx="762000" cy="461665"/>
          </a:xfrm>
          <a:prstGeom prst="rect">
            <a:avLst/>
          </a:prstGeom>
          <a:noFill/>
        </p:spPr>
        <p:txBody>
          <a:bodyPr wrap="square" rtlCol="0">
            <a:spAutoFit/>
          </a:bodyPr>
          <a:lstStyle/>
          <a:p>
            <a:r>
              <a:rPr lang="en-US" sz="2400" dirty="0">
                <a:latin typeface="+mj-lt"/>
              </a:rPr>
              <a:t>V</a:t>
            </a:r>
            <a:r>
              <a:rPr lang="en-US" sz="2400" baseline="-25000" dirty="0">
                <a:latin typeface="+mj-lt"/>
              </a:rPr>
              <a:t>2</a:t>
            </a:r>
            <a:endParaRPr lang="en-US" sz="2400" dirty="0">
              <a:latin typeface="+mj-lt"/>
            </a:endParaRPr>
          </a:p>
        </p:txBody>
      </p:sp>
      <p:grpSp>
        <p:nvGrpSpPr>
          <p:cNvPr id="14" name="Group 13">
            <a:extLst>
              <a:ext uri="{FF2B5EF4-FFF2-40B4-BE49-F238E27FC236}">
                <a16:creationId xmlns:a16="http://schemas.microsoft.com/office/drawing/2014/main" id="{9A18FFD3-C0B6-4B79-8F06-87BEB995BCF8}"/>
              </a:ext>
            </a:extLst>
          </p:cNvPr>
          <p:cNvGrpSpPr/>
          <p:nvPr/>
        </p:nvGrpSpPr>
        <p:grpSpPr>
          <a:xfrm>
            <a:off x="1981200" y="3293126"/>
            <a:ext cx="5074884" cy="1870061"/>
            <a:chOff x="2667000" y="2895600"/>
            <a:chExt cx="5074884" cy="1870061"/>
          </a:xfrm>
        </p:grpSpPr>
        <p:sp>
          <p:nvSpPr>
            <p:cNvPr id="11" name="Right Triangle 10">
              <a:extLst>
                <a:ext uri="{FF2B5EF4-FFF2-40B4-BE49-F238E27FC236}">
                  <a16:creationId xmlns:a16="http://schemas.microsoft.com/office/drawing/2014/main" id="{2000B789-3394-410A-B43A-C276CD2CB21E}"/>
                </a:ext>
              </a:extLst>
            </p:cNvPr>
            <p:cNvSpPr/>
            <p:nvPr/>
          </p:nvSpPr>
          <p:spPr>
            <a:xfrm flipH="1">
              <a:off x="2667000" y="2895600"/>
              <a:ext cx="1295400" cy="1200329"/>
            </a:xfrm>
            <a:prstGeom prst="rtTriangl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Left 11">
              <a:extLst>
                <a:ext uri="{FF2B5EF4-FFF2-40B4-BE49-F238E27FC236}">
                  <a16:creationId xmlns:a16="http://schemas.microsoft.com/office/drawing/2014/main" id="{C1A0384B-3688-4025-B945-DEE800AE4B16}"/>
                </a:ext>
              </a:extLst>
            </p:cNvPr>
            <p:cNvSpPr/>
            <p:nvPr/>
          </p:nvSpPr>
          <p:spPr>
            <a:xfrm rot="1144391">
              <a:off x="4091007" y="3747813"/>
              <a:ext cx="1295400" cy="895018"/>
            </a:xfrm>
            <a:prstGeom prst="leftArrow">
              <a:avLst/>
            </a:prstGeom>
            <a:solidFill>
              <a:srgbClr val="00B05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FA43BED-BB7F-4E03-A994-309D0EF0CB56}"/>
                </a:ext>
              </a:extLst>
            </p:cNvPr>
            <p:cNvSpPr txBox="1"/>
            <p:nvPr/>
          </p:nvSpPr>
          <p:spPr>
            <a:xfrm>
              <a:off x="5421406" y="4303996"/>
              <a:ext cx="2320478" cy="461665"/>
            </a:xfrm>
            <a:prstGeom prst="rect">
              <a:avLst/>
            </a:prstGeom>
            <a:noFill/>
          </p:spPr>
          <p:txBody>
            <a:bodyPr wrap="square" rtlCol="0">
              <a:spAutoFit/>
            </a:bodyPr>
            <a:lstStyle/>
            <a:p>
              <a:r>
                <a:rPr lang="en-US" sz="2400" b="1" dirty="0">
                  <a:latin typeface="+mj-lt"/>
                </a:rPr>
                <a:t>net work</a:t>
              </a:r>
            </a:p>
          </p:txBody>
        </p:sp>
      </p:grpSp>
      <p:graphicFrame>
        <p:nvGraphicFramePr>
          <p:cNvPr id="15" name="Object 14">
            <a:extLst>
              <a:ext uri="{FF2B5EF4-FFF2-40B4-BE49-F238E27FC236}">
                <a16:creationId xmlns:a16="http://schemas.microsoft.com/office/drawing/2014/main" id="{0A954E65-9BB6-46E4-AA49-4B23B2BF2B7E}"/>
              </a:ext>
            </a:extLst>
          </p:cNvPr>
          <p:cNvGraphicFramePr>
            <a:graphicFrameLocks noChangeAspect="1"/>
          </p:cNvGraphicFramePr>
          <p:nvPr>
            <p:extLst>
              <p:ext uri="{D42A27DB-BD31-4B8C-83A1-F6EECF244321}">
                <p14:modId xmlns:p14="http://schemas.microsoft.com/office/powerpoint/2010/main" val="2266988472"/>
              </p:ext>
            </p:extLst>
          </p:nvPr>
        </p:nvGraphicFramePr>
        <p:xfrm>
          <a:off x="4200525" y="1024942"/>
          <a:ext cx="4705350" cy="3291932"/>
        </p:xfrm>
        <a:graphic>
          <a:graphicData uri="http://schemas.openxmlformats.org/presentationml/2006/ole">
            <mc:AlternateContent xmlns:mc="http://schemas.openxmlformats.org/markup-compatibility/2006">
              <mc:Choice xmlns:v="urn:schemas-microsoft-com:vml" Requires="v">
                <p:oleObj spid="_x0000_s16432" name="Equation" r:id="rId5" imgW="2070000" imgH="1447560" progId="Equation.DSMT4">
                  <p:embed/>
                </p:oleObj>
              </mc:Choice>
              <mc:Fallback>
                <p:oleObj name="Equation" r:id="rId5" imgW="2070000" imgH="1447560" progId="Equation.DSMT4">
                  <p:embed/>
                  <p:pic>
                    <p:nvPicPr>
                      <p:cNvPr id="0" name=""/>
                      <p:cNvPicPr/>
                      <p:nvPr/>
                    </p:nvPicPr>
                    <p:blipFill>
                      <a:blip r:embed="rId6"/>
                      <a:stretch>
                        <a:fillRect/>
                      </a:stretch>
                    </p:blipFill>
                    <p:spPr>
                      <a:xfrm>
                        <a:off x="4200525" y="1024942"/>
                        <a:ext cx="4705350" cy="3291932"/>
                      </a:xfrm>
                      <a:prstGeom prst="rect">
                        <a:avLst/>
                      </a:prstGeom>
                    </p:spPr>
                  </p:pic>
                </p:oleObj>
              </mc:Fallback>
            </mc:AlternateContent>
          </a:graphicData>
        </a:graphic>
      </p:graphicFrame>
    </p:spTree>
    <p:extLst>
      <p:ext uri="{BB962C8B-B14F-4D97-AF65-F5344CB8AC3E}">
        <p14:creationId xmlns:p14="http://schemas.microsoft.com/office/powerpoint/2010/main" val="649541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D616B9-4AB3-43AB-9DA7-A4D4B4A75A9D}"/>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B4B448E0-70A8-4C94-BD1E-CE0192AF695F}"/>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5BEB1493-4764-4D34-A1B1-4B38D152E5F4}"/>
              </a:ext>
            </a:extLst>
          </p:cNvPr>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a:extLst>
              <a:ext uri="{FF2B5EF4-FFF2-40B4-BE49-F238E27FC236}">
                <a16:creationId xmlns:a16="http://schemas.microsoft.com/office/drawing/2014/main" id="{A408B810-19DA-4ACF-9994-6FB6C009C83C}"/>
              </a:ext>
            </a:extLst>
          </p:cNvPr>
          <p:cNvSpPr txBox="1"/>
          <p:nvPr/>
        </p:nvSpPr>
        <p:spPr>
          <a:xfrm>
            <a:off x="228600" y="533400"/>
            <a:ext cx="8153400" cy="461665"/>
          </a:xfrm>
          <a:prstGeom prst="rect">
            <a:avLst/>
          </a:prstGeom>
          <a:noFill/>
        </p:spPr>
        <p:txBody>
          <a:bodyPr wrap="square" rtlCol="0">
            <a:spAutoFit/>
          </a:bodyPr>
          <a:lstStyle/>
          <a:p>
            <a:r>
              <a:rPr lang="en-US" sz="2400" dirty="0">
                <a:latin typeface="+mj-lt"/>
              </a:rPr>
              <a:t>Question – What is </a:t>
            </a:r>
            <a:r>
              <a:rPr lang="en-US" sz="2400" dirty="0">
                <a:latin typeface="Symbol" panose="05050102010706020507" pitchFamily="18" charset="2"/>
              </a:rPr>
              <a:t>D</a:t>
            </a:r>
            <a:r>
              <a:rPr lang="en-US" sz="2400" dirty="0">
                <a:latin typeface="+mj-lt"/>
              </a:rPr>
              <a:t>U for full cycle process?</a:t>
            </a:r>
          </a:p>
        </p:txBody>
      </p:sp>
    </p:spTree>
    <p:extLst>
      <p:ext uri="{BB962C8B-B14F-4D97-AF65-F5344CB8AC3E}">
        <p14:creationId xmlns:p14="http://schemas.microsoft.com/office/powerpoint/2010/main" val="37676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B9C815-3E4A-4319-A427-106ACDE1F0C2}"/>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3E49A897-0AC4-49DE-ACA8-64BC6F9854B6}"/>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45CF4224-5B58-42AC-9454-C62288B9C1DF}"/>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73811D46-7F3C-4BA0-B56E-4C31A9FFC851}"/>
              </a:ext>
            </a:extLst>
          </p:cNvPr>
          <p:cNvSpPr txBox="1"/>
          <p:nvPr/>
        </p:nvSpPr>
        <p:spPr>
          <a:xfrm>
            <a:off x="304800" y="304800"/>
            <a:ext cx="8610600" cy="3508653"/>
          </a:xfrm>
          <a:prstGeom prst="rect">
            <a:avLst/>
          </a:prstGeom>
          <a:noFill/>
        </p:spPr>
        <p:txBody>
          <a:bodyPr wrap="square" rtlCol="0">
            <a:spAutoFit/>
          </a:bodyPr>
          <a:lstStyle/>
          <a:p>
            <a:r>
              <a:rPr lang="en-US" sz="2400" dirty="0">
                <a:latin typeface="+mj-lt"/>
              </a:rPr>
              <a:t>From Leon --</a:t>
            </a:r>
            <a:r>
              <a:rPr lang="en-US" dirty="0"/>
              <a:t>Can you go over again how the specific heat ratio, gamma, is related to degrees of freedom, f? I think my issue is still with the degrees of freedom bit, like why C_P and C_V have different degrees of freedom. </a:t>
            </a:r>
          </a:p>
          <a:p>
            <a:r>
              <a:rPr lang="en-US" sz="2400" dirty="0">
                <a:latin typeface="+mj-lt"/>
              </a:rPr>
              <a:t>From Rich -- </a:t>
            </a:r>
            <a:r>
              <a:rPr lang="en-US" dirty="0"/>
              <a:t>If, as we discussed before, the equipartition theorem does not hold, are the derivations for the isothermal and adiabatic compression inaccurate as well?  In the book's equation 1.54 for the first law of thermodynamics, where does the (-PV) come from?</a:t>
            </a:r>
          </a:p>
          <a:p>
            <a:r>
              <a:rPr lang="en-US" sz="2400" dirty="0"/>
              <a:t>From </a:t>
            </a:r>
            <a:r>
              <a:rPr lang="en-US" sz="2400" dirty="0" err="1"/>
              <a:t>Zezhong</a:t>
            </a:r>
            <a:r>
              <a:rPr lang="en-US" sz="2400" dirty="0"/>
              <a:t> -- </a:t>
            </a:r>
            <a:r>
              <a:rPr lang="en-US" dirty="0"/>
              <a:t>For the equation 1.30, during a phase transformation, what happens on molecules that makes the concept of heat capacity does not make sense(to infinitely large).</a:t>
            </a:r>
            <a:endParaRPr lang="en-US" sz="2400" dirty="0"/>
          </a:p>
          <a:p>
            <a:endParaRPr lang="en-US" sz="2400" dirty="0">
              <a:latin typeface="+mj-lt"/>
            </a:endParaRPr>
          </a:p>
        </p:txBody>
      </p:sp>
    </p:spTree>
    <p:extLst>
      <p:ext uri="{BB962C8B-B14F-4D97-AF65-F5344CB8AC3E}">
        <p14:creationId xmlns:p14="http://schemas.microsoft.com/office/powerpoint/2010/main" val="2487887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0A1D28-7207-4A95-8155-D0A808FEA996}"/>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06E86948-74D4-4114-9F5D-1883D1466677}"/>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DF4A276A-C437-4DCB-9454-1F7F7DC0D128}"/>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7CB9AEFE-E4CE-4D3D-AE36-A040BF7B7514}"/>
              </a:ext>
            </a:extLst>
          </p:cNvPr>
          <p:cNvSpPr txBox="1"/>
          <p:nvPr/>
        </p:nvSpPr>
        <p:spPr>
          <a:xfrm>
            <a:off x="228600" y="228600"/>
            <a:ext cx="8458200" cy="4154984"/>
          </a:xfrm>
          <a:prstGeom prst="rect">
            <a:avLst/>
          </a:prstGeom>
          <a:noFill/>
        </p:spPr>
        <p:txBody>
          <a:bodyPr wrap="square" rtlCol="0">
            <a:spAutoFit/>
          </a:bodyPr>
          <a:lstStyle/>
          <a:p>
            <a:r>
              <a:rPr lang="en-US" sz="2400" dirty="0">
                <a:latin typeface="+mj-lt"/>
              </a:rPr>
              <a:t>One-on-one meetings</a:t>
            </a:r>
          </a:p>
          <a:p>
            <a:endParaRPr lang="en-US" sz="2400" dirty="0">
              <a:latin typeface="+mj-lt"/>
            </a:endParaRPr>
          </a:p>
          <a:p>
            <a:r>
              <a:rPr lang="en-US" sz="2400" dirty="0">
                <a:latin typeface="+mj-lt"/>
              </a:rPr>
              <a:t>Tue    1 PM – Kristen  (4:30 PM </a:t>
            </a:r>
            <a:r>
              <a:rPr lang="en-US" sz="2400">
                <a:latin typeface="+mj-lt"/>
              </a:rPr>
              <a:t>this week)</a:t>
            </a:r>
            <a:endParaRPr lang="en-US" sz="2400" dirty="0">
              <a:latin typeface="+mj-lt"/>
            </a:endParaRPr>
          </a:p>
          <a:p>
            <a:endParaRPr lang="en-US" sz="2400" dirty="0">
              <a:latin typeface="+mj-lt"/>
            </a:endParaRPr>
          </a:p>
          <a:p>
            <a:endParaRPr lang="en-US" sz="2400" dirty="0">
              <a:latin typeface="+mj-lt"/>
            </a:endParaRPr>
          </a:p>
          <a:p>
            <a:endParaRPr lang="en-US" sz="2400" dirty="0">
              <a:latin typeface="+mj-lt"/>
            </a:endParaRPr>
          </a:p>
          <a:p>
            <a:endParaRPr lang="en-US" sz="2400" dirty="0">
              <a:latin typeface="+mj-lt"/>
            </a:endParaRPr>
          </a:p>
          <a:p>
            <a:endParaRPr lang="en-US" sz="2400" dirty="0">
              <a:latin typeface="+mj-lt"/>
            </a:endParaRPr>
          </a:p>
          <a:p>
            <a:r>
              <a:rPr lang="en-US" sz="2400" dirty="0">
                <a:latin typeface="+mj-lt"/>
              </a:rPr>
              <a:t>Office hours</a:t>
            </a:r>
          </a:p>
          <a:p>
            <a:endParaRPr lang="en-US" sz="2400" dirty="0">
              <a:latin typeface="+mj-lt"/>
            </a:endParaRPr>
          </a:p>
          <a:p>
            <a:r>
              <a:rPr lang="en-US" sz="2400" dirty="0">
                <a:latin typeface="+mj-lt"/>
              </a:rPr>
              <a:t>Tue  10 AM</a:t>
            </a:r>
          </a:p>
        </p:txBody>
      </p:sp>
    </p:spTree>
    <p:extLst>
      <p:ext uri="{BB962C8B-B14F-4D97-AF65-F5344CB8AC3E}">
        <p14:creationId xmlns:p14="http://schemas.microsoft.com/office/powerpoint/2010/main" val="1009554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D4193BE-614E-4AC2-8319-A8ED282B59B7}"/>
              </a:ext>
            </a:extLst>
          </p:cNvPr>
          <p:cNvPicPr>
            <a:picLocks noChangeAspect="1"/>
          </p:cNvPicPr>
          <p:nvPr/>
        </p:nvPicPr>
        <p:blipFill>
          <a:blip r:embed="rId3"/>
          <a:stretch>
            <a:fillRect/>
          </a:stretch>
        </p:blipFill>
        <p:spPr>
          <a:xfrm>
            <a:off x="31376" y="846976"/>
            <a:ext cx="9144000" cy="4238237"/>
          </a:xfrm>
          <a:prstGeom prst="rect">
            <a:avLst/>
          </a:prstGeom>
        </p:spPr>
      </p:pic>
      <p:sp>
        <p:nvSpPr>
          <p:cNvPr id="2" name="Date Placeholder 1"/>
          <p:cNvSpPr>
            <a:spLocks noGrp="1"/>
          </p:cNvSpPr>
          <p:nvPr>
            <p:ph type="dt" sz="half" idx="10"/>
          </p:nvPr>
        </p:nvSpPr>
        <p:spPr/>
        <p:txBody>
          <a:bodyPr/>
          <a:lstStyle/>
          <a:p>
            <a:r>
              <a:rPr lang="en-US"/>
              <a:t>2/01/2021</a:t>
            </a:r>
            <a:endParaRPr lang="en-US" dirty="0"/>
          </a:p>
        </p:txBody>
      </p:sp>
      <p:sp>
        <p:nvSpPr>
          <p:cNvPr id="3" name="Footer Placeholder 2"/>
          <p:cNvSpPr>
            <a:spLocks noGrp="1"/>
          </p:cNvSpPr>
          <p:nvPr>
            <p:ph type="ftr" sz="quarter" idx="11"/>
          </p:nvPr>
        </p:nvSpPr>
        <p:spPr/>
        <p:txBody>
          <a:bodyPr/>
          <a:lstStyle/>
          <a:p>
            <a:r>
              <a:rPr lang="en-US"/>
              <a:t>PHY 341/641  Spring 2021 -- Lecture 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7" name="TextBox 6">
            <a:extLst>
              <a:ext uri="{FF2B5EF4-FFF2-40B4-BE49-F238E27FC236}">
                <a16:creationId xmlns:a16="http://schemas.microsoft.com/office/drawing/2014/main" id="{FE09634F-ADCB-4A2D-88F8-D54D801F88DD}"/>
              </a:ext>
            </a:extLst>
          </p:cNvPr>
          <p:cNvSpPr txBox="1"/>
          <p:nvPr/>
        </p:nvSpPr>
        <p:spPr>
          <a:xfrm>
            <a:off x="0" y="136525"/>
            <a:ext cx="8534400" cy="461665"/>
          </a:xfrm>
          <a:prstGeom prst="rect">
            <a:avLst/>
          </a:prstGeom>
          <a:noFill/>
        </p:spPr>
        <p:txBody>
          <a:bodyPr wrap="square" rtlCol="0">
            <a:spAutoFit/>
          </a:bodyPr>
          <a:lstStyle/>
          <a:p>
            <a:r>
              <a:rPr lang="en-US" sz="2400" dirty="0">
                <a:latin typeface="+mj-lt"/>
                <a:hlinkClick r:id="rId4"/>
              </a:rPr>
              <a:t>http://users.wfu.edu/natalie/s21phy341/homework/</a:t>
            </a:r>
            <a:endParaRPr lang="en-US" sz="2400" dirty="0">
              <a:latin typeface="+mj-lt"/>
            </a:endParaRPr>
          </a:p>
        </p:txBody>
      </p:sp>
      <p:sp>
        <p:nvSpPr>
          <p:cNvPr id="9" name="Rectangle 8">
            <a:extLst>
              <a:ext uri="{FF2B5EF4-FFF2-40B4-BE49-F238E27FC236}">
                <a16:creationId xmlns:a16="http://schemas.microsoft.com/office/drawing/2014/main" id="{4F2E7F74-E0FF-4029-9837-336D1538D27C}"/>
              </a:ext>
            </a:extLst>
          </p:cNvPr>
          <p:cNvSpPr/>
          <p:nvPr/>
        </p:nvSpPr>
        <p:spPr>
          <a:xfrm>
            <a:off x="762000" y="4572000"/>
            <a:ext cx="7772400" cy="228600"/>
          </a:xfrm>
          <a:prstGeom prst="rect">
            <a:avLst/>
          </a:prstGeom>
          <a:solidFill>
            <a:srgbClr val="DA32AA">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7B571FA8-8D8D-43C5-B58B-CA0E9973A21D}"/>
              </a:ext>
            </a:extLst>
          </p:cNvPr>
          <p:cNvSpPr txBox="1"/>
          <p:nvPr/>
        </p:nvSpPr>
        <p:spPr>
          <a:xfrm>
            <a:off x="762000" y="5287354"/>
            <a:ext cx="8234082" cy="830997"/>
          </a:xfrm>
          <a:prstGeom prst="rect">
            <a:avLst/>
          </a:prstGeom>
          <a:noFill/>
        </p:spPr>
        <p:txBody>
          <a:bodyPr wrap="square" rtlCol="0">
            <a:spAutoFit/>
          </a:bodyPr>
          <a:lstStyle/>
          <a:p>
            <a:r>
              <a:rPr lang="en-US" sz="2400" dirty="0">
                <a:latin typeface="+mj-lt"/>
              </a:rPr>
              <a:t>Note – on Wed. it is likely that we will review Chap. 1 (skipping 1.7 and notions of phase transformations for now)</a:t>
            </a:r>
          </a:p>
        </p:txBody>
      </p:sp>
    </p:spTree>
    <p:extLst>
      <p:ext uri="{BB962C8B-B14F-4D97-AF65-F5344CB8AC3E}">
        <p14:creationId xmlns:p14="http://schemas.microsoft.com/office/powerpoint/2010/main" val="3959182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0781DF1F-6367-42EE-A5CF-09BD2491482C}"/>
              </a:ext>
            </a:extLst>
          </p:cNvPr>
          <p:cNvSpPr txBox="1"/>
          <p:nvPr/>
        </p:nvSpPr>
        <p:spPr>
          <a:xfrm>
            <a:off x="1281112" y="3649937"/>
            <a:ext cx="6491288" cy="1938992"/>
          </a:xfrm>
          <a:prstGeom prst="rect">
            <a:avLst/>
          </a:prstGeom>
          <a:noFill/>
        </p:spPr>
        <p:txBody>
          <a:bodyPr wrap="square" rtlCol="0">
            <a:spAutoFit/>
          </a:bodyPr>
          <a:lstStyle/>
          <a:p>
            <a:r>
              <a:rPr lang="en-US" sz="2400" dirty="0">
                <a:latin typeface="+mj-lt"/>
              </a:rPr>
              <a:t>Special for an ideal gas system –</a:t>
            </a:r>
          </a:p>
          <a:p>
            <a:pPr lvl="1"/>
            <a:r>
              <a:rPr lang="en-US" sz="2400" dirty="0">
                <a:latin typeface="+mj-lt"/>
              </a:rPr>
              <a:t>Equation of state</a:t>
            </a:r>
          </a:p>
          <a:p>
            <a:pPr lvl="1"/>
            <a:endParaRPr lang="en-US" sz="2400" dirty="0">
              <a:latin typeface="+mj-lt"/>
            </a:endParaRPr>
          </a:p>
          <a:p>
            <a:pPr lvl="1"/>
            <a:endParaRPr lang="en-US" sz="2400" dirty="0">
              <a:latin typeface="+mj-lt"/>
            </a:endParaRPr>
          </a:p>
          <a:p>
            <a:pPr lvl="1"/>
            <a:r>
              <a:rPr lang="en-US" sz="2400" dirty="0">
                <a:latin typeface="+mj-lt"/>
              </a:rPr>
              <a:t>Internal energy</a:t>
            </a:r>
          </a:p>
        </p:txBody>
      </p:sp>
      <p:sp>
        <p:nvSpPr>
          <p:cNvPr id="2" name="Date Placeholder 1">
            <a:extLst>
              <a:ext uri="{FF2B5EF4-FFF2-40B4-BE49-F238E27FC236}">
                <a16:creationId xmlns:a16="http://schemas.microsoft.com/office/drawing/2014/main" id="{06814A6F-43EE-40C8-B216-CFCA9B29CC37}"/>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E34BCB6A-7AA1-4D33-A3E9-91055F2270A9}"/>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529281BA-B107-4426-9866-993E4869D2E2}"/>
              </a:ext>
            </a:extLst>
          </p:cNvPr>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5" name="Object 4">
            <a:extLst>
              <a:ext uri="{FF2B5EF4-FFF2-40B4-BE49-F238E27FC236}">
                <a16:creationId xmlns:a16="http://schemas.microsoft.com/office/drawing/2014/main" id="{B11612BE-C7CE-46B2-8F98-56586D8C75B6}"/>
              </a:ext>
            </a:extLst>
          </p:cNvPr>
          <p:cNvGraphicFramePr>
            <a:graphicFrameLocks noChangeAspect="1"/>
          </p:cNvGraphicFramePr>
          <p:nvPr>
            <p:extLst>
              <p:ext uri="{D42A27DB-BD31-4B8C-83A1-F6EECF244321}">
                <p14:modId xmlns:p14="http://schemas.microsoft.com/office/powerpoint/2010/main" val="2131223743"/>
              </p:ext>
            </p:extLst>
          </p:nvPr>
        </p:nvGraphicFramePr>
        <p:xfrm>
          <a:off x="4343400" y="4111233"/>
          <a:ext cx="2651125" cy="800100"/>
        </p:xfrm>
        <a:graphic>
          <a:graphicData uri="http://schemas.openxmlformats.org/presentationml/2006/ole">
            <mc:AlternateContent xmlns:mc="http://schemas.openxmlformats.org/markup-compatibility/2006">
              <mc:Choice xmlns:v="urn:schemas-microsoft-com:vml" Requires="v">
                <p:oleObj spid="_x0000_s10416" name="Equation" r:id="rId4" imgW="2651884" imgH="800017" progId="Equation.DSMT4">
                  <p:embed/>
                </p:oleObj>
              </mc:Choice>
              <mc:Fallback>
                <p:oleObj name="Equation" r:id="rId4" imgW="2651884" imgH="800017" progId="Equation.DSMT4">
                  <p:embed/>
                  <p:pic>
                    <p:nvPicPr>
                      <p:cNvPr id="0" name=""/>
                      <p:cNvPicPr/>
                      <p:nvPr/>
                    </p:nvPicPr>
                    <p:blipFill>
                      <a:blip r:embed="rId5"/>
                      <a:stretch>
                        <a:fillRect/>
                      </a:stretch>
                    </p:blipFill>
                    <p:spPr>
                      <a:xfrm>
                        <a:off x="4343400" y="4111233"/>
                        <a:ext cx="2651125" cy="8001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EDED9F2F-E809-4D71-90B1-3CA43ED01BE9}"/>
              </a:ext>
            </a:extLst>
          </p:cNvPr>
          <p:cNvGraphicFramePr>
            <a:graphicFrameLocks noChangeAspect="1"/>
          </p:cNvGraphicFramePr>
          <p:nvPr>
            <p:extLst>
              <p:ext uri="{D42A27DB-BD31-4B8C-83A1-F6EECF244321}">
                <p14:modId xmlns:p14="http://schemas.microsoft.com/office/powerpoint/2010/main" val="3163163240"/>
              </p:ext>
            </p:extLst>
          </p:nvPr>
        </p:nvGraphicFramePr>
        <p:xfrm>
          <a:off x="1281112" y="2276660"/>
          <a:ext cx="5667375" cy="1279525"/>
        </p:xfrm>
        <a:graphic>
          <a:graphicData uri="http://schemas.openxmlformats.org/presentationml/2006/ole">
            <mc:AlternateContent xmlns:mc="http://schemas.openxmlformats.org/markup-compatibility/2006">
              <mc:Choice xmlns:v="urn:schemas-microsoft-com:vml" Requires="v">
                <p:oleObj spid="_x0000_s10417" name="Equation" r:id="rId6" imgW="8099967" imgH="1828966" progId="Equation.DSMT4">
                  <p:embed/>
                </p:oleObj>
              </mc:Choice>
              <mc:Fallback>
                <p:oleObj name="Equation" r:id="rId6" imgW="8099967" imgH="1828966" progId="Equation.DSMT4">
                  <p:embed/>
                  <p:pic>
                    <p:nvPicPr>
                      <p:cNvPr id="0" name=""/>
                      <p:cNvPicPr/>
                      <p:nvPr/>
                    </p:nvPicPr>
                    <p:blipFill>
                      <a:blip r:embed="rId7"/>
                      <a:stretch>
                        <a:fillRect/>
                      </a:stretch>
                    </p:blipFill>
                    <p:spPr>
                      <a:xfrm>
                        <a:off x="1281112" y="2276660"/>
                        <a:ext cx="5667375" cy="127952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8892F580-5ACE-417E-AF3E-3791EAF8E0AD}"/>
              </a:ext>
            </a:extLst>
          </p:cNvPr>
          <p:cNvGraphicFramePr>
            <a:graphicFrameLocks noChangeAspect="1"/>
          </p:cNvGraphicFramePr>
          <p:nvPr>
            <p:extLst>
              <p:ext uri="{D42A27DB-BD31-4B8C-83A1-F6EECF244321}">
                <p14:modId xmlns:p14="http://schemas.microsoft.com/office/powerpoint/2010/main" val="285985811"/>
              </p:ext>
            </p:extLst>
          </p:nvPr>
        </p:nvGraphicFramePr>
        <p:xfrm>
          <a:off x="4554071" y="4862214"/>
          <a:ext cx="3106434" cy="1348846"/>
        </p:xfrm>
        <a:graphic>
          <a:graphicData uri="http://schemas.openxmlformats.org/presentationml/2006/ole">
            <mc:AlternateContent xmlns:mc="http://schemas.openxmlformats.org/markup-compatibility/2006">
              <mc:Choice xmlns:v="urn:schemas-microsoft-com:vml" Requires="v">
                <p:oleObj spid="_x0000_s10418" name="Equation" r:id="rId8" imgW="965160" imgH="419040" progId="Equation.DSMT4">
                  <p:embed/>
                </p:oleObj>
              </mc:Choice>
              <mc:Fallback>
                <p:oleObj name="Equation" r:id="rId8" imgW="965160" imgH="419040" progId="Equation.DSMT4">
                  <p:embed/>
                  <p:pic>
                    <p:nvPicPr>
                      <p:cNvPr id="0" name=""/>
                      <p:cNvPicPr/>
                      <p:nvPr/>
                    </p:nvPicPr>
                    <p:blipFill>
                      <a:blip r:embed="rId9"/>
                      <a:stretch>
                        <a:fillRect/>
                      </a:stretch>
                    </p:blipFill>
                    <p:spPr>
                      <a:xfrm>
                        <a:off x="4554071" y="4862214"/>
                        <a:ext cx="3106434" cy="1348846"/>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EFAF9B56-C390-4E7C-9614-BC0C325BE1C5}"/>
              </a:ext>
            </a:extLst>
          </p:cNvPr>
          <p:cNvSpPr txBox="1"/>
          <p:nvPr/>
        </p:nvSpPr>
        <p:spPr>
          <a:xfrm>
            <a:off x="4114800" y="2971800"/>
            <a:ext cx="914400" cy="914400"/>
          </a:xfrm>
          <a:prstGeom prst="rect">
            <a:avLst/>
          </a:prstGeom>
          <a:noFill/>
        </p:spPr>
        <p:txBody>
          <a:bodyPr wrap="square" rtlCol="0">
            <a:spAutoFit/>
          </a:bodyPr>
          <a:lstStyle/>
          <a:p>
            <a:endParaRPr lang="en-US" sz="2400" dirty="0">
              <a:latin typeface="+mj-lt"/>
            </a:endParaRPr>
          </a:p>
        </p:txBody>
      </p:sp>
      <p:sp>
        <p:nvSpPr>
          <p:cNvPr id="9" name="TextBox 8">
            <a:extLst>
              <a:ext uri="{FF2B5EF4-FFF2-40B4-BE49-F238E27FC236}">
                <a16:creationId xmlns:a16="http://schemas.microsoft.com/office/drawing/2014/main" id="{CF109699-5A2F-4179-9A94-10BE750A76CC}"/>
              </a:ext>
            </a:extLst>
          </p:cNvPr>
          <p:cNvSpPr txBox="1"/>
          <p:nvPr/>
        </p:nvSpPr>
        <p:spPr>
          <a:xfrm>
            <a:off x="4114800" y="2971800"/>
            <a:ext cx="914400" cy="914400"/>
          </a:xfrm>
          <a:prstGeom prst="rect">
            <a:avLst/>
          </a:prstGeom>
          <a:noFill/>
        </p:spPr>
        <p:txBody>
          <a:bodyPr wrap="square" rtlCol="0">
            <a:spAutoFit/>
          </a:bodyPr>
          <a:lstStyle/>
          <a:p>
            <a:endParaRPr lang="en-US" sz="2400" dirty="0">
              <a:latin typeface="+mj-lt"/>
            </a:endParaRPr>
          </a:p>
        </p:txBody>
      </p:sp>
      <p:sp>
        <p:nvSpPr>
          <p:cNvPr id="10" name="TextBox 9">
            <a:extLst>
              <a:ext uri="{FF2B5EF4-FFF2-40B4-BE49-F238E27FC236}">
                <a16:creationId xmlns:a16="http://schemas.microsoft.com/office/drawing/2014/main" id="{433495CB-9236-4F77-89D8-B5AB2D86CC36}"/>
              </a:ext>
            </a:extLst>
          </p:cNvPr>
          <p:cNvSpPr txBox="1"/>
          <p:nvPr/>
        </p:nvSpPr>
        <p:spPr>
          <a:xfrm>
            <a:off x="228600" y="243916"/>
            <a:ext cx="7924800" cy="1938992"/>
          </a:xfrm>
          <a:prstGeom prst="rect">
            <a:avLst/>
          </a:prstGeom>
          <a:noFill/>
        </p:spPr>
        <p:txBody>
          <a:bodyPr wrap="square" rtlCol="0">
            <a:spAutoFit/>
          </a:bodyPr>
          <a:lstStyle/>
          <a:p>
            <a:r>
              <a:rPr lang="en-US" sz="2400" dirty="0">
                <a:latin typeface="+mj-lt"/>
              </a:rPr>
              <a:t>Basic equations</a:t>
            </a:r>
          </a:p>
          <a:p>
            <a:pPr lvl="2"/>
            <a:endParaRPr lang="en-US" sz="2400" dirty="0">
              <a:latin typeface="+mj-lt"/>
            </a:endParaRPr>
          </a:p>
          <a:p>
            <a:pPr lvl="2"/>
            <a:r>
              <a:rPr lang="en-US" sz="2400" dirty="0">
                <a:latin typeface="+mj-lt"/>
              </a:rPr>
              <a:t>General principle – expected of all systems</a:t>
            </a:r>
          </a:p>
          <a:p>
            <a:pPr lvl="3"/>
            <a:r>
              <a:rPr lang="en-US" sz="2400" dirty="0">
                <a:latin typeface="+mj-lt"/>
              </a:rPr>
              <a:t>Follows from notion that we can/should account for all energy</a:t>
            </a:r>
          </a:p>
        </p:txBody>
      </p:sp>
    </p:spTree>
    <p:extLst>
      <p:ext uri="{BB962C8B-B14F-4D97-AF65-F5344CB8AC3E}">
        <p14:creationId xmlns:p14="http://schemas.microsoft.com/office/powerpoint/2010/main" val="200929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A05CFA-B3EA-43E8-A937-000380DE1734}"/>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3920D825-A578-40FD-92EC-94572C4DC6B8}"/>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6190B02E-16A3-43EB-926F-99F92E94C4D7}"/>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32C13C82-2D99-4F2B-9A95-DF260C882981}"/>
              </a:ext>
            </a:extLst>
          </p:cNvPr>
          <p:cNvSpPr txBox="1"/>
          <p:nvPr/>
        </p:nvSpPr>
        <p:spPr>
          <a:xfrm>
            <a:off x="304800" y="228600"/>
            <a:ext cx="8153400" cy="1569660"/>
          </a:xfrm>
          <a:prstGeom prst="rect">
            <a:avLst/>
          </a:prstGeom>
          <a:noFill/>
        </p:spPr>
        <p:txBody>
          <a:bodyPr wrap="square" rtlCol="0">
            <a:spAutoFit/>
          </a:bodyPr>
          <a:lstStyle/>
          <a:p>
            <a:r>
              <a:rPr lang="en-US" sz="2400" dirty="0">
                <a:latin typeface="+mj-lt"/>
              </a:rPr>
              <a:t>Questions on “equipartition  theorem” and what happen to degrees of freedom.   </a:t>
            </a:r>
          </a:p>
          <a:p>
            <a:endParaRPr lang="en-US" sz="2400" dirty="0">
              <a:latin typeface="+mj-lt"/>
            </a:endParaRPr>
          </a:p>
          <a:p>
            <a:r>
              <a:rPr lang="en-US" sz="2400" dirty="0">
                <a:latin typeface="+mj-lt"/>
              </a:rPr>
              <a:t>Comments --</a:t>
            </a:r>
          </a:p>
        </p:txBody>
      </p:sp>
      <p:graphicFrame>
        <p:nvGraphicFramePr>
          <p:cNvPr id="6" name="Object 5">
            <a:extLst>
              <a:ext uri="{FF2B5EF4-FFF2-40B4-BE49-F238E27FC236}">
                <a16:creationId xmlns:a16="http://schemas.microsoft.com/office/drawing/2014/main" id="{AF070360-E97A-4CCD-BE78-9E5C540D6D70}"/>
              </a:ext>
            </a:extLst>
          </p:cNvPr>
          <p:cNvGraphicFramePr>
            <a:graphicFrameLocks noChangeAspect="1"/>
          </p:cNvGraphicFramePr>
          <p:nvPr>
            <p:extLst>
              <p:ext uri="{D42A27DB-BD31-4B8C-83A1-F6EECF244321}">
                <p14:modId xmlns:p14="http://schemas.microsoft.com/office/powerpoint/2010/main" val="3284325124"/>
              </p:ext>
            </p:extLst>
          </p:nvPr>
        </p:nvGraphicFramePr>
        <p:xfrm>
          <a:off x="706042" y="1915366"/>
          <a:ext cx="7350916" cy="1500187"/>
        </p:xfrm>
        <a:graphic>
          <a:graphicData uri="http://schemas.openxmlformats.org/presentationml/2006/ole">
            <mc:AlternateContent xmlns:mc="http://schemas.openxmlformats.org/markup-compatibility/2006">
              <mc:Choice xmlns:v="urn:schemas-microsoft-com:vml" Requires="v">
                <p:oleObj spid="_x0000_s23571" name="Equation" r:id="rId3" imgW="3111480" imgH="634680" progId="Equation.DSMT4">
                  <p:embed/>
                </p:oleObj>
              </mc:Choice>
              <mc:Fallback>
                <p:oleObj name="Equation" r:id="rId3" imgW="3111480" imgH="634680" progId="Equation.DSMT4">
                  <p:embed/>
                  <p:pic>
                    <p:nvPicPr>
                      <p:cNvPr id="0" name=""/>
                      <p:cNvPicPr/>
                      <p:nvPr/>
                    </p:nvPicPr>
                    <p:blipFill>
                      <a:blip r:embed="rId4"/>
                      <a:stretch>
                        <a:fillRect/>
                      </a:stretch>
                    </p:blipFill>
                    <p:spPr>
                      <a:xfrm>
                        <a:off x="706042" y="1915366"/>
                        <a:ext cx="7350916" cy="1500187"/>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0B1F6D6D-5468-4964-A129-16B0327DBCC1}"/>
              </a:ext>
            </a:extLst>
          </p:cNvPr>
          <p:cNvSpPr txBox="1"/>
          <p:nvPr/>
        </p:nvSpPr>
        <p:spPr>
          <a:xfrm>
            <a:off x="685800" y="3962400"/>
            <a:ext cx="8001000" cy="2308324"/>
          </a:xfrm>
          <a:prstGeom prst="rect">
            <a:avLst/>
          </a:prstGeom>
          <a:noFill/>
        </p:spPr>
        <p:txBody>
          <a:bodyPr wrap="square" rtlCol="0">
            <a:spAutoFit/>
          </a:bodyPr>
          <a:lstStyle/>
          <a:p>
            <a:r>
              <a:rPr lang="en-US" sz="2400" dirty="0">
                <a:latin typeface="+mj-lt"/>
              </a:rPr>
              <a:t>Here </a:t>
            </a:r>
            <a:r>
              <a:rPr lang="en-US" sz="2400" i="1" dirty="0">
                <a:latin typeface="+mj-lt"/>
              </a:rPr>
              <a:t>f</a:t>
            </a:r>
            <a:r>
              <a:rPr lang="en-US" sz="2400" dirty="0">
                <a:latin typeface="+mj-lt"/>
              </a:rPr>
              <a:t> denotes the degrees of freedom for the </a:t>
            </a:r>
            <a:r>
              <a:rPr lang="en-US" sz="2400" i="1" dirty="0">
                <a:latin typeface="+mj-lt"/>
              </a:rPr>
              <a:t>N</a:t>
            </a:r>
            <a:r>
              <a:rPr lang="en-US" sz="2400" dirty="0">
                <a:latin typeface="+mj-lt"/>
              </a:rPr>
              <a:t> particles of the system.    In my opinion </a:t>
            </a:r>
            <a:r>
              <a:rPr lang="en-US" sz="2400" i="1" dirty="0">
                <a:latin typeface="+mj-lt"/>
              </a:rPr>
              <a:t>f</a:t>
            </a:r>
            <a:r>
              <a:rPr lang="en-US" sz="2400" dirty="0">
                <a:latin typeface="+mj-lt"/>
              </a:rPr>
              <a:t> is often hard to estimate directly and prefer to use the experimentally accessible parameter </a:t>
            </a:r>
            <a:r>
              <a:rPr lang="en-US" sz="2400" dirty="0">
                <a:latin typeface="Symbol" panose="05050102010706020507" pitchFamily="18" charset="2"/>
              </a:rPr>
              <a:t>g</a:t>
            </a:r>
            <a:r>
              <a:rPr lang="en-US" sz="2400" dirty="0">
                <a:latin typeface="+mj-lt"/>
              </a:rPr>
              <a:t> in the equivalent relationship given on the RHS of the equation above.   Note that both </a:t>
            </a:r>
            <a:r>
              <a:rPr lang="en-US" sz="2400" i="1" dirty="0">
                <a:latin typeface="+mj-lt"/>
              </a:rPr>
              <a:t>f</a:t>
            </a:r>
            <a:r>
              <a:rPr lang="en-US" sz="2400" dirty="0">
                <a:latin typeface="+mj-lt"/>
              </a:rPr>
              <a:t> and </a:t>
            </a:r>
            <a:r>
              <a:rPr lang="en-US" sz="2400" dirty="0">
                <a:latin typeface="Symbol" panose="05050102010706020507" pitchFamily="18" charset="2"/>
              </a:rPr>
              <a:t>g</a:t>
            </a:r>
            <a:r>
              <a:rPr lang="en-US" sz="2400" dirty="0">
                <a:latin typeface="+mj-lt"/>
              </a:rPr>
              <a:t> have</a:t>
            </a:r>
          </a:p>
          <a:p>
            <a:r>
              <a:rPr lang="en-US" sz="2400" dirty="0">
                <a:latin typeface="+mj-lt"/>
              </a:rPr>
              <a:t>slight temperature dependences.</a:t>
            </a:r>
          </a:p>
        </p:txBody>
      </p:sp>
    </p:spTree>
    <p:extLst>
      <p:ext uri="{BB962C8B-B14F-4D97-AF65-F5344CB8AC3E}">
        <p14:creationId xmlns:p14="http://schemas.microsoft.com/office/powerpoint/2010/main" val="629242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916AF7-67EA-4D6E-9773-E219E4E51A7A}"/>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8F64D078-7E42-454D-A959-12239CD29862}"/>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70B263C5-902F-4B2F-B800-A97D1FB8D048}"/>
              </a:ext>
            </a:extLst>
          </p:cNvPr>
          <p:cNvSpPr>
            <a:spLocks noGrp="1"/>
          </p:cNvSpPr>
          <p:nvPr>
            <p:ph type="sldNum" sz="quarter" idx="12"/>
          </p:nvPr>
        </p:nvSpPr>
        <p:spPr/>
        <p:txBody>
          <a:bodyPr/>
          <a:lstStyle/>
          <a:p>
            <a:fld id="{CE368B07-CEBF-4C80-90AF-53B34FA04CF3}" type="slidenum">
              <a:rPr lang="en-US" smtClean="0"/>
              <a:t>8</a:t>
            </a:fld>
            <a:endParaRPr lang="en-US" dirty="0"/>
          </a:p>
        </p:txBody>
      </p:sp>
      <p:pic>
        <p:nvPicPr>
          <p:cNvPr id="5" name="Picture 4">
            <a:extLst>
              <a:ext uri="{FF2B5EF4-FFF2-40B4-BE49-F238E27FC236}">
                <a16:creationId xmlns:a16="http://schemas.microsoft.com/office/drawing/2014/main" id="{EE51024A-EE8F-449E-B7B0-E4060B826DC3}"/>
              </a:ext>
            </a:extLst>
          </p:cNvPr>
          <p:cNvPicPr>
            <a:picLocks noChangeAspect="1"/>
          </p:cNvPicPr>
          <p:nvPr/>
        </p:nvPicPr>
        <p:blipFill>
          <a:blip r:embed="rId4"/>
          <a:stretch>
            <a:fillRect/>
          </a:stretch>
        </p:blipFill>
        <p:spPr>
          <a:xfrm>
            <a:off x="409575" y="1066800"/>
            <a:ext cx="8277225" cy="3028950"/>
          </a:xfrm>
          <a:prstGeom prst="rect">
            <a:avLst/>
          </a:prstGeom>
        </p:spPr>
      </p:pic>
      <p:sp>
        <p:nvSpPr>
          <p:cNvPr id="6" name="TextBox 5">
            <a:extLst>
              <a:ext uri="{FF2B5EF4-FFF2-40B4-BE49-F238E27FC236}">
                <a16:creationId xmlns:a16="http://schemas.microsoft.com/office/drawing/2014/main" id="{46E0287B-0D51-4619-9DE1-108FC980E86E}"/>
              </a:ext>
            </a:extLst>
          </p:cNvPr>
          <p:cNvSpPr txBox="1"/>
          <p:nvPr/>
        </p:nvSpPr>
        <p:spPr>
          <a:xfrm>
            <a:off x="152400" y="136525"/>
            <a:ext cx="8305800" cy="461665"/>
          </a:xfrm>
          <a:prstGeom prst="rect">
            <a:avLst/>
          </a:prstGeom>
          <a:noFill/>
        </p:spPr>
        <p:txBody>
          <a:bodyPr wrap="square" rtlCol="0">
            <a:spAutoFit/>
          </a:bodyPr>
          <a:lstStyle/>
          <a:p>
            <a:r>
              <a:rPr lang="en-US" sz="2400" dirty="0">
                <a:latin typeface="+mj-lt"/>
              </a:rPr>
              <a:t>Calculation of work for various processes</a:t>
            </a:r>
          </a:p>
        </p:txBody>
      </p:sp>
      <p:graphicFrame>
        <p:nvGraphicFramePr>
          <p:cNvPr id="7" name="Object 6">
            <a:extLst>
              <a:ext uri="{FF2B5EF4-FFF2-40B4-BE49-F238E27FC236}">
                <a16:creationId xmlns:a16="http://schemas.microsoft.com/office/drawing/2014/main" id="{C73B6063-A2B1-42E4-8FB3-70AF04401826}"/>
              </a:ext>
            </a:extLst>
          </p:cNvPr>
          <p:cNvGraphicFramePr>
            <a:graphicFrameLocks noChangeAspect="1"/>
          </p:cNvGraphicFramePr>
          <p:nvPr>
            <p:extLst>
              <p:ext uri="{D42A27DB-BD31-4B8C-83A1-F6EECF244321}">
                <p14:modId xmlns:p14="http://schemas.microsoft.com/office/powerpoint/2010/main" val="451409338"/>
              </p:ext>
            </p:extLst>
          </p:nvPr>
        </p:nvGraphicFramePr>
        <p:xfrm>
          <a:off x="365854" y="3590698"/>
          <a:ext cx="5516691" cy="1331615"/>
        </p:xfrm>
        <a:graphic>
          <a:graphicData uri="http://schemas.openxmlformats.org/presentationml/2006/ole">
            <mc:AlternateContent xmlns:mc="http://schemas.openxmlformats.org/markup-compatibility/2006">
              <mc:Choice xmlns:v="urn:schemas-microsoft-com:vml" Requires="v">
                <p:oleObj spid="_x0000_s11321" name="Equation" r:id="rId5" imgW="736560" imgH="177480" progId="Equation.DSMT4">
                  <p:embed/>
                </p:oleObj>
              </mc:Choice>
              <mc:Fallback>
                <p:oleObj name="Equation" r:id="rId5" imgW="736560" imgH="177480" progId="Equation.DSMT4">
                  <p:embed/>
                  <p:pic>
                    <p:nvPicPr>
                      <p:cNvPr id="0" name=""/>
                      <p:cNvPicPr/>
                      <p:nvPr/>
                    </p:nvPicPr>
                    <p:blipFill>
                      <a:blip r:embed="rId6"/>
                      <a:stretch>
                        <a:fillRect/>
                      </a:stretch>
                    </p:blipFill>
                    <p:spPr>
                      <a:xfrm>
                        <a:off x="365854" y="3590698"/>
                        <a:ext cx="5516691" cy="1331615"/>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61F7EF7A-1053-45D3-84D8-EA1160F0F5A4}"/>
              </a:ext>
            </a:extLst>
          </p:cNvPr>
          <p:cNvSpPr txBox="1"/>
          <p:nvPr/>
        </p:nvSpPr>
        <p:spPr>
          <a:xfrm>
            <a:off x="409575" y="4732635"/>
            <a:ext cx="8778146" cy="830997"/>
          </a:xfrm>
          <a:prstGeom prst="rect">
            <a:avLst/>
          </a:prstGeom>
          <a:noFill/>
        </p:spPr>
        <p:txBody>
          <a:bodyPr wrap="square" rtlCol="0">
            <a:spAutoFit/>
          </a:bodyPr>
          <a:lstStyle/>
          <a:p>
            <a:r>
              <a:rPr lang="en-US" sz="2400" b="1" dirty="0">
                <a:solidFill>
                  <a:srgbClr val="FF0000"/>
                </a:solidFill>
                <a:latin typeface="+mj-lt"/>
              </a:rPr>
              <a:t>Note that with our definition,  work is positive when the system contracts.</a:t>
            </a:r>
          </a:p>
        </p:txBody>
      </p:sp>
      <p:sp>
        <p:nvSpPr>
          <p:cNvPr id="9" name="TextBox 8">
            <a:extLst>
              <a:ext uri="{FF2B5EF4-FFF2-40B4-BE49-F238E27FC236}">
                <a16:creationId xmlns:a16="http://schemas.microsoft.com/office/drawing/2014/main" id="{EB7A86D1-5663-47B9-B76A-1FF31A5D1FB9}"/>
              </a:ext>
            </a:extLst>
          </p:cNvPr>
          <p:cNvSpPr txBox="1"/>
          <p:nvPr/>
        </p:nvSpPr>
        <p:spPr>
          <a:xfrm>
            <a:off x="182927" y="5674267"/>
            <a:ext cx="8915400" cy="830997"/>
          </a:xfrm>
          <a:prstGeom prst="rect">
            <a:avLst/>
          </a:prstGeom>
          <a:noFill/>
        </p:spPr>
        <p:txBody>
          <a:bodyPr wrap="square" rtlCol="0">
            <a:spAutoFit/>
          </a:bodyPr>
          <a:lstStyle/>
          <a:p>
            <a:r>
              <a:rPr lang="en-US" sz="2400" dirty="0">
                <a:latin typeface="+mj-lt"/>
              </a:rPr>
              <a:t>Comment – the sign of work is just a convention, but it is essential to be consistent.</a:t>
            </a:r>
          </a:p>
        </p:txBody>
      </p:sp>
    </p:spTree>
    <p:extLst>
      <p:ext uri="{BB962C8B-B14F-4D97-AF65-F5344CB8AC3E}">
        <p14:creationId xmlns:p14="http://schemas.microsoft.com/office/powerpoint/2010/main" val="3908228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215AB2-91A2-489D-82A0-D0FF23C33A47}"/>
              </a:ext>
            </a:extLst>
          </p:cNvPr>
          <p:cNvSpPr>
            <a:spLocks noGrp="1"/>
          </p:cNvSpPr>
          <p:nvPr>
            <p:ph type="dt" sz="half" idx="10"/>
          </p:nvPr>
        </p:nvSpPr>
        <p:spPr/>
        <p:txBody>
          <a:bodyPr/>
          <a:lstStyle/>
          <a:p>
            <a:r>
              <a:rPr lang="en-US"/>
              <a:t>2/01/2021</a:t>
            </a:r>
            <a:endParaRPr lang="en-US" dirty="0"/>
          </a:p>
        </p:txBody>
      </p:sp>
      <p:sp>
        <p:nvSpPr>
          <p:cNvPr id="3" name="Footer Placeholder 2">
            <a:extLst>
              <a:ext uri="{FF2B5EF4-FFF2-40B4-BE49-F238E27FC236}">
                <a16:creationId xmlns:a16="http://schemas.microsoft.com/office/drawing/2014/main" id="{36D51C21-8569-43D2-AF58-9E8368EFFA33}"/>
              </a:ext>
            </a:extLst>
          </p:cNvPr>
          <p:cNvSpPr>
            <a:spLocks noGrp="1"/>
          </p:cNvSpPr>
          <p:nvPr>
            <p:ph type="ftr" sz="quarter" idx="11"/>
          </p:nvPr>
        </p:nvSpPr>
        <p:spPr/>
        <p:txBody>
          <a:bodyPr/>
          <a:lstStyle/>
          <a:p>
            <a:r>
              <a:rPr lang="en-US"/>
              <a:t>PHY 341/641  Spring 2021 -- Lecture 3</a:t>
            </a:r>
            <a:endParaRPr lang="en-US" dirty="0"/>
          </a:p>
        </p:txBody>
      </p:sp>
      <p:sp>
        <p:nvSpPr>
          <p:cNvPr id="4" name="Slide Number Placeholder 3">
            <a:extLst>
              <a:ext uri="{FF2B5EF4-FFF2-40B4-BE49-F238E27FC236}">
                <a16:creationId xmlns:a16="http://schemas.microsoft.com/office/drawing/2014/main" id="{222D24F0-F23B-481B-B0ED-9B002FAC25DB}"/>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2514D9CD-5C64-42A2-931D-B33C199D5DA7}"/>
              </a:ext>
            </a:extLst>
          </p:cNvPr>
          <p:cNvSpPr txBox="1"/>
          <p:nvPr/>
        </p:nvSpPr>
        <p:spPr>
          <a:xfrm>
            <a:off x="457200" y="228600"/>
            <a:ext cx="8382000" cy="461665"/>
          </a:xfrm>
          <a:prstGeom prst="rect">
            <a:avLst/>
          </a:prstGeom>
          <a:noFill/>
        </p:spPr>
        <p:txBody>
          <a:bodyPr wrap="square" rtlCol="0">
            <a:spAutoFit/>
          </a:bodyPr>
          <a:lstStyle/>
          <a:p>
            <a:r>
              <a:rPr lang="en-US" sz="2400" dirty="0">
                <a:latin typeface="+mj-lt"/>
              </a:rPr>
              <a:t>Work for various processes for an ideal gas</a:t>
            </a:r>
          </a:p>
        </p:txBody>
      </p:sp>
      <p:graphicFrame>
        <p:nvGraphicFramePr>
          <p:cNvPr id="7" name="Object 6">
            <a:extLst>
              <a:ext uri="{FF2B5EF4-FFF2-40B4-BE49-F238E27FC236}">
                <a16:creationId xmlns:a16="http://schemas.microsoft.com/office/drawing/2014/main" id="{5457AAE3-1904-42C2-933F-CF36B4056899}"/>
              </a:ext>
            </a:extLst>
          </p:cNvPr>
          <p:cNvGraphicFramePr>
            <a:graphicFrameLocks noChangeAspect="1"/>
          </p:cNvGraphicFramePr>
          <p:nvPr>
            <p:extLst>
              <p:ext uri="{D42A27DB-BD31-4B8C-83A1-F6EECF244321}">
                <p14:modId xmlns:p14="http://schemas.microsoft.com/office/powerpoint/2010/main" val="3605867706"/>
              </p:ext>
            </p:extLst>
          </p:nvPr>
        </p:nvGraphicFramePr>
        <p:xfrm>
          <a:off x="4013966" y="711316"/>
          <a:ext cx="2979644" cy="899246"/>
        </p:xfrm>
        <a:graphic>
          <a:graphicData uri="http://schemas.openxmlformats.org/presentationml/2006/ole">
            <mc:AlternateContent xmlns:mc="http://schemas.openxmlformats.org/markup-compatibility/2006">
              <mc:Choice xmlns:v="urn:schemas-microsoft-com:vml" Requires="v">
                <p:oleObj spid="_x0000_s12400" name="Equation" r:id="rId4" imgW="2651884" imgH="800017" progId="Equation.DSMT4">
                  <p:embed/>
                </p:oleObj>
              </mc:Choice>
              <mc:Fallback>
                <p:oleObj name="Equation" r:id="rId4" imgW="2651884" imgH="800017" progId="Equation.DSMT4">
                  <p:embed/>
                  <p:pic>
                    <p:nvPicPr>
                      <p:cNvPr id="5" name="Object 4">
                        <a:extLst>
                          <a:ext uri="{FF2B5EF4-FFF2-40B4-BE49-F238E27FC236}">
                            <a16:creationId xmlns:a16="http://schemas.microsoft.com/office/drawing/2014/main" id="{B11612BE-C7CE-46B2-8F98-56586D8C75B6}"/>
                          </a:ext>
                        </a:extLst>
                      </p:cNvPr>
                      <p:cNvPicPr/>
                      <p:nvPr/>
                    </p:nvPicPr>
                    <p:blipFill>
                      <a:blip r:embed="rId5"/>
                      <a:stretch>
                        <a:fillRect/>
                      </a:stretch>
                    </p:blipFill>
                    <p:spPr>
                      <a:xfrm>
                        <a:off x="4013966" y="711316"/>
                        <a:ext cx="2979644" cy="899246"/>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98FB272-C804-4977-A5BE-59CB8AEF2AE0}"/>
              </a:ext>
            </a:extLst>
          </p:cNvPr>
          <p:cNvGraphicFramePr>
            <a:graphicFrameLocks noChangeAspect="1"/>
          </p:cNvGraphicFramePr>
          <p:nvPr>
            <p:extLst>
              <p:ext uri="{D42A27DB-BD31-4B8C-83A1-F6EECF244321}">
                <p14:modId xmlns:p14="http://schemas.microsoft.com/office/powerpoint/2010/main" val="424182853"/>
              </p:ext>
            </p:extLst>
          </p:nvPr>
        </p:nvGraphicFramePr>
        <p:xfrm>
          <a:off x="744614" y="754742"/>
          <a:ext cx="2895600" cy="698938"/>
        </p:xfrm>
        <a:graphic>
          <a:graphicData uri="http://schemas.openxmlformats.org/presentationml/2006/ole">
            <mc:AlternateContent xmlns:mc="http://schemas.openxmlformats.org/markup-compatibility/2006">
              <mc:Choice xmlns:v="urn:schemas-microsoft-com:vml" Requires="v">
                <p:oleObj spid="_x0000_s12401" name="Equation" r:id="rId6" imgW="736560" imgH="177480" progId="Equation.DSMT4">
                  <p:embed/>
                </p:oleObj>
              </mc:Choice>
              <mc:Fallback>
                <p:oleObj name="Equation" r:id="rId6" imgW="736560" imgH="177480" progId="Equation.DSMT4">
                  <p:embed/>
                  <p:pic>
                    <p:nvPicPr>
                      <p:cNvPr id="7" name="Object 6">
                        <a:extLst>
                          <a:ext uri="{FF2B5EF4-FFF2-40B4-BE49-F238E27FC236}">
                            <a16:creationId xmlns:a16="http://schemas.microsoft.com/office/drawing/2014/main" id="{C73B6063-A2B1-42E4-8FB3-70AF04401826}"/>
                          </a:ext>
                        </a:extLst>
                      </p:cNvPr>
                      <p:cNvPicPr/>
                      <p:nvPr/>
                    </p:nvPicPr>
                    <p:blipFill>
                      <a:blip r:embed="rId7"/>
                      <a:stretch>
                        <a:fillRect/>
                      </a:stretch>
                    </p:blipFill>
                    <p:spPr>
                      <a:xfrm>
                        <a:off x="744614" y="754742"/>
                        <a:ext cx="2895600" cy="698938"/>
                      </a:xfrm>
                      <a:prstGeom prst="rect">
                        <a:avLst/>
                      </a:prstGeom>
                    </p:spPr>
                  </p:pic>
                </p:oleObj>
              </mc:Fallback>
            </mc:AlternateContent>
          </a:graphicData>
        </a:graphic>
      </p:graphicFrame>
      <p:graphicFrame>
        <p:nvGraphicFramePr>
          <p:cNvPr id="9" name="Table 9">
            <a:extLst>
              <a:ext uri="{FF2B5EF4-FFF2-40B4-BE49-F238E27FC236}">
                <a16:creationId xmlns:a16="http://schemas.microsoft.com/office/drawing/2014/main" id="{51767E56-3E5C-42BA-B815-1DAEA32256CF}"/>
              </a:ext>
            </a:extLst>
          </p:cNvPr>
          <p:cNvGraphicFramePr>
            <a:graphicFrameLocks noGrp="1"/>
          </p:cNvGraphicFramePr>
          <p:nvPr>
            <p:extLst>
              <p:ext uri="{D42A27DB-BD31-4B8C-83A1-F6EECF244321}">
                <p14:modId xmlns:p14="http://schemas.microsoft.com/office/powerpoint/2010/main" val="4110939103"/>
              </p:ext>
            </p:extLst>
          </p:nvPr>
        </p:nvGraphicFramePr>
        <p:xfrm>
          <a:off x="152400" y="2241105"/>
          <a:ext cx="7616060" cy="2193268"/>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3632527798"/>
                    </a:ext>
                  </a:extLst>
                </a:gridCol>
                <a:gridCol w="1905000">
                  <a:extLst>
                    <a:ext uri="{9D8B030D-6E8A-4147-A177-3AD203B41FA5}">
                      <a16:colId xmlns:a16="http://schemas.microsoft.com/office/drawing/2014/main" val="3717428219"/>
                    </a:ext>
                  </a:extLst>
                </a:gridCol>
                <a:gridCol w="1444845">
                  <a:extLst>
                    <a:ext uri="{9D8B030D-6E8A-4147-A177-3AD203B41FA5}">
                      <a16:colId xmlns:a16="http://schemas.microsoft.com/office/drawing/2014/main" val="587704848"/>
                    </a:ext>
                  </a:extLst>
                </a:gridCol>
                <a:gridCol w="1904015">
                  <a:extLst>
                    <a:ext uri="{9D8B030D-6E8A-4147-A177-3AD203B41FA5}">
                      <a16:colId xmlns:a16="http://schemas.microsoft.com/office/drawing/2014/main" val="2251884854"/>
                    </a:ext>
                  </a:extLst>
                </a:gridCol>
              </a:tblGrid>
              <a:tr h="685154">
                <a:tc>
                  <a:txBody>
                    <a:bodyPr/>
                    <a:lstStyle/>
                    <a:p>
                      <a:pPr algn="ctr"/>
                      <a:endParaRPr lang="en-US" sz="2400" b="1" dirty="0"/>
                    </a:p>
                  </a:txBody>
                  <a:tcPr/>
                </a:tc>
                <a:tc>
                  <a:txBody>
                    <a:bodyPr/>
                    <a:lstStyle/>
                    <a:p>
                      <a:pPr algn="ctr"/>
                      <a:r>
                        <a:rPr lang="en-US" sz="2400" b="1" dirty="0"/>
                        <a:t>Initial</a:t>
                      </a:r>
                    </a:p>
                  </a:txBody>
                  <a:tcPr/>
                </a:tc>
                <a:tc>
                  <a:txBody>
                    <a:bodyPr/>
                    <a:lstStyle/>
                    <a:p>
                      <a:pPr algn="ctr"/>
                      <a:r>
                        <a:rPr lang="en-US" sz="2400" b="1" dirty="0"/>
                        <a:t>Final</a:t>
                      </a:r>
                    </a:p>
                  </a:txBody>
                  <a:tcPr/>
                </a:tc>
                <a:tc>
                  <a:txBody>
                    <a:bodyPr/>
                    <a:lstStyle/>
                    <a:p>
                      <a:pPr algn="ctr"/>
                      <a:r>
                        <a:rPr lang="en-US" sz="2400" b="1" i="1" dirty="0"/>
                        <a:t>W</a:t>
                      </a:r>
                    </a:p>
                  </a:txBody>
                  <a:tcPr/>
                </a:tc>
                <a:extLst>
                  <a:ext uri="{0D108BD9-81ED-4DB2-BD59-A6C34878D82A}">
                    <a16:rowId xmlns:a16="http://schemas.microsoft.com/office/drawing/2014/main" val="179207372"/>
                  </a:ext>
                </a:extLst>
              </a:tr>
              <a:tr h="685154">
                <a:tc>
                  <a:txBody>
                    <a:bodyPr/>
                    <a:lstStyle/>
                    <a:p>
                      <a:pPr algn="ctr"/>
                      <a:r>
                        <a:rPr lang="en-US" sz="2400" b="1" dirty="0"/>
                        <a:t>Constant </a:t>
                      </a:r>
                      <a:r>
                        <a:rPr lang="en-US" sz="2400" b="1" i="1" dirty="0"/>
                        <a:t>V</a:t>
                      </a:r>
                      <a:endParaRPr lang="en-US" sz="2400" b="1" dirty="0"/>
                    </a:p>
                  </a:txBody>
                  <a:tcPr/>
                </a:tc>
                <a:tc>
                  <a:txBody>
                    <a:bodyPr/>
                    <a:lstStyle/>
                    <a:p>
                      <a:pPr algn="ctr"/>
                      <a:r>
                        <a:rPr lang="en-US" sz="2400" b="1" i="1" dirty="0"/>
                        <a:t>P</a:t>
                      </a:r>
                      <a:r>
                        <a:rPr lang="en-US" sz="2400" b="1" i="1" baseline="-25000" dirty="0"/>
                        <a:t>1</a:t>
                      </a:r>
                      <a:r>
                        <a:rPr lang="en-US" sz="2400" b="1" i="1" baseline="0" dirty="0"/>
                        <a:t>   V</a:t>
                      </a:r>
                      <a:r>
                        <a:rPr lang="en-US" sz="2400" b="1" i="1" baseline="-25000" dirty="0"/>
                        <a:t>1</a:t>
                      </a:r>
                      <a:endParaRPr lang="en-US" sz="240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t>P</a:t>
                      </a:r>
                      <a:r>
                        <a:rPr lang="en-US" sz="2400" b="1" i="1" baseline="-25000" dirty="0"/>
                        <a:t>2</a:t>
                      </a:r>
                      <a:r>
                        <a:rPr lang="en-US" sz="2400" b="1" i="1" baseline="0" dirty="0"/>
                        <a:t>   V</a:t>
                      </a:r>
                      <a:r>
                        <a:rPr lang="en-US" sz="2400" b="1" i="1" baseline="-25000" dirty="0"/>
                        <a:t>1</a:t>
                      </a:r>
                      <a:endParaRPr lang="en-US" sz="2400" b="1" i="1" dirty="0"/>
                    </a:p>
                    <a:p>
                      <a:pPr algn="ctr"/>
                      <a:endParaRPr lang="en-US" sz="2400" b="1" dirty="0"/>
                    </a:p>
                  </a:txBody>
                  <a:tcPr/>
                </a:tc>
                <a:tc>
                  <a:txBody>
                    <a:bodyPr/>
                    <a:lstStyle/>
                    <a:p>
                      <a:pPr algn="ctr"/>
                      <a:r>
                        <a:rPr lang="en-US" sz="2400" b="1" dirty="0"/>
                        <a:t>0</a:t>
                      </a:r>
                    </a:p>
                  </a:txBody>
                  <a:tcPr/>
                </a:tc>
                <a:extLst>
                  <a:ext uri="{0D108BD9-81ED-4DB2-BD59-A6C34878D82A}">
                    <a16:rowId xmlns:a16="http://schemas.microsoft.com/office/drawing/2014/main" val="2380400341"/>
                  </a:ext>
                </a:extLst>
              </a:tr>
              <a:tr h="685154">
                <a:tc>
                  <a:txBody>
                    <a:bodyPr/>
                    <a:lstStyle/>
                    <a:p>
                      <a:pPr algn="ctr"/>
                      <a:r>
                        <a:rPr lang="en-US" sz="2400" b="1" dirty="0"/>
                        <a:t>Constant </a:t>
                      </a:r>
                      <a:r>
                        <a:rPr lang="en-US" sz="2400" b="1" i="1" dirty="0"/>
                        <a:t>P</a:t>
                      </a:r>
                      <a:endParaRPr lang="en-US" sz="2400" b="1" dirty="0"/>
                    </a:p>
                  </a:txBody>
                  <a:tcPr/>
                </a:tc>
                <a:tc>
                  <a:txBody>
                    <a:bodyPr/>
                    <a:lstStyle/>
                    <a:p>
                      <a:pPr algn="ctr"/>
                      <a:r>
                        <a:rPr lang="en-US" sz="2400" b="1" i="1" dirty="0"/>
                        <a:t>P</a:t>
                      </a:r>
                      <a:r>
                        <a:rPr lang="en-US" sz="2400" b="1" i="1" baseline="-25000" dirty="0"/>
                        <a:t>1</a:t>
                      </a:r>
                      <a:r>
                        <a:rPr lang="en-US" sz="2400" b="1" i="1" baseline="0" dirty="0"/>
                        <a:t>   V</a:t>
                      </a:r>
                      <a:r>
                        <a:rPr lang="en-US" sz="2400" b="1" i="1" baseline="-25000" dirty="0"/>
                        <a:t>1</a:t>
                      </a:r>
                      <a:endParaRPr lang="en-US" sz="2400" b="1" i="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i="1" dirty="0"/>
                        <a:t>P</a:t>
                      </a:r>
                      <a:r>
                        <a:rPr lang="en-US" sz="2400" b="1" i="1" baseline="-25000" dirty="0"/>
                        <a:t>1</a:t>
                      </a:r>
                      <a:r>
                        <a:rPr lang="en-US" sz="2400" b="1" i="1" baseline="0" dirty="0"/>
                        <a:t>   V</a:t>
                      </a:r>
                      <a:r>
                        <a:rPr lang="en-US" sz="2400" b="1" i="1" baseline="-25000" dirty="0"/>
                        <a:t>2</a:t>
                      </a:r>
                      <a:endParaRPr lang="en-US" sz="2400" b="1" i="1" dirty="0"/>
                    </a:p>
                  </a:txBody>
                  <a:tcPr/>
                </a:tc>
                <a:tc>
                  <a:txBody>
                    <a:bodyPr/>
                    <a:lstStyle/>
                    <a:p>
                      <a:pPr algn="ctr"/>
                      <a:r>
                        <a:rPr lang="en-US" sz="2400" b="1" i="1" dirty="0"/>
                        <a:t>-P</a:t>
                      </a:r>
                      <a:r>
                        <a:rPr lang="en-US" sz="2400" b="1" i="1" baseline="-25000" dirty="0"/>
                        <a:t>1</a:t>
                      </a:r>
                      <a:r>
                        <a:rPr lang="en-US" sz="2400" b="1" i="1" baseline="0" dirty="0"/>
                        <a:t>(V</a:t>
                      </a:r>
                      <a:r>
                        <a:rPr lang="en-US" sz="2400" b="1" i="1" baseline="-25000" dirty="0"/>
                        <a:t>2</a:t>
                      </a:r>
                      <a:r>
                        <a:rPr lang="en-US" sz="2400" b="1" i="1" baseline="0" dirty="0"/>
                        <a:t>-V</a:t>
                      </a:r>
                      <a:r>
                        <a:rPr lang="en-US" sz="2400" b="1" i="1" baseline="-25000" dirty="0"/>
                        <a:t>1</a:t>
                      </a:r>
                      <a:r>
                        <a:rPr lang="en-US" sz="2400" b="1" i="1" baseline="0" dirty="0"/>
                        <a:t>)</a:t>
                      </a:r>
                      <a:endParaRPr lang="en-US" sz="2400" b="1" i="1" dirty="0"/>
                    </a:p>
                  </a:txBody>
                  <a:tcPr/>
                </a:tc>
                <a:extLst>
                  <a:ext uri="{0D108BD9-81ED-4DB2-BD59-A6C34878D82A}">
                    <a16:rowId xmlns:a16="http://schemas.microsoft.com/office/drawing/2014/main" val="2827175614"/>
                  </a:ext>
                </a:extLst>
              </a:tr>
            </a:tbl>
          </a:graphicData>
        </a:graphic>
      </p:graphicFrame>
    </p:spTree>
    <p:extLst>
      <p:ext uri="{BB962C8B-B14F-4D97-AF65-F5344CB8AC3E}">
        <p14:creationId xmlns:p14="http://schemas.microsoft.com/office/powerpoint/2010/main" val="3018434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13692</TotalTime>
  <Words>1249</Words>
  <Application>Microsoft Office PowerPoint</Application>
  <PresentationFormat>On-screen Show (4:3)</PresentationFormat>
  <Paragraphs>257</Paragraphs>
  <Slides>25</Slides>
  <Notes>17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1" baseType="lpstr">
      <vt:lpstr>Arial</vt:lpstr>
      <vt:lpstr>Calibri</vt:lpstr>
      <vt:lpstr>Symbol</vt:lpstr>
      <vt:lpstr>Office Theme</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813</cp:revision>
  <cp:lastPrinted>2021-01-31T04:39:24Z</cp:lastPrinted>
  <dcterms:created xsi:type="dcterms:W3CDTF">2012-01-10T18:32:24Z</dcterms:created>
  <dcterms:modified xsi:type="dcterms:W3CDTF">2021-02-01T17:58:35Z</dcterms:modified>
</cp:coreProperties>
</file>