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96" r:id="rId2"/>
    <p:sldId id="323" r:id="rId3"/>
    <p:sldId id="324" r:id="rId4"/>
    <p:sldId id="325" r:id="rId5"/>
    <p:sldId id="315" r:id="rId6"/>
    <p:sldId id="334" r:id="rId7"/>
    <p:sldId id="326" r:id="rId8"/>
    <p:sldId id="327" r:id="rId9"/>
    <p:sldId id="328" r:id="rId10"/>
    <p:sldId id="329" r:id="rId11"/>
    <p:sldId id="330" r:id="rId12"/>
    <p:sldId id="331" r:id="rId13"/>
    <p:sldId id="332" r:id="rId14"/>
    <p:sldId id="335" r:id="rId15"/>
    <p:sldId id="333" r:id="rId16"/>
    <p:sldId id="336" r:id="rId17"/>
    <p:sldId id="337" r:id="rId18"/>
    <p:sldId id="338" r:id="rId19"/>
    <p:sldId id="339" r:id="rId20"/>
    <p:sldId id="340" r:id="rId21"/>
    <p:sldId id="341"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58" d="100"/>
          <a:sy n="58" d="100"/>
        </p:scale>
        <p:origin x="1387" y="48"/>
      </p:cViewPr>
      <p:guideLst>
        <p:guide orient="horz" pos="2160"/>
        <p:guide pos="2880"/>
      </p:guideLst>
    </p:cSldViewPr>
  </p:slideViewPr>
  <p:notesTextViewPr>
    <p:cViewPr>
      <p:scale>
        <a:sx n="1" d="1"/>
        <a:sy n="1" d="1"/>
      </p:scale>
      <p:origin x="0" y="0"/>
    </p:cViewPr>
  </p:notesTextViewPr>
  <p:sorterViewPr>
    <p:cViewPr>
      <p:scale>
        <a:sx n="32" d="100"/>
        <a:sy n="3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2/3/2021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2/3/2021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discuss the concepts and values of heat and work for various processes on ideal gases.</a:t>
            </a:r>
          </a:p>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2/03/2021</a:t>
            </a:r>
            <a:endParaRPr lang="en-US" dirty="0"/>
          </a:p>
        </p:txBody>
      </p:sp>
      <p:sp>
        <p:nvSpPr>
          <p:cNvPr id="5" name="Footer Placeholder 4"/>
          <p:cNvSpPr>
            <a:spLocks noGrp="1"/>
          </p:cNvSpPr>
          <p:nvPr>
            <p:ph type="ftr" sz="quarter" idx="11"/>
          </p:nvPr>
        </p:nvSpPr>
        <p:spPr/>
        <p:txBody>
          <a:bodyPr/>
          <a:lstStyle/>
          <a:p>
            <a:r>
              <a:rPr lang="en-US"/>
              <a:t>PHY 341/641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2/03/2021</a:t>
            </a:r>
            <a:endParaRPr lang="en-US" dirty="0"/>
          </a:p>
        </p:txBody>
      </p:sp>
      <p:sp>
        <p:nvSpPr>
          <p:cNvPr id="5" name="Footer Placeholder 4"/>
          <p:cNvSpPr>
            <a:spLocks noGrp="1"/>
          </p:cNvSpPr>
          <p:nvPr>
            <p:ph type="ftr" sz="quarter" idx="11"/>
          </p:nvPr>
        </p:nvSpPr>
        <p:spPr/>
        <p:txBody>
          <a:bodyPr/>
          <a:lstStyle/>
          <a:p>
            <a:r>
              <a:rPr lang="en-US"/>
              <a:t>PHY 341/641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2/03/2021</a:t>
            </a:r>
            <a:endParaRPr lang="en-US" dirty="0"/>
          </a:p>
        </p:txBody>
      </p:sp>
      <p:sp>
        <p:nvSpPr>
          <p:cNvPr id="5" name="Footer Placeholder 4"/>
          <p:cNvSpPr>
            <a:spLocks noGrp="1"/>
          </p:cNvSpPr>
          <p:nvPr>
            <p:ph type="ftr" sz="quarter" idx="11"/>
          </p:nvPr>
        </p:nvSpPr>
        <p:spPr/>
        <p:txBody>
          <a:bodyPr/>
          <a:lstStyle/>
          <a:p>
            <a:r>
              <a:rPr lang="en-US"/>
              <a:t>PHY 341/641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2/03/2021</a:t>
            </a:r>
            <a:endParaRPr lang="en-US" dirty="0"/>
          </a:p>
        </p:txBody>
      </p:sp>
      <p:sp>
        <p:nvSpPr>
          <p:cNvPr id="5" name="Footer Placeholder 4"/>
          <p:cNvSpPr>
            <a:spLocks noGrp="1"/>
          </p:cNvSpPr>
          <p:nvPr>
            <p:ph type="ftr" sz="quarter" idx="11"/>
          </p:nvPr>
        </p:nvSpPr>
        <p:spPr/>
        <p:txBody>
          <a:bodyPr/>
          <a:lstStyle/>
          <a:p>
            <a:r>
              <a:rPr lang="en-US"/>
              <a:t>PHY 341/641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2/03/2021</a:t>
            </a:r>
            <a:endParaRPr lang="en-US" dirty="0"/>
          </a:p>
        </p:txBody>
      </p:sp>
      <p:sp>
        <p:nvSpPr>
          <p:cNvPr id="5" name="Footer Placeholder 4"/>
          <p:cNvSpPr>
            <a:spLocks noGrp="1"/>
          </p:cNvSpPr>
          <p:nvPr>
            <p:ph type="ftr" sz="quarter" idx="11"/>
          </p:nvPr>
        </p:nvSpPr>
        <p:spPr/>
        <p:txBody>
          <a:bodyPr/>
          <a:lstStyle/>
          <a:p>
            <a:r>
              <a:rPr lang="en-US"/>
              <a:t>PHY 341/641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2/03/2021</a:t>
            </a:r>
            <a:endParaRPr lang="en-US" dirty="0"/>
          </a:p>
        </p:txBody>
      </p:sp>
      <p:sp>
        <p:nvSpPr>
          <p:cNvPr id="6" name="Footer Placeholder 5"/>
          <p:cNvSpPr>
            <a:spLocks noGrp="1"/>
          </p:cNvSpPr>
          <p:nvPr>
            <p:ph type="ftr" sz="quarter" idx="11"/>
          </p:nvPr>
        </p:nvSpPr>
        <p:spPr/>
        <p:txBody>
          <a:bodyPr/>
          <a:lstStyle/>
          <a:p>
            <a:r>
              <a:rPr lang="en-US"/>
              <a:t>PHY 341/641  Spring 2021 -- Lecture 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2/03/2021</a:t>
            </a:r>
            <a:endParaRPr lang="en-US" dirty="0"/>
          </a:p>
        </p:txBody>
      </p:sp>
      <p:sp>
        <p:nvSpPr>
          <p:cNvPr id="8" name="Footer Placeholder 7"/>
          <p:cNvSpPr>
            <a:spLocks noGrp="1"/>
          </p:cNvSpPr>
          <p:nvPr>
            <p:ph type="ftr" sz="quarter" idx="11"/>
          </p:nvPr>
        </p:nvSpPr>
        <p:spPr/>
        <p:txBody>
          <a:bodyPr/>
          <a:lstStyle/>
          <a:p>
            <a:r>
              <a:rPr lang="en-US"/>
              <a:t>PHY 341/641  Spring 2021 -- Lecture 4</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2/03/2021</a:t>
            </a:r>
            <a:endParaRPr lang="en-US" dirty="0"/>
          </a:p>
        </p:txBody>
      </p:sp>
      <p:sp>
        <p:nvSpPr>
          <p:cNvPr id="4" name="Footer Placeholder 3"/>
          <p:cNvSpPr>
            <a:spLocks noGrp="1"/>
          </p:cNvSpPr>
          <p:nvPr>
            <p:ph type="ftr" sz="quarter" idx="11"/>
          </p:nvPr>
        </p:nvSpPr>
        <p:spPr/>
        <p:txBody>
          <a:bodyPr/>
          <a:lstStyle/>
          <a:p>
            <a:r>
              <a:rPr lang="en-US"/>
              <a:t>PHY 341/641  Spring 2021 -- Lecture 4</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2/03/2021</a:t>
            </a:r>
            <a:endParaRPr lang="en-US" dirty="0"/>
          </a:p>
        </p:txBody>
      </p:sp>
      <p:sp>
        <p:nvSpPr>
          <p:cNvPr id="3" name="Footer Placeholder 2"/>
          <p:cNvSpPr>
            <a:spLocks noGrp="1"/>
          </p:cNvSpPr>
          <p:nvPr>
            <p:ph type="ftr" sz="quarter" idx="11"/>
          </p:nvPr>
        </p:nvSpPr>
        <p:spPr/>
        <p:txBody>
          <a:bodyPr/>
          <a:lstStyle/>
          <a:p>
            <a:r>
              <a:rPr lang="en-US"/>
              <a:t>PHY 341/641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2/03/2021</a:t>
            </a:r>
            <a:endParaRPr lang="en-US" dirty="0"/>
          </a:p>
        </p:txBody>
      </p:sp>
      <p:sp>
        <p:nvSpPr>
          <p:cNvPr id="6" name="Footer Placeholder 5"/>
          <p:cNvSpPr>
            <a:spLocks noGrp="1"/>
          </p:cNvSpPr>
          <p:nvPr>
            <p:ph type="ftr" sz="quarter" idx="11"/>
          </p:nvPr>
        </p:nvSpPr>
        <p:spPr/>
        <p:txBody>
          <a:bodyPr/>
          <a:lstStyle/>
          <a:p>
            <a:r>
              <a:rPr lang="en-US"/>
              <a:t>PHY 341/641  Spring 2021 -- Lecture 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2/03/2021</a:t>
            </a:r>
            <a:endParaRPr lang="en-US" dirty="0"/>
          </a:p>
        </p:txBody>
      </p:sp>
      <p:sp>
        <p:nvSpPr>
          <p:cNvPr id="6" name="Footer Placeholder 5"/>
          <p:cNvSpPr>
            <a:spLocks noGrp="1"/>
          </p:cNvSpPr>
          <p:nvPr>
            <p:ph type="ftr" sz="quarter" idx="11"/>
          </p:nvPr>
        </p:nvSpPr>
        <p:spPr/>
        <p:txBody>
          <a:bodyPr/>
          <a:lstStyle/>
          <a:p>
            <a:r>
              <a:rPr lang="en-US"/>
              <a:t>PHY 341/641  Spring 2021 -- Lecture 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2/03/2021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0.w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2.wmf"/><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4.wmf"/></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5.wmf"/><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9.wmf"/><Relationship Id="rId5" Type="http://schemas.openxmlformats.org/officeDocument/2006/relationships/oleObject" Target="../embeddings/oleObject10.bin"/><Relationship Id="rId4" Type="http://schemas.openxmlformats.org/officeDocument/2006/relationships/image" Target="../media/image18.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21.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22.wmf"/></Relationships>
</file>

<file path=ppt/slides/_rels/slide19.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4.wmf"/><Relationship Id="rId5" Type="http://schemas.openxmlformats.org/officeDocument/2006/relationships/oleObject" Target="../embeddings/oleObject15.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17.bin"/></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8.wmf"/><Relationship Id="rId5" Type="http://schemas.openxmlformats.org/officeDocument/2006/relationships/oleObject" Target="../embeddings/oleObject19.bin"/><Relationship Id="rId4" Type="http://schemas.openxmlformats.org/officeDocument/2006/relationships/image" Target="../media/image27.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9.w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7.wmf"/><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2/03/2021</a:t>
            </a:r>
            <a:endParaRPr lang="en-US" dirty="0"/>
          </a:p>
        </p:txBody>
      </p:sp>
      <p:sp>
        <p:nvSpPr>
          <p:cNvPr id="3" name="Footer Placeholder 2"/>
          <p:cNvSpPr>
            <a:spLocks noGrp="1"/>
          </p:cNvSpPr>
          <p:nvPr>
            <p:ph type="ftr" sz="quarter" idx="11"/>
          </p:nvPr>
        </p:nvSpPr>
        <p:spPr/>
        <p:txBody>
          <a:bodyPr/>
          <a:lstStyle/>
          <a:p>
            <a:r>
              <a:rPr lang="en-US"/>
              <a:t>PHY 341/641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457200"/>
            <a:ext cx="8763000" cy="5816977"/>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Class notes for Lecture 4:</a:t>
            </a:r>
          </a:p>
          <a:p>
            <a:pPr algn="ctr"/>
            <a:r>
              <a:rPr lang="en-US" sz="3200" b="1" dirty="0"/>
              <a:t>Review of energy, heat, and work</a:t>
            </a:r>
          </a:p>
          <a:p>
            <a:pPr marL="457200" lvl="2">
              <a:spcBef>
                <a:spcPct val="50000"/>
              </a:spcBef>
            </a:pPr>
            <a:r>
              <a:rPr lang="en-US" sz="2400" b="1" dirty="0">
                <a:solidFill>
                  <a:schemeClr val="folHlink"/>
                </a:solidFill>
              </a:rPr>
              <a:t>Reading: Chapters 1.1-1.6</a:t>
            </a:r>
          </a:p>
          <a:p>
            <a:pPr lvl="3" indent="-457200">
              <a:spcBef>
                <a:spcPct val="50000"/>
              </a:spcBef>
              <a:buAutoNum type="arabicPeriod"/>
            </a:pPr>
            <a:r>
              <a:rPr lang="en-US" sz="2400" b="1" dirty="0">
                <a:solidFill>
                  <a:schemeClr val="folHlink"/>
                </a:solidFill>
              </a:rPr>
              <a:t>Your questions</a:t>
            </a:r>
          </a:p>
          <a:p>
            <a:pPr marL="1428750" lvl="3" indent="-514350">
              <a:spcBef>
                <a:spcPct val="50000"/>
              </a:spcBef>
              <a:buFont typeface="+mj-lt"/>
              <a:buAutoNum type="arabicPeriod"/>
            </a:pPr>
            <a:r>
              <a:rPr lang="en-US" sz="2400" b="1" dirty="0">
                <a:solidFill>
                  <a:schemeClr val="folHlink"/>
                </a:solidFill>
              </a:rPr>
              <a:t>Basic concepts in thermal physics</a:t>
            </a:r>
          </a:p>
          <a:p>
            <a:pPr marL="1428750" lvl="3" indent="-514350">
              <a:spcBef>
                <a:spcPct val="50000"/>
              </a:spcBef>
              <a:buFont typeface="+mj-lt"/>
              <a:buAutoNum type="arabicPeriod"/>
            </a:pPr>
            <a:r>
              <a:rPr lang="en-US" sz="2400" b="1" dirty="0">
                <a:solidFill>
                  <a:schemeClr val="folHlink"/>
                </a:solidFill>
              </a:rPr>
              <a:t>Special results for an ideal gas</a:t>
            </a:r>
          </a:p>
          <a:p>
            <a:pPr marL="1428750" lvl="3" indent="-514350">
              <a:spcBef>
                <a:spcPct val="50000"/>
              </a:spcBef>
              <a:buFont typeface="+mj-lt"/>
              <a:buAutoNum type="arabicPeriod"/>
            </a:pPr>
            <a:r>
              <a:rPr lang="en-US" sz="2400" b="1" dirty="0">
                <a:solidFill>
                  <a:schemeClr val="folHlink"/>
                </a:solidFill>
              </a:rPr>
              <a:t>Examples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3D3CAB-C6FD-46BF-B950-352862EE30BF}"/>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065897A1-1696-4065-B66B-E3A61283057D}"/>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BD829C6E-4F51-4D93-BF1B-0284D1917CD3}"/>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FD61590F-D2CA-4B5B-A860-37777B12823A}"/>
              </a:ext>
            </a:extLst>
          </p:cNvPr>
          <p:cNvSpPr txBox="1"/>
          <p:nvPr/>
        </p:nvSpPr>
        <p:spPr>
          <a:xfrm>
            <a:off x="304800" y="304800"/>
            <a:ext cx="8229600" cy="2123658"/>
          </a:xfrm>
          <a:prstGeom prst="rect">
            <a:avLst/>
          </a:prstGeom>
          <a:noFill/>
        </p:spPr>
        <p:txBody>
          <a:bodyPr wrap="square" rtlCol="0">
            <a:spAutoFit/>
          </a:bodyPr>
          <a:lstStyle/>
          <a:p>
            <a:r>
              <a:rPr lang="en-US" dirty="0">
                <a:latin typeface="+mj-lt"/>
              </a:rPr>
              <a:t>Question -- </a:t>
            </a:r>
            <a:r>
              <a:rPr lang="en-US" dirty="0"/>
              <a:t>I am still confused how we determined that the net work done in the cyclic process for the rectangle was negative while the example with the triangle example was positive. Is this because more work must be done at a higher pressure in comparison to a lower pressure? It looks to me that for the rectangle example, the net work would be zero since you have both +W and -W cancelling each other out.</a:t>
            </a:r>
          </a:p>
          <a:p>
            <a:endParaRPr lang="en-US" sz="2400" dirty="0">
              <a:latin typeface="+mj-lt"/>
            </a:endParaRPr>
          </a:p>
        </p:txBody>
      </p:sp>
      <p:pic>
        <p:nvPicPr>
          <p:cNvPr id="6" name="Picture 5">
            <a:extLst>
              <a:ext uri="{FF2B5EF4-FFF2-40B4-BE49-F238E27FC236}">
                <a16:creationId xmlns:a16="http://schemas.microsoft.com/office/drawing/2014/main" id="{97F43670-132A-4B09-9805-DCCB5EEE57C7}"/>
              </a:ext>
            </a:extLst>
          </p:cNvPr>
          <p:cNvPicPr>
            <a:picLocks noChangeAspect="1"/>
          </p:cNvPicPr>
          <p:nvPr/>
        </p:nvPicPr>
        <p:blipFill>
          <a:blip r:embed="rId3"/>
          <a:stretch>
            <a:fillRect/>
          </a:stretch>
        </p:blipFill>
        <p:spPr>
          <a:xfrm>
            <a:off x="166496" y="2252454"/>
            <a:ext cx="4371975" cy="2705100"/>
          </a:xfrm>
          <a:prstGeom prst="rect">
            <a:avLst/>
          </a:prstGeom>
        </p:spPr>
      </p:pic>
      <p:graphicFrame>
        <p:nvGraphicFramePr>
          <p:cNvPr id="7" name="Object 6">
            <a:extLst>
              <a:ext uri="{FF2B5EF4-FFF2-40B4-BE49-F238E27FC236}">
                <a16:creationId xmlns:a16="http://schemas.microsoft.com/office/drawing/2014/main" id="{FFC320B9-A6F9-4CCA-801B-52E87C42522A}"/>
              </a:ext>
            </a:extLst>
          </p:cNvPr>
          <p:cNvGraphicFramePr>
            <a:graphicFrameLocks noChangeAspect="1"/>
          </p:cNvGraphicFramePr>
          <p:nvPr>
            <p:extLst>
              <p:ext uri="{D42A27DB-BD31-4B8C-83A1-F6EECF244321}">
                <p14:modId xmlns:p14="http://schemas.microsoft.com/office/powerpoint/2010/main" val="3949477352"/>
              </p:ext>
            </p:extLst>
          </p:nvPr>
        </p:nvGraphicFramePr>
        <p:xfrm>
          <a:off x="4724400" y="2514600"/>
          <a:ext cx="4102696" cy="3302799"/>
        </p:xfrm>
        <a:graphic>
          <a:graphicData uri="http://schemas.openxmlformats.org/presentationml/2006/ole">
            <mc:AlternateContent xmlns:mc="http://schemas.openxmlformats.org/markup-compatibility/2006">
              <mc:Choice xmlns:v="urn:schemas-microsoft-com:vml" Requires="v">
                <p:oleObj spid="_x0000_s28695" name="Equation" r:id="rId4" imgW="2019240" imgH="1625400" progId="Equation.DSMT4">
                  <p:embed/>
                </p:oleObj>
              </mc:Choice>
              <mc:Fallback>
                <p:oleObj name="Equation" r:id="rId4" imgW="2019240" imgH="1625400" progId="Equation.DSMT4">
                  <p:embed/>
                  <p:pic>
                    <p:nvPicPr>
                      <p:cNvPr id="0" name=""/>
                      <p:cNvPicPr/>
                      <p:nvPr/>
                    </p:nvPicPr>
                    <p:blipFill>
                      <a:blip r:embed="rId5"/>
                      <a:stretch>
                        <a:fillRect/>
                      </a:stretch>
                    </p:blipFill>
                    <p:spPr>
                      <a:xfrm>
                        <a:off x="4724400" y="2514600"/>
                        <a:ext cx="4102696" cy="3302799"/>
                      </a:xfrm>
                      <a:prstGeom prst="rect">
                        <a:avLst/>
                      </a:prstGeom>
                    </p:spPr>
                  </p:pic>
                </p:oleObj>
              </mc:Fallback>
            </mc:AlternateContent>
          </a:graphicData>
        </a:graphic>
      </p:graphicFrame>
    </p:spTree>
    <p:extLst>
      <p:ext uri="{BB962C8B-B14F-4D97-AF65-F5344CB8AC3E}">
        <p14:creationId xmlns:p14="http://schemas.microsoft.com/office/powerpoint/2010/main" val="2734531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D648CE-CE2D-4AF8-9FC1-3273D71003EB}"/>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155B344C-AC89-4EBE-B235-3DBA0A00C0AF}"/>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E15051AD-95D2-4DCA-B7F7-E5FF6D37269B}"/>
              </a:ext>
            </a:extLst>
          </p:cNvPr>
          <p:cNvSpPr>
            <a:spLocks noGrp="1"/>
          </p:cNvSpPr>
          <p:nvPr>
            <p:ph type="sldNum" sz="quarter" idx="12"/>
          </p:nvPr>
        </p:nvSpPr>
        <p:spPr/>
        <p:txBody>
          <a:bodyPr/>
          <a:lstStyle/>
          <a:p>
            <a:fld id="{CE368B07-CEBF-4C80-90AF-53B34FA04CF3}" type="slidenum">
              <a:rPr lang="en-US" smtClean="0"/>
              <a:t>11</a:t>
            </a:fld>
            <a:endParaRPr lang="en-US" dirty="0"/>
          </a:p>
        </p:txBody>
      </p:sp>
      <p:pic>
        <p:nvPicPr>
          <p:cNvPr id="5" name="Picture 4">
            <a:extLst>
              <a:ext uri="{FF2B5EF4-FFF2-40B4-BE49-F238E27FC236}">
                <a16:creationId xmlns:a16="http://schemas.microsoft.com/office/drawing/2014/main" id="{DB4F67A7-0EF8-4BE6-8389-75DC72ABC42D}"/>
              </a:ext>
            </a:extLst>
          </p:cNvPr>
          <p:cNvPicPr>
            <a:picLocks noChangeAspect="1"/>
          </p:cNvPicPr>
          <p:nvPr/>
        </p:nvPicPr>
        <p:blipFill>
          <a:blip r:embed="rId3"/>
          <a:stretch>
            <a:fillRect/>
          </a:stretch>
        </p:blipFill>
        <p:spPr>
          <a:xfrm>
            <a:off x="533400" y="381000"/>
            <a:ext cx="2990850" cy="2790825"/>
          </a:xfrm>
          <a:prstGeom prst="rect">
            <a:avLst/>
          </a:prstGeom>
        </p:spPr>
      </p:pic>
      <p:sp>
        <p:nvSpPr>
          <p:cNvPr id="6" name="TextBox 5">
            <a:extLst>
              <a:ext uri="{FF2B5EF4-FFF2-40B4-BE49-F238E27FC236}">
                <a16:creationId xmlns:a16="http://schemas.microsoft.com/office/drawing/2014/main" id="{70C117CF-86A9-4832-87AA-C242E0C2A7C7}"/>
              </a:ext>
            </a:extLst>
          </p:cNvPr>
          <p:cNvSpPr txBox="1"/>
          <p:nvPr/>
        </p:nvSpPr>
        <p:spPr>
          <a:xfrm>
            <a:off x="1219200" y="2362200"/>
            <a:ext cx="533400" cy="461665"/>
          </a:xfrm>
          <a:prstGeom prst="rect">
            <a:avLst/>
          </a:prstGeom>
          <a:noFill/>
        </p:spPr>
        <p:txBody>
          <a:bodyPr wrap="square" rtlCol="0">
            <a:spAutoFit/>
          </a:bodyPr>
          <a:lstStyle/>
          <a:p>
            <a:r>
              <a:rPr lang="en-US" sz="2400" i="1" dirty="0">
                <a:latin typeface="+mj-lt"/>
              </a:rPr>
              <a:t>V</a:t>
            </a:r>
            <a:r>
              <a:rPr lang="en-US" sz="2400" i="1" baseline="-25000" dirty="0">
                <a:latin typeface="+mj-lt"/>
              </a:rPr>
              <a:t>1</a:t>
            </a:r>
            <a:endParaRPr lang="en-US" sz="2400" i="1" dirty="0">
              <a:latin typeface="+mj-lt"/>
            </a:endParaRPr>
          </a:p>
        </p:txBody>
      </p:sp>
      <p:sp>
        <p:nvSpPr>
          <p:cNvPr id="7" name="TextBox 6">
            <a:extLst>
              <a:ext uri="{FF2B5EF4-FFF2-40B4-BE49-F238E27FC236}">
                <a16:creationId xmlns:a16="http://schemas.microsoft.com/office/drawing/2014/main" id="{D521E22F-80D8-476A-A9EA-FEBB5CFADF0A}"/>
              </a:ext>
            </a:extLst>
          </p:cNvPr>
          <p:cNvSpPr txBox="1"/>
          <p:nvPr/>
        </p:nvSpPr>
        <p:spPr>
          <a:xfrm>
            <a:off x="2171700" y="2362199"/>
            <a:ext cx="533400" cy="461665"/>
          </a:xfrm>
          <a:prstGeom prst="rect">
            <a:avLst/>
          </a:prstGeom>
          <a:noFill/>
        </p:spPr>
        <p:txBody>
          <a:bodyPr wrap="square" rtlCol="0">
            <a:spAutoFit/>
          </a:bodyPr>
          <a:lstStyle/>
          <a:p>
            <a:r>
              <a:rPr lang="en-US" sz="2400" i="1" dirty="0">
                <a:latin typeface="+mj-lt"/>
              </a:rPr>
              <a:t>V</a:t>
            </a:r>
            <a:r>
              <a:rPr lang="en-US" sz="2400" i="1" baseline="-25000" dirty="0">
                <a:latin typeface="+mj-lt"/>
              </a:rPr>
              <a:t>2</a:t>
            </a:r>
            <a:endParaRPr lang="en-US" sz="2400" i="1" dirty="0">
              <a:latin typeface="+mj-lt"/>
            </a:endParaRPr>
          </a:p>
        </p:txBody>
      </p:sp>
      <p:sp>
        <p:nvSpPr>
          <p:cNvPr id="8" name="TextBox 7">
            <a:extLst>
              <a:ext uri="{FF2B5EF4-FFF2-40B4-BE49-F238E27FC236}">
                <a16:creationId xmlns:a16="http://schemas.microsoft.com/office/drawing/2014/main" id="{C18B7C9E-F99D-499E-8AA1-82806CC93A4F}"/>
              </a:ext>
            </a:extLst>
          </p:cNvPr>
          <p:cNvSpPr txBox="1"/>
          <p:nvPr/>
        </p:nvSpPr>
        <p:spPr>
          <a:xfrm>
            <a:off x="798576" y="1982013"/>
            <a:ext cx="533400" cy="461665"/>
          </a:xfrm>
          <a:prstGeom prst="rect">
            <a:avLst/>
          </a:prstGeom>
          <a:noFill/>
        </p:spPr>
        <p:txBody>
          <a:bodyPr wrap="square" rtlCol="0">
            <a:spAutoFit/>
          </a:bodyPr>
          <a:lstStyle/>
          <a:p>
            <a:r>
              <a:rPr lang="en-US" sz="2400" i="1" dirty="0">
                <a:latin typeface="+mj-lt"/>
              </a:rPr>
              <a:t>P</a:t>
            </a:r>
            <a:r>
              <a:rPr lang="en-US" sz="2400" i="1" baseline="-25000" dirty="0">
                <a:latin typeface="+mj-lt"/>
              </a:rPr>
              <a:t>1</a:t>
            </a:r>
            <a:endParaRPr lang="en-US" sz="2400" i="1" dirty="0">
              <a:latin typeface="+mj-lt"/>
            </a:endParaRPr>
          </a:p>
        </p:txBody>
      </p:sp>
      <p:sp>
        <p:nvSpPr>
          <p:cNvPr id="9" name="TextBox 8">
            <a:extLst>
              <a:ext uri="{FF2B5EF4-FFF2-40B4-BE49-F238E27FC236}">
                <a16:creationId xmlns:a16="http://schemas.microsoft.com/office/drawing/2014/main" id="{1CF35CA7-9621-4432-AA28-20B8A1FF7A2C}"/>
              </a:ext>
            </a:extLst>
          </p:cNvPr>
          <p:cNvSpPr txBox="1"/>
          <p:nvPr/>
        </p:nvSpPr>
        <p:spPr>
          <a:xfrm>
            <a:off x="838200" y="1138535"/>
            <a:ext cx="533400" cy="461665"/>
          </a:xfrm>
          <a:prstGeom prst="rect">
            <a:avLst/>
          </a:prstGeom>
          <a:noFill/>
        </p:spPr>
        <p:txBody>
          <a:bodyPr wrap="square" rtlCol="0">
            <a:spAutoFit/>
          </a:bodyPr>
          <a:lstStyle/>
          <a:p>
            <a:r>
              <a:rPr lang="en-US" sz="2400" i="1" dirty="0">
                <a:latin typeface="+mj-lt"/>
              </a:rPr>
              <a:t>P</a:t>
            </a:r>
            <a:r>
              <a:rPr lang="en-US" sz="2400" i="1" baseline="-25000" dirty="0">
                <a:latin typeface="+mj-lt"/>
              </a:rPr>
              <a:t>2</a:t>
            </a:r>
            <a:endParaRPr lang="en-US" sz="2400" i="1" dirty="0">
              <a:latin typeface="+mj-lt"/>
            </a:endParaRPr>
          </a:p>
        </p:txBody>
      </p:sp>
      <p:graphicFrame>
        <p:nvGraphicFramePr>
          <p:cNvPr id="10" name="Object 9">
            <a:extLst>
              <a:ext uri="{FF2B5EF4-FFF2-40B4-BE49-F238E27FC236}">
                <a16:creationId xmlns:a16="http://schemas.microsoft.com/office/drawing/2014/main" id="{A563B776-7914-47ED-9219-402B848DED88}"/>
              </a:ext>
            </a:extLst>
          </p:cNvPr>
          <p:cNvGraphicFramePr>
            <a:graphicFrameLocks noChangeAspect="1"/>
          </p:cNvGraphicFramePr>
          <p:nvPr>
            <p:extLst>
              <p:ext uri="{D42A27DB-BD31-4B8C-83A1-F6EECF244321}">
                <p14:modId xmlns:p14="http://schemas.microsoft.com/office/powerpoint/2010/main" val="601833957"/>
              </p:ext>
            </p:extLst>
          </p:nvPr>
        </p:nvGraphicFramePr>
        <p:xfrm>
          <a:off x="3378200" y="657225"/>
          <a:ext cx="5005388" cy="3871913"/>
        </p:xfrm>
        <a:graphic>
          <a:graphicData uri="http://schemas.openxmlformats.org/presentationml/2006/ole">
            <mc:AlternateContent xmlns:mc="http://schemas.openxmlformats.org/markup-compatibility/2006">
              <mc:Choice xmlns:v="urn:schemas-microsoft-com:vml" Requires="v">
                <p:oleObj spid="_x0000_s29717" name="Equation" r:id="rId4" imgW="2463480" imgH="1904760" progId="Equation.DSMT4">
                  <p:embed/>
                </p:oleObj>
              </mc:Choice>
              <mc:Fallback>
                <p:oleObj name="Equation" r:id="rId4" imgW="2463480" imgH="1904760" progId="Equation.DSMT4">
                  <p:embed/>
                  <p:pic>
                    <p:nvPicPr>
                      <p:cNvPr id="7" name="Object 6">
                        <a:extLst>
                          <a:ext uri="{FF2B5EF4-FFF2-40B4-BE49-F238E27FC236}">
                            <a16:creationId xmlns:a16="http://schemas.microsoft.com/office/drawing/2014/main" id="{FFC320B9-A6F9-4CCA-801B-52E87C42522A}"/>
                          </a:ext>
                        </a:extLst>
                      </p:cNvPr>
                      <p:cNvPicPr/>
                      <p:nvPr/>
                    </p:nvPicPr>
                    <p:blipFill>
                      <a:blip r:embed="rId5"/>
                      <a:stretch>
                        <a:fillRect/>
                      </a:stretch>
                    </p:blipFill>
                    <p:spPr>
                      <a:xfrm>
                        <a:off x="3378200" y="657225"/>
                        <a:ext cx="5005388" cy="3871913"/>
                      </a:xfrm>
                      <a:prstGeom prst="rect">
                        <a:avLst/>
                      </a:prstGeom>
                    </p:spPr>
                  </p:pic>
                </p:oleObj>
              </mc:Fallback>
            </mc:AlternateContent>
          </a:graphicData>
        </a:graphic>
      </p:graphicFrame>
    </p:spTree>
    <p:extLst>
      <p:ext uri="{BB962C8B-B14F-4D97-AF65-F5344CB8AC3E}">
        <p14:creationId xmlns:p14="http://schemas.microsoft.com/office/powerpoint/2010/main" val="3997342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DE8BAE-5BE1-4756-894D-2D39FF403C10}"/>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4A0BB4A2-1A98-4C00-B8B6-2060B86160E1}"/>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220BC6AC-7EEA-4C74-B2F3-96460E256600}"/>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C85D7919-F5C3-4174-8093-1A7591A544DE}"/>
              </a:ext>
            </a:extLst>
          </p:cNvPr>
          <p:cNvSpPr txBox="1"/>
          <p:nvPr/>
        </p:nvSpPr>
        <p:spPr>
          <a:xfrm>
            <a:off x="304800" y="228600"/>
            <a:ext cx="7924800" cy="4154984"/>
          </a:xfrm>
          <a:prstGeom prst="rect">
            <a:avLst/>
          </a:prstGeom>
          <a:noFill/>
        </p:spPr>
        <p:txBody>
          <a:bodyPr wrap="square" rtlCol="0">
            <a:spAutoFit/>
          </a:bodyPr>
          <a:lstStyle/>
          <a:p>
            <a:r>
              <a:rPr lang="en-US" sz="2400" dirty="0">
                <a:latin typeface="+mj-lt"/>
              </a:rPr>
              <a:t>Question -- </a:t>
            </a:r>
            <a:r>
              <a:rPr lang="en-US" sz="2400" dirty="0"/>
              <a:t>Can we review more about what enthalpy is and why it is important?  </a:t>
            </a:r>
          </a:p>
          <a:p>
            <a:endParaRPr lang="en-US" sz="2400" dirty="0"/>
          </a:p>
          <a:p>
            <a:r>
              <a:rPr lang="en-US" sz="2400" dirty="0"/>
              <a:t>Comment --  U and H are two thermodynamic energies that we will discuss.   Additionally, we will discuss the Helmholtz free energy F and the Gibbs free energy G.   These differ in what are their “natural” variables.</a:t>
            </a:r>
          </a:p>
          <a:p>
            <a:endParaRPr lang="en-US" sz="2400" dirty="0"/>
          </a:p>
          <a:p>
            <a:r>
              <a:rPr lang="en-US" sz="2400" dirty="0"/>
              <a:t>Question -- In the table from the notes can we go over why the Work for Constant Volume is 0, </a:t>
            </a:r>
          </a:p>
          <a:p>
            <a:endParaRPr lang="en-US" sz="2400" dirty="0">
              <a:latin typeface="+mj-lt"/>
            </a:endParaRPr>
          </a:p>
        </p:txBody>
      </p:sp>
      <p:graphicFrame>
        <p:nvGraphicFramePr>
          <p:cNvPr id="6" name="Object 5">
            <a:extLst>
              <a:ext uri="{FF2B5EF4-FFF2-40B4-BE49-F238E27FC236}">
                <a16:creationId xmlns:a16="http://schemas.microsoft.com/office/drawing/2014/main" id="{CAA4CB1E-9AF0-4E99-BD20-3A547213AE25}"/>
              </a:ext>
            </a:extLst>
          </p:cNvPr>
          <p:cNvGraphicFramePr>
            <a:graphicFrameLocks noChangeAspect="1"/>
          </p:cNvGraphicFramePr>
          <p:nvPr>
            <p:extLst>
              <p:ext uri="{D42A27DB-BD31-4B8C-83A1-F6EECF244321}">
                <p14:modId xmlns:p14="http://schemas.microsoft.com/office/powerpoint/2010/main" val="2494163807"/>
              </p:ext>
            </p:extLst>
          </p:nvPr>
        </p:nvGraphicFramePr>
        <p:xfrm>
          <a:off x="438912" y="4383584"/>
          <a:ext cx="8013947" cy="1712416"/>
        </p:xfrm>
        <a:graphic>
          <a:graphicData uri="http://schemas.openxmlformats.org/presentationml/2006/ole">
            <mc:AlternateContent xmlns:mc="http://schemas.openxmlformats.org/markup-compatibility/2006">
              <mc:Choice xmlns:v="urn:schemas-microsoft-com:vml" Requires="v">
                <p:oleObj spid="_x0000_s30741" name="Equation" r:id="rId3" imgW="3327120" imgH="711000" progId="Equation.DSMT4">
                  <p:embed/>
                </p:oleObj>
              </mc:Choice>
              <mc:Fallback>
                <p:oleObj name="Equation" r:id="rId3" imgW="3327120" imgH="711000" progId="Equation.DSMT4">
                  <p:embed/>
                  <p:pic>
                    <p:nvPicPr>
                      <p:cNvPr id="0" name=""/>
                      <p:cNvPicPr/>
                      <p:nvPr/>
                    </p:nvPicPr>
                    <p:blipFill>
                      <a:blip r:embed="rId4"/>
                      <a:stretch>
                        <a:fillRect/>
                      </a:stretch>
                    </p:blipFill>
                    <p:spPr>
                      <a:xfrm>
                        <a:off x="438912" y="4383584"/>
                        <a:ext cx="8013947" cy="1712416"/>
                      </a:xfrm>
                      <a:prstGeom prst="rect">
                        <a:avLst/>
                      </a:prstGeom>
                    </p:spPr>
                  </p:pic>
                </p:oleObj>
              </mc:Fallback>
            </mc:AlternateContent>
          </a:graphicData>
        </a:graphic>
      </p:graphicFrame>
    </p:spTree>
    <p:extLst>
      <p:ext uri="{BB962C8B-B14F-4D97-AF65-F5344CB8AC3E}">
        <p14:creationId xmlns:p14="http://schemas.microsoft.com/office/powerpoint/2010/main" val="101454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1B879C-1F58-46CA-9E01-DFBE3B81A2AD}"/>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0301F489-9F47-4959-83D7-0AC0E7062BF8}"/>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2F70B989-4370-437A-8E76-B28CD15D19B0}"/>
              </a:ext>
            </a:extLst>
          </p:cNvPr>
          <p:cNvSpPr>
            <a:spLocks noGrp="1"/>
          </p:cNvSpPr>
          <p:nvPr>
            <p:ph type="sldNum" sz="quarter" idx="12"/>
          </p:nvPr>
        </p:nvSpPr>
        <p:spPr/>
        <p:txBody>
          <a:bodyPr/>
          <a:lstStyle/>
          <a:p>
            <a:fld id="{CE368B07-CEBF-4C80-90AF-53B34FA04CF3}" type="slidenum">
              <a:rPr lang="en-US" smtClean="0"/>
              <a:t>13</a:t>
            </a:fld>
            <a:endParaRPr lang="en-US" dirty="0"/>
          </a:p>
        </p:txBody>
      </p:sp>
      <p:pic>
        <p:nvPicPr>
          <p:cNvPr id="6" name="Picture 5">
            <a:extLst>
              <a:ext uri="{FF2B5EF4-FFF2-40B4-BE49-F238E27FC236}">
                <a16:creationId xmlns:a16="http://schemas.microsoft.com/office/drawing/2014/main" id="{536B6403-A096-49EC-BD3A-27875F9973F5}"/>
              </a:ext>
            </a:extLst>
          </p:cNvPr>
          <p:cNvPicPr>
            <a:picLocks noChangeAspect="1"/>
          </p:cNvPicPr>
          <p:nvPr/>
        </p:nvPicPr>
        <p:blipFill>
          <a:blip r:embed="rId3"/>
          <a:stretch>
            <a:fillRect/>
          </a:stretch>
        </p:blipFill>
        <p:spPr>
          <a:xfrm>
            <a:off x="529478" y="838200"/>
            <a:ext cx="6086475" cy="3783072"/>
          </a:xfrm>
          <a:prstGeom prst="rect">
            <a:avLst/>
          </a:prstGeom>
        </p:spPr>
      </p:pic>
      <p:sp>
        <p:nvSpPr>
          <p:cNvPr id="7" name="Rectangle 6">
            <a:extLst>
              <a:ext uri="{FF2B5EF4-FFF2-40B4-BE49-F238E27FC236}">
                <a16:creationId xmlns:a16="http://schemas.microsoft.com/office/drawing/2014/main" id="{0C24C90A-AD8B-40DC-8A4D-68997D5DFBF3}"/>
              </a:ext>
            </a:extLst>
          </p:cNvPr>
          <p:cNvSpPr/>
          <p:nvPr/>
        </p:nvSpPr>
        <p:spPr>
          <a:xfrm>
            <a:off x="152400" y="172384"/>
            <a:ext cx="8086701" cy="461665"/>
          </a:xfrm>
          <a:prstGeom prst="rect">
            <a:avLst/>
          </a:prstGeom>
        </p:spPr>
        <p:txBody>
          <a:bodyPr wrap="none">
            <a:spAutoFit/>
          </a:bodyPr>
          <a:lstStyle/>
          <a:p>
            <a:r>
              <a:rPr lang="en-US" sz="2400" dirty="0"/>
              <a:t>Example -- Work for an isothermal process in an ideal gas</a:t>
            </a:r>
          </a:p>
        </p:txBody>
      </p:sp>
      <p:sp>
        <p:nvSpPr>
          <p:cNvPr id="8" name="TextBox 7">
            <a:extLst>
              <a:ext uri="{FF2B5EF4-FFF2-40B4-BE49-F238E27FC236}">
                <a16:creationId xmlns:a16="http://schemas.microsoft.com/office/drawing/2014/main" id="{FB5CAF9A-BCF1-4AC5-B40B-60E2EB197AA1}"/>
              </a:ext>
            </a:extLst>
          </p:cNvPr>
          <p:cNvSpPr txBox="1"/>
          <p:nvPr/>
        </p:nvSpPr>
        <p:spPr>
          <a:xfrm>
            <a:off x="4065514" y="1885292"/>
            <a:ext cx="1954286" cy="830997"/>
          </a:xfrm>
          <a:prstGeom prst="rect">
            <a:avLst/>
          </a:prstGeom>
          <a:noFill/>
        </p:spPr>
        <p:txBody>
          <a:bodyPr wrap="square" rtlCol="0">
            <a:spAutoFit/>
          </a:bodyPr>
          <a:lstStyle/>
          <a:p>
            <a:r>
              <a:rPr lang="en-US" sz="2400" dirty="0">
                <a:latin typeface="+mj-lt"/>
              </a:rPr>
              <a:t>N=10</a:t>
            </a:r>
            <a:r>
              <a:rPr lang="en-US" sz="2400" baseline="30000" dirty="0">
                <a:latin typeface="+mj-lt"/>
              </a:rPr>
              <a:t>23</a:t>
            </a:r>
          </a:p>
          <a:p>
            <a:r>
              <a:rPr lang="en-US" sz="2400" dirty="0">
                <a:latin typeface="+mj-lt"/>
              </a:rPr>
              <a:t>T=300 K</a:t>
            </a:r>
          </a:p>
        </p:txBody>
      </p:sp>
      <p:graphicFrame>
        <p:nvGraphicFramePr>
          <p:cNvPr id="9" name="Object 8">
            <a:extLst>
              <a:ext uri="{FF2B5EF4-FFF2-40B4-BE49-F238E27FC236}">
                <a16:creationId xmlns:a16="http://schemas.microsoft.com/office/drawing/2014/main" id="{CF5A8BBB-07D8-4518-ABF9-591EA427A55D}"/>
              </a:ext>
            </a:extLst>
          </p:cNvPr>
          <p:cNvGraphicFramePr>
            <a:graphicFrameLocks noChangeAspect="1"/>
          </p:cNvGraphicFramePr>
          <p:nvPr>
            <p:extLst>
              <p:ext uri="{D42A27DB-BD31-4B8C-83A1-F6EECF244321}">
                <p14:modId xmlns:p14="http://schemas.microsoft.com/office/powerpoint/2010/main" val="4060396448"/>
              </p:ext>
            </p:extLst>
          </p:nvPr>
        </p:nvGraphicFramePr>
        <p:xfrm>
          <a:off x="1030287" y="4697231"/>
          <a:ext cx="6473825" cy="1158875"/>
        </p:xfrm>
        <a:graphic>
          <a:graphicData uri="http://schemas.openxmlformats.org/presentationml/2006/ole">
            <mc:AlternateContent xmlns:mc="http://schemas.openxmlformats.org/markup-compatibility/2006">
              <mc:Choice xmlns:v="urn:schemas-microsoft-com:vml" Requires="v">
                <p:oleObj spid="_x0000_s31765" name="Equation" r:id="rId4" imgW="2768400" imgH="495000" progId="Equation.DSMT4">
                  <p:embed/>
                </p:oleObj>
              </mc:Choice>
              <mc:Fallback>
                <p:oleObj name="Equation" r:id="rId4" imgW="2768400" imgH="495000" progId="Equation.DSMT4">
                  <p:embed/>
                  <p:pic>
                    <p:nvPicPr>
                      <p:cNvPr id="8" name="Object 7">
                        <a:extLst>
                          <a:ext uri="{FF2B5EF4-FFF2-40B4-BE49-F238E27FC236}">
                            <a16:creationId xmlns:a16="http://schemas.microsoft.com/office/drawing/2014/main" id="{88BD6F3B-93D9-4A87-B05A-C3724DB9C46F}"/>
                          </a:ext>
                        </a:extLst>
                      </p:cNvPr>
                      <p:cNvPicPr/>
                      <p:nvPr/>
                    </p:nvPicPr>
                    <p:blipFill>
                      <a:blip r:embed="rId5"/>
                      <a:stretch>
                        <a:fillRect/>
                      </a:stretch>
                    </p:blipFill>
                    <p:spPr>
                      <a:xfrm>
                        <a:off x="1030287" y="4697231"/>
                        <a:ext cx="6473825" cy="1158875"/>
                      </a:xfrm>
                      <a:prstGeom prst="rect">
                        <a:avLst/>
                      </a:prstGeom>
                    </p:spPr>
                  </p:pic>
                </p:oleObj>
              </mc:Fallback>
            </mc:AlternateContent>
          </a:graphicData>
        </a:graphic>
      </p:graphicFrame>
    </p:spTree>
    <p:extLst>
      <p:ext uri="{BB962C8B-B14F-4D97-AF65-F5344CB8AC3E}">
        <p14:creationId xmlns:p14="http://schemas.microsoft.com/office/powerpoint/2010/main" val="3711252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C18C90-11C9-4D46-8F77-349F2DD550EB}"/>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75192300-6E7C-4EAB-BD77-E4EF544EC4CA}"/>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D85E794B-99E3-4BE4-88C9-EBB338490C6C}"/>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F1ACB682-472C-4CDC-9963-7B2F2FAC2288}"/>
              </a:ext>
            </a:extLst>
          </p:cNvPr>
          <p:cNvSpPr txBox="1"/>
          <p:nvPr/>
        </p:nvSpPr>
        <p:spPr>
          <a:xfrm>
            <a:off x="457200" y="304800"/>
            <a:ext cx="7924800" cy="2677656"/>
          </a:xfrm>
          <a:prstGeom prst="rect">
            <a:avLst/>
          </a:prstGeom>
          <a:noFill/>
        </p:spPr>
        <p:txBody>
          <a:bodyPr wrap="square" rtlCol="0">
            <a:spAutoFit/>
          </a:bodyPr>
          <a:lstStyle/>
          <a:p>
            <a:r>
              <a:rPr lang="en-US" sz="2400" dirty="0">
                <a:latin typeface="+mj-lt"/>
              </a:rPr>
              <a:t>Question -- </a:t>
            </a:r>
            <a:r>
              <a:rPr lang="en-US" sz="2400" dirty="0"/>
              <a:t>How well does the Dulong Petit rule actually describe heat capacity for a solid, and for what types of materials does it fail?</a:t>
            </a:r>
          </a:p>
          <a:p>
            <a:endParaRPr lang="en-US" sz="2400" dirty="0">
              <a:latin typeface="+mj-lt"/>
            </a:endParaRPr>
          </a:p>
          <a:p>
            <a:r>
              <a:rPr lang="en-US" sz="2400" dirty="0">
                <a:latin typeface="+mj-lt"/>
              </a:rPr>
              <a:t>Comment – the “rule of Dulong and Petit”  suggests that the molar heat capacity at constant volume should be </a:t>
            </a:r>
            <a:r>
              <a:rPr lang="en-US" sz="2400" i="1" dirty="0">
                <a:latin typeface="+mj-lt"/>
              </a:rPr>
              <a:t>C</a:t>
            </a:r>
            <a:r>
              <a:rPr lang="en-US" sz="2400" i="1" baseline="-25000" dirty="0">
                <a:latin typeface="+mj-lt"/>
              </a:rPr>
              <a:t>V</a:t>
            </a:r>
            <a:r>
              <a:rPr lang="en-US" sz="2400" i="1" dirty="0">
                <a:latin typeface="+mj-lt"/>
              </a:rPr>
              <a:t>=3R</a:t>
            </a:r>
          </a:p>
        </p:txBody>
      </p:sp>
      <p:pic>
        <p:nvPicPr>
          <p:cNvPr id="6" name="Picture 5">
            <a:extLst>
              <a:ext uri="{FF2B5EF4-FFF2-40B4-BE49-F238E27FC236}">
                <a16:creationId xmlns:a16="http://schemas.microsoft.com/office/drawing/2014/main" id="{4BE278F4-DEC0-40DC-A1B8-0A891FEBC3B8}"/>
              </a:ext>
            </a:extLst>
          </p:cNvPr>
          <p:cNvPicPr>
            <a:picLocks noChangeAspect="1"/>
          </p:cNvPicPr>
          <p:nvPr/>
        </p:nvPicPr>
        <p:blipFill>
          <a:blip r:embed="rId2"/>
          <a:stretch>
            <a:fillRect/>
          </a:stretch>
        </p:blipFill>
        <p:spPr>
          <a:xfrm>
            <a:off x="3352800" y="2517498"/>
            <a:ext cx="4924425" cy="3845478"/>
          </a:xfrm>
          <a:prstGeom prst="rect">
            <a:avLst/>
          </a:prstGeom>
        </p:spPr>
      </p:pic>
      <p:sp>
        <p:nvSpPr>
          <p:cNvPr id="7" name="TextBox 6">
            <a:extLst>
              <a:ext uri="{FF2B5EF4-FFF2-40B4-BE49-F238E27FC236}">
                <a16:creationId xmlns:a16="http://schemas.microsoft.com/office/drawing/2014/main" id="{801FACEE-B8D2-494A-BA46-793B3B831D9A}"/>
              </a:ext>
            </a:extLst>
          </p:cNvPr>
          <p:cNvSpPr txBox="1"/>
          <p:nvPr/>
        </p:nvSpPr>
        <p:spPr>
          <a:xfrm>
            <a:off x="609600" y="3625073"/>
            <a:ext cx="2819400" cy="830997"/>
          </a:xfrm>
          <a:prstGeom prst="rect">
            <a:avLst/>
          </a:prstGeom>
          <a:noFill/>
        </p:spPr>
        <p:txBody>
          <a:bodyPr wrap="square" rtlCol="0">
            <a:spAutoFit/>
          </a:bodyPr>
          <a:lstStyle/>
          <a:p>
            <a:r>
              <a:rPr lang="en-US" sz="2400" dirty="0">
                <a:solidFill>
                  <a:srgbClr val="FF0000"/>
                </a:solidFill>
                <a:latin typeface="+mj-lt"/>
              </a:rPr>
              <a:t>Rule is often not obeyed…..</a:t>
            </a:r>
          </a:p>
        </p:txBody>
      </p:sp>
    </p:spTree>
    <p:extLst>
      <p:ext uri="{BB962C8B-B14F-4D97-AF65-F5344CB8AC3E}">
        <p14:creationId xmlns:p14="http://schemas.microsoft.com/office/powerpoint/2010/main" val="255826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7FE964-2480-4400-9E79-2692068FF135}"/>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E1EB0353-978A-4914-8A01-19667177B018}"/>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F4647E58-1026-45E6-99EE-276EA3606C08}"/>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B581492E-D3F7-460D-B770-217BCCF519A8}"/>
              </a:ext>
            </a:extLst>
          </p:cNvPr>
          <p:cNvSpPr txBox="1"/>
          <p:nvPr/>
        </p:nvSpPr>
        <p:spPr>
          <a:xfrm>
            <a:off x="228600" y="152400"/>
            <a:ext cx="8458200" cy="461665"/>
          </a:xfrm>
          <a:prstGeom prst="rect">
            <a:avLst/>
          </a:prstGeom>
          <a:noFill/>
        </p:spPr>
        <p:txBody>
          <a:bodyPr wrap="square" rtlCol="0">
            <a:spAutoFit/>
          </a:bodyPr>
          <a:lstStyle/>
          <a:p>
            <a:r>
              <a:rPr lang="en-US" sz="2400" dirty="0">
                <a:latin typeface="+mj-lt"/>
              </a:rPr>
              <a:t>Fundamental relationships – true in principle for all materials.</a:t>
            </a:r>
          </a:p>
        </p:txBody>
      </p:sp>
      <p:graphicFrame>
        <p:nvGraphicFramePr>
          <p:cNvPr id="6" name="Object 5">
            <a:extLst>
              <a:ext uri="{FF2B5EF4-FFF2-40B4-BE49-F238E27FC236}">
                <a16:creationId xmlns:a16="http://schemas.microsoft.com/office/drawing/2014/main" id="{D13C38F1-6A21-4FA0-A3B7-82132DBD7BC6}"/>
              </a:ext>
            </a:extLst>
          </p:cNvPr>
          <p:cNvGraphicFramePr>
            <a:graphicFrameLocks noChangeAspect="1"/>
          </p:cNvGraphicFramePr>
          <p:nvPr>
            <p:extLst>
              <p:ext uri="{D42A27DB-BD31-4B8C-83A1-F6EECF244321}">
                <p14:modId xmlns:p14="http://schemas.microsoft.com/office/powerpoint/2010/main" val="864981382"/>
              </p:ext>
            </p:extLst>
          </p:nvPr>
        </p:nvGraphicFramePr>
        <p:xfrm>
          <a:off x="533400" y="838200"/>
          <a:ext cx="5661025" cy="1271587"/>
        </p:xfrm>
        <a:graphic>
          <a:graphicData uri="http://schemas.openxmlformats.org/presentationml/2006/ole">
            <mc:AlternateContent xmlns:mc="http://schemas.openxmlformats.org/markup-compatibility/2006">
              <mc:Choice xmlns:v="urn:schemas-microsoft-com:vml" Requires="v">
                <p:oleObj spid="_x0000_s32823" name="Equation" r:id="rId3" imgW="5661567" imgH="1272346" progId="Equation.DSMT4">
                  <p:embed/>
                </p:oleObj>
              </mc:Choice>
              <mc:Fallback>
                <p:oleObj name="Equation" r:id="rId3" imgW="5661567" imgH="1272346" progId="Equation.DSMT4">
                  <p:embed/>
                  <p:pic>
                    <p:nvPicPr>
                      <p:cNvPr id="0" name=""/>
                      <p:cNvPicPr/>
                      <p:nvPr/>
                    </p:nvPicPr>
                    <p:blipFill>
                      <a:blip r:embed="rId4"/>
                      <a:stretch>
                        <a:fillRect/>
                      </a:stretch>
                    </p:blipFill>
                    <p:spPr>
                      <a:xfrm>
                        <a:off x="533400" y="838200"/>
                        <a:ext cx="5661025" cy="127158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71339EB0-3C64-4B59-BFC1-8524B74CA0CC}"/>
              </a:ext>
            </a:extLst>
          </p:cNvPr>
          <p:cNvGraphicFramePr>
            <a:graphicFrameLocks noChangeAspect="1"/>
          </p:cNvGraphicFramePr>
          <p:nvPr>
            <p:extLst>
              <p:ext uri="{D42A27DB-BD31-4B8C-83A1-F6EECF244321}">
                <p14:modId xmlns:p14="http://schemas.microsoft.com/office/powerpoint/2010/main" val="529376159"/>
              </p:ext>
            </p:extLst>
          </p:nvPr>
        </p:nvGraphicFramePr>
        <p:xfrm>
          <a:off x="431005" y="2333922"/>
          <a:ext cx="5865813" cy="1228060"/>
        </p:xfrm>
        <a:graphic>
          <a:graphicData uri="http://schemas.openxmlformats.org/presentationml/2006/ole">
            <mc:AlternateContent xmlns:mc="http://schemas.openxmlformats.org/markup-compatibility/2006">
              <mc:Choice xmlns:v="urn:schemas-microsoft-com:vml" Requires="v">
                <p:oleObj spid="_x0000_s32824" name="Equation" r:id="rId5" imgW="1942920" imgH="406080" progId="Equation.DSMT4">
                  <p:embed/>
                </p:oleObj>
              </mc:Choice>
              <mc:Fallback>
                <p:oleObj name="Equation" r:id="rId5" imgW="1942920" imgH="406080" progId="Equation.DSMT4">
                  <p:embed/>
                  <p:pic>
                    <p:nvPicPr>
                      <p:cNvPr id="7" name="Object 6">
                        <a:extLst>
                          <a:ext uri="{FF2B5EF4-FFF2-40B4-BE49-F238E27FC236}">
                            <a16:creationId xmlns:a16="http://schemas.microsoft.com/office/drawing/2014/main" id="{C73B6063-A2B1-42E4-8FB3-70AF04401826}"/>
                          </a:ext>
                        </a:extLst>
                      </p:cNvPr>
                      <p:cNvPicPr/>
                      <p:nvPr/>
                    </p:nvPicPr>
                    <p:blipFill>
                      <a:blip r:embed="rId6"/>
                      <a:stretch>
                        <a:fillRect/>
                      </a:stretch>
                    </p:blipFill>
                    <p:spPr>
                      <a:xfrm>
                        <a:off x="431005" y="2333922"/>
                        <a:ext cx="5865813" cy="122806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355E2085-9C6F-4BD6-924D-932502A63554}"/>
              </a:ext>
            </a:extLst>
          </p:cNvPr>
          <p:cNvGraphicFramePr>
            <a:graphicFrameLocks noChangeAspect="1"/>
          </p:cNvGraphicFramePr>
          <p:nvPr>
            <p:extLst>
              <p:ext uri="{D42A27DB-BD31-4B8C-83A1-F6EECF244321}">
                <p14:modId xmlns:p14="http://schemas.microsoft.com/office/powerpoint/2010/main" val="3161913343"/>
              </p:ext>
            </p:extLst>
          </p:nvPr>
        </p:nvGraphicFramePr>
        <p:xfrm>
          <a:off x="533400" y="4005426"/>
          <a:ext cx="5181600" cy="2072640"/>
        </p:xfrm>
        <a:graphic>
          <a:graphicData uri="http://schemas.openxmlformats.org/presentationml/2006/ole">
            <mc:AlternateContent xmlns:mc="http://schemas.openxmlformats.org/markup-compatibility/2006">
              <mc:Choice xmlns:v="urn:schemas-microsoft-com:vml" Requires="v">
                <p:oleObj spid="_x0000_s32825" name="Equation" r:id="rId7" imgW="1523880" imgH="609480" progId="Equation.DSMT4">
                  <p:embed/>
                </p:oleObj>
              </mc:Choice>
              <mc:Fallback>
                <p:oleObj name="Equation" r:id="rId7" imgW="1523880" imgH="609480" progId="Equation.DSMT4">
                  <p:embed/>
                  <p:pic>
                    <p:nvPicPr>
                      <p:cNvPr id="0" name=""/>
                      <p:cNvPicPr/>
                      <p:nvPr/>
                    </p:nvPicPr>
                    <p:blipFill>
                      <a:blip r:embed="rId8"/>
                      <a:stretch>
                        <a:fillRect/>
                      </a:stretch>
                    </p:blipFill>
                    <p:spPr>
                      <a:xfrm>
                        <a:off x="533400" y="4005426"/>
                        <a:ext cx="5181600" cy="2072640"/>
                      </a:xfrm>
                      <a:prstGeom prst="rect">
                        <a:avLst/>
                      </a:prstGeom>
                    </p:spPr>
                  </p:pic>
                </p:oleObj>
              </mc:Fallback>
            </mc:AlternateContent>
          </a:graphicData>
        </a:graphic>
      </p:graphicFrame>
    </p:spTree>
    <p:extLst>
      <p:ext uri="{BB962C8B-B14F-4D97-AF65-F5344CB8AC3E}">
        <p14:creationId xmlns:p14="http://schemas.microsoft.com/office/powerpoint/2010/main" val="3257074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E1DBB6-3278-40F4-A06D-A40D8387C310}"/>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F149A4FC-7DA8-4AD6-9265-555F638DF766}"/>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35B78373-4000-4264-B110-2991707ADEE0}"/>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464BB776-CA74-48B6-914F-D22C07E56F57}"/>
              </a:ext>
            </a:extLst>
          </p:cNvPr>
          <p:cNvSpPr txBox="1"/>
          <p:nvPr/>
        </p:nvSpPr>
        <p:spPr>
          <a:xfrm>
            <a:off x="457200" y="304800"/>
            <a:ext cx="8763000" cy="5632311"/>
          </a:xfrm>
          <a:prstGeom prst="rect">
            <a:avLst/>
          </a:prstGeom>
          <a:noFill/>
        </p:spPr>
        <p:txBody>
          <a:bodyPr wrap="square" rtlCol="0">
            <a:spAutoFit/>
          </a:bodyPr>
          <a:lstStyle/>
          <a:p>
            <a:r>
              <a:rPr lang="en-US" sz="2400" dirty="0">
                <a:latin typeface="+mj-lt"/>
              </a:rPr>
              <a:t>General concepts – continued –</a:t>
            </a:r>
          </a:p>
          <a:p>
            <a:pPr lvl="1"/>
            <a:r>
              <a:rPr lang="en-US" sz="2400" b="1" dirty="0"/>
              <a:t>Equilibrium</a:t>
            </a:r>
            <a:r>
              <a:rPr lang="en-US" sz="2400" dirty="0"/>
              <a:t> – in fact, we will be mostly be studying equilibrium thermodynamics. It perhaps would be more honest to call our study </a:t>
            </a:r>
            <a:r>
              <a:rPr lang="en-US" sz="2400" dirty="0" err="1">
                <a:solidFill>
                  <a:srgbClr val="FF0000"/>
                </a:solidFill>
              </a:rPr>
              <a:t>thermostatics</a:t>
            </a:r>
            <a:r>
              <a:rPr lang="en-US" sz="2400" dirty="0"/>
              <a:t>.  Dynamic processes, such as those  involving flow and time dependent processes, involve additional considerations.</a:t>
            </a:r>
          </a:p>
          <a:p>
            <a:pPr lvl="1"/>
            <a:endParaRPr lang="en-US" sz="2400" dirty="0"/>
          </a:p>
          <a:p>
            <a:pPr lvl="1"/>
            <a:endParaRPr lang="en-US" sz="2400" dirty="0"/>
          </a:p>
          <a:p>
            <a:pPr lvl="1"/>
            <a:r>
              <a:rPr lang="en-US" sz="2400" dirty="0"/>
              <a:t>Which of these situations are approximately equilibrium systems?  </a:t>
            </a:r>
          </a:p>
          <a:p>
            <a:pPr marL="1371600" lvl="2" indent="-457200">
              <a:buAutoNum type="alphaLcPeriod"/>
            </a:pPr>
            <a:r>
              <a:rPr lang="en-US" sz="2400" dirty="0">
                <a:latin typeface="+mj-lt"/>
              </a:rPr>
              <a:t>A student</a:t>
            </a:r>
          </a:p>
          <a:p>
            <a:pPr marL="1371600" lvl="2" indent="-457200">
              <a:buAutoNum type="alphaLcPeriod"/>
            </a:pPr>
            <a:r>
              <a:rPr lang="en-US" sz="2400" dirty="0">
                <a:latin typeface="+mj-lt"/>
              </a:rPr>
              <a:t>An instructor</a:t>
            </a:r>
          </a:p>
          <a:p>
            <a:pPr marL="1371600" lvl="2" indent="-457200">
              <a:buAutoNum type="alphaLcPeriod"/>
            </a:pPr>
            <a:r>
              <a:rPr lang="en-US" sz="2400" dirty="0">
                <a:latin typeface="+mj-lt"/>
              </a:rPr>
              <a:t>Soup in a bowl</a:t>
            </a:r>
          </a:p>
          <a:p>
            <a:pPr marL="1371600" lvl="2" indent="-457200">
              <a:buAutoNum type="alphaLcPeriod"/>
            </a:pPr>
            <a:r>
              <a:rPr lang="en-US" sz="2400" dirty="0">
                <a:latin typeface="+mj-lt"/>
              </a:rPr>
              <a:t>Water in a cup</a:t>
            </a:r>
          </a:p>
          <a:p>
            <a:pPr marL="1371600" lvl="2" indent="-457200">
              <a:buAutoNum type="alphaLcPeriod"/>
            </a:pPr>
            <a:r>
              <a:rPr lang="en-US" sz="2400" dirty="0">
                <a:latin typeface="+mj-lt"/>
              </a:rPr>
              <a:t>Liquid nitrogen in an insulated tank</a:t>
            </a:r>
          </a:p>
        </p:txBody>
      </p:sp>
    </p:spTree>
    <p:extLst>
      <p:ext uri="{BB962C8B-B14F-4D97-AF65-F5344CB8AC3E}">
        <p14:creationId xmlns:p14="http://schemas.microsoft.com/office/powerpoint/2010/main" val="3609392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FD8211-6F7F-4017-AEF3-3D972A3EFE6D}"/>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3F07E809-71C5-4B6D-B1A7-5EE1E50F5CDA}"/>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38AF1237-5B28-4E24-97C0-904043E66C5D}"/>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47D0CA4C-B138-4646-8A32-7BD4B8E3C780}"/>
              </a:ext>
            </a:extLst>
          </p:cNvPr>
          <p:cNvSpPr txBox="1"/>
          <p:nvPr/>
        </p:nvSpPr>
        <p:spPr>
          <a:xfrm>
            <a:off x="152400" y="136525"/>
            <a:ext cx="7924800" cy="2308324"/>
          </a:xfrm>
          <a:prstGeom prst="rect">
            <a:avLst/>
          </a:prstGeom>
          <a:noFill/>
        </p:spPr>
        <p:txBody>
          <a:bodyPr wrap="square" rtlCol="0">
            <a:spAutoFit/>
          </a:bodyPr>
          <a:lstStyle/>
          <a:p>
            <a:r>
              <a:rPr lang="en-US" sz="2400" dirty="0">
                <a:latin typeface="+mj-lt"/>
              </a:rPr>
              <a:t>Mathematical representation –</a:t>
            </a:r>
          </a:p>
          <a:p>
            <a:pPr lvl="1"/>
            <a:r>
              <a:rPr lang="en-US" sz="2400" dirty="0">
                <a:latin typeface="+mj-lt"/>
              </a:rPr>
              <a:t>Thermodynamics involves a lot of functions and a lot of variables which can be nicely modeled using concepts of multivariable functions.   Here we need to use the concept of partial derivatives and total derivatives.</a:t>
            </a:r>
          </a:p>
        </p:txBody>
      </p:sp>
      <p:graphicFrame>
        <p:nvGraphicFramePr>
          <p:cNvPr id="6" name="Object 5">
            <a:extLst>
              <a:ext uri="{FF2B5EF4-FFF2-40B4-BE49-F238E27FC236}">
                <a16:creationId xmlns:a16="http://schemas.microsoft.com/office/drawing/2014/main" id="{36AEF14C-4CCE-4476-B5FD-2A5F01F69B06}"/>
              </a:ext>
            </a:extLst>
          </p:cNvPr>
          <p:cNvGraphicFramePr>
            <a:graphicFrameLocks noChangeAspect="1"/>
          </p:cNvGraphicFramePr>
          <p:nvPr>
            <p:extLst>
              <p:ext uri="{D42A27DB-BD31-4B8C-83A1-F6EECF244321}">
                <p14:modId xmlns:p14="http://schemas.microsoft.com/office/powerpoint/2010/main" val="3232581340"/>
              </p:ext>
            </p:extLst>
          </p:nvPr>
        </p:nvGraphicFramePr>
        <p:xfrm>
          <a:off x="617538" y="2444750"/>
          <a:ext cx="7758112" cy="3021013"/>
        </p:xfrm>
        <a:graphic>
          <a:graphicData uri="http://schemas.openxmlformats.org/presentationml/2006/ole">
            <mc:AlternateContent xmlns:mc="http://schemas.openxmlformats.org/markup-compatibility/2006">
              <mc:Choice xmlns:v="urn:schemas-microsoft-com:vml" Requires="v">
                <p:oleObj spid="_x0000_s33803" name="Equation" r:id="rId3" imgW="4305240" imgH="1676160" progId="Equation.DSMT4">
                  <p:embed/>
                </p:oleObj>
              </mc:Choice>
              <mc:Fallback>
                <p:oleObj name="Equation" r:id="rId3" imgW="4305240" imgH="1676160" progId="Equation.DSMT4">
                  <p:embed/>
                  <p:pic>
                    <p:nvPicPr>
                      <p:cNvPr id="0" name=""/>
                      <p:cNvPicPr/>
                      <p:nvPr/>
                    </p:nvPicPr>
                    <p:blipFill>
                      <a:blip r:embed="rId4"/>
                      <a:stretch>
                        <a:fillRect/>
                      </a:stretch>
                    </p:blipFill>
                    <p:spPr>
                      <a:xfrm>
                        <a:off x="617538" y="2444750"/>
                        <a:ext cx="7758112" cy="3021013"/>
                      </a:xfrm>
                      <a:prstGeom prst="rect">
                        <a:avLst/>
                      </a:prstGeom>
                    </p:spPr>
                  </p:pic>
                </p:oleObj>
              </mc:Fallback>
            </mc:AlternateContent>
          </a:graphicData>
        </a:graphic>
      </p:graphicFrame>
    </p:spTree>
    <p:extLst>
      <p:ext uri="{BB962C8B-B14F-4D97-AF65-F5344CB8AC3E}">
        <p14:creationId xmlns:p14="http://schemas.microsoft.com/office/powerpoint/2010/main" val="851304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5A54E7-E1D2-4A8A-AE18-A0553EA0A3B4}"/>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4E45BB7E-106B-49E3-967B-F3814CFCAF40}"/>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9DCA8C75-5897-4425-A780-0727F0BADA48}"/>
              </a:ext>
            </a:extLst>
          </p:cNvPr>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a:extLst>
              <a:ext uri="{FF2B5EF4-FFF2-40B4-BE49-F238E27FC236}">
                <a16:creationId xmlns:a16="http://schemas.microsoft.com/office/drawing/2014/main" id="{4AC5A63B-73E5-4863-9D29-076B4BAFFD2D}"/>
              </a:ext>
            </a:extLst>
          </p:cNvPr>
          <p:cNvGraphicFramePr>
            <a:graphicFrameLocks noChangeAspect="1"/>
          </p:cNvGraphicFramePr>
          <p:nvPr>
            <p:extLst>
              <p:ext uri="{D42A27DB-BD31-4B8C-83A1-F6EECF244321}">
                <p14:modId xmlns:p14="http://schemas.microsoft.com/office/powerpoint/2010/main" val="913763446"/>
              </p:ext>
            </p:extLst>
          </p:nvPr>
        </p:nvGraphicFramePr>
        <p:xfrm>
          <a:off x="91096" y="533400"/>
          <a:ext cx="8707805" cy="2325687"/>
        </p:xfrm>
        <a:graphic>
          <a:graphicData uri="http://schemas.openxmlformats.org/presentationml/2006/ole">
            <mc:AlternateContent xmlns:mc="http://schemas.openxmlformats.org/markup-compatibility/2006">
              <mc:Choice xmlns:v="urn:schemas-microsoft-com:vml" Requires="v">
                <p:oleObj spid="_x0000_s34825" name="Equation" r:id="rId3" imgW="4089240" imgH="1091880" progId="Equation.DSMT4">
                  <p:embed/>
                </p:oleObj>
              </mc:Choice>
              <mc:Fallback>
                <p:oleObj name="Equation" r:id="rId3" imgW="4089240" imgH="1091880" progId="Equation.DSMT4">
                  <p:embed/>
                  <p:pic>
                    <p:nvPicPr>
                      <p:cNvPr id="0" name=""/>
                      <p:cNvPicPr/>
                      <p:nvPr/>
                    </p:nvPicPr>
                    <p:blipFill>
                      <a:blip r:embed="rId4"/>
                      <a:stretch>
                        <a:fillRect/>
                      </a:stretch>
                    </p:blipFill>
                    <p:spPr>
                      <a:xfrm>
                        <a:off x="91096" y="533400"/>
                        <a:ext cx="8707805" cy="2325687"/>
                      </a:xfrm>
                      <a:prstGeom prst="rect">
                        <a:avLst/>
                      </a:prstGeom>
                    </p:spPr>
                  </p:pic>
                </p:oleObj>
              </mc:Fallback>
            </mc:AlternateContent>
          </a:graphicData>
        </a:graphic>
      </p:graphicFrame>
    </p:spTree>
    <p:extLst>
      <p:ext uri="{BB962C8B-B14F-4D97-AF65-F5344CB8AC3E}">
        <p14:creationId xmlns:p14="http://schemas.microsoft.com/office/powerpoint/2010/main" val="1782486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518646-C288-4E4B-A33E-2F1D97BE19A1}"/>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076809C5-F585-427A-9EC8-FA1481724168}"/>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5E1151E0-61D2-4617-950C-79E409C89832}"/>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BABA4CF4-4946-4A7F-B2C2-8BB61F23AEB5}"/>
              </a:ext>
            </a:extLst>
          </p:cNvPr>
          <p:cNvSpPr txBox="1"/>
          <p:nvPr/>
        </p:nvSpPr>
        <p:spPr>
          <a:xfrm>
            <a:off x="304800" y="304800"/>
            <a:ext cx="8077200" cy="461665"/>
          </a:xfrm>
          <a:prstGeom prst="rect">
            <a:avLst/>
          </a:prstGeom>
          <a:noFill/>
        </p:spPr>
        <p:txBody>
          <a:bodyPr wrap="square" rtlCol="0">
            <a:spAutoFit/>
          </a:bodyPr>
          <a:lstStyle/>
          <a:p>
            <a:r>
              <a:rPr lang="en-US" sz="2400" dirty="0">
                <a:latin typeface="+mj-lt"/>
              </a:rPr>
              <a:t>Special relationships for an ideal gas</a:t>
            </a:r>
          </a:p>
        </p:txBody>
      </p:sp>
      <p:graphicFrame>
        <p:nvGraphicFramePr>
          <p:cNvPr id="7" name="Object 6">
            <a:extLst>
              <a:ext uri="{FF2B5EF4-FFF2-40B4-BE49-F238E27FC236}">
                <a16:creationId xmlns:a16="http://schemas.microsoft.com/office/drawing/2014/main" id="{38D9A100-6EB0-4CE6-8C40-901008CEDB48}"/>
              </a:ext>
            </a:extLst>
          </p:cNvPr>
          <p:cNvGraphicFramePr>
            <a:graphicFrameLocks noChangeAspect="1"/>
          </p:cNvGraphicFramePr>
          <p:nvPr>
            <p:extLst>
              <p:ext uri="{D42A27DB-BD31-4B8C-83A1-F6EECF244321}">
                <p14:modId xmlns:p14="http://schemas.microsoft.com/office/powerpoint/2010/main" val="1860022354"/>
              </p:ext>
            </p:extLst>
          </p:nvPr>
        </p:nvGraphicFramePr>
        <p:xfrm>
          <a:off x="1353017" y="809625"/>
          <a:ext cx="3039596" cy="1111250"/>
        </p:xfrm>
        <a:graphic>
          <a:graphicData uri="http://schemas.openxmlformats.org/presentationml/2006/ole">
            <mc:AlternateContent xmlns:mc="http://schemas.openxmlformats.org/markup-compatibility/2006">
              <mc:Choice xmlns:v="urn:schemas-microsoft-com:vml" Requires="v">
                <p:oleObj spid="_x0000_s35861" name="Equation" r:id="rId3" imgW="1180800" imgH="431640" progId="Equation.DSMT4">
                  <p:embed/>
                </p:oleObj>
              </mc:Choice>
              <mc:Fallback>
                <p:oleObj name="Equation" r:id="rId3" imgW="1180800" imgH="431640" progId="Equation.DSMT4">
                  <p:embed/>
                  <p:pic>
                    <p:nvPicPr>
                      <p:cNvPr id="5" name="Object 4">
                        <a:extLst>
                          <a:ext uri="{FF2B5EF4-FFF2-40B4-BE49-F238E27FC236}">
                            <a16:creationId xmlns:a16="http://schemas.microsoft.com/office/drawing/2014/main" id="{B11612BE-C7CE-46B2-8F98-56586D8C75B6}"/>
                          </a:ext>
                        </a:extLst>
                      </p:cNvPr>
                      <p:cNvPicPr/>
                      <p:nvPr/>
                    </p:nvPicPr>
                    <p:blipFill>
                      <a:blip r:embed="rId4"/>
                      <a:stretch>
                        <a:fillRect/>
                      </a:stretch>
                    </p:blipFill>
                    <p:spPr>
                      <a:xfrm>
                        <a:off x="1353017" y="809625"/>
                        <a:ext cx="3039596" cy="11112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20E1D8AC-E246-4EC9-A291-7C99FB67183F}"/>
              </a:ext>
            </a:extLst>
          </p:cNvPr>
          <p:cNvGraphicFramePr>
            <a:graphicFrameLocks noChangeAspect="1"/>
          </p:cNvGraphicFramePr>
          <p:nvPr>
            <p:extLst>
              <p:ext uri="{D42A27DB-BD31-4B8C-83A1-F6EECF244321}">
                <p14:modId xmlns:p14="http://schemas.microsoft.com/office/powerpoint/2010/main" val="3351276930"/>
              </p:ext>
            </p:extLst>
          </p:nvPr>
        </p:nvGraphicFramePr>
        <p:xfrm>
          <a:off x="1353017" y="2192174"/>
          <a:ext cx="3965463" cy="1447249"/>
        </p:xfrm>
        <a:graphic>
          <a:graphicData uri="http://schemas.openxmlformats.org/presentationml/2006/ole">
            <mc:AlternateContent xmlns:mc="http://schemas.openxmlformats.org/markup-compatibility/2006">
              <mc:Choice xmlns:v="urn:schemas-microsoft-com:vml" Requires="v">
                <p:oleObj spid="_x0000_s35862" name="Equation" r:id="rId5" imgW="1739880" imgH="634680" progId="Equation.DSMT4">
                  <p:embed/>
                </p:oleObj>
              </mc:Choice>
              <mc:Fallback>
                <p:oleObj name="Equation" r:id="rId5" imgW="1739880" imgH="634680" progId="Equation.DSMT4">
                  <p:embed/>
                  <p:pic>
                    <p:nvPicPr>
                      <p:cNvPr id="0" name=""/>
                      <p:cNvPicPr/>
                      <p:nvPr/>
                    </p:nvPicPr>
                    <p:blipFill>
                      <a:blip r:embed="rId6"/>
                      <a:stretch>
                        <a:fillRect/>
                      </a:stretch>
                    </p:blipFill>
                    <p:spPr>
                      <a:xfrm>
                        <a:off x="1353017" y="2192174"/>
                        <a:ext cx="3965463" cy="1447249"/>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8C1E190E-7898-4628-92AF-83EEE777CBAC}"/>
              </a:ext>
            </a:extLst>
          </p:cNvPr>
          <p:cNvGraphicFramePr>
            <a:graphicFrameLocks noChangeAspect="1"/>
          </p:cNvGraphicFramePr>
          <p:nvPr>
            <p:extLst>
              <p:ext uri="{D42A27DB-BD31-4B8C-83A1-F6EECF244321}">
                <p14:modId xmlns:p14="http://schemas.microsoft.com/office/powerpoint/2010/main" val="3167373282"/>
              </p:ext>
            </p:extLst>
          </p:nvPr>
        </p:nvGraphicFramePr>
        <p:xfrm>
          <a:off x="6158948" y="2438400"/>
          <a:ext cx="1618783" cy="1448385"/>
        </p:xfrm>
        <a:graphic>
          <a:graphicData uri="http://schemas.openxmlformats.org/presentationml/2006/ole">
            <mc:AlternateContent xmlns:mc="http://schemas.openxmlformats.org/markup-compatibility/2006">
              <mc:Choice xmlns:v="urn:schemas-microsoft-com:vml" Requires="v">
                <p:oleObj spid="_x0000_s35863" name="Equation" r:id="rId7" imgW="482400" imgH="431640" progId="Equation.DSMT4">
                  <p:embed/>
                </p:oleObj>
              </mc:Choice>
              <mc:Fallback>
                <p:oleObj name="Equation" r:id="rId7" imgW="482400" imgH="431640" progId="Equation.DSMT4">
                  <p:embed/>
                  <p:pic>
                    <p:nvPicPr>
                      <p:cNvPr id="0" name=""/>
                      <p:cNvPicPr/>
                      <p:nvPr/>
                    </p:nvPicPr>
                    <p:blipFill>
                      <a:blip r:embed="rId8"/>
                      <a:stretch>
                        <a:fillRect/>
                      </a:stretch>
                    </p:blipFill>
                    <p:spPr>
                      <a:xfrm>
                        <a:off x="6158948" y="2438400"/>
                        <a:ext cx="1618783" cy="1448385"/>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9B8693FE-7FE9-4CD9-B784-98668B3D8ABB}"/>
              </a:ext>
            </a:extLst>
          </p:cNvPr>
          <p:cNvGraphicFramePr>
            <a:graphicFrameLocks noChangeAspect="1"/>
          </p:cNvGraphicFramePr>
          <p:nvPr>
            <p:extLst>
              <p:ext uri="{D42A27DB-BD31-4B8C-83A1-F6EECF244321}">
                <p14:modId xmlns:p14="http://schemas.microsoft.com/office/powerpoint/2010/main" val="40493500"/>
              </p:ext>
            </p:extLst>
          </p:nvPr>
        </p:nvGraphicFramePr>
        <p:xfrm>
          <a:off x="1353017" y="4249025"/>
          <a:ext cx="6932525" cy="889456"/>
        </p:xfrm>
        <a:graphic>
          <a:graphicData uri="http://schemas.openxmlformats.org/presentationml/2006/ole">
            <mc:AlternateContent xmlns:mc="http://schemas.openxmlformats.org/markup-compatibility/2006">
              <mc:Choice xmlns:v="urn:schemas-microsoft-com:vml" Requires="v">
                <p:oleObj spid="_x0000_s35864" name="Equation" r:id="rId9" imgW="3365280" imgH="431640" progId="Equation.DSMT4">
                  <p:embed/>
                </p:oleObj>
              </mc:Choice>
              <mc:Fallback>
                <p:oleObj name="Equation" r:id="rId9" imgW="3365280" imgH="431640" progId="Equation.DSMT4">
                  <p:embed/>
                  <p:pic>
                    <p:nvPicPr>
                      <p:cNvPr id="0" name=""/>
                      <p:cNvPicPr/>
                      <p:nvPr/>
                    </p:nvPicPr>
                    <p:blipFill>
                      <a:blip r:embed="rId10"/>
                      <a:stretch>
                        <a:fillRect/>
                      </a:stretch>
                    </p:blipFill>
                    <p:spPr>
                      <a:xfrm>
                        <a:off x="1353017" y="4249025"/>
                        <a:ext cx="6932525" cy="889456"/>
                      </a:xfrm>
                      <a:prstGeom prst="rect">
                        <a:avLst/>
                      </a:prstGeom>
                    </p:spPr>
                  </p:pic>
                </p:oleObj>
              </mc:Fallback>
            </mc:AlternateContent>
          </a:graphicData>
        </a:graphic>
      </p:graphicFrame>
    </p:spTree>
    <p:extLst>
      <p:ext uri="{BB962C8B-B14F-4D97-AF65-F5344CB8AC3E}">
        <p14:creationId xmlns:p14="http://schemas.microsoft.com/office/powerpoint/2010/main" val="1614137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A6654D-7AFB-47A4-83F2-C8CEFEAA1A65}"/>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5F410261-EEF5-4644-907E-593E96E3E617}"/>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CEFDFDBE-76C7-4967-8539-7BA768988836}"/>
              </a:ext>
            </a:extLst>
          </p:cNvPr>
          <p:cNvSpPr>
            <a:spLocks noGrp="1"/>
          </p:cNvSpPr>
          <p:nvPr>
            <p:ph type="sldNum" sz="quarter" idx="12"/>
          </p:nvPr>
        </p:nvSpPr>
        <p:spPr/>
        <p:txBody>
          <a:bodyPr/>
          <a:lstStyle/>
          <a:p>
            <a:fld id="{CE368B07-CEBF-4C80-90AF-53B34FA04CF3}" type="slidenum">
              <a:rPr lang="en-US" smtClean="0"/>
              <a:t>2</a:t>
            </a:fld>
            <a:endParaRPr lang="en-US" dirty="0"/>
          </a:p>
        </p:txBody>
      </p:sp>
      <p:pic>
        <p:nvPicPr>
          <p:cNvPr id="5" name="Picture 4">
            <a:extLst>
              <a:ext uri="{FF2B5EF4-FFF2-40B4-BE49-F238E27FC236}">
                <a16:creationId xmlns:a16="http://schemas.microsoft.com/office/drawing/2014/main" id="{826637C5-5B62-44A3-876E-5D9DACF37FFE}"/>
              </a:ext>
            </a:extLst>
          </p:cNvPr>
          <p:cNvPicPr>
            <a:picLocks noChangeAspect="1"/>
          </p:cNvPicPr>
          <p:nvPr/>
        </p:nvPicPr>
        <p:blipFill>
          <a:blip r:embed="rId2"/>
          <a:stretch>
            <a:fillRect/>
          </a:stretch>
        </p:blipFill>
        <p:spPr>
          <a:xfrm>
            <a:off x="176212" y="609600"/>
            <a:ext cx="8510588" cy="5308702"/>
          </a:xfrm>
          <a:prstGeom prst="rect">
            <a:avLst/>
          </a:prstGeom>
        </p:spPr>
      </p:pic>
    </p:spTree>
    <p:extLst>
      <p:ext uri="{BB962C8B-B14F-4D97-AF65-F5344CB8AC3E}">
        <p14:creationId xmlns:p14="http://schemas.microsoft.com/office/powerpoint/2010/main" val="2892438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B8271D-3A43-4790-992E-4C5A65C9D99D}"/>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BD94FAC8-C2A7-47EA-AE7E-419738C9BAE7}"/>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DF8871FA-F04F-48FE-A7CB-9B77580AA7CE}"/>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49E80EAB-AD41-4BBA-BBE9-122B4157BC4A}"/>
              </a:ext>
            </a:extLst>
          </p:cNvPr>
          <p:cNvSpPr txBox="1"/>
          <p:nvPr/>
        </p:nvSpPr>
        <p:spPr>
          <a:xfrm>
            <a:off x="304800" y="381000"/>
            <a:ext cx="8382000" cy="1938992"/>
          </a:xfrm>
          <a:prstGeom prst="rect">
            <a:avLst/>
          </a:prstGeom>
          <a:noFill/>
        </p:spPr>
        <p:txBody>
          <a:bodyPr wrap="square" rtlCol="0">
            <a:spAutoFit/>
          </a:bodyPr>
          <a:lstStyle/>
          <a:p>
            <a:r>
              <a:rPr lang="en-US" sz="2400" dirty="0">
                <a:latin typeface="+mj-lt"/>
              </a:rPr>
              <a:t>Example –</a:t>
            </a:r>
          </a:p>
          <a:p>
            <a:r>
              <a:rPr lang="en-US" sz="2400" dirty="0">
                <a:latin typeface="+mj-lt"/>
              </a:rPr>
              <a:t>Problem 1.37.  In a Diesel engine, atmospheric air is quickly compressed to about 1/20 of its original volume. Estimate the temperature of the air after compression and explain why a Diesel engine does not require spark plugs.</a:t>
            </a:r>
          </a:p>
        </p:txBody>
      </p:sp>
      <p:graphicFrame>
        <p:nvGraphicFramePr>
          <p:cNvPr id="6" name="Object 5">
            <a:extLst>
              <a:ext uri="{FF2B5EF4-FFF2-40B4-BE49-F238E27FC236}">
                <a16:creationId xmlns:a16="http://schemas.microsoft.com/office/drawing/2014/main" id="{13C7359F-C0A1-4172-AAF3-3DA6DFB6C2BD}"/>
              </a:ext>
            </a:extLst>
          </p:cNvPr>
          <p:cNvGraphicFramePr>
            <a:graphicFrameLocks noChangeAspect="1"/>
          </p:cNvGraphicFramePr>
          <p:nvPr>
            <p:extLst>
              <p:ext uri="{D42A27DB-BD31-4B8C-83A1-F6EECF244321}">
                <p14:modId xmlns:p14="http://schemas.microsoft.com/office/powerpoint/2010/main" val="2105850599"/>
              </p:ext>
            </p:extLst>
          </p:nvPr>
        </p:nvGraphicFramePr>
        <p:xfrm>
          <a:off x="400878" y="2552700"/>
          <a:ext cx="6918325" cy="876300"/>
        </p:xfrm>
        <a:graphic>
          <a:graphicData uri="http://schemas.openxmlformats.org/presentationml/2006/ole">
            <mc:AlternateContent xmlns:mc="http://schemas.openxmlformats.org/markup-compatibility/2006">
              <mc:Choice xmlns:v="urn:schemas-microsoft-com:vml" Requires="v">
                <p:oleObj spid="_x0000_s36872" name="Equation" r:id="rId3" imgW="6919084" imgH="876328" progId="Equation.DSMT4">
                  <p:embed/>
                </p:oleObj>
              </mc:Choice>
              <mc:Fallback>
                <p:oleObj name="Equation" r:id="rId3" imgW="6919084" imgH="876328" progId="Equation.DSMT4">
                  <p:embed/>
                  <p:pic>
                    <p:nvPicPr>
                      <p:cNvPr id="0" name=""/>
                      <p:cNvPicPr/>
                      <p:nvPr/>
                    </p:nvPicPr>
                    <p:blipFill>
                      <a:blip r:embed="rId4"/>
                      <a:stretch>
                        <a:fillRect/>
                      </a:stretch>
                    </p:blipFill>
                    <p:spPr>
                      <a:xfrm>
                        <a:off x="400878" y="2552700"/>
                        <a:ext cx="6918325" cy="8763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CD49EB37-8170-46A4-8244-C963794F9BEE}"/>
              </a:ext>
            </a:extLst>
          </p:cNvPr>
          <p:cNvGraphicFramePr>
            <a:graphicFrameLocks noChangeAspect="1"/>
          </p:cNvGraphicFramePr>
          <p:nvPr>
            <p:extLst>
              <p:ext uri="{D42A27DB-BD31-4B8C-83A1-F6EECF244321}">
                <p14:modId xmlns:p14="http://schemas.microsoft.com/office/powerpoint/2010/main" val="872706422"/>
              </p:ext>
            </p:extLst>
          </p:nvPr>
        </p:nvGraphicFramePr>
        <p:xfrm>
          <a:off x="204788" y="3275013"/>
          <a:ext cx="5459412" cy="3189287"/>
        </p:xfrm>
        <a:graphic>
          <a:graphicData uri="http://schemas.openxmlformats.org/presentationml/2006/ole">
            <mc:AlternateContent xmlns:mc="http://schemas.openxmlformats.org/markup-compatibility/2006">
              <mc:Choice xmlns:v="urn:schemas-microsoft-com:vml" Requires="v">
                <p:oleObj spid="_x0000_s36873" name="Equation" r:id="rId5" imgW="1739880" imgH="1015920" progId="Equation.DSMT4">
                  <p:embed/>
                </p:oleObj>
              </mc:Choice>
              <mc:Fallback>
                <p:oleObj name="Equation" r:id="rId5" imgW="1739880" imgH="1015920" progId="Equation.DSMT4">
                  <p:embed/>
                  <p:pic>
                    <p:nvPicPr>
                      <p:cNvPr id="0" name=""/>
                      <p:cNvPicPr/>
                      <p:nvPr/>
                    </p:nvPicPr>
                    <p:blipFill>
                      <a:blip r:embed="rId6"/>
                      <a:stretch>
                        <a:fillRect/>
                      </a:stretch>
                    </p:blipFill>
                    <p:spPr>
                      <a:xfrm>
                        <a:off x="204788" y="3275013"/>
                        <a:ext cx="5459412" cy="3189287"/>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937EE840-10F5-4603-9138-73863A53574C}"/>
              </a:ext>
            </a:extLst>
          </p:cNvPr>
          <p:cNvSpPr txBox="1"/>
          <p:nvPr/>
        </p:nvSpPr>
        <p:spPr>
          <a:xfrm>
            <a:off x="6019800" y="4038600"/>
            <a:ext cx="2895600" cy="1569660"/>
          </a:xfrm>
          <a:prstGeom prst="rect">
            <a:avLst/>
          </a:prstGeom>
          <a:noFill/>
        </p:spPr>
        <p:txBody>
          <a:bodyPr wrap="square" rtlCol="0">
            <a:spAutoFit/>
          </a:bodyPr>
          <a:lstStyle/>
          <a:p>
            <a:r>
              <a:rPr lang="en-US" sz="2400" dirty="0">
                <a:latin typeface="+mj-lt"/>
              </a:rPr>
              <a:t>If  T</a:t>
            </a:r>
            <a:r>
              <a:rPr lang="en-US" sz="2400" baseline="-25000" dirty="0">
                <a:latin typeface="+mj-lt"/>
              </a:rPr>
              <a:t>1</a:t>
            </a:r>
            <a:r>
              <a:rPr lang="en-US" sz="2400" dirty="0">
                <a:latin typeface="+mj-lt"/>
              </a:rPr>
              <a:t>= 300 K, what is T</a:t>
            </a:r>
            <a:r>
              <a:rPr lang="en-US" sz="2400" baseline="-25000" dirty="0">
                <a:latin typeface="+mj-lt"/>
              </a:rPr>
              <a:t>2</a:t>
            </a:r>
            <a:r>
              <a:rPr lang="en-US" sz="2400" dirty="0">
                <a:latin typeface="+mj-lt"/>
              </a:rPr>
              <a:t>? </a:t>
            </a:r>
          </a:p>
          <a:p>
            <a:r>
              <a:rPr lang="en-US" sz="2400" dirty="0">
                <a:latin typeface="+mj-lt"/>
              </a:rPr>
              <a:t>Hotter than boiling water?</a:t>
            </a:r>
          </a:p>
        </p:txBody>
      </p:sp>
    </p:spTree>
    <p:extLst>
      <p:ext uri="{BB962C8B-B14F-4D97-AF65-F5344CB8AC3E}">
        <p14:creationId xmlns:p14="http://schemas.microsoft.com/office/powerpoint/2010/main" val="3223073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AAA4EF-6B14-496A-8612-C04CC10EB142}"/>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6F4309A0-B409-4A0B-A4B9-6F2DDF41BE2B}"/>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3A8009D2-ED9C-484A-BBEA-F4DE152426EE}"/>
              </a:ext>
            </a:extLst>
          </p:cNvPr>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a:extLst>
              <a:ext uri="{FF2B5EF4-FFF2-40B4-BE49-F238E27FC236}">
                <a16:creationId xmlns:a16="http://schemas.microsoft.com/office/drawing/2014/main" id="{B0417C1E-06D1-4218-9B3B-BB879A45B90F}"/>
              </a:ext>
            </a:extLst>
          </p:cNvPr>
          <p:cNvSpPr txBox="1"/>
          <p:nvPr/>
        </p:nvSpPr>
        <p:spPr>
          <a:xfrm>
            <a:off x="457200" y="228600"/>
            <a:ext cx="7162800" cy="830997"/>
          </a:xfrm>
          <a:prstGeom prst="rect">
            <a:avLst/>
          </a:prstGeom>
          <a:noFill/>
        </p:spPr>
        <p:txBody>
          <a:bodyPr wrap="square" rtlCol="0">
            <a:spAutoFit/>
          </a:bodyPr>
          <a:lstStyle/>
          <a:p>
            <a:r>
              <a:rPr lang="en-US" sz="2400" dirty="0">
                <a:latin typeface="+mj-lt"/>
              </a:rPr>
              <a:t>What would be the pressure in this case after the compression?</a:t>
            </a:r>
          </a:p>
        </p:txBody>
      </p:sp>
      <p:graphicFrame>
        <p:nvGraphicFramePr>
          <p:cNvPr id="6" name="Object 5">
            <a:extLst>
              <a:ext uri="{FF2B5EF4-FFF2-40B4-BE49-F238E27FC236}">
                <a16:creationId xmlns:a16="http://schemas.microsoft.com/office/drawing/2014/main" id="{E1584B6D-571B-4BC5-A7B8-42CCFCBB2561}"/>
              </a:ext>
            </a:extLst>
          </p:cNvPr>
          <p:cNvGraphicFramePr>
            <a:graphicFrameLocks noChangeAspect="1"/>
          </p:cNvGraphicFramePr>
          <p:nvPr>
            <p:extLst>
              <p:ext uri="{D42A27DB-BD31-4B8C-83A1-F6EECF244321}">
                <p14:modId xmlns:p14="http://schemas.microsoft.com/office/powerpoint/2010/main" val="2813586385"/>
              </p:ext>
            </p:extLst>
          </p:nvPr>
        </p:nvGraphicFramePr>
        <p:xfrm>
          <a:off x="972741" y="1062220"/>
          <a:ext cx="4302918" cy="1985962"/>
        </p:xfrm>
        <a:graphic>
          <a:graphicData uri="http://schemas.openxmlformats.org/presentationml/2006/ole">
            <mc:AlternateContent xmlns:mc="http://schemas.openxmlformats.org/markup-compatibility/2006">
              <mc:Choice xmlns:v="urn:schemas-microsoft-com:vml" Requires="v">
                <p:oleObj spid="_x0000_s37891" name="Equation" r:id="rId3" imgW="1650960" imgH="761760" progId="Equation.DSMT4">
                  <p:embed/>
                </p:oleObj>
              </mc:Choice>
              <mc:Fallback>
                <p:oleObj name="Equation" r:id="rId3" imgW="1650960" imgH="761760" progId="Equation.DSMT4">
                  <p:embed/>
                  <p:pic>
                    <p:nvPicPr>
                      <p:cNvPr id="0" name=""/>
                      <p:cNvPicPr/>
                      <p:nvPr/>
                    </p:nvPicPr>
                    <p:blipFill>
                      <a:blip r:embed="rId4"/>
                      <a:stretch>
                        <a:fillRect/>
                      </a:stretch>
                    </p:blipFill>
                    <p:spPr>
                      <a:xfrm>
                        <a:off x="972741" y="1062220"/>
                        <a:ext cx="4302918" cy="1985962"/>
                      </a:xfrm>
                      <a:prstGeom prst="rect">
                        <a:avLst/>
                      </a:prstGeom>
                    </p:spPr>
                  </p:pic>
                </p:oleObj>
              </mc:Fallback>
            </mc:AlternateContent>
          </a:graphicData>
        </a:graphic>
      </p:graphicFrame>
    </p:spTree>
    <p:extLst>
      <p:ext uri="{BB962C8B-B14F-4D97-AF65-F5344CB8AC3E}">
        <p14:creationId xmlns:p14="http://schemas.microsoft.com/office/powerpoint/2010/main" val="3941609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43CC200-2B36-4778-8436-EBFA66885F65}"/>
              </a:ext>
            </a:extLst>
          </p:cNvPr>
          <p:cNvPicPr>
            <a:picLocks noChangeAspect="1"/>
          </p:cNvPicPr>
          <p:nvPr/>
        </p:nvPicPr>
        <p:blipFill>
          <a:blip r:embed="rId2"/>
          <a:stretch>
            <a:fillRect/>
          </a:stretch>
        </p:blipFill>
        <p:spPr>
          <a:xfrm>
            <a:off x="0" y="113334"/>
            <a:ext cx="9144000" cy="5791200"/>
          </a:xfrm>
          <a:prstGeom prst="rect">
            <a:avLst/>
          </a:prstGeom>
        </p:spPr>
      </p:pic>
      <p:sp>
        <p:nvSpPr>
          <p:cNvPr id="2" name="Date Placeholder 1">
            <a:extLst>
              <a:ext uri="{FF2B5EF4-FFF2-40B4-BE49-F238E27FC236}">
                <a16:creationId xmlns:a16="http://schemas.microsoft.com/office/drawing/2014/main" id="{8E66888C-4CC9-40C3-9E94-47D7E4DB60EC}"/>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DEBCE154-2785-4B4F-825D-BCDB35E27377}"/>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FBF49E82-6F2F-4835-8B48-10E81DF576E7}"/>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6" name="Rectangle 5">
            <a:extLst>
              <a:ext uri="{FF2B5EF4-FFF2-40B4-BE49-F238E27FC236}">
                <a16:creationId xmlns:a16="http://schemas.microsoft.com/office/drawing/2014/main" id="{9FC859EB-D31F-4DB3-B0F3-5C029A575D13}"/>
              </a:ext>
            </a:extLst>
          </p:cNvPr>
          <p:cNvSpPr/>
          <p:nvPr/>
        </p:nvSpPr>
        <p:spPr>
          <a:xfrm>
            <a:off x="838200" y="5181600"/>
            <a:ext cx="7848600" cy="228600"/>
          </a:xfrm>
          <a:prstGeom prst="rect">
            <a:avLst/>
          </a:prstGeom>
          <a:solidFill>
            <a:srgbClr val="DA32AA">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8493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089A0C-6E94-4B79-B935-2660B4FD1501}"/>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2903AF8E-A5B9-44B8-A811-CCB108E670DC}"/>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EA363691-A172-44DB-9C43-C1D13B167984}"/>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5" name="Picture 4">
            <a:extLst>
              <a:ext uri="{FF2B5EF4-FFF2-40B4-BE49-F238E27FC236}">
                <a16:creationId xmlns:a16="http://schemas.microsoft.com/office/drawing/2014/main" id="{F03FA573-E08A-4EAA-879C-763B2C7B5E5E}"/>
              </a:ext>
            </a:extLst>
          </p:cNvPr>
          <p:cNvPicPr>
            <a:picLocks noChangeAspect="1"/>
          </p:cNvPicPr>
          <p:nvPr/>
        </p:nvPicPr>
        <p:blipFill>
          <a:blip r:embed="rId2"/>
          <a:stretch>
            <a:fillRect/>
          </a:stretch>
        </p:blipFill>
        <p:spPr>
          <a:xfrm>
            <a:off x="0" y="544469"/>
            <a:ext cx="9144000" cy="5769061"/>
          </a:xfrm>
          <a:prstGeom prst="rect">
            <a:avLst/>
          </a:prstGeom>
        </p:spPr>
      </p:pic>
    </p:spTree>
    <p:extLst>
      <p:ext uri="{BB962C8B-B14F-4D97-AF65-F5344CB8AC3E}">
        <p14:creationId xmlns:p14="http://schemas.microsoft.com/office/powerpoint/2010/main" val="2812304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C8D0E0-1523-4D16-B8C0-1E19EDE218A5}"/>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AB817E37-3C14-4C82-95AD-A5846E9AC08D}"/>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61DC1933-7AB8-461F-BCBC-7CDD7293CA65}"/>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B71FA04F-D44B-49D6-A762-7F506F748F63}"/>
              </a:ext>
            </a:extLst>
          </p:cNvPr>
          <p:cNvSpPr txBox="1"/>
          <p:nvPr/>
        </p:nvSpPr>
        <p:spPr>
          <a:xfrm>
            <a:off x="152400" y="228600"/>
            <a:ext cx="8839200" cy="9233297"/>
          </a:xfrm>
          <a:prstGeom prst="rect">
            <a:avLst/>
          </a:prstGeom>
          <a:noFill/>
        </p:spPr>
        <p:txBody>
          <a:bodyPr wrap="square" rtlCol="0">
            <a:spAutoFit/>
          </a:bodyPr>
          <a:lstStyle/>
          <a:p>
            <a:r>
              <a:rPr lang="en-US" sz="2400" dirty="0">
                <a:latin typeface="+mj-lt"/>
              </a:rPr>
              <a:t>Your questions</a:t>
            </a:r>
          </a:p>
          <a:p>
            <a:r>
              <a:rPr lang="en-US" sz="2400" dirty="0"/>
              <a:t>From Kristen – </a:t>
            </a:r>
            <a:r>
              <a:rPr lang="en-US" dirty="0"/>
              <a:t>1.In lecture 2, on slides 11 and 12, we discussed the pressure on the piston. Could you explain why we still need to incorporate the 1/3 into the equation when we are already accounting for the average translational velocity? I thought the 1/3 was applied to just the velocity in the x direction to account for all the directions. 2. I am also still a bit confused about the applications of the equipartition theorem, if you could clarify what we need to know about it that would be helpful.</a:t>
            </a:r>
          </a:p>
          <a:p>
            <a:r>
              <a:rPr lang="en-US" sz="2400" dirty="0"/>
              <a:t>From Parker -- </a:t>
            </a:r>
            <a:r>
              <a:rPr lang="en-US" dirty="0"/>
              <a:t>Why is temperature thought of as the ability of an object to quickly give up energy, why is this true and not the definition of temperature?</a:t>
            </a:r>
          </a:p>
          <a:p>
            <a:r>
              <a:rPr lang="en-US" sz="2400" dirty="0"/>
              <a:t>From Michael -- </a:t>
            </a:r>
            <a:r>
              <a:rPr lang="en-US" dirty="0"/>
              <a:t>My question regarding unit one's information is this:</a:t>
            </a:r>
          </a:p>
          <a:p>
            <a:r>
              <a:rPr lang="en-US" dirty="0"/>
              <a:t>I am still confused how we determined that the net work done in the cyclic process for the rectangle was negative while the example with the triangle example was positive. Is this because more work must be done at a higher pressure in comparison to a lower pressure? It looks to me that for the rectangle example, the net work would be zero since you have both +W and -W cancelling each other out.</a:t>
            </a:r>
          </a:p>
          <a:p>
            <a:r>
              <a:rPr lang="en-US" sz="2400" dirty="0"/>
              <a:t>From Annelise </a:t>
            </a:r>
            <a:r>
              <a:rPr lang="en-US" dirty="0"/>
              <a:t>--Can we review more about what enthalpy is and why it is important?  In the table from the notes can we go over why the Work for Constant Volume is 0, why the internal energy for constant temperature is 0?</a:t>
            </a:r>
          </a:p>
          <a:p>
            <a:r>
              <a:rPr lang="en-US" sz="2400" dirty="0"/>
              <a:t>From Rich </a:t>
            </a:r>
            <a:r>
              <a:rPr lang="en-US" dirty="0"/>
              <a:t>-- what does it mean when there are fractional degrees of freedom like for benzene?</a:t>
            </a:r>
          </a:p>
          <a:p>
            <a:br>
              <a:rPr lang="en-US" dirty="0"/>
            </a:br>
            <a:endParaRPr lang="en-US" dirty="0"/>
          </a:p>
          <a:p>
            <a:endParaRPr lang="en-US" dirty="0"/>
          </a:p>
          <a:p>
            <a:endParaRPr lang="en-US" sz="2400" dirty="0"/>
          </a:p>
          <a:p>
            <a:br>
              <a:rPr lang="en-US" sz="2400" dirty="0"/>
            </a:br>
            <a:br>
              <a:rPr lang="en-US" sz="2400" dirty="0"/>
            </a:br>
            <a:endParaRPr lang="en-US" sz="2400" dirty="0"/>
          </a:p>
          <a:p>
            <a:br>
              <a:rPr lang="en-US" sz="2400" dirty="0"/>
            </a:br>
            <a:endParaRPr lang="en-US" sz="2400" dirty="0">
              <a:latin typeface="+mj-lt"/>
            </a:endParaRPr>
          </a:p>
        </p:txBody>
      </p:sp>
    </p:spTree>
    <p:extLst>
      <p:ext uri="{BB962C8B-B14F-4D97-AF65-F5344CB8AC3E}">
        <p14:creationId xmlns:p14="http://schemas.microsoft.com/office/powerpoint/2010/main" val="1467349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A0D44D-6579-4EA1-82E5-DC955CEFCAB6}"/>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FF6A8CB1-A360-490C-A868-1CDCEC1E8460}"/>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4D70ADFE-FDFF-4831-A0D9-67494092AF0C}"/>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6BC1E330-4EBB-4536-9D4F-72076E163016}"/>
              </a:ext>
            </a:extLst>
          </p:cNvPr>
          <p:cNvSpPr txBox="1"/>
          <p:nvPr/>
        </p:nvSpPr>
        <p:spPr>
          <a:xfrm>
            <a:off x="228600" y="228600"/>
            <a:ext cx="8229600" cy="1384995"/>
          </a:xfrm>
          <a:prstGeom prst="rect">
            <a:avLst/>
          </a:prstGeom>
          <a:noFill/>
        </p:spPr>
        <p:txBody>
          <a:bodyPr wrap="square" rtlCol="0">
            <a:spAutoFit/>
          </a:bodyPr>
          <a:lstStyle/>
          <a:p>
            <a:r>
              <a:rPr lang="en-US" sz="2400" dirty="0">
                <a:latin typeface="+mj-lt"/>
              </a:rPr>
              <a:t>From Noah --</a:t>
            </a:r>
            <a:r>
              <a:rPr lang="en-US" dirty="0"/>
              <a:t>How well does the Dulong Petit rule actually describe heat capacity for a solid, and for what types of materials does it fail?</a:t>
            </a:r>
          </a:p>
          <a:p>
            <a:r>
              <a:rPr lang="en-US" sz="2400" dirty="0">
                <a:latin typeface="+mj-lt"/>
              </a:rPr>
              <a:t>From </a:t>
            </a:r>
            <a:r>
              <a:rPr lang="en-US" sz="2400" dirty="0" err="1">
                <a:latin typeface="+mj-lt"/>
              </a:rPr>
              <a:t>Zezhong</a:t>
            </a:r>
            <a:r>
              <a:rPr lang="en-US" sz="2400" dirty="0">
                <a:latin typeface="+mj-lt"/>
              </a:rPr>
              <a:t> -- </a:t>
            </a:r>
            <a:r>
              <a:rPr lang="en-US" dirty="0"/>
              <a:t>Why the work done process should be cyclic and what is the mathematical procedure to deduce the internal energy formula?</a:t>
            </a:r>
            <a:endParaRPr lang="en-US" sz="2400" dirty="0">
              <a:latin typeface="+mj-lt"/>
            </a:endParaRPr>
          </a:p>
        </p:txBody>
      </p:sp>
    </p:spTree>
    <p:extLst>
      <p:ext uri="{BB962C8B-B14F-4D97-AF65-F5344CB8AC3E}">
        <p14:creationId xmlns:p14="http://schemas.microsoft.com/office/powerpoint/2010/main" val="2098984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D740EF2-79E0-4EBA-901E-1DCEBEE8E523}"/>
              </a:ext>
            </a:extLst>
          </p:cNvPr>
          <p:cNvPicPr>
            <a:picLocks noChangeAspect="1"/>
          </p:cNvPicPr>
          <p:nvPr/>
        </p:nvPicPr>
        <p:blipFill>
          <a:blip r:embed="rId3"/>
          <a:stretch>
            <a:fillRect/>
          </a:stretch>
        </p:blipFill>
        <p:spPr>
          <a:xfrm>
            <a:off x="0" y="1676400"/>
            <a:ext cx="8439150" cy="3114675"/>
          </a:xfrm>
          <a:prstGeom prst="rect">
            <a:avLst/>
          </a:prstGeom>
        </p:spPr>
      </p:pic>
      <p:sp>
        <p:nvSpPr>
          <p:cNvPr id="2" name="Date Placeholder 1">
            <a:extLst>
              <a:ext uri="{FF2B5EF4-FFF2-40B4-BE49-F238E27FC236}">
                <a16:creationId xmlns:a16="http://schemas.microsoft.com/office/drawing/2014/main" id="{E62712A9-AE51-4F14-BFF2-BD1647C89F5D}"/>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5D5EDEB4-5B90-4BF3-9599-1ADE2631ED42}"/>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6367A7EA-AAEC-471E-A9B1-9FD643582DF6}"/>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6" name="TextBox 5">
            <a:extLst>
              <a:ext uri="{FF2B5EF4-FFF2-40B4-BE49-F238E27FC236}">
                <a16:creationId xmlns:a16="http://schemas.microsoft.com/office/drawing/2014/main" id="{A6BB7280-4F13-4F26-A824-2E1392A0F339}"/>
              </a:ext>
            </a:extLst>
          </p:cNvPr>
          <p:cNvSpPr txBox="1"/>
          <p:nvPr/>
        </p:nvSpPr>
        <p:spPr>
          <a:xfrm>
            <a:off x="152400" y="136525"/>
            <a:ext cx="8534400" cy="2800767"/>
          </a:xfrm>
          <a:prstGeom prst="rect">
            <a:avLst/>
          </a:prstGeom>
          <a:noFill/>
        </p:spPr>
        <p:txBody>
          <a:bodyPr wrap="square" rtlCol="0">
            <a:spAutoFit/>
          </a:bodyPr>
          <a:lstStyle/>
          <a:p>
            <a:r>
              <a:rPr lang="en-US" sz="3200" dirty="0"/>
              <a:t>Question -- </a:t>
            </a:r>
            <a:r>
              <a:rPr lang="en-US" dirty="0"/>
              <a:t>In lecture 2, on slides 11 and 12, we discussed the pressure on the piston. Could you explain why we still need to incorporate the 1/3 into the equation when we are already accounting for the average translational velocity? I thought the 1/3 was applied to just the velocity in the x direction to account for all the directions. </a:t>
            </a:r>
          </a:p>
          <a:p>
            <a:endParaRPr lang="en-US" sz="2400" dirty="0"/>
          </a:p>
          <a:p>
            <a:endParaRPr lang="en-US" sz="2400" dirty="0"/>
          </a:p>
          <a:p>
            <a:endParaRPr lang="en-US" sz="2400" dirty="0">
              <a:latin typeface="+mj-lt"/>
            </a:endParaRPr>
          </a:p>
        </p:txBody>
      </p:sp>
      <p:graphicFrame>
        <p:nvGraphicFramePr>
          <p:cNvPr id="8" name="Object 7">
            <a:extLst>
              <a:ext uri="{FF2B5EF4-FFF2-40B4-BE49-F238E27FC236}">
                <a16:creationId xmlns:a16="http://schemas.microsoft.com/office/drawing/2014/main" id="{43F34533-BDE9-429F-B3D4-A65FB498CD2C}"/>
              </a:ext>
            </a:extLst>
          </p:cNvPr>
          <p:cNvGraphicFramePr>
            <a:graphicFrameLocks noChangeAspect="1"/>
          </p:cNvGraphicFramePr>
          <p:nvPr>
            <p:extLst>
              <p:ext uri="{D42A27DB-BD31-4B8C-83A1-F6EECF244321}">
                <p14:modId xmlns:p14="http://schemas.microsoft.com/office/powerpoint/2010/main" val="2087155324"/>
              </p:ext>
            </p:extLst>
          </p:nvPr>
        </p:nvGraphicFramePr>
        <p:xfrm>
          <a:off x="304799" y="4791074"/>
          <a:ext cx="5244023" cy="1228725"/>
        </p:xfrm>
        <a:graphic>
          <a:graphicData uri="http://schemas.openxmlformats.org/presentationml/2006/ole">
            <mc:AlternateContent xmlns:mc="http://schemas.openxmlformats.org/markup-compatibility/2006">
              <mc:Choice xmlns:v="urn:schemas-microsoft-com:vml" Requires="v">
                <p:oleObj spid="_x0000_s26670" name="Equation" r:id="rId4" imgW="3035160" imgH="711000" progId="Equation.DSMT4">
                  <p:embed/>
                </p:oleObj>
              </mc:Choice>
              <mc:Fallback>
                <p:oleObj name="Equation" r:id="rId4" imgW="3035160" imgH="711000" progId="Equation.DSMT4">
                  <p:embed/>
                  <p:pic>
                    <p:nvPicPr>
                      <p:cNvPr id="0" name=""/>
                      <p:cNvPicPr/>
                      <p:nvPr/>
                    </p:nvPicPr>
                    <p:blipFill>
                      <a:blip r:embed="rId5"/>
                      <a:stretch>
                        <a:fillRect/>
                      </a:stretch>
                    </p:blipFill>
                    <p:spPr>
                      <a:xfrm>
                        <a:off x="304799" y="4791074"/>
                        <a:ext cx="5244023" cy="1228725"/>
                      </a:xfrm>
                      <a:prstGeom prst="rect">
                        <a:avLst/>
                      </a:prstGeom>
                    </p:spPr>
                  </p:pic>
                </p:oleObj>
              </mc:Fallback>
            </mc:AlternateContent>
          </a:graphicData>
        </a:graphic>
      </p:graphicFrame>
      <p:sp>
        <p:nvSpPr>
          <p:cNvPr id="9" name="Arrow: Circular 8">
            <a:extLst>
              <a:ext uri="{FF2B5EF4-FFF2-40B4-BE49-F238E27FC236}">
                <a16:creationId xmlns:a16="http://schemas.microsoft.com/office/drawing/2014/main" id="{83C2B355-7922-4518-B034-9C711E5CC404}"/>
              </a:ext>
            </a:extLst>
          </p:cNvPr>
          <p:cNvSpPr/>
          <p:nvPr/>
        </p:nvSpPr>
        <p:spPr>
          <a:xfrm rot="20163514">
            <a:off x="5196918" y="4783560"/>
            <a:ext cx="609600" cy="526633"/>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a:extLst>
              <a:ext uri="{FF2B5EF4-FFF2-40B4-BE49-F238E27FC236}">
                <a16:creationId xmlns:a16="http://schemas.microsoft.com/office/drawing/2014/main" id="{C097B092-045F-4464-ACEF-A3DA346B6F0A}"/>
              </a:ext>
            </a:extLst>
          </p:cNvPr>
          <p:cNvSpPr txBox="1"/>
          <p:nvPr/>
        </p:nvSpPr>
        <p:spPr>
          <a:xfrm>
            <a:off x="5853621" y="4595000"/>
            <a:ext cx="2585529" cy="369332"/>
          </a:xfrm>
          <a:prstGeom prst="rect">
            <a:avLst/>
          </a:prstGeom>
          <a:noFill/>
        </p:spPr>
        <p:txBody>
          <a:bodyPr wrap="square" rtlCol="0">
            <a:spAutoFit/>
          </a:bodyPr>
          <a:lstStyle/>
          <a:p>
            <a:r>
              <a:rPr lang="en-US" dirty="0">
                <a:latin typeface="+mj-lt"/>
              </a:rPr>
              <a:t>averaged over particles</a:t>
            </a:r>
          </a:p>
        </p:txBody>
      </p:sp>
      <p:graphicFrame>
        <p:nvGraphicFramePr>
          <p:cNvPr id="11" name="Object 10">
            <a:extLst>
              <a:ext uri="{FF2B5EF4-FFF2-40B4-BE49-F238E27FC236}">
                <a16:creationId xmlns:a16="http://schemas.microsoft.com/office/drawing/2014/main" id="{8773EA78-C44B-4592-B6B9-F296162111EB}"/>
              </a:ext>
            </a:extLst>
          </p:cNvPr>
          <p:cNvGraphicFramePr>
            <a:graphicFrameLocks noChangeAspect="1"/>
          </p:cNvGraphicFramePr>
          <p:nvPr>
            <p:extLst>
              <p:ext uri="{D42A27DB-BD31-4B8C-83A1-F6EECF244321}">
                <p14:modId xmlns:p14="http://schemas.microsoft.com/office/powerpoint/2010/main" val="2199119634"/>
              </p:ext>
            </p:extLst>
          </p:nvPr>
        </p:nvGraphicFramePr>
        <p:xfrm>
          <a:off x="6010656" y="5111769"/>
          <a:ext cx="2689210" cy="1461527"/>
        </p:xfrm>
        <a:graphic>
          <a:graphicData uri="http://schemas.openxmlformats.org/presentationml/2006/ole">
            <mc:AlternateContent xmlns:mc="http://schemas.openxmlformats.org/markup-compatibility/2006">
              <mc:Choice xmlns:v="urn:schemas-microsoft-com:vml" Requires="v">
                <p:oleObj spid="_x0000_s26671" name="Equation" r:id="rId6" imgW="1752480" imgH="952200" progId="Equation.DSMT4">
                  <p:embed/>
                </p:oleObj>
              </mc:Choice>
              <mc:Fallback>
                <p:oleObj name="Equation" r:id="rId6" imgW="1752480" imgH="952200" progId="Equation.DSMT4">
                  <p:embed/>
                  <p:pic>
                    <p:nvPicPr>
                      <p:cNvPr id="0" name=""/>
                      <p:cNvPicPr/>
                      <p:nvPr/>
                    </p:nvPicPr>
                    <p:blipFill>
                      <a:blip r:embed="rId7"/>
                      <a:stretch>
                        <a:fillRect/>
                      </a:stretch>
                    </p:blipFill>
                    <p:spPr>
                      <a:xfrm>
                        <a:off x="6010656" y="5111769"/>
                        <a:ext cx="2689210" cy="1461527"/>
                      </a:xfrm>
                      <a:prstGeom prst="rect">
                        <a:avLst/>
                      </a:prstGeom>
                    </p:spPr>
                  </p:pic>
                </p:oleObj>
              </mc:Fallback>
            </mc:AlternateContent>
          </a:graphicData>
        </a:graphic>
      </p:graphicFrame>
    </p:spTree>
    <p:extLst>
      <p:ext uri="{BB962C8B-B14F-4D97-AF65-F5344CB8AC3E}">
        <p14:creationId xmlns:p14="http://schemas.microsoft.com/office/powerpoint/2010/main" val="3611811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03E5B1-D460-4423-AF8A-8858105DF22F}"/>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AC49CE80-806B-486B-AB8D-22DB6F378AD6}"/>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DD0AFAEE-5A77-4B7C-90CD-5C628B520161}"/>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BA85B42F-68E1-43EB-BA7E-4DBC1A2695E3}"/>
              </a:ext>
            </a:extLst>
          </p:cNvPr>
          <p:cNvSpPr txBox="1"/>
          <p:nvPr/>
        </p:nvSpPr>
        <p:spPr>
          <a:xfrm>
            <a:off x="152400" y="121285"/>
            <a:ext cx="8534400" cy="1754326"/>
          </a:xfrm>
          <a:prstGeom prst="rect">
            <a:avLst/>
          </a:prstGeom>
          <a:noFill/>
        </p:spPr>
        <p:txBody>
          <a:bodyPr wrap="square" rtlCol="0">
            <a:spAutoFit/>
          </a:bodyPr>
          <a:lstStyle/>
          <a:p>
            <a:r>
              <a:rPr lang="en-US" dirty="0"/>
              <a:t>Question -- I am also still a bit confused about the applications of the equipartition theorem, if you could clarify what we need to know about it that would be helpful.</a:t>
            </a:r>
          </a:p>
          <a:p>
            <a:endParaRPr lang="en-US" dirty="0"/>
          </a:p>
          <a:p>
            <a:r>
              <a:rPr lang="en-US" dirty="0"/>
              <a:t>Comment – This deals with how we can model the temperature dependence of the internal energy of an ideal gas.   For example, we can measure the heat capacity of a real gas.  At constant volume  </a:t>
            </a:r>
            <a:r>
              <a:rPr lang="en-US" i="1" dirty="0">
                <a:latin typeface="Symbol" panose="05050102010706020507" pitchFamily="18" charset="2"/>
              </a:rPr>
              <a:t>D</a:t>
            </a:r>
            <a:r>
              <a:rPr lang="en-US" i="1" dirty="0"/>
              <a:t>U=Q </a:t>
            </a:r>
            <a:r>
              <a:rPr lang="en-US" dirty="0"/>
              <a:t>so that </a:t>
            </a:r>
            <a:r>
              <a:rPr lang="en-US" i="1" dirty="0"/>
              <a:t>C</a:t>
            </a:r>
            <a:r>
              <a:rPr lang="en-US" i="1" baseline="-25000" dirty="0"/>
              <a:t>V</a:t>
            </a:r>
            <a:r>
              <a:rPr lang="en-US" i="1" dirty="0">
                <a:latin typeface="+mj-lt"/>
              </a:rPr>
              <a:t>=d</a:t>
            </a:r>
            <a:r>
              <a:rPr lang="en-US" i="1" dirty="0">
                <a:latin typeface="Symbol" panose="05050102010706020507" pitchFamily="18" charset="2"/>
              </a:rPr>
              <a:t> D</a:t>
            </a:r>
            <a:r>
              <a:rPr lang="en-US" i="1" dirty="0"/>
              <a:t>U/dT</a:t>
            </a:r>
          </a:p>
        </p:txBody>
      </p:sp>
      <p:pic>
        <p:nvPicPr>
          <p:cNvPr id="7" name="Picture 6">
            <a:extLst>
              <a:ext uri="{FF2B5EF4-FFF2-40B4-BE49-F238E27FC236}">
                <a16:creationId xmlns:a16="http://schemas.microsoft.com/office/drawing/2014/main" id="{D2DD3F8F-0E94-4F0E-88DF-4765642E8460}"/>
              </a:ext>
            </a:extLst>
          </p:cNvPr>
          <p:cNvPicPr>
            <a:picLocks noChangeAspect="1"/>
          </p:cNvPicPr>
          <p:nvPr/>
        </p:nvPicPr>
        <p:blipFill>
          <a:blip r:embed="rId3"/>
          <a:stretch>
            <a:fillRect/>
          </a:stretch>
        </p:blipFill>
        <p:spPr>
          <a:xfrm>
            <a:off x="366713" y="2087257"/>
            <a:ext cx="6186488" cy="4189717"/>
          </a:xfrm>
          <a:prstGeom prst="rect">
            <a:avLst/>
          </a:prstGeom>
        </p:spPr>
      </p:pic>
      <p:sp>
        <p:nvSpPr>
          <p:cNvPr id="8" name="TextBox 7">
            <a:extLst>
              <a:ext uri="{FF2B5EF4-FFF2-40B4-BE49-F238E27FC236}">
                <a16:creationId xmlns:a16="http://schemas.microsoft.com/office/drawing/2014/main" id="{54D5C105-B7B7-4035-BBA0-615CE892ED12}"/>
              </a:ext>
            </a:extLst>
          </p:cNvPr>
          <p:cNvSpPr txBox="1"/>
          <p:nvPr/>
        </p:nvSpPr>
        <p:spPr>
          <a:xfrm>
            <a:off x="1911350" y="1909217"/>
            <a:ext cx="6477000" cy="369332"/>
          </a:xfrm>
          <a:prstGeom prst="rect">
            <a:avLst/>
          </a:prstGeom>
          <a:noFill/>
        </p:spPr>
        <p:txBody>
          <a:bodyPr wrap="square" rtlCol="0">
            <a:spAutoFit/>
          </a:bodyPr>
          <a:lstStyle/>
          <a:p>
            <a:r>
              <a:rPr lang="en-US" dirty="0">
                <a:latin typeface="+mj-lt"/>
              </a:rPr>
              <a:t>Temperature dependence of C</a:t>
            </a:r>
            <a:r>
              <a:rPr lang="en-US" baseline="-25000" dirty="0">
                <a:latin typeface="+mj-lt"/>
              </a:rPr>
              <a:t>V </a:t>
            </a:r>
            <a:r>
              <a:rPr lang="en-US" dirty="0">
                <a:latin typeface="+mj-lt"/>
              </a:rPr>
              <a:t>for H</a:t>
            </a:r>
            <a:r>
              <a:rPr lang="en-US" baseline="-25000" dirty="0">
                <a:latin typeface="+mj-lt"/>
              </a:rPr>
              <a:t>2 </a:t>
            </a:r>
            <a:r>
              <a:rPr lang="en-US" dirty="0">
                <a:latin typeface="+mj-lt"/>
              </a:rPr>
              <a:t> (per mole)</a:t>
            </a:r>
          </a:p>
        </p:txBody>
      </p:sp>
      <p:graphicFrame>
        <p:nvGraphicFramePr>
          <p:cNvPr id="10" name="Object 9">
            <a:extLst>
              <a:ext uri="{FF2B5EF4-FFF2-40B4-BE49-F238E27FC236}">
                <a16:creationId xmlns:a16="http://schemas.microsoft.com/office/drawing/2014/main" id="{997DED45-CAD2-446B-9F47-C09FC6F7EB39}"/>
              </a:ext>
            </a:extLst>
          </p:cNvPr>
          <p:cNvGraphicFramePr>
            <a:graphicFrameLocks noChangeAspect="1"/>
          </p:cNvGraphicFramePr>
          <p:nvPr>
            <p:extLst>
              <p:ext uri="{D42A27DB-BD31-4B8C-83A1-F6EECF244321}">
                <p14:modId xmlns:p14="http://schemas.microsoft.com/office/powerpoint/2010/main" val="3983164147"/>
              </p:ext>
            </p:extLst>
          </p:nvPr>
        </p:nvGraphicFramePr>
        <p:xfrm>
          <a:off x="4044950" y="2062163"/>
          <a:ext cx="622300" cy="393700"/>
        </p:xfrm>
        <a:graphic>
          <a:graphicData uri="http://schemas.openxmlformats.org/presentationml/2006/ole">
            <mc:AlternateContent xmlns:mc="http://schemas.openxmlformats.org/markup-compatibility/2006">
              <mc:Choice xmlns:v="urn:schemas-microsoft-com:vml" Requires="v">
                <p:oleObj spid="_x0000_s27685" name="Equation" r:id="rId4" imgW="622080" imgH="393480" progId="Equation.DSMT4">
                  <p:embed/>
                </p:oleObj>
              </mc:Choice>
              <mc:Fallback>
                <p:oleObj name="Equation" r:id="rId4" imgW="622080" imgH="393480" progId="Equation.DSMT4">
                  <p:embed/>
                  <p:pic>
                    <p:nvPicPr>
                      <p:cNvPr id="0" name=""/>
                      <p:cNvPicPr/>
                      <p:nvPr/>
                    </p:nvPicPr>
                    <p:blipFill>
                      <a:blip r:embed="rId5"/>
                      <a:stretch>
                        <a:fillRect/>
                      </a:stretch>
                    </p:blipFill>
                    <p:spPr>
                      <a:xfrm>
                        <a:off x="4044950" y="2062163"/>
                        <a:ext cx="622300" cy="393700"/>
                      </a:xfrm>
                      <a:prstGeom prst="rect">
                        <a:avLst/>
                      </a:prstGeom>
                    </p:spPr>
                  </p:pic>
                </p:oleObj>
              </mc:Fallback>
            </mc:AlternateContent>
          </a:graphicData>
        </a:graphic>
      </p:graphicFrame>
      <p:sp>
        <p:nvSpPr>
          <p:cNvPr id="12" name="TextBox 11">
            <a:extLst>
              <a:ext uri="{FF2B5EF4-FFF2-40B4-BE49-F238E27FC236}">
                <a16:creationId xmlns:a16="http://schemas.microsoft.com/office/drawing/2014/main" id="{D99B1165-3ADB-44A4-85AE-A09802EFA81A}"/>
              </a:ext>
            </a:extLst>
          </p:cNvPr>
          <p:cNvSpPr txBox="1"/>
          <p:nvPr/>
        </p:nvSpPr>
        <p:spPr>
          <a:xfrm>
            <a:off x="1828800" y="3364864"/>
            <a:ext cx="1066800" cy="461665"/>
          </a:xfrm>
          <a:prstGeom prst="rect">
            <a:avLst/>
          </a:prstGeom>
          <a:noFill/>
        </p:spPr>
        <p:txBody>
          <a:bodyPr wrap="square" rtlCol="0">
            <a:spAutoFit/>
          </a:bodyPr>
          <a:lstStyle/>
          <a:p>
            <a:r>
              <a:rPr lang="en-US" sz="2400" i="1" dirty="0">
                <a:solidFill>
                  <a:srgbClr val="FF0000"/>
                </a:solidFill>
                <a:latin typeface="+mj-lt"/>
              </a:rPr>
              <a:t>f=3</a:t>
            </a:r>
          </a:p>
        </p:txBody>
      </p:sp>
      <p:sp>
        <p:nvSpPr>
          <p:cNvPr id="13" name="TextBox 12">
            <a:extLst>
              <a:ext uri="{FF2B5EF4-FFF2-40B4-BE49-F238E27FC236}">
                <a16:creationId xmlns:a16="http://schemas.microsoft.com/office/drawing/2014/main" id="{88F7A247-DFFB-4EB8-8DEC-819EEDF9DC61}"/>
              </a:ext>
            </a:extLst>
          </p:cNvPr>
          <p:cNvSpPr txBox="1"/>
          <p:nvPr/>
        </p:nvSpPr>
        <p:spPr>
          <a:xfrm>
            <a:off x="3505200" y="2679894"/>
            <a:ext cx="1066800" cy="461665"/>
          </a:xfrm>
          <a:prstGeom prst="rect">
            <a:avLst/>
          </a:prstGeom>
          <a:noFill/>
        </p:spPr>
        <p:txBody>
          <a:bodyPr wrap="square" rtlCol="0">
            <a:spAutoFit/>
          </a:bodyPr>
          <a:lstStyle/>
          <a:p>
            <a:r>
              <a:rPr lang="en-US" sz="2400" i="1" dirty="0">
                <a:solidFill>
                  <a:srgbClr val="FF0000"/>
                </a:solidFill>
                <a:latin typeface="+mj-lt"/>
              </a:rPr>
              <a:t>f=5</a:t>
            </a:r>
          </a:p>
        </p:txBody>
      </p:sp>
      <p:sp>
        <p:nvSpPr>
          <p:cNvPr id="14" name="TextBox 13">
            <a:extLst>
              <a:ext uri="{FF2B5EF4-FFF2-40B4-BE49-F238E27FC236}">
                <a16:creationId xmlns:a16="http://schemas.microsoft.com/office/drawing/2014/main" id="{EA615873-A60F-4FC1-BB23-F375468663C3}"/>
              </a:ext>
            </a:extLst>
          </p:cNvPr>
          <p:cNvSpPr txBox="1"/>
          <p:nvPr/>
        </p:nvSpPr>
        <p:spPr>
          <a:xfrm>
            <a:off x="5149850" y="2305132"/>
            <a:ext cx="1066800" cy="461665"/>
          </a:xfrm>
          <a:prstGeom prst="rect">
            <a:avLst/>
          </a:prstGeom>
          <a:noFill/>
        </p:spPr>
        <p:txBody>
          <a:bodyPr wrap="square" rtlCol="0">
            <a:spAutoFit/>
          </a:bodyPr>
          <a:lstStyle/>
          <a:p>
            <a:r>
              <a:rPr lang="en-US" sz="2400" i="1" dirty="0">
                <a:solidFill>
                  <a:srgbClr val="FF0000"/>
                </a:solidFill>
                <a:latin typeface="+mj-lt"/>
              </a:rPr>
              <a:t>f&gt;5</a:t>
            </a:r>
          </a:p>
        </p:txBody>
      </p:sp>
      <p:graphicFrame>
        <p:nvGraphicFramePr>
          <p:cNvPr id="6" name="Object 5">
            <a:extLst>
              <a:ext uri="{FF2B5EF4-FFF2-40B4-BE49-F238E27FC236}">
                <a16:creationId xmlns:a16="http://schemas.microsoft.com/office/drawing/2014/main" id="{2F0A99DF-324D-4218-9B4F-96EC29982FAC}"/>
              </a:ext>
            </a:extLst>
          </p:cNvPr>
          <p:cNvGraphicFramePr>
            <a:graphicFrameLocks noChangeAspect="1"/>
          </p:cNvGraphicFramePr>
          <p:nvPr>
            <p:extLst>
              <p:ext uri="{D42A27DB-BD31-4B8C-83A1-F6EECF244321}">
                <p14:modId xmlns:p14="http://schemas.microsoft.com/office/powerpoint/2010/main" val="2180927376"/>
              </p:ext>
            </p:extLst>
          </p:nvPr>
        </p:nvGraphicFramePr>
        <p:xfrm>
          <a:off x="6497913" y="2537585"/>
          <a:ext cx="2028698" cy="2070100"/>
        </p:xfrm>
        <a:graphic>
          <a:graphicData uri="http://schemas.openxmlformats.org/presentationml/2006/ole">
            <mc:AlternateContent xmlns:mc="http://schemas.openxmlformats.org/markup-compatibility/2006">
              <mc:Choice xmlns:v="urn:schemas-microsoft-com:vml" Requires="v">
                <p:oleObj spid="_x0000_s27686" name="Equation" r:id="rId6" imgW="622080" imgH="634680" progId="Equation.DSMT4">
                  <p:embed/>
                </p:oleObj>
              </mc:Choice>
              <mc:Fallback>
                <p:oleObj name="Equation" r:id="rId6" imgW="622080" imgH="634680" progId="Equation.DSMT4">
                  <p:embed/>
                  <p:pic>
                    <p:nvPicPr>
                      <p:cNvPr id="0" name=""/>
                      <p:cNvPicPr/>
                      <p:nvPr/>
                    </p:nvPicPr>
                    <p:blipFill>
                      <a:blip r:embed="rId7"/>
                      <a:stretch>
                        <a:fillRect/>
                      </a:stretch>
                    </p:blipFill>
                    <p:spPr>
                      <a:xfrm>
                        <a:off x="6497913" y="2537585"/>
                        <a:ext cx="2028698" cy="2070100"/>
                      </a:xfrm>
                      <a:prstGeom prst="rect">
                        <a:avLst/>
                      </a:prstGeom>
                    </p:spPr>
                  </p:pic>
                </p:oleObj>
              </mc:Fallback>
            </mc:AlternateContent>
          </a:graphicData>
        </a:graphic>
      </p:graphicFrame>
    </p:spTree>
    <p:extLst>
      <p:ext uri="{BB962C8B-B14F-4D97-AF65-F5344CB8AC3E}">
        <p14:creationId xmlns:p14="http://schemas.microsoft.com/office/powerpoint/2010/main" val="2507204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470F14-0B4E-4F9C-8324-CD8661A36413}"/>
              </a:ext>
            </a:extLst>
          </p:cNvPr>
          <p:cNvSpPr>
            <a:spLocks noGrp="1"/>
          </p:cNvSpPr>
          <p:nvPr>
            <p:ph type="dt" sz="half" idx="10"/>
          </p:nvPr>
        </p:nvSpPr>
        <p:spPr/>
        <p:txBody>
          <a:bodyPr/>
          <a:lstStyle/>
          <a:p>
            <a:r>
              <a:rPr lang="en-US"/>
              <a:t>2/03/2021</a:t>
            </a:r>
            <a:endParaRPr lang="en-US" dirty="0"/>
          </a:p>
        </p:txBody>
      </p:sp>
      <p:sp>
        <p:nvSpPr>
          <p:cNvPr id="3" name="Footer Placeholder 2">
            <a:extLst>
              <a:ext uri="{FF2B5EF4-FFF2-40B4-BE49-F238E27FC236}">
                <a16:creationId xmlns:a16="http://schemas.microsoft.com/office/drawing/2014/main" id="{0B207D73-7F48-4B1D-9552-A26C3BA51074}"/>
              </a:ext>
            </a:extLst>
          </p:cNvPr>
          <p:cNvSpPr>
            <a:spLocks noGrp="1"/>
          </p:cNvSpPr>
          <p:nvPr>
            <p:ph type="ftr" sz="quarter" idx="11"/>
          </p:nvPr>
        </p:nvSpPr>
        <p:spPr/>
        <p:txBody>
          <a:bodyPr/>
          <a:lstStyle/>
          <a:p>
            <a:r>
              <a:rPr lang="en-US"/>
              <a:t>PHY 341/641  Spring 2021 -- Lecture 4</a:t>
            </a:r>
            <a:endParaRPr lang="en-US" dirty="0"/>
          </a:p>
        </p:txBody>
      </p:sp>
      <p:sp>
        <p:nvSpPr>
          <p:cNvPr id="4" name="Slide Number Placeholder 3">
            <a:extLst>
              <a:ext uri="{FF2B5EF4-FFF2-40B4-BE49-F238E27FC236}">
                <a16:creationId xmlns:a16="http://schemas.microsoft.com/office/drawing/2014/main" id="{ECE65D75-0AEE-4C92-88D1-A1707FE6FF17}"/>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308F9D34-01C0-4516-ABB6-7B8413F69586}"/>
              </a:ext>
            </a:extLst>
          </p:cNvPr>
          <p:cNvSpPr txBox="1"/>
          <p:nvPr/>
        </p:nvSpPr>
        <p:spPr>
          <a:xfrm>
            <a:off x="152400" y="152400"/>
            <a:ext cx="8153400" cy="1938992"/>
          </a:xfrm>
          <a:prstGeom prst="rect">
            <a:avLst/>
          </a:prstGeom>
          <a:noFill/>
        </p:spPr>
        <p:txBody>
          <a:bodyPr wrap="square" rtlCol="0">
            <a:spAutoFit/>
          </a:bodyPr>
          <a:lstStyle/>
          <a:p>
            <a:r>
              <a:rPr lang="en-US" sz="2400" dirty="0"/>
              <a:t>Question -- Why is temperature thought of as the ability of an object to quickly give up energy, why is this true and not the definition of temperature?</a:t>
            </a:r>
          </a:p>
          <a:p>
            <a:endParaRPr lang="en-US" sz="2400" dirty="0">
              <a:latin typeface="+mj-lt"/>
            </a:endParaRPr>
          </a:p>
          <a:p>
            <a:r>
              <a:rPr lang="en-US" sz="2400" dirty="0">
                <a:latin typeface="+mj-lt"/>
              </a:rPr>
              <a:t>Comment – I have no idea….</a:t>
            </a:r>
          </a:p>
        </p:txBody>
      </p:sp>
    </p:spTree>
    <p:extLst>
      <p:ext uri="{BB962C8B-B14F-4D97-AF65-F5344CB8AC3E}">
        <p14:creationId xmlns:p14="http://schemas.microsoft.com/office/powerpoint/2010/main" val="3263727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14031</TotalTime>
  <Words>806</Words>
  <Application>Microsoft Office PowerPoint</Application>
  <PresentationFormat>On-screen Show (4:3)</PresentationFormat>
  <Paragraphs>138</Paragraphs>
  <Slides>21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7" baseType="lpstr">
      <vt:lpstr>Arial</vt:lpstr>
      <vt:lpstr>Calibri</vt:lpstr>
      <vt:lpstr>Symbol</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845</cp:revision>
  <cp:lastPrinted>2021-01-31T04:39:24Z</cp:lastPrinted>
  <dcterms:created xsi:type="dcterms:W3CDTF">2012-01-10T18:32:24Z</dcterms:created>
  <dcterms:modified xsi:type="dcterms:W3CDTF">2021-02-03T18:09:50Z</dcterms:modified>
</cp:coreProperties>
</file>