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96" r:id="rId2"/>
    <p:sldId id="324" r:id="rId3"/>
    <p:sldId id="325" r:id="rId4"/>
    <p:sldId id="326" r:id="rId5"/>
    <p:sldId id="327" r:id="rId6"/>
    <p:sldId id="330" r:id="rId7"/>
    <p:sldId id="329" r:id="rId8"/>
    <p:sldId id="328" r:id="rId9"/>
    <p:sldId id="331" r:id="rId10"/>
    <p:sldId id="334" r:id="rId11"/>
    <p:sldId id="335" r:id="rId12"/>
    <p:sldId id="332" r:id="rId13"/>
    <p:sldId id="333" r:id="rId14"/>
    <p:sldId id="336" r:id="rId15"/>
    <p:sldId id="337" r:id="rId16"/>
    <p:sldId id="338" r:id="rId17"/>
    <p:sldId id="339" r:id="rId18"/>
    <p:sldId id="340" r:id="rId19"/>
    <p:sldId id="341" r:id="rId20"/>
    <p:sldId id="342" r:id="rId21"/>
    <p:sldId id="343"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8" d="100"/>
          <a:sy n="58" d="100"/>
        </p:scale>
        <p:origin x="1387" y="58"/>
      </p:cViewPr>
      <p:guideLst>
        <p:guide orient="horz" pos="2160"/>
        <p:guide pos="2880"/>
      </p:guideLst>
    </p:cSldViewPr>
  </p:slideViewPr>
  <p:notesTextViewPr>
    <p:cViewPr>
      <p:scale>
        <a:sx n="1" d="1"/>
        <a:sy n="1" d="1"/>
      </p:scale>
      <p:origin x="0" y="0"/>
    </p:cViewPr>
  </p:notesTextViewPr>
  <p:sorterViewPr>
    <p:cViewPr>
      <p:scale>
        <a:sx n="32" d="100"/>
        <a:sy n="3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2/5/2021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2/5/2021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discuss the concepts and values of heat and work for various processes on ideal gases.</a:t>
            </a:r>
          </a:p>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2/05/2021</a:t>
            </a:r>
            <a:endParaRPr lang="en-US" dirty="0"/>
          </a:p>
        </p:txBody>
      </p:sp>
      <p:sp>
        <p:nvSpPr>
          <p:cNvPr id="5" name="Footer Placeholder 4"/>
          <p:cNvSpPr>
            <a:spLocks noGrp="1"/>
          </p:cNvSpPr>
          <p:nvPr>
            <p:ph type="ftr" sz="quarter" idx="11"/>
          </p:nvPr>
        </p:nvSpPr>
        <p:spPr/>
        <p:txBody>
          <a:bodyPr/>
          <a:lstStyle/>
          <a:p>
            <a:r>
              <a:rPr lang="en-US"/>
              <a:t>PHY 341/641  Spring 2021 --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2/05/2021</a:t>
            </a:r>
            <a:endParaRPr lang="en-US" dirty="0"/>
          </a:p>
        </p:txBody>
      </p:sp>
      <p:sp>
        <p:nvSpPr>
          <p:cNvPr id="5" name="Footer Placeholder 4"/>
          <p:cNvSpPr>
            <a:spLocks noGrp="1"/>
          </p:cNvSpPr>
          <p:nvPr>
            <p:ph type="ftr" sz="quarter" idx="11"/>
          </p:nvPr>
        </p:nvSpPr>
        <p:spPr/>
        <p:txBody>
          <a:bodyPr/>
          <a:lstStyle/>
          <a:p>
            <a:r>
              <a:rPr lang="en-US"/>
              <a:t>PHY 341/641  Spring 2021 --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2/05/2021</a:t>
            </a:r>
            <a:endParaRPr lang="en-US" dirty="0"/>
          </a:p>
        </p:txBody>
      </p:sp>
      <p:sp>
        <p:nvSpPr>
          <p:cNvPr id="5" name="Footer Placeholder 4"/>
          <p:cNvSpPr>
            <a:spLocks noGrp="1"/>
          </p:cNvSpPr>
          <p:nvPr>
            <p:ph type="ftr" sz="quarter" idx="11"/>
          </p:nvPr>
        </p:nvSpPr>
        <p:spPr/>
        <p:txBody>
          <a:bodyPr/>
          <a:lstStyle/>
          <a:p>
            <a:r>
              <a:rPr lang="en-US"/>
              <a:t>PHY 341/641  Spring 2021 --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2/05/2021</a:t>
            </a:r>
            <a:endParaRPr lang="en-US" dirty="0"/>
          </a:p>
        </p:txBody>
      </p:sp>
      <p:sp>
        <p:nvSpPr>
          <p:cNvPr id="5" name="Footer Placeholder 4"/>
          <p:cNvSpPr>
            <a:spLocks noGrp="1"/>
          </p:cNvSpPr>
          <p:nvPr>
            <p:ph type="ftr" sz="quarter" idx="11"/>
          </p:nvPr>
        </p:nvSpPr>
        <p:spPr/>
        <p:txBody>
          <a:bodyPr/>
          <a:lstStyle/>
          <a:p>
            <a:r>
              <a:rPr lang="en-US"/>
              <a:t>PHY 341/641  Spring 2021 --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2/05/2021</a:t>
            </a:r>
            <a:endParaRPr lang="en-US" dirty="0"/>
          </a:p>
        </p:txBody>
      </p:sp>
      <p:sp>
        <p:nvSpPr>
          <p:cNvPr id="5" name="Footer Placeholder 4"/>
          <p:cNvSpPr>
            <a:spLocks noGrp="1"/>
          </p:cNvSpPr>
          <p:nvPr>
            <p:ph type="ftr" sz="quarter" idx="11"/>
          </p:nvPr>
        </p:nvSpPr>
        <p:spPr/>
        <p:txBody>
          <a:bodyPr/>
          <a:lstStyle/>
          <a:p>
            <a:r>
              <a:rPr lang="en-US"/>
              <a:t>PHY 341/641  Spring 2021 -- Lecture 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2/05/2021</a:t>
            </a:r>
            <a:endParaRPr lang="en-US" dirty="0"/>
          </a:p>
        </p:txBody>
      </p:sp>
      <p:sp>
        <p:nvSpPr>
          <p:cNvPr id="6" name="Footer Placeholder 5"/>
          <p:cNvSpPr>
            <a:spLocks noGrp="1"/>
          </p:cNvSpPr>
          <p:nvPr>
            <p:ph type="ftr" sz="quarter" idx="11"/>
          </p:nvPr>
        </p:nvSpPr>
        <p:spPr/>
        <p:txBody>
          <a:bodyPr/>
          <a:lstStyle/>
          <a:p>
            <a:r>
              <a:rPr lang="en-US"/>
              <a:t>PHY 341/641  Spring 2021 --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2/05/2021</a:t>
            </a:r>
            <a:endParaRPr lang="en-US" dirty="0"/>
          </a:p>
        </p:txBody>
      </p:sp>
      <p:sp>
        <p:nvSpPr>
          <p:cNvPr id="8" name="Footer Placeholder 7"/>
          <p:cNvSpPr>
            <a:spLocks noGrp="1"/>
          </p:cNvSpPr>
          <p:nvPr>
            <p:ph type="ftr" sz="quarter" idx="11"/>
          </p:nvPr>
        </p:nvSpPr>
        <p:spPr/>
        <p:txBody>
          <a:bodyPr/>
          <a:lstStyle/>
          <a:p>
            <a:r>
              <a:rPr lang="en-US"/>
              <a:t>PHY 341/641  Spring 2021 -- Lecture 5</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2/05/2021</a:t>
            </a:r>
            <a:endParaRPr lang="en-US" dirty="0"/>
          </a:p>
        </p:txBody>
      </p:sp>
      <p:sp>
        <p:nvSpPr>
          <p:cNvPr id="4" name="Footer Placeholder 3"/>
          <p:cNvSpPr>
            <a:spLocks noGrp="1"/>
          </p:cNvSpPr>
          <p:nvPr>
            <p:ph type="ftr" sz="quarter" idx="11"/>
          </p:nvPr>
        </p:nvSpPr>
        <p:spPr/>
        <p:txBody>
          <a:bodyPr/>
          <a:lstStyle/>
          <a:p>
            <a:r>
              <a:rPr lang="en-US"/>
              <a:t>PHY 341/641  Spring 2021 -- Lecture 5</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2/05/2021</a:t>
            </a:r>
            <a:endParaRPr lang="en-US" dirty="0"/>
          </a:p>
        </p:txBody>
      </p:sp>
      <p:sp>
        <p:nvSpPr>
          <p:cNvPr id="3" name="Footer Placeholder 2"/>
          <p:cNvSpPr>
            <a:spLocks noGrp="1"/>
          </p:cNvSpPr>
          <p:nvPr>
            <p:ph type="ftr" sz="quarter" idx="11"/>
          </p:nvPr>
        </p:nvSpPr>
        <p:spPr/>
        <p:txBody>
          <a:bodyPr/>
          <a:lstStyle/>
          <a:p>
            <a:r>
              <a:rPr lang="en-US"/>
              <a:t>PHY 341/641  Spring 2021 --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2/05/2021</a:t>
            </a:r>
            <a:endParaRPr lang="en-US" dirty="0"/>
          </a:p>
        </p:txBody>
      </p:sp>
      <p:sp>
        <p:nvSpPr>
          <p:cNvPr id="6" name="Footer Placeholder 5"/>
          <p:cNvSpPr>
            <a:spLocks noGrp="1"/>
          </p:cNvSpPr>
          <p:nvPr>
            <p:ph type="ftr" sz="quarter" idx="11"/>
          </p:nvPr>
        </p:nvSpPr>
        <p:spPr/>
        <p:txBody>
          <a:bodyPr/>
          <a:lstStyle/>
          <a:p>
            <a:r>
              <a:rPr lang="en-US"/>
              <a:t>PHY 341/641  Spring 2021 --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2/05/2021</a:t>
            </a:r>
            <a:endParaRPr lang="en-US" dirty="0"/>
          </a:p>
        </p:txBody>
      </p:sp>
      <p:sp>
        <p:nvSpPr>
          <p:cNvPr id="6" name="Footer Placeholder 5"/>
          <p:cNvSpPr>
            <a:spLocks noGrp="1"/>
          </p:cNvSpPr>
          <p:nvPr>
            <p:ph type="ftr" sz="quarter" idx="11"/>
          </p:nvPr>
        </p:nvSpPr>
        <p:spPr/>
        <p:txBody>
          <a:bodyPr/>
          <a:lstStyle/>
          <a:p>
            <a:r>
              <a:rPr lang="en-US"/>
              <a:t>PHY 341/641  Spring 2021 -- Lecture 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2/05/2021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5.wmf"/></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image" Target="../media/image16.wmf"/><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9.wmf"/><Relationship Id="rId4" Type="http://schemas.openxmlformats.org/officeDocument/2006/relationships/oleObject" Target="../embeddings/oleObject12.bin"/></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2/05/2021</a:t>
            </a:r>
            <a:endParaRPr lang="en-US" dirty="0"/>
          </a:p>
        </p:txBody>
      </p:sp>
      <p:sp>
        <p:nvSpPr>
          <p:cNvPr id="3" name="Footer Placeholder 2"/>
          <p:cNvSpPr>
            <a:spLocks noGrp="1"/>
          </p:cNvSpPr>
          <p:nvPr>
            <p:ph type="ftr" sz="quarter" idx="11"/>
          </p:nvPr>
        </p:nvSpPr>
        <p:spPr/>
        <p:txBody>
          <a:bodyPr/>
          <a:lstStyle/>
          <a:p>
            <a:r>
              <a:rPr lang="en-US"/>
              <a:t>PHY 341/641  Spring 2021 -- Lecture 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4708981"/>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Class notes for Lecture 5:</a:t>
            </a:r>
          </a:p>
          <a:p>
            <a:pPr algn="ctr"/>
            <a:r>
              <a:rPr lang="en-US" sz="3200" b="1" dirty="0"/>
              <a:t>Aspects of entropy</a:t>
            </a:r>
          </a:p>
          <a:p>
            <a:pPr marL="457200" lvl="2">
              <a:spcBef>
                <a:spcPct val="50000"/>
              </a:spcBef>
            </a:pPr>
            <a:r>
              <a:rPr lang="en-US" sz="2400" b="1" dirty="0">
                <a:solidFill>
                  <a:schemeClr val="folHlink"/>
                </a:solidFill>
              </a:rPr>
              <a:t>Reading: Chapters 2.1-2.2</a:t>
            </a:r>
          </a:p>
          <a:p>
            <a:pPr lvl="3" indent="-457200">
              <a:spcBef>
                <a:spcPct val="50000"/>
              </a:spcBef>
              <a:buAutoNum type="arabicPeriod"/>
            </a:pPr>
            <a:r>
              <a:rPr lang="en-US" sz="2400" b="1" dirty="0">
                <a:solidFill>
                  <a:schemeClr val="folHlink"/>
                </a:solidFill>
              </a:rPr>
              <a:t>Macroscopic picture</a:t>
            </a:r>
          </a:p>
          <a:p>
            <a:pPr marL="1428750" lvl="3" indent="-514350">
              <a:spcBef>
                <a:spcPct val="50000"/>
              </a:spcBef>
              <a:buFont typeface="+mj-lt"/>
              <a:buAutoNum type="arabicPeriod"/>
            </a:pPr>
            <a:r>
              <a:rPr lang="en-US" sz="2400" b="1" dirty="0">
                <a:solidFill>
                  <a:schemeClr val="folHlink"/>
                </a:solidFill>
              </a:rPr>
              <a:t>Microscopic picture</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E65A56-7CB2-4CFE-8620-82FFCE5D3D18}"/>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6029E7AF-CF52-4B7F-8DB7-DC625CD3CA58}"/>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D4BE5D47-19B8-4BA4-BDEC-3C4B527CC0B3}"/>
              </a:ext>
            </a:extLst>
          </p:cNvPr>
          <p:cNvSpPr>
            <a:spLocks noGrp="1"/>
          </p:cNvSpPr>
          <p:nvPr>
            <p:ph type="sldNum" sz="quarter" idx="12"/>
          </p:nvPr>
        </p:nvSpPr>
        <p:spPr/>
        <p:txBody>
          <a:bodyPr/>
          <a:lstStyle/>
          <a:p>
            <a:fld id="{CE368B07-CEBF-4C80-90AF-53B34FA04CF3}" type="slidenum">
              <a:rPr lang="en-US" smtClean="0"/>
              <a:t>10</a:t>
            </a:fld>
            <a:endParaRPr lang="en-US" dirty="0"/>
          </a:p>
        </p:txBody>
      </p:sp>
      <p:pic>
        <p:nvPicPr>
          <p:cNvPr id="5" name="Picture 4">
            <a:extLst>
              <a:ext uri="{FF2B5EF4-FFF2-40B4-BE49-F238E27FC236}">
                <a16:creationId xmlns:a16="http://schemas.microsoft.com/office/drawing/2014/main" id="{15498F97-1141-4F74-9EF4-FEA739DDAE9A}"/>
              </a:ext>
            </a:extLst>
          </p:cNvPr>
          <p:cNvPicPr>
            <a:picLocks noChangeAspect="1"/>
          </p:cNvPicPr>
          <p:nvPr/>
        </p:nvPicPr>
        <p:blipFill>
          <a:blip r:embed="rId2"/>
          <a:stretch>
            <a:fillRect/>
          </a:stretch>
        </p:blipFill>
        <p:spPr>
          <a:xfrm>
            <a:off x="228600" y="1524000"/>
            <a:ext cx="3810000" cy="4686300"/>
          </a:xfrm>
          <a:prstGeom prst="rect">
            <a:avLst/>
          </a:prstGeom>
        </p:spPr>
      </p:pic>
      <p:sp>
        <p:nvSpPr>
          <p:cNvPr id="6" name="TextBox 5">
            <a:extLst>
              <a:ext uri="{FF2B5EF4-FFF2-40B4-BE49-F238E27FC236}">
                <a16:creationId xmlns:a16="http://schemas.microsoft.com/office/drawing/2014/main" id="{AF3B6EBC-47C4-4835-B33A-0A89F7A8172C}"/>
              </a:ext>
            </a:extLst>
          </p:cNvPr>
          <p:cNvSpPr txBox="1"/>
          <p:nvPr/>
        </p:nvSpPr>
        <p:spPr>
          <a:xfrm>
            <a:off x="0" y="136525"/>
            <a:ext cx="8839200" cy="461665"/>
          </a:xfrm>
          <a:prstGeom prst="rect">
            <a:avLst/>
          </a:prstGeom>
          <a:noFill/>
        </p:spPr>
        <p:txBody>
          <a:bodyPr wrap="square" rtlCol="0">
            <a:spAutoFit/>
          </a:bodyPr>
          <a:lstStyle/>
          <a:p>
            <a:r>
              <a:rPr lang="en-US" sz="2400" dirty="0">
                <a:latin typeface="+mj-lt"/>
              </a:rPr>
              <a:t>Giants of thermodynamics and statistical mechanics</a:t>
            </a:r>
          </a:p>
        </p:txBody>
      </p:sp>
      <p:sp>
        <p:nvSpPr>
          <p:cNvPr id="7" name="TextBox 6">
            <a:extLst>
              <a:ext uri="{FF2B5EF4-FFF2-40B4-BE49-F238E27FC236}">
                <a16:creationId xmlns:a16="http://schemas.microsoft.com/office/drawing/2014/main" id="{24706936-583E-4A54-8D0C-B8D05A9C373C}"/>
              </a:ext>
            </a:extLst>
          </p:cNvPr>
          <p:cNvSpPr txBox="1"/>
          <p:nvPr/>
        </p:nvSpPr>
        <p:spPr>
          <a:xfrm>
            <a:off x="228600" y="838200"/>
            <a:ext cx="3733800" cy="830997"/>
          </a:xfrm>
          <a:prstGeom prst="rect">
            <a:avLst/>
          </a:prstGeom>
          <a:noFill/>
        </p:spPr>
        <p:txBody>
          <a:bodyPr wrap="square" rtlCol="0">
            <a:spAutoFit/>
          </a:bodyPr>
          <a:lstStyle/>
          <a:p>
            <a:r>
              <a:rPr lang="en-US" sz="2400" dirty="0">
                <a:latin typeface="+mj-lt"/>
              </a:rPr>
              <a:t>Ludwig Boltzmann</a:t>
            </a:r>
          </a:p>
          <a:p>
            <a:r>
              <a:rPr lang="en-US" sz="2400" dirty="0">
                <a:latin typeface="+mj-lt"/>
              </a:rPr>
              <a:t>1844-1906</a:t>
            </a:r>
          </a:p>
        </p:txBody>
      </p:sp>
      <p:pic>
        <p:nvPicPr>
          <p:cNvPr id="8" name="Picture 7">
            <a:extLst>
              <a:ext uri="{FF2B5EF4-FFF2-40B4-BE49-F238E27FC236}">
                <a16:creationId xmlns:a16="http://schemas.microsoft.com/office/drawing/2014/main" id="{2CDC8A6F-134A-4E35-B79B-D65DB7055933}"/>
              </a:ext>
            </a:extLst>
          </p:cNvPr>
          <p:cNvPicPr>
            <a:picLocks noChangeAspect="1"/>
          </p:cNvPicPr>
          <p:nvPr/>
        </p:nvPicPr>
        <p:blipFill>
          <a:blip r:embed="rId3"/>
          <a:stretch>
            <a:fillRect/>
          </a:stretch>
        </p:blipFill>
        <p:spPr>
          <a:xfrm>
            <a:off x="4914900" y="1364894"/>
            <a:ext cx="3276600" cy="4991456"/>
          </a:xfrm>
          <a:prstGeom prst="rect">
            <a:avLst/>
          </a:prstGeom>
        </p:spPr>
      </p:pic>
      <p:sp>
        <p:nvSpPr>
          <p:cNvPr id="9" name="TextBox 8">
            <a:extLst>
              <a:ext uri="{FF2B5EF4-FFF2-40B4-BE49-F238E27FC236}">
                <a16:creationId xmlns:a16="http://schemas.microsoft.com/office/drawing/2014/main" id="{0179DFD2-3D80-4274-8BB8-0F7AA6F391FE}"/>
              </a:ext>
            </a:extLst>
          </p:cNvPr>
          <p:cNvSpPr txBox="1"/>
          <p:nvPr/>
        </p:nvSpPr>
        <p:spPr>
          <a:xfrm>
            <a:off x="5026959" y="868362"/>
            <a:ext cx="4038600" cy="830997"/>
          </a:xfrm>
          <a:prstGeom prst="rect">
            <a:avLst/>
          </a:prstGeom>
          <a:noFill/>
        </p:spPr>
        <p:txBody>
          <a:bodyPr wrap="square" rtlCol="0">
            <a:spAutoFit/>
          </a:bodyPr>
          <a:lstStyle/>
          <a:p>
            <a:r>
              <a:rPr lang="en-US" sz="2400" dirty="0">
                <a:latin typeface="+mj-lt"/>
              </a:rPr>
              <a:t>Josiah Willard Gibbs</a:t>
            </a:r>
          </a:p>
          <a:p>
            <a:r>
              <a:rPr lang="en-US" sz="2400" dirty="0">
                <a:latin typeface="+mj-lt"/>
              </a:rPr>
              <a:t>1839-1903</a:t>
            </a:r>
          </a:p>
        </p:txBody>
      </p:sp>
    </p:spTree>
    <p:extLst>
      <p:ext uri="{BB962C8B-B14F-4D97-AF65-F5344CB8AC3E}">
        <p14:creationId xmlns:p14="http://schemas.microsoft.com/office/powerpoint/2010/main" val="2178901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9917A4-5C98-4AC5-963C-EF09EFAFC232}"/>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65FC4ABD-3583-443F-8B9D-C58543E84FF1}"/>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3B109420-407A-41E8-9B91-9625AEA8B77D}"/>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F97AFFC6-6D76-46DD-89BB-2AC4994FAAEE}"/>
              </a:ext>
            </a:extLst>
          </p:cNvPr>
          <p:cNvSpPr txBox="1"/>
          <p:nvPr/>
        </p:nvSpPr>
        <p:spPr>
          <a:xfrm>
            <a:off x="304800" y="129899"/>
            <a:ext cx="7772400" cy="6370975"/>
          </a:xfrm>
          <a:prstGeom prst="rect">
            <a:avLst/>
          </a:prstGeom>
          <a:noFill/>
        </p:spPr>
        <p:txBody>
          <a:bodyPr wrap="square" rtlCol="0">
            <a:spAutoFit/>
          </a:bodyPr>
          <a:lstStyle/>
          <a:p>
            <a:r>
              <a:rPr lang="en-US" sz="2400" dirty="0">
                <a:latin typeface="+mj-lt"/>
              </a:rPr>
              <a:t>Boltzmann and Gibbs both developed ideas of how to reconcile the macroscopic heat aspects of entropy with the atomistic picture.     There formulations differ somewhat from each other,  but both are based on statistical notions of samples with large numbers of possibilities.   </a:t>
            </a:r>
          </a:p>
          <a:p>
            <a:endParaRPr lang="en-US" sz="2400" dirty="0">
              <a:latin typeface="+mj-lt"/>
            </a:endParaRPr>
          </a:p>
          <a:p>
            <a:r>
              <a:rPr lang="en-US" sz="2400" dirty="0">
                <a:latin typeface="+mj-lt"/>
              </a:rPr>
              <a:t>Microstates vs. </a:t>
            </a:r>
            <a:r>
              <a:rPr lang="en-US" sz="2400" dirty="0" err="1">
                <a:latin typeface="+mj-lt"/>
              </a:rPr>
              <a:t>Macrostates</a:t>
            </a:r>
            <a:endParaRPr lang="en-US" sz="2400" dirty="0">
              <a:latin typeface="+mj-lt"/>
            </a:endParaRPr>
          </a:p>
          <a:p>
            <a:endParaRPr lang="en-US" sz="2400" dirty="0">
              <a:latin typeface="+mj-lt"/>
            </a:endParaRPr>
          </a:p>
          <a:p>
            <a:r>
              <a:rPr lang="en-US" sz="2400" dirty="0">
                <a:latin typeface="+mj-lt"/>
              </a:rPr>
              <a:t>Microstates – in modeling our systems we can specify a lot of parameters.   For example, in a toss of 3 coins we can we can distinguish various possibilities – HHT, HTH, THH</a:t>
            </a:r>
          </a:p>
          <a:p>
            <a:endParaRPr lang="en-US" sz="2400" dirty="0">
              <a:latin typeface="+mj-lt"/>
            </a:endParaRPr>
          </a:p>
          <a:p>
            <a:r>
              <a:rPr lang="en-US" sz="2400" dirty="0" err="1">
                <a:latin typeface="+mj-lt"/>
              </a:rPr>
              <a:t>Macrostates</a:t>
            </a:r>
            <a:r>
              <a:rPr lang="en-US" sz="2400" dirty="0">
                <a:latin typeface="+mj-lt"/>
              </a:rPr>
              <a:t> – in modeling a measurement of those coin tosses perhaps we would group those three microstates as a single microstate having 2H’s and 1T.</a:t>
            </a:r>
          </a:p>
        </p:txBody>
      </p:sp>
    </p:spTree>
    <p:extLst>
      <p:ext uri="{BB962C8B-B14F-4D97-AF65-F5344CB8AC3E}">
        <p14:creationId xmlns:p14="http://schemas.microsoft.com/office/powerpoint/2010/main" val="1121232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EAD33A-6A3C-4312-8BF9-107FFD764810}"/>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D0BF3AAB-A781-4B56-89FC-428B60B28899}"/>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19FDADC1-3243-4D24-B1C5-B4033C92F03C}"/>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ADE922F9-1571-46A4-91E4-FD6CB1875AFB}"/>
              </a:ext>
            </a:extLst>
          </p:cNvPr>
          <p:cNvSpPr txBox="1"/>
          <p:nvPr/>
        </p:nvSpPr>
        <p:spPr>
          <a:xfrm>
            <a:off x="304800" y="228600"/>
            <a:ext cx="7696200" cy="5632311"/>
          </a:xfrm>
          <a:prstGeom prst="rect">
            <a:avLst/>
          </a:prstGeom>
          <a:noFill/>
        </p:spPr>
        <p:txBody>
          <a:bodyPr wrap="square" rtlCol="0">
            <a:spAutoFit/>
          </a:bodyPr>
          <a:lstStyle/>
          <a:p>
            <a:r>
              <a:rPr lang="en-US" sz="2400" dirty="0">
                <a:latin typeface="+mj-lt"/>
              </a:rPr>
              <a:t>Your questions</a:t>
            </a:r>
          </a:p>
          <a:p>
            <a:r>
              <a:rPr lang="en-US" sz="2400" dirty="0">
                <a:latin typeface="+mj-lt"/>
              </a:rPr>
              <a:t>From Kristen -- </a:t>
            </a:r>
            <a:r>
              <a:rPr lang="en-US" dirty="0"/>
              <a:t>I am a bit confused about the concept of the multiplicity of a macro state because what exactly is omega (x) telling us about the state x in terms of a physical or countable characteristic. </a:t>
            </a:r>
          </a:p>
          <a:p>
            <a:r>
              <a:rPr lang="en-US" sz="2400" dirty="0">
                <a:latin typeface="+mj-lt"/>
              </a:rPr>
              <a:t>From Parker -- </a:t>
            </a:r>
            <a:r>
              <a:rPr lang="en-US" dirty="0"/>
              <a:t>Why does quantum mechanics only allow for the dipole moment vector to take on discrete and not continuous values? </a:t>
            </a:r>
          </a:p>
          <a:p>
            <a:r>
              <a:rPr lang="en-US" sz="2400" dirty="0">
                <a:latin typeface="+mj-lt"/>
              </a:rPr>
              <a:t>From Michael -- </a:t>
            </a:r>
            <a:r>
              <a:rPr lang="en-US" dirty="0"/>
              <a:t>In table 2.2 from the book, why is it that the energy group that has a separation of 2 0 0, has less energy than that of 1 1 0?</a:t>
            </a:r>
          </a:p>
          <a:p>
            <a:r>
              <a:rPr lang="en-US" sz="2400" dirty="0">
                <a:latin typeface="+mj-lt"/>
              </a:rPr>
              <a:t>From Annelise -- </a:t>
            </a:r>
            <a:r>
              <a:rPr lang="en-US" dirty="0"/>
              <a:t>My questions for tomorrow's class are about microstates, </a:t>
            </a:r>
            <a:r>
              <a:rPr lang="en-US" dirty="0" err="1"/>
              <a:t>macrostates</a:t>
            </a:r>
            <a:r>
              <a:rPr lang="en-US" dirty="0"/>
              <a:t>, and multiplicity. I am confused about what they are and how they are related to one another? The concept of dipoles also confuses me. What does the book mean by "individual magnetic particles"? With regards to entropy, I do not understand the concept of symmetry. The notion that symmetry is more conceptual than chaos and disorder also confuses me. How does one know where to put the axis for the symmetry?</a:t>
            </a:r>
          </a:p>
          <a:p>
            <a:r>
              <a:rPr lang="en-US" sz="2400" dirty="0">
                <a:latin typeface="+mj-lt"/>
              </a:rPr>
              <a:t>From Leon -- </a:t>
            </a:r>
            <a:r>
              <a:rPr lang="en-US" dirty="0"/>
              <a:t>I have a question about an equation in 2.2. How is the equation omega(</a:t>
            </a:r>
            <a:r>
              <a:rPr lang="en-US" dirty="0" err="1"/>
              <a:t>N,q</a:t>
            </a:r>
            <a:r>
              <a:rPr lang="en-US"/>
              <a:t>)=(q+N-1)!/(q!(N-1)!) derived?</a:t>
            </a:r>
            <a:endParaRPr lang="en-US" sz="2400" dirty="0">
              <a:latin typeface="+mj-lt"/>
            </a:endParaRPr>
          </a:p>
        </p:txBody>
      </p:sp>
    </p:spTree>
    <p:extLst>
      <p:ext uri="{BB962C8B-B14F-4D97-AF65-F5344CB8AC3E}">
        <p14:creationId xmlns:p14="http://schemas.microsoft.com/office/powerpoint/2010/main" val="2657380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23B5AA-EBD6-44BB-89DA-F5AAF029E18A}"/>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F18282AD-E5BF-4B06-AB50-6B8B93FCBEBA}"/>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B419BB91-E3CB-47B8-905A-F9E83931D2CC}"/>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5F6B7442-0C1C-41BF-A0AD-E5E99642CB6C}"/>
              </a:ext>
            </a:extLst>
          </p:cNvPr>
          <p:cNvSpPr txBox="1"/>
          <p:nvPr/>
        </p:nvSpPr>
        <p:spPr>
          <a:xfrm>
            <a:off x="457200" y="304800"/>
            <a:ext cx="7924800" cy="4524315"/>
          </a:xfrm>
          <a:prstGeom prst="rect">
            <a:avLst/>
          </a:prstGeom>
          <a:noFill/>
        </p:spPr>
        <p:txBody>
          <a:bodyPr wrap="square" rtlCol="0">
            <a:spAutoFit/>
          </a:bodyPr>
          <a:lstStyle/>
          <a:p>
            <a:r>
              <a:rPr lang="en-US" sz="2400" dirty="0">
                <a:latin typeface="+mj-lt"/>
              </a:rPr>
              <a:t>From Chao --</a:t>
            </a:r>
            <a:r>
              <a:rPr lang="en-US" dirty="0"/>
              <a:t>My question is that How does the multiplicity of the </a:t>
            </a:r>
            <a:r>
              <a:rPr lang="en-US" dirty="0" err="1"/>
              <a:t>macrostate</a:t>
            </a:r>
            <a:r>
              <a:rPr lang="en-US" dirty="0"/>
              <a:t> relate to its thermal dynamic character, such as Entropy and Enthalpy? Also, what thermal dynamic characters does the Einstein Solid have?</a:t>
            </a:r>
          </a:p>
          <a:p>
            <a:r>
              <a:rPr lang="en-US" sz="2400" dirty="0"/>
              <a:t>From </a:t>
            </a:r>
            <a:r>
              <a:rPr lang="en-US" sz="2400" dirty="0" err="1"/>
              <a:t>Zezhong</a:t>
            </a:r>
            <a:r>
              <a:rPr lang="en-US" sz="2400" dirty="0"/>
              <a:t> -- </a:t>
            </a:r>
            <a:r>
              <a:rPr lang="en-US" dirty="0"/>
              <a:t>In figure 2.2 of section 2.2, it is said that "In quantum mechanics, any system with a quadratic potential energy function has evenly spaced energy levels separated in energy by hf". I wonder what is the meaning of this?</a:t>
            </a:r>
          </a:p>
          <a:p>
            <a:r>
              <a:rPr lang="en-US" sz="2400" dirty="0"/>
              <a:t>From Rich -- </a:t>
            </a:r>
            <a:r>
              <a:rPr lang="en-US" dirty="0"/>
              <a:t>If entropy is not always a measure of disorder, then what is the most general, accurate </a:t>
            </a:r>
            <a:r>
              <a:rPr lang="en-US"/>
              <a:t>definition? -</a:t>
            </a:r>
            <a:r>
              <a:rPr lang="en-US" dirty="0"/>
              <a:t>Do symmetry constraints work by introducing order or by effectively limiting the number of particles by half?</a:t>
            </a:r>
          </a:p>
          <a:p>
            <a:br>
              <a:rPr lang="en-US" sz="2400" dirty="0"/>
            </a:br>
            <a:endParaRPr lang="en-US" sz="2400" dirty="0"/>
          </a:p>
          <a:p>
            <a:endParaRPr lang="en-US" sz="2400" dirty="0">
              <a:latin typeface="+mj-lt"/>
            </a:endParaRPr>
          </a:p>
        </p:txBody>
      </p:sp>
    </p:spTree>
    <p:extLst>
      <p:ext uri="{BB962C8B-B14F-4D97-AF65-F5344CB8AC3E}">
        <p14:creationId xmlns:p14="http://schemas.microsoft.com/office/powerpoint/2010/main" val="1660872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582B70-C3D4-45C5-BB7A-3E67D6F480C7}"/>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14EAEFEA-1335-4C6F-B55D-70251A939D2B}"/>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B3A21B32-4F0C-49F8-9374-B60CD8EFFCCE}"/>
              </a:ext>
            </a:extLst>
          </p:cNvPr>
          <p:cNvSpPr>
            <a:spLocks noGrp="1"/>
          </p:cNvSpPr>
          <p:nvPr>
            <p:ph type="sldNum" sz="quarter" idx="12"/>
          </p:nvPr>
        </p:nvSpPr>
        <p:spPr/>
        <p:txBody>
          <a:bodyPr/>
          <a:lstStyle/>
          <a:p>
            <a:fld id="{CE368B07-CEBF-4C80-90AF-53B34FA04CF3}" type="slidenum">
              <a:rPr lang="en-US" smtClean="0"/>
              <a:t>14</a:t>
            </a:fld>
            <a:endParaRPr lang="en-US" dirty="0"/>
          </a:p>
        </p:txBody>
      </p:sp>
      <p:pic>
        <p:nvPicPr>
          <p:cNvPr id="5" name="Picture 4">
            <a:extLst>
              <a:ext uri="{FF2B5EF4-FFF2-40B4-BE49-F238E27FC236}">
                <a16:creationId xmlns:a16="http://schemas.microsoft.com/office/drawing/2014/main" id="{2C7B32BE-F057-4310-B1D3-D892F9C3C77F}"/>
              </a:ext>
            </a:extLst>
          </p:cNvPr>
          <p:cNvPicPr>
            <a:picLocks noChangeAspect="1"/>
          </p:cNvPicPr>
          <p:nvPr/>
        </p:nvPicPr>
        <p:blipFill>
          <a:blip r:embed="rId2"/>
          <a:stretch>
            <a:fillRect/>
          </a:stretch>
        </p:blipFill>
        <p:spPr>
          <a:xfrm>
            <a:off x="298174" y="2554287"/>
            <a:ext cx="8162925" cy="3533775"/>
          </a:xfrm>
          <a:prstGeom prst="rect">
            <a:avLst/>
          </a:prstGeom>
        </p:spPr>
      </p:pic>
      <p:sp>
        <p:nvSpPr>
          <p:cNvPr id="6" name="TextBox 5">
            <a:extLst>
              <a:ext uri="{FF2B5EF4-FFF2-40B4-BE49-F238E27FC236}">
                <a16:creationId xmlns:a16="http://schemas.microsoft.com/office/drawing/2014/main" id="{57D9B937-53AF-431B-9EC6-8DEB24602F93}"/>
              </a:ext>
            </a:extLst>
          </p:cNvPr>
          <p:cNvSpPr txBox="1"/>
          <p:nvPr/>
        </p:nvSpPr>
        <p:spPr>
          <a:xfrm>
            <a:off x="152400" y="304800"/>
            <a:ext cx="8534400" cy="2308324"/>
          </a:xfrm>
          <a:prstGeom prst="rect">
            <a:avLst/>
          </a:prstGeom>
          <a:noFill/>
        </p:spPr>
        <p:txBody>
          <a:bodyPr wrap="square" rtlCol="0">
            <a:spAutoFit/>
          </a:bodyPr>
          <a:lstStyle/>
          <a:p>
            <a:r>
              <a:rPr lang="en-US" sz="2400" dirty="0">
                <a:latin typeface="+mj-lt"/>
              </a:rPr>
              <a:t>To start our conversation of analyzing possible states, let us consider 3 coins tossed on a surface and enumerating all possible outcomes heads (H) or tails (T)</a:t>
            </a:r>
          </a:p>
          <a:p>
            <a:endParaRPr lang="en-US" sz="2400" dirty="0">
              <a:latin typeface="+mj-lt"/>
            </a:endParaRPr>
          </a:p>
          <a:p>
            <a:r>
              <a:rPr lang="en-US" sz="2400" dirty="0">
                <a:latin typeface="+mj-lt"/>
              </a:rPr>
              <a:t>Below are listed 8 possibilities – which are considered microstates:</a:t>
            </a:r>
          </a:p>
        </p:txBody>
      </p:sp>
    </p:spTree>
    <p:extLst>
      <p:ext uri="{BB962C8B-B14F-4D97-AF65-F5344CB8AC3E}">
        <p14:creationId xmlns:p14="http://schemas.microsoft.com/office/powerpoint/2010/main" val="1014312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3FEC73-1510-44DB-8724-83D48E40F7E9}"/>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304797A0-FF61-421C-800E-20355DEF9D4E}"/>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4A4C7F0D-02EF-4E4E-B900-A6D1706606FE}"/>
              </a:ext>
            </a:extLst>
          </p:cNvPr>
          <p:cNvSpPr>
            <a:spLocks noGrp="1"/>
          </p:cNvSpPr>
          <p:nvPr>
            <p:ph type="sldNum" sz="quarter" idx="12"/>
          </p:nvPr>
        </p:nvSpPr>
        <p:spPr/>
        <p:txBody>
          <a:bodyPr/>
          <a:lstStyle/>
          <a:p>
            <a:fld id="{CE368B07-CEBF-4C80-90AF-53B34FA04CF3}" type="slidenum">
              <a:rPr lang="en-US" smtClean="0"/>
              <a:t>15</a:t>
            </a:fld>
            <a:endParaRPr lang="en-US" dirty="0"/>
          </a:p>
        </p:txBody>
      </p:sp>
      <p:pic>
        <p:nvPicPr>
          <p:cNvPr id="5" name="Picture 4">
            <a:extLst>
              <a:ext uri="{FF2B5EF4-FFF2-40B4-BE49-F238E27FC236}">
                <a16:creationId xmlns:a16="http://schemas.microsoft.com/office/drawing/2014/main" id="{B2D4B312-B7F5-4E20-BE0E-559B6CA93E31}"/>
              </a:ext>
            </a:extLst>
          </p:cNvPr>
          <p:cNvPicPr>
            <a:picLocks noChangeAspect="1"/>
          </p:cNvPicPr>
          <p:nvPr/>
        </p:nvPicPr>
        <p:blipFill rotWithShape="1">
          <a:blip r:embed="rId2"/>
          <a:srcRect r="55193"/>
          <a:stretch/>
        </p:blipFill>
        <p:spPr>
          <a:xfrm>
            <a:off x="457200" y="1752600"/>
            <a:ext cx="3657600" cy="3533775"/>
          </a:xfrm>
          <a:prstGeom prst="rect">
            <a:avLst/>
          </a:prstGeom>
        </p:spPr>
      </p:pic>
      <p:sp>
        <p:nvSpPr>
          <p:cNvPr id="6" name="TextBox 5">
            <a:extLst>
              <a:ext uri="{FF2B5EF4-FFF2-40B4-BE49-F238E27FC236}">
                <a16:creationId xmlns:a16="http://schemas.microsoft.com/office/drawing/2014/main" id="{CA4475CF-C64E-4EF9-953F-9FB858DB3429}"/>
              </a:ext>
            </a:extLst>
          </p:cNvPr>
          <p:cNvSpPr txBox="1"/>
          <p:nvPr/>
        </p:nvSpPr>
        <p:spPr>
          <a:xfrm>
            <a:off x="152400" y="136525"/>
            <a:ext cx="8305800" cy="1200329"/>
          </a:xfrm>
          <a:prstGeom prst="rect">
            <a:avLst/>
          </a:prstGeom>
          <a:noFill/>
        </p:spPr>
        <p:txBody>
          <a:bodyPr wrap="square" rtlCol="0">
            <a:spAutoFit/>
          </a:bodyPr>
          <a:lstStyle/>
          <a:p>
            <a:r>
              <a:rPr lang="en-US" sz="2400" dirty="0">
                <a:latin typeface="+mj-lt"/>
              </a:rPr>
              <a:t>To model the notion of microstate, we suppose that the relevant measure is how many  heads and how many tails without regard to how the individual coins behave</a:t>
            </a:r>
          </a:p>
        </p:txBody>
      </p:sp>
      <p:sp>
        <p:nvSpPr>
          <p:cNvPr id="7" name="Rectangle 6">
            <a:extLst>
              <a:ext uri="{FF2B5EF4-FFF2-40B4-BE49-F238E27FC236}">
                <a16:creationId xmlns:a16="http://schemas.microsoft.com/office/drawing/2014/main" id="{3F4D3EB2-3C6C-45A8-8963-24EA49E33CA6}"/>
              </a:ext>
            </a:extLst>
          </p:cNvPr>
          <p:cNvSpPr/>
          <p:nvPr/>
        </p:nvSpPr>
        <p:spPr>
          <a:xfrm>
            <a:off x="593035" y="2298878"/>
            <a:ext cx="7315200" cy="365125"/>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3H, 0T</a:t>
            </a:r>
          </a:p>
        </p:txBody>
      </p:sp>
      <p:sp>
        <p:nvSpPr>
          <p:cNvPr id="8" name="Rectangle 7">
            <a:extLst>
              <a:ext uri="{FF2B5EF4-FFF2-40B4-BE49-F238E27FC236}">
                <a16:creationId xmlns:a16="http://schemas.microsoft.com/office/drawing/2014/main" id="{D2AAC5B1-9864-4712-8EF5-D9D3D14F4F77}"/>
              </a:ext>
            </a:extLst>
          </p:cNvPr>
          <p:cNvSpPr/>
          <p:nvPr/>
        </p:nvSpPr>
        <p:spPr>
          <a:xfrm>
            <a:off x="609600" y="2816403"/>
            <a:ext cx="7315200" cy="817563"/>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8B511CF-3036-4129-A30D-EC997DB68EB1}"/>
              </a:ext>
            </a:extLst>
          </p:cNvPr>
          <p:cNvSpPr/>
          <p:nvPr/>
        </p:nvSpPr>
        <p:spPr>
          <a:xfrm>
            <a:off x="609600" y="3752671"/>
            <a:ext cx="7315200" cy="879654"/>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0544F49-73A0-4288-ACF2-C8D0296F856C}"/>
              </a:ext>
            </a:extLst>
          </p:cNvPr>
          <p:cNvSpPr/>
          <p:nvPr/>
        </p:nvSpPr>
        <p:spPr>
          <a:xfrm>
            <a:off x="647700" y="4784725"/>
            <a:ext cx="7315200" cy="365125"/>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33BCE2A0-A77D-4269-8A9F-C8280ED9EE37}"/>
              </a:ext>
            </a:extLst>
          </p:cNvPr>
          <p:cNvSpPr txBox="1"/>
          <p:nvPr/>
        </p:nvSpPr>
        <p:spPr>
          <a:xfrm>
            <a:off x="4572000" y="2243137"/>
            <a:ext cx="1981200" cy="461665"/>
          </a:xfrm>
          <a:prstGeom prst="rect">
            <a:avLst/>
          </a:prstGeom>
          <a:noFill/>
        </p:spPr>
        <p:txBody>
          <a:bodyPr wrap="square" rtlCol="0">
            <a:spAutoFit/>
          </a:bodyPr>
          <a:lstStyle/>
          <a:p>
            <a:r>
              <a:rPr lang="en-US" sz="2400" b="1" dirty="0">
                <a:latin typeface="+mj-lt"/>
              </a:rPr>
              <a:t>3H,0T   </a:t>
            </a:r>
            <a:r>
              <a:rPr lang="en-US" sz="2400" b="1" dirty="0">
                <a:latin typeface="Symbol" panose="05050102010706020507" pitchFamily="18" charset="2"/>
              </a:rPr>
              <a:t>W</a:t>
            </a:r>
            <a:r>
              <a:rPr lang="en-US" sz="2400" b="1" dirty="0">
                <a:latin typeface="+mj-lt"/>
              </a:rPr>
              <a:t>=1</a:t>
            </a:r>
          </a:p>
        </p:txBody>
      </p:sp>
      <p:sp>
        <p:nvSpPr>
          <p:cNvPr id="12" name="TextBox 11">
            <a:extLst>
              <a:ext uri="{FF2B5EF4-FFF2-40B4-BE49-F238E27FC236}">
                <a16:creationId xmlns:a16="http://schemas.microsoft.com/office/drawing/2014/main" id="{0050154B-438A-417B-9C68-E5026C87D188}"/>
              </a:ext>
            </a:extLst>
          </p:cNvPr>
          <p:cNvSpPr txBox="1"/>
          <p:nvPr/>
        </p:nvSpPr>
        <p:spPr>
          <a:xfrm>
            <a:off x="4572000" y="3043535"/>
            <a:ext cx="1981200" cy="461665"/>
          </a:xfrm>
          <a:prstGeom prst="rect">
            <a:avLst/>
          </a:prstGeom>
          <a:noFill/>
        </p:spPr>
        <p:txBody>
          <a:bodyPr wrap="square" rtlCol="0">
            <a:spAutoFit/>
          </a:bodyPr>
          <a:lstStyle/>
          <a:p>
            <a:r>
              <a:rPr lang="en-US" sz="2400" b="1" dirty="0">
                <a:latin typeface="+mj-lt"/>
              </a:rPr>
              <a:t>2H,1T   </a:t>
            </a:r>
            <a:r>
              <a:rPr lang="en-US" sz="2400" b="1" dirty="0">
                <a:latin typeface="Symbol" panose="05050102010706020507" pitchFamily="18" charset="2"/>
              </a:rPr>
              <a:t>W</a:t>
            </a:r>
            <a:r>
              <a:rPr lang="en-US" sz="2400" b="1" dirty="0"/>
              <a:t>=3</a:t>
            </a:r>
            <a:endParaRPr lang="en-US" sz="2400" b="1" dirty="0">
              <a:latin typeface="+mj-lt"/>
            </a:endParaRPr>
          </a:p>
        </p:txBody>
      </p:sp>
      <p:sp>
        <p:nvSpPr>
          <p:cNvPr id="13" name="TextBox 12">
            <a:extLst>
              <a:ext uri="{FF2B5EF4-FFF2-40B4-BE49-F238E27FC236}">
                <a16:creationId xmlns:a16="http://schemas.microsoft.com/office/drawing/2014/main" id="{4D146AD1-17FE-41D9-B453-49A323BDE14C}"/>
              </a:ext>
            </a:extLst>
          </p:cNvPr>
          <p:cNvSpPr txBox="1"/>
          <p:nvPr/>
        </p:nvSpPr>
        <p:spPr>
          <a:xfrm>
            <a:off x="4572000" y="3957935"/>
            <a:ext cx="1981200" cy="461665"/>
          </a:xfrm>
          <a:prstGeom prst="rect">
            <a:avLst/>
          </a:prstGeom>
          <a:noFill/>
        </p:spPr>
        <p:txBody>
          <a:bodyPr wrap="square" rtlCol="0">
            <a:spAutoFit/>
          </a:bodyPr>
          <a:lstStyle/>
          <a:p>
            <a:r>
              <a:rPr lang="en-US" sz="2400" b="1" dirty="0">
                <a:latin typeface="+mj-lt"/>
              </a:rPr>
              <a:t>1H,2T    </a:t>
            </a:r>
            <a:r>
              <a:rPr lang="en-US" sz="2400" b="1" dirty="0">
                <a:latin typeface="Symbol" panose="05050102010706020507" pitchFamily="18" charset="2"/>
              </a:rPr>
              <a:t>W</a:t>
            </a:r>
            <a:r>
              <a:rPr lang="en-US" sz="2400" b="1" dirty="0"/>
              <a:t>=3</a:t>
            </a:r>
            <a:endParaRPr lang="en-US" sz="2400" b="1" dirty="0">
              <a:latin typeface="+mj-lt"/>
            </a:endParaRPr>
          </a:p>
        </p:txBody>
      </p:sp>
      <p:sp>
        <p:nvSpPr>
          <p:cNvPr id="14" name="TextBox 13">
            <a:extLst>
              <a:ext uri="{FF2B5EF4-FFF2-40B4-BE49-F238E27FC236}">
                <a16:creationId xmlns:a16="http://schemas.microsoft.com/office/drawing/2014/main" id="{D019EF37-3E50-4BA6-9B0F-845E83F75C6F}"/>
              </a:ext>
            </a:extLst>
          </p:cNvPr>
          <p:cNvSpPr txBox="1"/>
          <p:nvPr/>
        </p:nvSpPr>
        <p:spPr>
          <a:xfrm>
            <a:off x="4572000" y="4796135"/>
            <a:ext cx="1981200" cy="461665"/>
          </a:xfrm>
          <a:prstGeom prst="rect">
            <a:avLst/>
          </a:prstGeom>
          <a:noFill/>
        </p:spPr>
        <p:txBody>
          <a:bodyPr wrap="square" rtlCol="0">
            <a:spAutoFit/>
          </a:bodyPr>
          <a:lstStyle/>
          <a:p>
            <a:r>
              <a:rPr lang="en-US" sz="2400" b="1" dirty="0">
                <a:latin typeface="+mj-lt"/>
              </a:rPr>
              <a:t>0H,3T    </a:t>
            </a:r>
            <a:r>
              <a:rPr lang="en-US" sz="2400" b="1" dirty="0">
                <a:latin typeface="Symbol" panose="05050102010706020507" pitchFamily="18" charset="2"/>
              </a:rPr>
              <a:t>W</a:t>
            </a:r>
            <a:r>
              <a:rPr lang="en-US" sz="2400" b="1" dirty="0"/>
              <a:t>=1</a:t>
            </a:r>
            <a:endParaRPr lang="en-US" sz="2400" b="1" dirty="0">
              <a:latin typeface="+mj-lt"/>
            </a:endParaRPr>
          </a:p>
        </p:txBody>
      </p:sp>
    </p:spTree>
    <p:extLst>
      <p:ext uri="{BB962C8B-B14F-4D97-AF65-F5344CB8AC3E}">
        <p14:creationId xmlns:p14="http://schemas.microsoft.com/office/powerpoint/2010/main" val="4177155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E854CF-EC7C-41F1-B27B-D613DA9A65D7}"/>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E07ED85E-4120-4C65-8597-48DADBB5834A}"/>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9784E569-3EF9-4CCD-9735-EFE6823ED3B5}"/>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F90820E8-2FF3-4668-94A7-5C5714CF49E4}"/>
              </a:ext>
            </a:extLst>
          </p:cNvPr>
          <p:cNvSpPr txBox="1"/>
          <p:nvPr/>
        </p:nvSpPr>
        <p:spPr>
          <a:xfrm>
            <a:off x="304800" y="228600"/>
            <a:ext cx="8001000" cy="830997"/>
          </a:xfrm>
          <a:prstGeom prst="rect">
            <a:avLst/>
          </a:prstGeom>
          <a:noFill/>
        </p:spPr>
        <p:txBody>
          <a:bodyPr wrap="square" rtlCol="0">
            <a:spAutoFit/>
          </a:bodyPr>
          <a:lstStyle/>
          <a:p>
            <a:r>
              <a:rPr lang="en-US" sz="2400" dirty="0">
                <a:latin typeface="+mj-lt"/>
              </a:rPr>
              <a:t>Estimating </a:t>
            </a:r>
            <a:r>
              <a:rPr lang="en-US" sz="2400" dirty="0">
                <a:latin typeface="Symbol" panose="05050102010706020507" pitchFamily="18" charset="2"/>
              </a:rPr>
              <a:t>W</a:t>
            </a:r>
            <a:r>
              <a:rPr lang="en-US" sz="2400" dirty="0">
                <a:latin typeface="+mj-lt"/>
              </a:rPr>
              <a:t> – the number of microstates corresponding to a given </a:t>
            </a:r>
            <a:r>
              <a:rPr lang="en-US" sz="2400" dirty="0" err="1">
                <a:latin typeface="+mj-lt"/>
              </a:rPr>
              <a:t>macrostate</a:t>
            </a:r>
            <a:endParaRPr lang="en-US" sz="2400" dirty="0">
              <a:latin typeface="+mj-lt"/>
            </a:endParaRPr>
          </a:p>
        </p:txBody>
      </p:sp>
      <p:graphicFrame>
        <p:nvGraphicFramePr>
          <p:cNvPr id="6" name="Object 5">
            <a:extLst>
              <a:ext uri="{FF2B5EF4-FFF2-40B4-BE49-F238E27FC236}">
                <a16:creationId xmlns:a16="http://schemas.microsoft.com/office/drawing/2014/main" id="{A2216548-8160-4343-BC70-B71CD7483337}"/>
              </a:ext>
            </a:extLst>
          </p:cNvPr>
          <p:cNvGraphicFramePr>
            <a:graphicFrameLocks noChangeAspect="1"/>
          </p:cNvGraphicFramePr>
          <p:nvPr>
            <p:extLst>
              <p:ext uri="{D42A27DB-BD31-4B8C-83A1-F6EECF244321}">
                <p14:modId xmlns:p14="http://schemas.microsoft.com/office/powerpoint/2010/main" val="816453202"/>
              </p:ext>
            </p:extLst>
          </p:nvPr>
        </p:nvGraphicFramePr>
        <p:xfrm>
          <a:off x="304800" y="1600200"/>
          <a:ext cx="8690371" cy="3862387"/>
        </p:xfrm>
        <a:graphic>
          <a:graphicData uri="http://schemas.openxmlformats.org/presentationml/2006/ole">
            <mc:AlternateContent xmlns:mc="http://schemas.openxmlformats.org/markup-compatibility/2006">
              <mc:Choice xmlns:v="urn:schemas-microsoft-com:vml" Requires="v">
                <p:oleObj spid="_x0000_s6159" name="Equation" r:id="rId3" imgW="3886200" imgH="1726920" progId="Equation.DSMT4">
                  <p:embed/>
                </p:oleObj>
              </mc:Choice>
              <mc:Fallback>
                <p:oleObj name="Equation" r:id="rId3" imgW="3886200" imgH="1726920" progId="Equation.DSMT4">
                  <p:embed/>
                  <p:pic>
                    <p:nvPicPr>
                      <p:cNvPr id="0" name=""/>
                      <p:cNvPicPr/>
                      <p:nvPr/>
                    </p:nvPicPr>
                    <p:blipFill>
                      <a:blip r:embed="rId4"/>
                      <a:stretch>
                        <a:fillRect/>
                      </a:stretch>
                    </p:blipFill>
                    <p:spPr>
                      <a:xfrm>
                        <a:off x="304800" y="1600200"/>
                        <a:ext cx="8690371" cy="3862387"/>
                      </a:xfrm>
                      <a:prstGeom prst="rect">
                        <a:avLst/>
                      </a:prstGeom>
                    </p:spPr>
                  </p:pic>
                </p:oleObj>
              </mc:Fallback>
            </mc:AlternateContent>
          </a:graphicData>
        </a:graphic>
      </p:graphicFrame>
    </p:spTree>
    <p:extLst>
      <p:ext uri="{BB962C8B-B14F-4D97-AF65-F5344CB8AC3E}">
        <p14:creationId xmlns:p14="http://schemas.microsoft.com/office/powerpoint/2010/main" val="931312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C84901-34C2-403D-91EC-F29E6BAD2070}"/>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25B5D0FF-4372-41FA-BFF0-859DB584470F}"/>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87E72160-1EFF-4D7A-B73F-9559C8CFFBF7}"/>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37CA24D9-E08C-4C3A-9D86-85C1BDE74882}"/>
              </a:ext>
            </a:extLst>
          </p:cNvPr>
          <p:cNvSpPr txBox="1"/>
          <p:nvPr/>
        </p:nvSpPr>
        <p:spPr>
          <a:xfrm>
            <a:off x="304800" y="228600"/>
            <a:ext cx="8382000" cy="2308324"/>
          </a:xfrm>
          <a:prstGeom prst="rect">
            <a:avLst/>
          </a:prstGeom>
          <a:noFill/>
        </p:spPr>
        <p:txBody>
          <a:bodyPr wrap="square" rtlCol="0">
            <a:spAutoFit/>
          </a:bodyPr>
          <a:lstStyle/>
          <a:p>
            <a:r>
              <a:rPr lang="en-US" sz="2400" dirty="0">
                <a:latin typeface="+mj-lt"/>
              </a:rPr>
              <a:t>A more physical example – </a:t>
            </a:r>
          </a:p>
          <a:p>
            <a:r>
              <a:rPr lang="en-US" sz="2400" dirty="0">
                <a:latin typeface="+mj-lt"/>
              </a:rPr>
              <a:t>Some particles, such as electrons or protons have intrinsic spins whose magnitudes measured along a given direction are proportional to +1/2 or -1/2.   The accounting of these systems map exactly to the coin toss.    When we talk about magnetism, we are thinking about the electron case.</a:t>
            </a:r>
          </a:p>
        </p:txBody>
      </p:sp>
      <p:pic>
        <p:nvPicPr>
          <p:cNvPr id="6" name="Picture 5">
            <a:extLst>
              <a:ext uri="{FF2B5EF4-FFF2-40B4-BE49-F238E27FC236}">
                <a16:creationId xmlns:a16="http://schemas.microsoft.com/office/drawing/2014/main" id="{FCCAB369-F701-4440-8D1A-9AF97770E841}"/>
              </a:ext>
            </a:extLst>
          </p:cNvPr>
          <p:cNvPicPr>
            <a:picLocks noChangeAspect="1"/>
          </p:cNvPicPr>
          <p:nvPr/>
        </p:nvPicPr>
        <p:blipFill rotWithShape="1">
          <a:blip r:embed="rId3"/>
          <a:srcRect t="29179"/>
          <a:stretch/>
        </p:blipFill>
        <p:spPr>
          <a:xfrm>
            <a:off x="304800" y="2536924"/>
            <a:ext cx="8610600" cy="2219325"/>
          </a:xfrm>
          <a:prstGeom prst="rect">
            <a:avLst/>
          </a:prstGeom>
        </p:spPr>
      </p:pic>
      <p:graphicFrame>
        <p:nvGraphicFramePr>
          <p:cNvPr id="7" name="Object 6">
            <a:extLst>
              <a:ext uri="{FF2B5EF4-FFF2-40B4-BE49-F238E27FC236}">
                <a16:creationId xmlns:a16="http://schemas.microsoft.com/office/drawing/2014/main" id="{E611A4DF-8315-4D5C-A7F1-4518074CC6F6}"/>
              </a:ext>
            </a:extLst>
          </p:cNvPr>
          <p:cNvGraphicFramePr>
            <a:graphicFrameLocks noChangeAspect="1"/>
          </p:cNvGraphicFramePr>
          <p:nvPr>
            <p:extLst>
              <p:ext uri="{D42A27DB-BD31-4B8C-83A1-F6EECF244321}">
                <p14:modId xmlns:p14="http://schemas.microsoft.com/office/powerpoint/2010/main" val="3722255367"/>
              </p:ext>
            </p:extLst>
          </p:nvPr>
        </p:nvGraphicFramePr>
        <p:xfrm>
          <a:off x="213920" y="4845248"/>
          <a:ext cx="6273019" cy="1098501"/>
        </p:xfrm>
        <a:graphic>
          <a:graphicData uri="http://schemas.openxmlformats.org/presentationml/2006/ole">
            <mc:AlternateContent xmlns:mc="http://schemas.openxmlformats.org/markup-compatibility/2006">
              <mc:Choice xmlns:v="urn:schemas-microsoft-com:vml" Requires="v">
                <p:oleObj spid="_x0000_s7190" name="Equation" r:id="rId4" imgW="2755800" imgH="482400" progId="Equation.DSMT4">
                  <p:embed/>
                </p:oleObj>
              </mc:Choice>
              <mc:Fallback>
                <p:oleObj name="Equation" r:id="rId4" imgW="2755800" imgH="482400" progId="Equation.DSMT4">
                  <p:embed/>
                  <p:pic>
                    <p:nvPicPr>
                      <p:cNvPr id="0" name=""/>
                      <p:cNvPicPr/>
                      <p:nvPr/>
                    </p:nvPicPr>
                    <p:blipFill>
                      <a:blip r:embed="rId5"/>
                      <a:stretch>
                        <a:fillRect/>
                      </a:stretch>
                    </p:blipFill>
                    <p:spPr>
                      <a:xfrm>
                        <a:off x="213920" y="4845248"/>
                        <a:ext cx="6273019" cy="1098501"/>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A72B3A38-B14F-4A20-9351-15BDAAF428C3}"/>
              </a:ext>
            </a:extLst>
          </p:cNvPr>
          <p:cNvGraphicFramePr>
            <a:graphicFrameLocks noChangeAspect="1"/>
          </p:cNvGraphicFramePr>
          <p:nvPr>
            <p:extLst>
              <p:ext uri="{D42A27DB-BD31-4B8C-83A1-F6EECF244321}">
                <p14:modId xmlns:p14="http://schemas.microsoft.com/office/powerpoint/2010/main" val="1080067336"/>
              </p:ext>
            </p:extLst>
          </p:nvPr>
        </p:nvGraphicFramePr>
        <p:xfrm>
          <a:off x="6566452" y="4927600"/>
          <a:ext cx="1978025" cy="1098550"/>
        </p:xfrm>
        <a:graphic>
          <a:graphicData uri="http://schemas.openxmlformats.org/presentationml/2006/ole">
            <mc:AlternateContent xmlns:mc="http://schemas.openxmlformats.org/markup-compatibility/2006">
              <mc:Choice xmlns:v="urn:schemas-microsoft-com:vml" Requires="v">
                <p:oleObj spid="_x0000_s7191" name="Equation" r:id="rId6" imgW="799920" imgH="444240" progId="Equation.DSMT4">
                  <p:embed/>
                </p:oleObj>
              </mc:Choice>
              <mc:Fallback>
                <p:oleObj name="Equation" r:id="rId6" imgW="799920" imgH="444240" progId="Equation.DSMT4">
                  <p:embed/>
                  <p:pic>
                    <p:nvPicPr>
                      <p:cNvPr id="0" name=""/>
                      <p:cNvPicPr/>
                      <p:nvPr/>
                    </p:nvPicPr>
                    <p:blipFill>
                      <a:blip r:embed="rId7"/>
                      <a:stretch>
                        <a:fillRect/>
                      </a:stretch>
                    </p:blipFill>
                    <p:spPr>
                      <a:xfrm>
                        <a:off x="6566452" y="4927600"/>
                        <a:ext cx="1978025" cy="1098550"/>
                      </a:xfrm>
                      <a:prstGeom prst="rect">
                        <a:avLst/>
                      </a:prstGeom>
                    </p:spPr>
                  </p:pic>
                </p:oleObj>
              </mc:Fallback>
            </mc:AlternateContent>
          </a:graphicData>
        </a:graphic>
      </p:graphicFrame>
    </p:spTree>
    <p:extLst>
      <p:ext uri="{BB962C8B-B14F-4D97-AF65-F5344CB8AC3E}">
        <p14:creationId xmlns:p14="http://schemas.microsoft.com/office/powerpoint/2010/main" val="114702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8B0EC68-5760-4774-9134-C6EC417FA71A}"/>
              </a:ext>
            </a:extLst>
          </p:cNvPr>
          <p:cNvPicPr>
            <a:picLocks noChangeAspect="1"/>
          </p:cNvPicPr>
          <p:nvPr/>
        </p:nvPicPr>
        <p:blipFill>
          <a:blip r:embed="rId3"/>
          <a:stretch>
            <a:fillRect/>
          </a:stretch>
        </p:blipFill>
        <p:spPr>
          <a:xfrm>
            <a:off x="-6626" y="457200"/>
            <a:ext cx="8524875" cy="3686175"/>
          </a:xfrm>
          <a:prstGeom prst="rect">
            <a:avLst/>
          </a:prstGeom>
        </p:spPr>
      </p:pic>
      <p:sp>
        <p:nvSpPr>
          <p:cNvPr id="2" name="Date Placeholder 1">
            <a:extLst>
              <a:ext uri="{FF2B5EF4-FFF2-40B4-BE49-F238E27FC236}">
                <a16:creationId xmlns:a16="http://schemas.microsoft.com/office/drawing/2014/main" id="{FCBE23E3-1CA6-4DB3-87B3-DBCF8932C7CF}"/>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F13786A3-2C58-4D05-ABB5-7BAC4D6E0E72}"/>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F3D5B480-6480-4B04-A6F5-9485BAE15B2C}"/>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A3AB40ED-B565-448F-8D25-8EE54EA754E3}"/>
              </a:ext>
            </a:extLst>
          </p:cNvPr>
          <p:cNvSpPr txBox="1"/>
          <p:nvPr/>
        </p:nvSpPr>
        <p:spPr>
          <a:xfrm>
            <a:off x="457200" y="457200"/>
            <a:ext cx="7848600" cy="461665"/>
          </a:xfrm>
          <a:prstGeom prst="rect">
            <a:avLst/>
          </a:prstGeom>
          <a:noFill/>
        </p:spPr>
        <p:txBody>
          <a:bodyPr wrap="square" rtlCol="0">
            <a:spAutoFit/>
          </a:bodyPr>
          <a:lstStyle/>
          <a:p>
            <a:r>
              <a:rPr lang="en-US" sz="2400" dirty="0">
                <a:latin typeface="+mj-lt"/>
              </a:rPr>
              <a:t>Another example of microstate and microstate modeling</a:t>
            </a:r>
          </a:p>
        </p:txBody>
      </p:sp>
      <p:graphicFrame>
        <p:nvGraphicFramePr>
          <p:cNvPr id="7" name="Object 6">
            <a:extLst>
              <a:ext uri="{FF2B5EF4-FFF2-40B4-BE49-F238E27FC236}">
                <a16:creationId xmlns:a16="http://schemas.microsoft.com/office/drawing/2014/main" id="{CC9FA922-D9E3-426A-BE27-A623FD1DA222}"/>
              </a:ext>
            </a:extLst>
          </p:cNvPr>
          <p:cNvGraphicFramePr>
            <a:graphicFrameLocks noChangeAspect="1"/>
          </p:cNvGraphicFramePr>
          <p:nvPr>
            <p:extLst>
              <p:ext uri="{D42A27DB-BD31-4B8C-83A1-F6EECF244321}">
                <p14:modId xmlns:p14="http://schemas.microsoft.com/office/powerpoint/2010/main" val="1007501175"/>
              </p:ext>
            </p:extLst>
          </p:nvPr>
        </p:nvGraphicFramePr>
        <p:xfrm>
          <a:off x="609600" y="4327525"/>
          <a:ext cx="7216588" cy="1066800"/>
        </p:xfrm>
        <a:graphic>
          <a:graphicData uri="http://schemas.openxmlformats.org/presentationml/2006/ole">
            <mc:AlternateContent xmlns:mc="http://schemas.openxmlformats.org/markup-compatibility/2006">
              <mc:Choice xmlns:v="urn:schemas-microsoft-com:vml" Requires="v">
                <p:oleObj spid="_x0000_s8203" name="Equation" r:id="rId4" imgW="2920680" imgH="431640" progId="Equation.DSMT4">
                  <p:embed/>
                </p:oleObj>
              </mc:Choice>
              <mc:Fallback>
                <p:oleObj name="Equation" r:id="rId4" imgW="2920680" imgH="431640" progId="Equation.DSMT4">
                  <p:embed/>
                  <p:pic>
                    <p:nvPicPr>
                      <p:cNvPr id="0" name=""/>
                      <p:cNvPicPr/>
                      <p:nvPr/>
                    </p:nvPicPr>
                    <p:blipFill>
                      <a:blip r:embed="rId5"/>
                      <a:stretch>
                        <a:fillRect/>
                      </a:stretch>
                    </p:blipFill>
                    <p:spPr>
                      <a:xfrm>
                        <a:off x="609600" y="4327525"/>
                        <a:ext cx="7216588" cy="1066800"/>
                      </a:xfrm>
                      <a:prstGeom prst="rect">
                        <a:avLst/>
                      </a:prstGeom>
                    </p:spPr>
                  </p:pic>
                </p:oleObj>
              </mc:Fallback>
            </mc:AlternateContent>
          </a:graphicData>
        </a:graphic>
      </p:graphicFrame>
    </p:spTree>
    <p:extLst>
      <p:ext uri="{BB962C8B-B14F-4D97-AF65-F5344CB8AC3E}">
        <p14:creationId xmlns:p14="http://schemas.microsoft.com/office/powerpoint/2010/main" val="1797558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2C1C8B-0412-4234-B122-432AAEF9AA52}"/>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70C004F2-C521-4C63-9470-D606D05DC6F4}"/>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E4231055-64CA-4CC8-B6DE-1F2E1CF517CF}"/>
              </a:ext>
            </a:extLst>
          </p:cNvPr>
          <p:cNvSpPr>
            <a:spLocks noGrp="1"/>
          </p:cNvSpPr>
          <p:nvPr>
            <p:ph type="sldNum" sz="quarter" idx="12"/>
          </p:nvPr>
        </p:nvSpPr>
        <p:spPr/>
        <p:txBody>
          <a:bodyPr/>
          <a:lstStyle/>
          <a:p>
            <a:fld id="{CE368B07-CEBF-4C80-90AF-53B34FA04CF3}" type="slidenum">
              <a:rPr lang="en-US" smtClean="0"/>
              <a:t>19</a:t>
            </a:fld>
            <a:endParaRPr lang="en-US" dirty="0"/>
          </a:p>
        </p:txBody>
      </p:sp>
      <p:pic>
        <p:nvPicPr>
          <p:cNvPr id="5" name="Picture 4">
            <a:extLst>
              <a:ext uri="{FF2B5EF4-FFF2-40B4-BE49-F238E27FC236}">
                <a16:creationId xmlns:a16="http://schemas.microsoft.com/office/drawing/2014/main" id="{E2314FE7-8655-4332-9F36-BA09A4BE1221}"/>
              </a:ext>
            </a:extLst>
          </p:cNvPr>
          <p:cNvPicPr>
            <a:picLocks noChangeAspect="1"/>
          </p:cNvPicPr>
          <p:nvPr/>
        </p:nvPicPr>
        <p:blipFill>
          <a:blip r:embed="rId2"/>
          <a:stretch>
            <a:fillRect/>
          </a:stretch>
        </p:blipFill>
        <p:spPr>
          <a:xfrm>
            <a:off x="443948" y="533400"/>
            <a:ext cx="8181975" cy="5267325"/>
          </a:xfrm>
          <a:prstGeom prst="rect">
            <a:avLst/>
          </a:prstGeom>
        </p:spPr>
      </p:pic>
      <p:sp>
        <p:nvSpPr>
          <p:cNvPr id="6" name="TextBox 5">
            <a:extLst>
              <a:ext uri="{FF2B5EF4-FFF2-40B4-BE49-F238E27FC236}">
                <a16:creationId xmlns:a16="http://schemas.microsoft.com/office/drawing/2014/main" id="{F504DFD6-1DC2-4E4B-9CB4-D829F003D0BB}"/>
              </a:ext>
            </a:extLst>
          </p:cNvPr>
          <p:cNvSpPr txBox="1"/>
          <p:nvPr/>
        </p:nvSpPr>
        <p:spPr>
          <a:xfrm>
            <a:off x="76200" y="136525"/>
            <a:ext cx="8610600" cy="461665"/>
          </a:xfrm>
          <a:prstGeom prst="rect">
            <a:avLst/>
          </a:prstGeom>
          <a:noFill/>
        </p:spPr>
        <p:txBody>
          <a:bodyPr wrap="square" rtlCol="0">
            <a:spAutoFit/>
          </a:bodyPr>
          <a:lstStyle/>
          <a:p>
            <a:r>
              <a:rPr lang="en-US" sz="2400" dirty="0">
                <a:latin typeface="+mj-lt"/>
              </a:rPr>
              <a:t>Microstates for 3 oscillators --</a:t>
            </a:r>
          </a:p>
        </p:txBody>
      </p:sp>
    </p:spTree>
    <p:extLst>
      <p:ext uri="{BB962C8B-B14F-4D97-AF65-F5344CB8AC3E}">
        <p14:creationId xmlns:p14="http://schemas.microsoft.com/office/powerpoint/2010/main" val="385820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09CAD70-5F61-4ED0-B9E8-6D8DD6DDE1C4}"/>
              </a:ext>
            </a:extLst>
          </p:cNvPr>
          <p:cNvPicPr>
            <a:picLocks noChangeAspect="1"/>
          </p:cNvPicPr>
          <p:nvPr/>
        </p:nvPicPr>
        <p:blipFill>
          <a:blip r:embed="rId2"/>
          <a:stretch>
            <a:fillRect/>
          </a:stretch>
        </p:blipFill>
        <p:spPr>
          <a:xfrm>
            <a:off x="0" y="457200"/>
            <a:ext cx="9144000" cy="5566109"/>
          </a:xfrm>
          <a:prstGeom prst="rect">
            <a:avLst/>
          </a:prstGeom>
        </p:spPr>
      </p:pic>
      <p:sp>
        <p:nvSpPr>
          <p:cNvPr id="2" name="Date Placeholder 1">
            <a:extLst>
              <a:ext uri="{FF2B5EF4-FFF2-40B4-BE49-F238E27FC236}">
                <a16:creationId xmlns:a16="http://schemas.microsoft.com/office/drawing/2014/main" id="{8E66888C-4CC9-40C3-9E94-47D7E4DB60EC}"/>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DEBCE154-2785-4B4F-825D-BCDB35E27377}"/>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FBF49E82-6F2F-4835-8B48-10E81DF576E7}"/>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6" name="Rectangle 5">
            <a:extLst>
              <a:ext uri="{FF2B5EF4-FFF2-40B4-BE49-F238E27FC236}">
                <a16:creationId xmlns:a16="http://schemas.microsoft.com/office/drawing/2014/main" id="{9FC859EB-D31F-4DB3-B0F3-5C029A575D13}"/>
              </a:ext>
            </a:extLst>
          </p:cNvPr>
          <p:cNvSpPr/>
          <p:nvPr/>
        </p:nvSpPr>
        <p:spPr>
          <a:xfrm>
            <a:off x="647700" y="5257800"/>
            <a:ext cx="7848600" cy="228600"/>
          </a:xfrm>
          <a:prstGeom prst="rect">
            <a:avLst/>
          </a:prstGeom>
          <a:solidFill>
            <a:srgbClr val="DA32AA">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8493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2C1C8B-0412-4234-B122-432AAEF9AA52}"/>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70C004F2-C521-4C63-9470-D606D05DC6F4}"/>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E4231055-64CA-4CC8-B6DE-1F2E1CF517CF}"/>
              </a:ext>
            </a:extLst>
          </p:cNvPr>
          <p:cNvSpPr>
            <a:spLocks noGrp="1"/>
          </p:cNvSpPr>
          <p:nvPr>
            <p:ph type="sldNum" sz="quarter" idx="12"/>
          </p:nvPr>
        </p:nvSpPr>
        <p:spPr/>
        <p:txBody>
          <a:bodyPr/>
          <a:lstStyle/>
          <a:p>
            <a:fld id="{CE368B07-CEBF-4C80-90AF-53B34FA04CF3}" type="slidenum">
              <a:rPr lang="en-US" smtClean="0"/>
              <a:t>20</a:t>
            </a:fld>
            <a:endParaRPr lang="en-US" dirty="0"/>
          </a:p>
        </p:txBody>
      </p:sp>
      <p:pic>
        <p:nvPicPr>
          <p:cNvPr id="5" name="Picture 4">
            <a:extLst>
              <a:ext uri="{FF2B5EF4-FFF2-40B4-BE49-F238E27FC236}">
                <a16:creationId xmlns:a16="http://schemas.microsoft.com/office/drawing/2014/main" id="{E2314FE7-8655-4332-9F36-BA09A4BE1221}"/>
              </a:ext>
            </a:extLst>
          </p:cNvPr>
          <p:cNvPicPr>
            <a:picLocks noChangeAspect="1"/>
          </p:cNvPicPr>
          <p:nvPr/>
        </p:nvPicPr>
        <p:blipFill>
          <a:blip r:embed="rId2"/>
          <a:stretch>
            <a:fillRect/>
          </a:stretch>
        </p:blipFill>
        <p:spPr>
          <a:xfrm>
            <a:off x="457200" y="576633"/>
            <a:ext cx="8181975" cy="5267325"/>
          </a:xfrm>
          <a:prstGeom prst="rect">
            <a:avLst/>
          </a:prstGeom>
        </p:spPr>
      </p:pic>
      <p:sp>
        <p:nvSpPr>
          <p:cNvPr id="6" name="TextBox 5">
            <a:extLst>
              <a:ext uri="{FF2B5EF4-FFF2-40B4-BE49-F238E27FC236}">
                <a16:creationId xmlns:a16="http://schemas.microsoft.com/office/drawing/2014/main" id="{F504DFD6-1DC2-4E4B-9CB4-D829F003D0BB}"/>
              </a:ext>
            </a:extLst>
          </p:cNvPr>
          <p:cNvSpPr txBox="1"/>
          <p:nvPr/>
        </p:nvSpPr>
        <p:spPr>
          <a:xfrm>
            <a:off x="76200" y="136525"/>
            <a:ext cx="8610600" cy="461665"/>
          </a:xfrm>
          <a:prstGeom prst="rect">
            <a:avLst/>
          </a:prstGeom>
          <a:noFill/>
        </p:spPr>
        <p:txBody>
          <a:bodyPr wrap="square" rtlCol="0">
            <a:spAutoFit/>
          </a:bodyPr>
          <a:lstStyle/>
          <a:p>
            <a:r>
              <a:rPr lang="en-US" sz="2400" dirty="0" err="1">
                <a:latin typeface="+mj-lt"/>
              </a:rPr>
              <a:t>Macrostates</a:t>
            </a:r>
            <a:r>
              <a:rPr lang="en-US" sz="2400" dirty="0">
                <a:latin typeface="+mj-lt"/>
              </a:rPr>
              <a:t> for 3 oscillators --</a:t>
            </a:r>
          </a:p>
        </p:txBody>
      </p:sp>
      <p:sp>
        <p:nvSpPr>
          <p:cNvPr id="7" name="Rectangle 6">
            <a:extLst>
              <a:ext uri="{FF2B5EF4-FFF2-40B4-BE49-F238E27FC236}">
                <a16:creationId xmlns:a16="http://schemas.microsoft.com/office/drawing/2014/main" id="{A05537CC-E64B-493B-B09C-9DD9F2E963E6}"/>
              </a:ext>
            </a:extLst>
          </p:cNvPr>
          <p:cNvSpPr/>
          <p:nvPr/>
        </p:nvSpPr>
        <p:spPr>
          <a:xfrm>
            <a:off x="2362200" y="1371600"/>
            <a:ext cx="1905000" cy="228600"/>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568E71A-44B3-45AC-B212-3F5FDF1CD0FA}"/>
              </a:ext>
            </a:extLst>
          </p:cNvPr>
          <p:cNvSpPr/>
          <p:nvPr/>
        </p:nvSpPr>
        <p:spPr>
          <a:xfrm>
            <a:off x="2441713" y="1893590"/>
            <a:ext cx="1815548" cy="815699"/>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1AC04B7-EDA0-4A95-97F6-E94E1A5E4B7F}"/>
              </a:ext>
            </a:extLst>
          </p:cNvPr>
          <p:cNvSpPr/>
          <p:nvPr/>
        </p:nvSpPr>
        <p:spPr>
          <a:xfrm>
            <a:off x="2406926" y="2895600"/>
            <a:ext cx="1707874" cy="1828800"/>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8F62A3D-EEB3-4EF4-A8A7-CBCF9C569BD1}"/>
              </a:ext>
            </a:extLst>
          </p:cNvPr>
          <p:cNvSpPr/>
          <p:nvPr/>
        </p:nvSpPr>
        <p:spPr>
          <a:xfrm>
            <a:off x="6318802" y="1404248"/>
            <a:ext cx="1707874" cy="3091552"/>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F879BF1-2963-417D-93A9-9E99341320AC}"/>
              </a:ext>
            </a:extLst>
          </p:cNvPr>
          <p:cNvSpPr txBox="1"/>
          <p:nvPr/>
        </p:nvSpPr>
        <p:spPr>
          <a:xfrm>
            <a:off x="4164288" y="1262179"/>
            <a:ext cx="838201" cy="461665"/>
          </a:xfrm>
          <a:prstGeom prst="rect">
            <a:avLst/>
          </a:prstGeom>
          <a:noFill/>
        </p:spPr>
        <p:txBody>
          <a:bodyPr wrap="square" rtlCol="0">
            <a:spAutoFit/>
          </a:bodyPr>
          <a:lstStyle/>
          <a:p>
            <a:r>
              <a:rPr lang="en-US" sz="2400" dirty="0">
                <a:latin typeface="Symbol" panose="05050102010706020507" pitchFamily="18" charset="2"/>
              </a:rPr>
              <a:t>W</a:t>
            </a:r>
            <a:r>
              <a:rPr lang="en-US" sz="2400" dirty="0">
                <a:latin typeface="+mj-lt"/>
              </a:rPr>
              <a:t>=1</a:t>
            </a:r>
          </a:p>
        </p:txBody>
      </p:sp>
      <p:sp>
        <p:nvSpPr>
          <p:cNvPr id="12" name="TextBox 11">
            <a:extLst>
              <a:ext uri="{FF2B5EF4-FFF2-40B4-BE49-F238E27FC236}">
                <a16:creationId xmlns:a16="http://schemas.microsoft.com/office/drawing/2014/main" id="{F2F35AB5-4290-475C-9C97-D03046FF4A92}"/>
              </a:ext>
            </a:extLst>
          </p:cNvPr>
          <p:cNvSpPr txBox="1"/>
          <p:nvPr/>
        </p:nvSpPr>
        <p:spPr>
          <a:xfrm>
            <a:off x="4191309" y="2005955"/>
            <a:ext cx="838201" cy="461665"/>
          </a:xfrm>
          <a:prstGeom prst="rect">
            <a:avLst/>
          </a:prstGeom>
          <a:noFill/>
        </p:spPr>
        <p:txBody>
          <a:bodyPr wrap="square" rtlCol="0">
            <a:spAutoFit/>
          </a:bodyPr>
          <a:lstStyle/>
          <a:p>
            <a:r>
              <a:rPr lang="en-US" sz="2400" dirty="0">
                <a:latin typeface="Symbol" panose="05050102010706020507" pitchFamily="18" charset="2"/>
              </a:rPr>
              <a:t>W</a:t>
            </a:r>
            <a:r>
              <a:rPr lang="en-US" sz="2400" dirty="0">
                <a:latin typeface="+mj-lt"/>
              </a:rPr>
              <a:t>=3</a:t>
            </a:r>
          </a:p>
        </p:txBody>
      </p:sp>
      <p:sp>
        <p:nvSpPr>
          <p:cNvPr id="13" name="TextBox 12">
            <a:extLst>
              <a:ext uri="{FF2B5EF4-FFF2-40B4-BE49-F238E27FC236}">
                <a16:creationId xmlns:a16="http://schemas.microsoft.com/office/drawing/2014/main" id="{247803CA-1DD9-4630-BA18-371809F96CE7}"/>
              </a:ext>
            </a:extLst>
          </p:cNvPr>
          <p:cNvSpPr txBox="1"/>
          <p:nvPr/>
        </p:nvSpPr>
        <p:spPr>
          <a:xfrm>
            <a:off x="4114800" y="3532187"/>
            <a:ext cx="838201" cy="461665"/>
          </a:xfrm>
          <a:prstGeom prst="rect">
            <a:avLst/>
          </a:prstGeom>
          <a:noFill/>
        </p:spPr>
        <p:txBody>
          <a:bodyPr wrap="square" rtlCol="0">
            <a:spAutoFit/>
          </a:bodyPr>
          <a:lstStyle/>
          <a:p>
            <a:r>
              <a:rPr lang="en-US" sz="2400" dirty="0">
                <a:latin typeface="Symbol" panose="05050102010706020507" pitchFamily="18" charset="2"/>
              </a:rPr>
              <a:t>W</a:t>
            </a:r>
            <a:r>
              <a:rPr lang="en-US" sz="2400" dirty="0">
                <a:latin typeface="+mj-lt"/>
              </a:rPr>
              <a:t>=6</a:t>
            </a:r>
          </a:p>
        </p:txBody>
      </p:sp>
      <p:sp>
        <p:nvSpPr>
          <p:cNvPr id="14" name="TextBox 13">
            <a:extLst>
              <a:ext uri="{FF2B5EF4-FFF2-40B4-BE49-F238E27FC236}">
                <a16:creationId xmlns:a16="http://schemas.microsoft.com/office/drawing/2014/main" id="{61DDD3B8-84B5-4F89-9806-A91CD0B4BB78}"/>
              </a:ext>
            </a:extLst>
          </p:cNvPr>
          <p:cNvSpPr txBox="1"/>
          <p:nvPr/>
        </p:nvSpPr>
        <p:spPr>
          <a:xfrm>
            <a:off x="8000999" y="2514600"/>
            <a:ext cx="1019176" cy="461665"/>
          </a:xfrm>
          <a:prstGeom prst="rect">
            <a:avLst/>
          </a:prstGeom>
          <a:noFill/>
        </p:spPr>
        <p:txBody>
          <a:bodyPr wrap="square" rtlCol="0">
            <a:spAutoFit/>
          </a:bodyPr>
          <a:lstStyle/>
          <a:p>
            <a:r>
              <a:rPr lang="en-US" sz="2400" dirty="0">
                <a:latin typeface="Symbol" panose="05050102010706020507" pitchFamily="18" charset="2"/>
              </a:rPr>
              <a:t>W</a:t>
            </a:r>
            <a:r>
              <a:rPr lang="en-US" sz="2400" dirty="0">
                <a:latin typeface="+mj-lt"/>
              </a:rPr>
              <a:t>=10</a:t>
            </a:r>
          </a:p>
        </p:txBody>
      </p:sp>
    </p:spTree>
    <p:extLst>
      <p:ext uri="{BB962C8B-B14F-4D97-AF65-F5344CB8AC3E}">
        <p14:creationId xmlns:p14="http://schemas.microsoft.com/office/powerpoint/2010/main" val="1650649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2013A8-30DE-45EE-A688-D6A024C42A54}"/>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6ED4113D-C6EC-4053-BA6C-AC349171A16B}"/>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2136D48B-9AFB-4C53-B7B1-CE97EFCDBD54}"/>
              </a:ext>
            </a:extLst>
          </p:cNvPr>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a:extLst>
              <a:ext uri="{FF2B5EF4-FFF2-40B4-BE49-F238E27FC236}">
                <a16:creationId xmlns:a16="http://schemas.microsoft.com/office/drawing/2014/main" id="{65348DD0-CA8C-4D9A-A2AD-BE4EC0361155}"/>
              </a:ext>
            </a:extLst>
          </p:cNvPr>
          <p:cNvGraphicFramePr>
            <a:graphicFrameLocks noChangeAspect="1"/>
          </p:cNvGraphicFramePr>
          <p:nvPr>
            <p:extLst>
              <p:ext uri="{D42A27DB-BD31-4B8C-83A1-F6EECF244321}">
                <p14:modId xmlns:p14="http://schemas.microsoft.com/office/powerpoint/2010/main" val="2899330711"/>
              </p:ext>
            </p:extLst>
          </p:nvPr>
        </p:nvGraphicFramePr>
        <p:xfrm>
          <a:off x="160966" y="1431925"/>
          <a:ext cx="8525834" cy="3048000"/>
        </p:xfrm>
        <a:graphic>
          <a:graphicData uri="http://schemas.openxmlformats.org/presentationml/2006/ole">
            <mc:AlternateContent xmlns:mc="http://schemas.openxmlformats.org/markup-compatibility/2006">
              <mc:Choice xmlns:v="urn:schemas-microsoft-com:vml" Requires="v">
                <p:oleObj spid="_x0000_s9223" name="Equation" r:id="rId3" imgW="2450880" imgH="876240" progId="Equation.DSMT4">
                  <p:embed/>
                </p:oleObj>
              </mc:Choice>
              <mc:Fallback>
                <p:oleObj name="Equation" r:id="rId3" imgW="2450880" imgH="876240" progId="Equation.DSMT4">
                  <p:embed/>
                  <p:pic>
                    <p:nvPicPr>
                      <p:cNvPr id="0" name=""/>
                      <p:cNvPicPr/>
                      <p:nvPr/>
                    </p:nvPicPr>
                    <p:blipFill>
                      <a:blip r:embed="rId4"/>
                      <a:stretch>
                        <a:fillRect/>
                      </a:stretch>
                    </p:blipFill>
                    <p:spPr>
                      <a:xfrm>
                        <a:off x="160966" y="1431925"/>
                        <a:ext cx="8525834" cy="3048000"/>
                      </a:xfrm>
                      <a:prstGeom prst="rect">
                        <a:avLst/>
                      </a:prstGeom>
                    </p:spPr>
                  </p:pic>
                </p:oleObj>
              </mc:Fallback>
            </mc:AlternateContent>
          </a:graphicData>
        </a:graphic>
      </p:graphicFrame>
    </p:spTree>
    <p:extLst>
      <p:ext uri="{BB962C8B-B14F-4D97-AF65-F5344CB8AC3E}">
        <p14:creationId xmlns:p14="http://schemas.microsoft.com/office/powerpoint/2010/main" val="1509028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448C09-868C-48DA-BCFD-94323351F40D}"/>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7183653C-FBC6-4809-9920-821E4FBE48BC}"/>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A6B870E0-6C46-4CFD-9FDE-D9EAFE59F661}"/>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8CE49F0F-D2DE-4431-BAF4-BA1346F91C76}"/>
              </a:ext>
            </a:extLst>
          </p:cNvPr>
          <p:cNvSpPr txBox="1"/>
          <p:nvPr/>
        </p:nvSpPr>
        <p:spPr>
          <a:xfrm>
            <a:off x="421341" y="446717"/>
            <a:ext cx="8229600" cy="4955203"/>
          </a:xfrm>
          <a:prstGeom prst="rect">
            <a:avLst/>
          </a:prstGeom>
          <a:noFill/>
        </p:spPr>
        <p:txBody>
          <a:bodyPr wrap="square" rtlCol="0">
            <a:spAutoFit/>
          </a:bodyPr>
          <a:lstStyle/>
          <a:p>
            <a:r>
              <a:rPr lang="en-US" sz="2400" dirty="0">
                <a:latin typeface="+mj-lt"/>
              </a:rPr>
              <a:t>Variables of thermodynamics</a:t>
            </a:r>
          </a:p>
          <a:p>
            <a:pPr marL="800100" lvl="1" indent="-342900">
              <a:lnSpc>
                <a:spcPct val="150000"/>
              </a:lnSpc>
              <a:buFont typeface="Wingdings" panose="05000000000000000000" pitchFamily="2" charset="2"/>
              <a:buChar char="q"/>
            </a:pPr>
            <a:r>
              <a:rPr lang="en-US" sz="2400" dirty="0">
                <a:latin typeface="+mj-lt"/>
              </a:rPr>
              <a:t>Temperature – T </a:t>
            </a:r>
            <a:r>
              <a:rPr lang="en-US" sz="2400" dirty="0">
                <a:latin typeface="Symbol" panose="05050102010706020507" pitchFamily="18" charset="2"/>
              </a:rPr>
              <a:t>³ </a:t>
            </a:r>
            <a:r>
              <a:rPr lang="en-US" sz="2400" dirty="0">
                <a:latin typeface="+mj-lt"/>
              </a:rPr>
              <a:t> 0 in Kelvin scale</a:t>
            </a:r>
          </a:p>
          <a:p>
            <a:pPr marL="800100" lvl="1" indent="-342900">
              <a:lnSpc>
                <a:spcPct val="150000"/>
              </a:lnSpc>
              <a:buFont typeface="Wingdings" panose="05000000000000000000" pitchFamily="2" charset="2"/>
              <a:buChar char="q"/>
            </a:pPr>
            <a:r>
              <a:rPr lang="en-US" sz="2400" dirty="0">
                <a:latin typeface="+mj-lt"/>
              </a:rPr>
              <a:t>Volume – V in units of m</a:t>
            </a:r>
            <a:r>
              <a:rPr lang="en-US" sz="2400" baseline="30000" dirty="0">
                <a:latin typeface="+mj-lt"/>
              </a:rPr>
              <a:t>3</a:t>
            </a:r>
            <a:endParaRPr lang="en-US" sz="2400" dirty="0">
              <a:latin typeface="+mj-lt"/>
            </a:endParaRPr>
          </a:p>
          <a:p>
            <a:pPr marL="800100" lvl="1" indent="-342900">
              <a:lnSpc>
                <a:spcPct val="150000"/>
              </a:lnSpc>
              <a:buFont typeface="Wingdings" panose="05000000000000000000" pitchFamily="2" charset="2"/>
              <a:buChar char="q"/>
            </a:pPr>
            <a:r>
              <a:rPr lang="en-US" sz="2400" dirty="0">
                <a:latin typeface="+mj-lt"/>
              </a:rPr>
              <a:t>Pressure – P in units of Pascals (Newtons/m</a:t>
            </a:r>
            <a:r>
              <a:rPr lang="en-US" sz="2400" baseline="30000" dirty="0">
                <a:latin typeface="+mj-lt"/>
              </a:rPr>
              <a:t>2</a:t>
            </a:r>
            <a:r>
              <a:rPr lang="en-US" sz="2400" dirty="0">
                <a:latin typeface="+mj-lt"/>
              </a:rPr>
              <a:t>)</a:t>
            </a:r>
          </a:p>
          <a:p>
            <a:pPr marL="800100" lvl="1" indent="-342900">
              <a:lnSpc>
                <a:spcPct val="150000"/>
              </a:lnSpc>
              <a:buFont typeface="Wingdings" panose="05000000000000000000" pitchFamily="2" charset="2"/>
              <a:buChar char="q"/>
            </a:pPr>
            <a:r>
              <a:rPr lang="en-US" sz="2400" dirty="0">
                <a:latin typeface="+mj-lt"/>
              </a:rPr>
              <a:t>Entropy – S in units of Joules/K</a:t>
            </a:r>
          </a:p>
          <a:p>
            <a:pPr marL="800100" lvl="1" indent="-342900">
              <a:lnSpc>
                <a:spcPct val="150000"/>
              </a:lnSpc>
              <a:buFont typeface="Wingdings" panose="05000000000000000000" pitchFamily="2" charset="2"/>
              <a:buChar char="q"/>
            </a:pPr>
            <a:r>
              <a:rPr lang="en-US" sz="2400"/>
              <a:t>Mass – M </a:t>
            </a:r>
            <a:r>
              <a:rPr lang="en-US" sz="2400" dirty="0"/>
              <a:t>in units of kg</a:t>
            </a:r>
          </a:p>
          <a:p>
            <a:pPr marL="800100" lvl="1" indent="-342900">
              <a:lnSpc>
                <a:spcPct val="150000"/>
              </a:lnSpc>
              <a:buFont typeface="Wingdings" panose="05000000000000000000" pitchFamily="2" charset="2"/>
              <a:buChar char="q"/>
            </a:pPr>
            <a:r>
              <a:rPr lang="en-US" sz="2400" dirty="0"/>
              <a:t>Number  of particles – N</a:t>
            </a:r>
          </a:p>
          <a:p>
            <a:pPr marL="800100" lvl="1" indent="-342900">
              <a:lnSpc>
                <a:spcPct val="150000"/>
              </a:lnSpc>
              <a:buFont typeface="Wingdings" panose="05000000000000000000" pitchFamily="2" charset="2"/>
              <a:buChar char="q"/>
            </a:pPr>
            <a:endParaRPr lang="en-US" sz="2400" dirty="0">
              <a:latin typeface="+mj-lt"/>
            </a:endParaRPr>
          </a:p>
          <a:p>
            <a:pPr marL="800100" lvl="1" indent="-342900">
              <a:buFont typeface="Wingdings" panose="05000000000000000000" pitchFamily="2" charset="2"/>
              <a:buChar char="q"/>
            </a:pPr>
            <a:endParaRPr lang="en-US" sz="2400" baseline="30000" dirty="0">
              <a:latin typeface="+mj-lt"/>
            </a:endParaRPr>
          </a:p>
          <a:p>
            <a:pPr marL="800100" lvl="1" indent="-342900">
              <a:buFont typeface="Wingdings" panose="05000000000000000000" pitchFamily="2" charset="2"/>
              <a:buChar char="q"/>
            </a:pPr>
            <a:endParaRPr lang="en-US" sz="2400" dirty="0">
              <a:latin typeface="+mj-lt"/>
            </a:endParaRPr>
          </a:p>
        </p:txBody>
      </p:sp>
      <p:sp>
        <p:nvSpPr>
          <p:cNvPr id="6" name="Arrow: Right 5">
            <a:extLst>
              <a:ext uri="{FF2B5EF4-FFF2-40B4-BE49-F238E27FC236}">
                <a16:creationId xmlns:a16="http://schemas.microsoft.com/office/drawing/2014/main" id="{C1BE8AC2-53F8-4445-ADDA-3FF36EFF9E5F}"/>
              </a:ext>
            </a:extLst>
          </p:cNvPr>
          <p:cNvSpPr/>
          <p:nvPr/>
        </p:nvSpPr>
        <p:spPr>
          <a:xfrm>
            <a:off x="188259" y="2514600"/>
            <a:ext cx="6096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93EB3B0-169E-4522-A2DF-0060CE632D58}"/>
              </a:ext>
            </a:extLst>
          </p:cNvPr>
          <p:cNvSpPr txBox="1"/>
          <p:nvPr/>
        </p:nvSpPr>
        <p:spPr>
          <a:xfrm>
            <a:off x="493059" y="4572000"/>
            <a:ext cx="8346141" cy="1200329"/>
          </a:xfrm>
          <a:prstGeom prst="rect">
            <a:avLst/>
          </a:prstGeom>
          <a:noFill/>
        </p:spPr>
        <p:txBody>
          <a:bodyPr wrap="square" rtlCol="0">
            <a:spAutoFit/>
          </a:bodyPr>
          <a:lstStyle/>
          <a:p>
            <a:r>
              <a:rPr lang="en-US" sz="2400" dirty="0">
                <a:latin typeface="+mj-lt"/>
              </a:rPr>
              <a:t>Note that all of these variables are well-defined.   Missing from this list are process quantities such as work (W) and heat (Q) both of which depend on the “path” of the process.</a:t>
            </a:r>
          </a:p>
        </p:txBody>
      </p:sp>
    </p:spTree>
    <p:extLst>
      <p:ext uri="{BB962C8B-B14F-4D97-AF65-F5344CB8AC3E}">
        <p14:creationId xmlns:p14="http://schemas.microsoft.com/office/powerpoint/2010/main" val="4057452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7CD158-96A4-4B47-BA87-8C315EA8811A}"/>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C2473877-1E88-456F-9291-0B1B1B7A6A80}"/>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81503071-CDC1-4D44-BD2C-9A71C493AEB9}"/>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a:extLst>
              <a:ext uri="{FF2B5EF4-FFF2-40B4-BE49-F238E27FC236}">
                <a16:creationId xmlns:a16="http://schemas.microsoft.com/office/drawing/2014/main" id="{3131D8EB-FA3D-433B-98A2-66FC079CB96C}"/>
              </a:ext>
            </a:extLst>
          </p:cNvPr>
          <p:cNvPicPr>
            <a:picLocks noChangeAspect="1"/>
          </p:cNvPicPr>
          <p:nvPr/>
        </p:nvPicPr>
        <p:blipFill>
          <a:blip r:embed="rId2"/>
          <a:stretch>
            <a:fillRect/>
          </a:stretch>
        </p:blipFill>
        <p:spPr>
          <a:xfrm>
            <a:off x="228600" y="340853"/>
            <a:ext cx="3086100" cy="5676900"/>
          </a:xfrm>
          <a:prstGeom prst="rect">
            <a:avLst/>
          </a:prstGeom>
        </p:spPr>
      </p:pic>
      <p:pic>
        <p:nvPicPr>
          <p:cNvPr id="6" name="Picture 5">
            <a:extLst>
              <a:ext uri="{FF2B5EF4-FFF2-40B4-BE49-F238E27FC236}">
                <a16:creationId xmlns:a16="http://schemas.microsoft.com/office/drawing/2014/main" id="{5227CA59-6F1B-4DD7-BD08-5E9727AFBFE8}"/>
              </a:ext>
            </a:extLst>
          </p:cNvPr>
          <p:cNvPicPr>
            <a:picLocks noChangeAspect="1"/>
          </p:cNvPicPr>
          <p:nvPr/>
        </p:nvPicPr>
        <p:blipFill rotWithShape="1">
          <a:blip r:embed="rId3"/>
          <a:srcRect b="24994"/>
          <a:stretch/>
        </p:blipFill>
        <p:spPr>
          <a:xfrm>
            <a:off x="3848100" y="613972"/>
            <a:ext cx="3200400" cy="4415228"/>
          </a:xfrm>
          <a:prstGeom prst="rect">
            <a:avLst/>
          </a:prstGeom>
        </p:spPr>
      </p:pic>
      <p:sp>
        <p:nvSpPr>
          <p:cNvPr id="7" name="TextBox 6">
            <a:extLst>
              <a:ext uri="{FF2B5EF4-FFF2-40B4-BE49-F238E27FC236}">
                <a16:creationId xmlns:a16="http://schemas.microsoft.com/office/drawing/2014/main" id="{CBC1F851-D0B2-41D6-9ACF-FDFEA691A3C1}"/>
              </a:ext>
            </a:extLst>
          </p:cNvPr>
          <p:cNvSpPr txBox="1"/>
          <p:nvPr/>
        </p:nvSpPr>
        <p:spPr>
          <a:xfrm>
            <a:off x="228600" y="136525"/>
            <a:ext cx="3962401" cy="461665"/>
          </a:xfrm>
          <a:prstGeom prst="rect">
            <a:avLst/>
          </a:prstGeom>
          <a:noFill/>
        </p:spPr>
        <p:txBody>
          <a:bodyPr wrap="square" rtlCol="0">
            <a:spAutoFit/>
          </a:bodyPr>
          <a:lstStyle/>
          <a:p>
            <a:r>
              <a:rPr lang="en-US" sz="2400" dirty="0">
                <a:latin typeface="+mj-lt"/>
              </a:rPr>
              <a:t>Nicholas </a:t>
            </a:r>
            <a:r>
              <a:rPr lang="en-US" sz="2400" dirty="0" err="1">
                <a:latin typeface="+mj-lt"/>
              </a:rPr>
              <a:t>Sadi</a:t>
            </a:r>
            <a:r>
              <a:rPr lang="en-US" sz="2400" dirty="0">
                <a:latin typeface="+mj-lt"/>
              </a:rPr>
              <a:t> Carnot</a:t>
            </a:r>
          </a:p>
        </p:txBody>
      </p:sp>
      <p:sp>
        <p:nvSpPr>
          <p:cNvPr id="8" name="TextBox 7">
            <a:extLst>
              <a:ext uri="{FF2B5EF4-FFF2-40B4-BE49-F238E27FC236}">
                <a16:creationId xmlns:a16="http://schemas.microsoft.com/office/drawing/2014/main" id="{F59C9E9C-638C-4C45-8A5C-729B48BDAF77}"/>
              </a:ext>
            </a:extLst>
          </p:cNvPr>
          <p:cNvSpPr txBox="1"/>
          <p:nvPr/>
        </p:nvSpPr>
        <p:spPr>
          <a:xfrm>
            <a:off x="4953000" y="136525"/>
            <a:ext cx="3733800" cy="461665"/>
          </a:xfrm>
          <a:prstGeom prst="rect">
            <a:avLst/>
          </a:prstGeom>
          <a:noFill/>
        </p:spPr>
        <p:txBody>
          <a:bodyPr wrap="square" rtlCol="0">
            <a:spAutoFit/>
          </a:bodyPr>
          <a:lstStyle/>
          <a:p>
            <a:r>
              <a:rPr lang="en-US" sz="2400" dirty="0">
                <a:latin typeface="+mj-lt"/>
              </a:rPr>
              <a:t>Rudolf Clausius</a:t>
            </a:r>
          </a:p>
        </p:txBody>
      </p:sp>
      <p:pic>
        <p:nvPicPr>
          <p:cNvPr id="9" name="Picture 8">
            <a:extLst>
              <a:ext uri="{FF2B5EF4-FFF2-40B4-BE49-F238E27FC236}">
                <a16:creationId xmlns:a16="http://schemas.microsoft.com/office/drawing/2014/main" id="{0E83C23E-F388-460D-8ECB-7166CDA202F9}"/>
              </a:ext>
            </a:extLst>
          </p:cNvPr>
          <p:cNvPicPr>
            <a:picLocks noChangeAspect="1"/>
          </p:cNvPicPr>
          <p:nvPr/>
        </p:nvPicPr>
        <p:blipFill rotWithShape="1">
          <a:blip r:embed="rId3"/>
          <a:srcRect t="85363"/>
          <a:stretch/>
        </p:blipFill>
        <p:spPr>
          <a:xfrm>
            <a:off x="5715000" y="4167578"/>
            <a:ext cx="3200400" cy="861622"/>
          </a:xfrm>
          <a:prstGeom prst="rect">
            <a:avLst/>
          </a:prstGeom>
        </p:spPr>
      </p:pic>
      <p:sp>
        <p:nvSpPr>
          <p:cNvPr id="10" name="TextBox 9">
            <a:extLst>
              <a:ext uri="{FF2B5EF4-FFF2-40B4-BE49-F238E27FC236}">
                <a16:creationId xmlns:a16="http://schemas.microsoft.com/office/drawing/2014/main" id="{89338786-5BC5-4648-8703-3981979CFCEC}"/>
              </a:ext>
            </a:extLst>
          </p:cNvPr>
          <p:cNvSpPr txBox="1"/>
          <p:nvPr/>
        </p:nvSpPr>
        <p:spPr>
          <a:xfrm>
            <a:off x="228600" y="5971070"/>
            <a:ext cx="3352800" cy="461665"/>
          </a:xfrm>
          <a:prstGeom prst="rect">
            <a:avLst/>
          </a:prstGeom>
          <a:noFill/>
        </p:spPr>
        <p:txBody>
          <a:bodyPr wrap="square" rtlCol="0">
            <a:spAutoFit/>
          </a:bodyPr>
          <a:lstStyle/>
          <a:p>
            <a:r>
              <a:rPr lang="en-US" sz="2400" dirty="0">
                <a:latin typeface="+mj-lt"/>
              </a:rPr>
              <a:t>Ahead of his time</a:t>
            </a:r>
          </a:p>
        </p:txBody>
      </p:sp>
      <p:sp>
        <p:nvSpPr>
          <p:cNvPr id="11" name="TextBox 10">
            <a:extLst>
              <a:ext uri="{FF2B5EF4-FFF2-40B4-BE49-F238E27FC236}">
                <a16:creationId xmlns:a16="http://schemas.microsoft.com/office/drawing/2014/main" id="{1E971505-E65A-4FD3-8152-873FFD9092C8}"/>
              </a:ext>
            </a:extLst>
          </p:cNvPr>
          <p:cNvSpPr txBox="1"/>
          <p:nvPr/>
        </p:nvSpPr>
        <p:spPr>
          <a:xfrm>
            <a:off x="4572000" y="5186756"/>
            <a:ext cx="3352800" cy="830997"/>
          </a:xfrm>
          <a:prstGeom prst="rect">
            <a:avLst/>
          </a:prstGeom>
          <a:noFill/>
        </p:spPr>
        <p:txBody>
          <a:bodyPr wrap="square" rtlCol="0">
            <a:spAutoFit/>
          </a:bodyPr>
          <a:lstStyle/>
          <a:p>
            <a:r>
              <a:rPr lang="en-US" sz="2400" dirty="0">
                <a:latin typeface="+mj-lt"/>
              </a:rPr>
              <a:t>One of the founders of thermodynamics</a:t>
            </a:r>
          </a:p>
        </p:txBody>
      </p:sp>
    </p:spTree>
    <p:extLst>
      <p:ext uri="{BB962C8B-B14F-4D97-AF65-F5344CB8AC3E}">
        <p14:creationId xmlns:p14="http://schemas.microsoft.com/office/powerpoint/2010/main" val="538783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A21F7-9028-4034-A4E7-7B4CB220329D}"/>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0A388457-683E-4A0F-B491-6D19F1097FD3}"/>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22A1C455-28DA-41FC-8A3E-3F7E668B3066}"/>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40B3D439-1A69-489B-BA09-639964EAABE6}"/>
              </a:ext>
            </a:extLst>
          </p:cNvPr>
          <p:cNvSpPr txBox="1"/>
          <p:nvPr/>
        </p:nvSpPr>
        <p:spPr>
          <a:xfrm>
            <a:off x="457200" y="381000"/>
            <a:ext cx="7924800" cy="1200329"/>
          </a:xfrm>
          <a:prstGeom prst="rect">
            <a:avLst/>
          </a:prstGeom>
          <a:noFill/>
        </p:spPr>
        <p:txBody>
          <a:bodyPr wrap="square" rtlCol="0">
            <a:spAutoFit/>
          </a:bodyPr>
          <a:lstStyle/>
          <a:p>
            <a:r>
              <a:rPr lang="en-US" sz="2400" dirty="0">
                <a:latin typeface="+mj-lt"/>
              </a:rPr>
              <a:t>As an engineer,   </a:t>
            </a:r>
            <a:r>
              <a:rPr lang="en-US" sz="2400" dirty="0" err="1">
                <a:latin typeface="+mj-lt"/>
              </a:rPr>
              <a:t>Sadi</a:t>
            </a:r>
            <a:r>
              <a:rPr lang="en-US" sz="2400" dirty="0">
                <a:latin typeface="+mj-lt"/>
              </a:rPr>
              <a:t> Carnot was interested in optimizing engine efficiency such as exemplified by a cyclic process.  </a:t>
            </a:r>
          </a:p>
        </p:txBody>
      </p:sp>
      <p:pic>
        <p:nvPicPr>
          <p:cNvPr id="6" name="Picture 5">
            <a:extLst>
              <a:ext uri="{FF2B5EF4-FFF2-40B4-BE49-F238E27FC236}">
                <a16:creationId xmlns:a16="http://schemas.microsoft.com/office/drawing/2014/main" id="{A33D7E7A-5592-4014-84C6-F40BBD3E40B1}"/>
              </a:ext>
            </a:extLst>
          </p:cNvPr>
          <p:cNvPicPr>
            <a:picLocks noChangeAspect="1"/>
          </p:cNvPicPr>
          <p:nvPr/>
        </p:nvPicPr>
        <p:blipFill>
          <a:blip r:embed="rId3"/>
          <a:stretch>
            <a:fillRect/>
          </a:stretch>
        </p:blipFill>
        <p:spPr>
          <a:xfrm>
            <a:off x="38100" y="2672800"/>
            <a:ext cx="6248400" cy="3866112"/>
          </a:xfrm>
          <a:prstGeom prst="rect">
            <a:avLst/>
          </a:prstGeom>
        </p:spPr>
      </p:pic>
      <p:sp>
        <p:nvSpPr>
          <p:cNvPr id="7" name="TextBox 6">
            <a:extLst>
              <a:ext uri="{FF2B5EF4-FFF2-40B4-BE49-F238E27FC236}">
                <a16:creationId xmlns:a16="http://schemas.microsoft.com/office/drawing/2014/main" id="{44D7B4AB-4E62-4BAE-8A0B-5BB464266A2D}"/>
              </a:ext>
            </a:extLst>
          </p:cNvPr>
          <p:cNvSpPr txBox="1"/>
          <p:nvPr/>
        </p:nvSpPr>
        <p:spPr>
          <a:xfrm>
            <a:off x="304800" y="1774272"/>
            <a:ext cx="7772400" cy="830997"/>
          </a:xfrm>
          <a:prstGeom prst="rect">
            <a:avLst/>
          </a:prstGeom>
          <a:noFill/>
        </p:spPr>
        <p:txBody>
          <a:bodyPr wrap="square" rtlCol="0">
            <a:spAutoFit/>
          </a:bodyPr>
          <a:lstStyle/>
          <a:p>
            <a:r>
              <a:rPr lang="en-US" sz="2400" dirty="0">
                <a:latin typeface="+mj-lt"/>
              </a:rPr>
              <a:t>Recall the simple 4 step process on an ideal gas that we previously discussed:</a:t>
            </a:r>
          </a:p>
        </p:txBody>
      </p:sp>
      <p:graphicFrame>
        <p:nvGraphicFramePr>
          <p:cNvPr id="8" name="Object 7">
            <a:extLst>
              <a:ext uri="{FF2B5EF4-FFF2-40B4-BE49-F238E27FC236}">
                <a16:creationId xmlns:a16="http://schemas.microsoft.com/office/drawing/2014/main" id="{39CE1159-9281-4172-AD4F-A414D7708AD4}"/>
              </a:ext>
            </a:extLst>
          </p:cNvPr>
          <p:cNvGraphicFramePr>
            <a:graphicFrameLocks noChangeAspect="1"/>
          </p:cNvGraphicFramePr>
          <p:nvPr>
            <p:extLst>
              <p:ext uri="{D42A27DB-BD31-4B8C-83A1-F6EECF244321}">
                <p14:modId xmlns:p14="http://schemas.microsoft.com/office/powerpoint/2010/main" val="3021088830"/>
              </p:ext>
            </p:extLst>
          </p:nvPr>
        </p:nvGraphicFramePr>
        <p:xfrm>
          <a:off x="4940300" y="4151278"/>
          <a:ext cx="4165600" cy="1181132"/>
        </p:xfrm>
        <a:graphic>
          <a:graphicData uri="http://schemas.openxmlformats.org/presentationml/2006/ole">
            <mc:AlternateContent xmlns:mc="http://schemas.openxmlformats.org/markup-compatibility/2006">
              <mc:Choice xmlns:v="urn:schemas-microsoft-com:vml" Requires="v">
                <p:oleObj spid="_x0000_s1092" name="Equation" r:id="rId4" imgW="1612800" imgH="457200" progId="Equation.DSMT4">
                  <p:embed/>
                </p:oleObj>
              </mc:Choice>
              <mc:Fallback>
                <p:oleObj name="Equation" r:id="rId4" imgW="1612800" imgH="457200" progId="Equation.DSMT4">
                  <p:embed/>
                  <p:pic>
                    <p:nvPicPr>
                      <p:cNvPr id="0" name=""/>
                      <p:cNvPicPr/>
                      <p:nvPr/>
                    </p:nvPicPr>
                    <p:blipFill>
                      <a:blip r:embed="rId5"/>
                      <a:stretch>
                        <a:fillRect/>
                      </a:stretch>
                    </p:blipFill>
                    <p:spPr>
                      <a:xfrm>
                        <a:off x="4940300" y="4151278"/>
                        <a:ext cx="4165600" cy="1181132"/>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997C057B-C797-453D-8CC6-C3CDDBD1F25D}"/>
              </a:ext>
            </a:extLst>
          </p:cNvPr>
          <p:cNvGraphicFramePr>
            <a:graphicFrameLocks noChangeAspect="1"/>
          </p:cNvGraphicFramePr>
          <p:nvPr>
            <p:extLst>
              <p:ext uri="{D42A27DB-BD31-4B8C-83A1-F6EECF244321}">
                <p14:modId xmlns:p14="http://schemas.microsoft.com/office/powerpoint/2010/main" val="2709327855"/>
              </p:ext>
            </p:extLst>
          </p:nvPr>
        </p:nvGraphicFramePr>
        <p:xfrm>
          <a:off x="5181600" y="2696148"/>
          <a:ext cx="3367157" cy="1259968"/>
        </p:xfrm>
        <a:graphic>
          <a:graphicData uri="http://schemas.openxmlformats.org/presentationml/2006/ole">
            <mc:AlternateContent xmlns:mc="http://schemas.openxmlformats.org/markup-compatibility/2006">
              <mc:Choice xmlns:v="urn:schemas-microsoft-com:vml" Requires="v">
                <p:oleObj spid="_x0000_s1093" name="Equation" r:id="rId6" imgW="1968480" imgH="736560" progId="Equation.DSMT4">
                  <p:embed/>
                </p:oleObj>
              </mc:Choice>
              <mc:Fallback>
                <p:oleObj name="Equation" r:id="rId6" imgW="1968480" imgH="736560" progId="Equation.DSMT4">
                  <p:embed/>
                  <p:pic>
                    <p:nvPicPr>
                      <p:cNvPr id="0" name=""/>
                      <p:cNvPicPr/>
                      <p:nvPr/>
                    </p:nvPicPr>
                    <p:blipFill>
                      <a:blip r:embed="rId7"/>
                      <a:stretch>
                        <a:fillRect/>
                      </a:stretch>
                    </p:blipFill>
                    <p:spPr>
                      <a:xfrm>
                        <a:off x="5181600" y="2696148"/>
                        <a:ext cx="3367157" cy="1259968"/>
                      </a:xfrm>
                      <a:prstGeom prst="rect">
                        <a:avLst/>
                      </a:prstGeom>
                    </p:spPr>
                  </p:pic>
                </p:oleObj>
              </mc:Fallback>
            </mc:AlternateContent>
          </a:graphicData>
        </a:graphic>
      </p:graphicFrame>
    </p:spTree>
    <p:extLst>
      <p:ext uri="{BB962C8B-B14F-4D97-AF65-F5344CB8AC3E}">
        <p14:creationId xmlns:p14="http://schemas.microsoft.com/office/powerpoint/2010/main" val="2327885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08EAEB-A565-422C-AE43-A08E3626A65C}"/>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05587E2E-AD9C-4B1D-8FB3-27449B52AF96}"/>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CBAC39B3-9372-42B5-9941-E8C379F195AF}"/>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21F3F210-6B7D-4CFD-BA6F-E3EEA56EA7BE}"/>
              </a:ext>
            </a:extLst>
          </p:cNvPr>
          <p:cNvSpPr txBox="1"/>
          <p:nvPr/>
        </p:nvSpPr>
        <p:spPr>
          <a:xfrm>
            <a:off x="228600" y="304800"/>
            <a:ext cx="8305800" cy="1200329"/>
          </a:xfrm>
          <a:prstGeom prst="rect">
            <a:avLst/>
          </a:prstGeom>
          <a:noFill/>
        </p:spPr>
        <p:txBody>
          <a:bodyPr wrap="square" rtlCol="0">
            <a:spAutoFit/>
          </a:bodyPr>
          <a:lstStyle/>
          <a:p>
            <a:r>
              <a:rPr lang="en-US" sz="2400" dirty="0">
                <a:latin typeface="+mj-lt"/>
              </a:rPr>
              <a:t>Carnot invented a very efficient ideal cycle which Clausius further analyzed as “entropy” </a:t>
            </a:r>
            <a:r>
              <a:rPr lang="en-US" sz="2400" i="1" dirty="0">
                <a:latin typeface="+mj-lt"/>
              </a:rPr>
              <a:t>S</a:t>
            </a:r>
            <a:r>
              <a:rPr lang="en-US" sz="2400" dirty="0">
                <a:latin typeface="+mj-lt"/>
              </a:rPr>
              <a:t> which is related to heat</a:t>
            </a:r>
          </a:p>
          <a:p>
            <a:r>
              <a:rPr lang="en-US" sz="2400" dirty="0">
                <a:latin typeface="+mj-lt"/>
              </a:rPr>
              <a:t>according to</a:t>
            </a:r>
          </a:p>
        </p:txBody>
      </p:sp>
      <p:graphicFrame>
        <p:nvGraphicFramePr>
          <p:cNvPr id="6" name="Object 5">
            <a:extLst>
              <a:ext uri="{FF2B5EF4-FFF2-40B4-BE49-F238E27FC236}">
                <a16:creationId xmlns:a16="http://schemas.microsoft.com/office/drawing/2014/main" id="{6D8D2E93-DF1A-45DE-A96C-82C2A6B85E72}"/>
              </a:ext>
            </a:extLst>
          </p:cNvPr>
          <p:cNvGraphicFramePr>
            <a:graphicFrameLocks noChangeAspect="1"/>
          </p:cNvGraphicFramePr>
          <p:nvPr/>
        </p:nvGraphicFramePr>
        <p:xfrm>
          <a:off x="3124200" y="1070387"/>
          <a:ext cx="1589088" cy="1200150"/>
        </p:xfrm>
        <a:graphic>
          <a:graphicData uri="http://schemas.openxmlformats.org/presentationml/2006/ole">
            <mc:AlternateContent xmlns:mc="http://schemas.openxmlformats.org/markup-compatibility/2006">
              <mc:Choice xmlns:v="urn:schemas-microsoft-com:vml" Requires="v">
                <p:oleObj spid="_x0000_s4162" name="Equation" r:id="rId3" imgW="672840" imgH="507960" progId="Equation.DSMT4">
                  <p:embed/>
                </p:oleObj>
              </mc:Choice>
              <mc:Fallback>
                <p:oleObj name="Equation" r:id="rId3" imgW="672840" imgH="507960" progId="Equation.DSMT4">
                  <p:embed/>
                  <p:pic>
                    <p:nvPicPr>
                      <p:cNvPr id="6" name="Object 5">
                        <a:extLst>
                          <a:ext uri="{FF2B5EF4-FFF2-40B4-BE49-F238E27FC236}">
                            <a16:creationId xmlns:a16="http://schemas.microsoft.com/office/drawing/2014/main" id="{6D8D2E93-DF1A-45DE-A96C-82C2A6B85E72}"/>
                          </a:ext>
                        </a:extLst>
                      </p:cNvPr>
                      <p:cNvPicPr/>
                      <p:nvPr/>
                    </p:nvPicPr>
                    <p:blipFill>
                      <a:blip r:embed="rId4"/>
                      <a:stretch>
                        <a:fillRect/>
                      </a:stretch>
                    </p:blipFill>
                    <p:spPr>
                      <a:xfrm>
                        <a:off x="3124200" y="1070387"/>
                        <a:ext cx="1589088" cy="1200150"/>
                      </a:xfrm>
                      <a:prstGeom prst="rect">
                        <a:avLst/>
                      </a:prstGeom>
                    </p:spPr>
                  </p:pic>
                </p:oleObj>
              </mc:Fallback>
            </mc:AlternateContent>
          </a:graphicData>
        </a:graphic>
      </p:graphicFrame>
      <p:sp>
        <p:nvSpPr>
          <p:cNvPr id="9" name="Rectangle 8">
            <a:extLst>
              <a:ext uri="{FF2B5EF4-FFF2-40B4-BE49-F238E27FC236}">
                <a16:creationId xmlns:a16="http://schemas.microsoft.com/office/drawing/2014/main" id="{619D6075-381B-459B-81BC-ACAA27591810}"/>
              </a:ext>
            </a:extLst>
          </p:cNvPr>
          <p:cNvSpPr/>
          <p:nvPr/>
        </p:nvSpPr>
        <p:spPr>
          <a:xfrm>
            <a:off x="1828800" y="2743200"/>
            <a:ext cx="25908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CF68E4E2-2F1E-4D90-9BA3-2BBFFF129051}"/>
              </a:ext>
            </a:extLst>
          </p:cNvPr>
          <p:cNvCxnSpPr/>
          <p:nvPr/>
        </p:nvCxnSpPr>
        <p:spPr>
          <a:xfrm flipV="1">
            <a:off x="1828800" y="3276600"/>
            <a:ext cx="0" cy="6096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C82607F-8783-417A-86E0-351F8CA0F73E}"/>
              </a:ext>
            </a:extLst>
          </p:cNvPr>
          <p:cNvCxnSpPr>
            <a:cxnSpLocks/>
          </p:cNvCxnSpPr>
          <p:nvPr/>
        </p:nvCxnSpPr>
        <p:spPr>
          <a:xfrm>
            <a:off x="4419600" y="3276600"/>
            <a:ext cx="0" cy="9144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AEFCAC8D-3E7C-4E3E-878E-723484BF3D76}"/>
              </a:ext>
            </a:extLst>
          </p:cNvPr>
          <p:cNvCxnSpPr>
            <a:cxnSpLocks/>
          </p:cNvCxnSpPr>
          <p:nvPr/>
        </p:nvCxnSpPr>
        <p:spPr>
          <a:xfrm>
            <a:off x="2743200" y="2743200"/>
            <a:ext cx="6096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3D290CF-640C-40C0-9C50-0E1B4F8518CD}"/>
              </a:ext>
            </a:extLst>
          </p:cNvPr>
          <p:cNvCxnSpPr>
            <a:cxnSpLocks/>
          </p:cNvCxnSpPr>
          <p:nvPr/>
        </p:nvCxnSpPr>
        <p:spPr>
          <a:xfrm flipH="1">
            <a:off x="2431477" y="4359965"/>
            <a:ext cx="692723"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B4343B8F-CEF5-4318-A964-08753E317B5B}"/>
              </a:ext>
            </a:extLst>
          </p:cNvPr>
          <p:cNvSpPr txBox="1"/>
          <p:nvPr/>
        </p:nvSpPr>
        <p:spPr>
          <a:xfrm>
            <a:off x="1295400" y="3429000"/>
            <a:ext cx="381000" cy="457200"/>
          </a:xfrm>
          <a:prstGeom prst="rect">
            <a:avLst/>
          </a:prstGeom>
          <a:noFill/>
        </p:spPr>
        <p:txBody>
          <a:bodyPr wrap="square" rtlCol="0">
            <a:spAutoFit/>
          </a:bodyPr>
          <a:lstStyle/>
          <a:p>
            <a:r>
              <a:rPr lang="en-US" sz="2400" dirty="0">
                <a:latin typeface="+mj-lt"/>
              </a:rPr>
              <a:t>A</a:t>
            </a:r>
          </a:p>
        </p:txBody>
      </p:sp>
      <p:sp>
        <p:nvSpPr>
          <p:cNvPr id="20" name="TextBox 19">
            <a:extLst>
              <a:ext uri="{FF2B5EF4-FFF2-40B4-BE49-F238E27FC236}">
                <a16:creationId xmlns:a16="http://schemas.microsoft.com/office/drawing/2014/main" id="{CAE6FAF6-946E-4AF6-A786-39B8BF4FBB49}"/>
              </a:ext>
            </a:extLst>
          </p:cNvPr>
          <p:cNvSpPr txBox="1"/>
          <p:nvPr/>
        </p:nvSpPr>
        <p:spPr>
          <a:xfrm>
            <a:off x="2824221" y="2234834"/>
            <a:ext cx="381000" cy="457200"/>
          </a:xfrm>
          <a:prstGeom prst="rect">
            <a:avLst/>
          </a:prstGeom>
          <a:noFill/>
        </p:spPr>
        <p:txBody>
          <a:bodyPr wrap="square" rtlCol="0">
            <a:spAutoFit/>
          </a:bodyPr>
          <a:lstStyle/>
          <a:p>
            <a:r>
              <a:rPr lang="en-US" sz="2400" dirty="0">
                <a:latin typeface="+mj-lt"/>
              </a:rPr>
              <a:t>B</a:t>
            </a:r>
          </a:p>
        </p:txBody>
      </p:sp>
      <p:sp>
        <p:nvSpPr>
          <p:cNvPr id="21" name="TextBox 20">
            <a:extLst>
              <a:ext uri="{FF2B5EF4-FFF2-40B4-BE49-F238E27FC236}">
                <a16:creationId xmlns:a16="http://schemas.microsoft.com/office/drawing/2014/main" id="{3AF5DDDC-60C1-4DFD-A008-DB1A1CE39F61}"/>
              </a:ext>
            </a:extLst>
          </p:cNvPr>
          <p:cNvSpPr txBox="1"/>
          <p:nvPr/>
        </p:nvSpPr>
        <p:spPr>
          <a:xfrm>
            <a:off x="4485859" y="3441879"/>
            <a:ext cx="381000" cy="457200"/>
          </a:xfrm>
          <a:prstGeom prst="rect">
            <a:avLst/>
          </a:prstGeom>
          <a:noFill/>
        </p:spPr>
        <p:txBody>
          <a:bodyPr wrap="square" rtlCol="0">
            <a:spAutoFit/>
          </a:bodyPr>
          <a:lstStyle/>
          <a:p>
            <a:r>
              <a:rPr lang="en-US" sz="2400" dirty="0">
                <a:latin typeface="+mj-lt"/>
              </a:rPr>
              <a:t>C</a:t>
            </a:r>
          </a:p>
        </p:txBody>
      </p:sp>
      <p:sp>
        <p:nvSpPr>
          <p:cNvPr id="22" name="TextBox 21">
            <a:extLst>
              <a:ext uri="{FF2B5EF4-FFF2-40B4-BE49-F238E27FC236}">
                <a16:creationId xmlns:a16="http://schemas.microsoft.com/office/drawing/2014/main" id="{A3DB16E0-192D-4106-B16B-423B3A7A01B5}"/>
              </a:ext>
            </a:extLst>
          </p:cNvPr>
          <p:cNvSpPr txBox="1"/>
          <p:nvPr/>
        </p:nvSpPr>
        <p:spPr>
          <a:xfrm>
            <a:off x="2667000" y="4457699"/>
            <a:ext cx="381000" cy="457200"/>
          </a:xfrm>
          <a:prstGeom prst="rect">
            <a:avLst/>
          </a:prstGeom>
          <a:noFill/>
        </p:spPr>
        <p:txBody>
          <a:bodyPr wrap="square" rtlCol="0">
            <a:spAutoFit/>
          </a:bodyPr>
          <a:lstStyle/>
          <a:p>
            <a:r>
              <a:rPr lang="en-US" sz="2400" dirty="0">
                <a:latin typeface="+mj-lt"/>
              </a:rPr>
              <a:t>D</a:t>
            </a:r>
          </a:p>
        </p:txBody>
      </p:sp>
      <p:cxnSp>
        <p:nvCxnSpPr>
          <p:cNvPr id="24" name="Straight Arrow Connector 23">
            <a:extLst>
              <a:ext uri="{FF2B5EF4-FFF2-40B4-BE49-F238E27FC236}">
                <a16:creationId xmlns:a16="http://schemas.microsoft.com/office/drawing/2014/main" id="{A498A76F-8DC5-436E-A5EB-3DC3A08483FF}"/>
              </a:ext>
            </a:extLst>
          </p:cNvPr>
          <p:cNvCxnSpPr/>
          <p:nvPr/>
        </p:nvCxnSpPr>
        <p:spPr>
          <a:xfrm flipV="1">
            <a:off x="914400" y="1505129"/>
            <a:ext cx="0" cy="382887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9D366422-7739-435B-9603-129F6DCC0BE2}"/>
              </a:ext>
            </a:extLst>
          </p:cNvPr>
          <p:cNvCxnSpPr>
            <a:cxnSpLocks/>
          </p:cNvCxnSpPr>
          <p:nvPr/>
        </p:nvCxnSpPr>
        <p:spPr>
          <a:xfrm flipV="1">
            <a:off x="914400" y="5273675"/>
            <a:ext cx="5105400" cy="352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E19BA2B8-8CC9-4C05-83A8-D2B3EFF0EE0F}"/>
              </a:ext>
            </a:extLst>
          </p:cNvPr>
          <p:cNvSpPr txBox="1"/>
          <p:nvPr/>
        </p:nvSpPr>
        <p:spPr>
          <a:xfrm>
            <a:off x="520148" y="1549027"/>
            <a:ext cx="1219200" cy="461665"/>
          </a:xfrm>
          <a:prstGeom prst="rect">
            <a:avLst/>
          </a:prstGeom>
          <a:noFill/>
        </p:spPr>
        <p:txBody>
          <a:bodyPr wrap="square" rtlCol="0">
            <a:spAutoFit/>
          </a:bodyPr>
          <a:lstStyle/>
          <a:p>
            <a:r>
              <a:rPr lang="en-US" sz="2400" b="1" i="1" dirty="0">
                <a:latin typeface="+mj-lt"/>
              </a:rPr>
              <a:t>T</a:t>
            </a:r>
          </a:p>
        </p:txBody>
      </p:sp>
      <p:sp>
        <p:nvSpPr>
          <p:cNvPr id="29" name="TextBox 28">
            <a:extLst>
              <a:ext uri="{FF2B5EF4-FFF2-40B4-BE49-F238E27FC236}">
                <a16:creationId xmlns:a16="http://schemas.microsoft.com/office/drawing/2014/main" id="{617AF914-C781-44A5-896B-05C6FADB4B3D}"/>
              </a:ext>
            </a:extLst>
          </p:cNvPr>
          <p:cNvSpPr txBox="1"/>
          <p:nvPr/>
        </p:nvSpPr>
        <p:spPr>
          <a:xfrm>
            <a:off x="6172200" y="4948535"/>
            <a:ext cx="1219200" cy="461665"/>
          </a:xfrm>
          <a:prstGeom prst="rect">
            <a:avLst/>
          </a:prstGeom>
          <a:noFill/>
        </p:spPr>
        <p:txBody>
          <a:bodyPr wrap="square" rtlCol="0">
            <a:spAutoFit/>
          </a:bodyPr>
          <a:lstStyle/>
          <a:p>
            <a:r>
              <a:rPr lang="en-US" sz="2400" b="1" i="1" dirty="0">
                <a:latin typeface="+mj-lt"/>
              </a:rPr>
              <a:t>S</a:t>
            </a:r>
          </a:p>
        </p:txBody>
      </p:sp>
      <p:sp>
        <p:nvSpPr>
          <p:cNvPr id="30" name="TextBox 29">
            <a:extLst>
              <a:ext uri="{FF2B5EF4-FFF2-40B4-BE49-F238E27FC236}">
                <a16:creationId xmlns:a16="http://schemas.microsoft.com/office/drawing/2014/main" id="{80992C30-E76E-42BE-B3AC-90D04F3A28EA}"/>
              </a:ext>
            </a:extLst>
          </p:cNvPr>
          <p:cNvSpPr txBox="1"/>
          <p:nvPr/>
        </p:nvSpPr>
        <p:spPr>
          <a:xfrm>
            <a:off x="4193686" y="5292084"/>
            <a:ext cx="609598" cy="461665"/>
          </a:xfrm>
          <a:prstGeom prst="rect">
            <a:avLst/>
          </a:prstGeom>
          <a:noFill/>
        </p:spPr>
        <p:txBody>
          <a:bodyPr wrap="square" rtlCol="0">
            <a:spAutoFit/>
          </a:bodyPr>
          <a:lstStyle/>
          <a:p>
            <a:r>
              <a:rPr lang="en-US" sz="2400" dirty="0">
                <a:latin typeface="+mj-lt"/>
              </a:rPr>
              <a:t>S</a:t>
            </a:r>
            <a:r>
              <a:rPr lang="en-US" sz="2400" baseline="-25000" dirty="0">
                <a:latin typeface="+mj-lt"/>
              </a:rPr>
              <a:t>2</a:t>
            </a:r>
            <a:endParaRPr lang="en-US" sz="2400" dirty="0">
              <a:latin typeface="+mj-lt"/>
            </a:endParaRPr>
          </a:p>
        </p:txBody>
      </p:sp>
      <p:sp>
        <p:nvSpPr>
          <p:cNvPr id="31" name="TextBox 30">
            <a:extLst>
              <a:ext uri="{FF2B5EF4-FFF2-40B4-BE49-F238E27FC236}">
                <a16:creationId xmlns:a16="http://schemas.microsoft.com/office/drawing/2014/main" id="{A2F107F1-23C1-46C0-AFB5-A5F653B54874}"/>
              </a:ext>
            </a:extLst>
          </p:cNvPr>
          <p:cNvSpPr txBox="1"/>
          <p:nvPr/>
        </p:nvSpPr>
        <p:spPr>
          <a:xfrm>
            <a:off x="1676400" y="5317573"/>
            <a:ext cx="609598" cy="461665"/>
          </a:xfrm>
          <a:prstGeom prst="rect">
            <a:avLst/>
          </a:prstGeom>
          <a:noFill/>
        </p:spPr>
        <p:txBody>
          <a:bodyPr wrap="square" rtlCol="0">
            <a:spAutoFit/>
          </a:bodyPr>
          <a:lstStyle/>
          <a:p>
            <a:r>
              <a:rPr lang="en-US" sz="2400" dirty="0">
                <a:latin typeface="+mj-lt"/>
              </a:rPr>
              <a:t>S</a:t>
            </a:r>
            <a:r>
              <a:rPr lang="en-US" sz="2400" baseline="-25000" dirty="0">
                <a:latin typeface="+mj-lt"/>
              </a:rPr>
              <a:t>1</a:t>
            </a:r>
            <a:endParaRPr lang="en-US" sz="2400" dirty="0">
              <a:latin typeface="+mj-lt"/>
            </a:endParaRPr>
          </a:p>
        </p:txBody>
      </p:sp>
      <p:sp>
        <p:nvSpPr>
          <p:cNvPr id="32" name="TextBox 31">
            <a:extLst>
              <a:ext uri="{FF2B5EF4-FFF2-40B4-BE49-F238E27FC236}">
                <a16:creationId xmlns:a16="http://schemas.microsoft.com/office/drawing/2014/main" id="{07319CF2-414C-427D-92CB-51999BF5BCAF}"/>
              </a:ext>
            </a:extLst>
          </p:cNvPr>
          <p:cNvSpPr txBox="1"/>
          <p:nvPr/>
        </p:nvSpPr>
        <p:spPr>
          <a:xfrm>
            <a:off x="470159" y="4110098"/>
            <a:ext cx="609598" cy="461665"/>
          </a:xfrm>
          <a:prstGeom prst="rect">
            <a:avLst/>
          </a:prstGeom>
          <a:noFill/>
        </p:spPr>
        <p:txBody>
          <a:bodyPr wrap="square" rtlCol="0">
            <a:spAutoFit/>
          </a:bodyPr>
          <a:lstStyle/>
          <a:p>
            <a:r>
              <a:rPr lang="en-US" sz="2400" dirty="0">
                <a:latin typeface="+mj-lt"/>
              </a:rPr>
              <a:t>T</a:t>
            </a:r>
            <a:r>
              <a:rPr lang="en-US" sz="2400" baseline="-25000" dirty="0">
                <a:latin typeface="+mj-lt"/>
              </a:rPr>
              <a:t>1</a:t>
            </a:r>
            <a:endParaRPr lang="en-US" sz="2400" dirty="0">
              <a:latin typeface="+mj-lt"/>
            </a:endParaRPr>
          </a:p>
        </p:txBody>
      </p:sp>
      <p:sp>
        <p:nvSpPr>
          <p:cNvPr id="33" name="TextBox 32">
            <a:extLst>
              <a:ext uri="{FF2B5EF4-FFF2-40B4-BE49-F238E27FC236}">
                <a16:creationId xmlns:a16="http://schemas.microsoft.com/office/drawing/2014/main" id="{B1B9628F-AE9E-4DE4-B081-C8E255414452}"/>
              </a:ext>
            </a:extLst>
          </p:cNvPr>
          <p:cNvSpPr txBox="1"/>
          <p:nvPr/>
        </p:nvSpPr>
        <p:spPr>
          <a:xfrm>
            <a:off x="439697" y="2562777"/>
            <a:ext cx="609598" cy="461665"/>
          </a:xfrm>
          <a:prstGeom prst="rect">
            <a:avLst/>
          </a:prstGeom>
          <a:noFill/>
        </p:spPr>
        <p:txBody>
          <a:bodyPr wrap="square" rtlCol="0">
            <a:spAutoFit/>
          </a:bodyPr>
          <a:lstStyle/>
          <a:p>
            <a:r>
              <a:rPr lang="en-US" sz="2400" dirty="0">
                <a:latin typeface="+mj-lt"/>
              </a:rPr>
              <a:t>T</a:t>
            </a:r>
            <a:r>
              <a:rPr lang="en-US" sz="2400" baseline="-25000" dirty="0">
                <a:latin typeface="+mj-lt"/>
              </a:rPr>
              <a:t>2</a:t>
            </a:r>
            <a:endParaRPr lang="en-US" sz="2400" dirty="0">
              <a:latin typeface="+mj-lt"/>
            </a:endParaRPr>
          </a:p>
        </p:txBody>
      </p:sp>
      <p:graphicFrame>
        <p:nvGraphicFramePr>
          <p:cNvPr id="34" name="Object 33">
            <a:extLst>
              <a:ext uri="{FF2B5EF4-FFF2-40B4-BE49-F238E27FC236}">
                <a16:creationId xmlns:a16="http://schemas.microsoft.com/office/drawing/2014/main" id="{16A68A0D-DDF4-4317-B4E3-483C415DA507}"/>
              </a:ext>
            </a:extLst>
          </p:cNvPr>
          <p:cNvGraphicFramePr>
            <a:graphicFrameLocks noChangeAspect="1"/>
          </p:cNvGraphicFramePr>
          <p:nvPr/>
        </p:nvGraphicFramePr>
        <p:xfrm>
          <a:off x="5532438" y="2133600"/>
          <a:ext cx="2740025" cy="2301875"/>
        </p:xfrm>
        <a:graphic>
          <a:graphicData uri="http://schemas.openxmlformats.org/presentationml/2006/ole">
            <mc:AlternateContent xmlns:mc="http://schemas.openxmlformats.org/markup-compatibility/2006">
              <mc:Choice xmlns:v="urn:schemas-microsoft-com:vml" Requires="v">
                <p:oleObj spid="_x0000_s4163" name="Equation" r:id="rId5" imgW="1663560" imgH="1396800" progId="Equation.DSMT4">
                  <p:embed/>
                </p:oleObj>
              </mc:Choice>
              <mc:Fallback>
                <p:oleObj name="Equation" r:id="rId5" imgW="1663560" imgH="1396800" progId="Equation.DSMT4">
                  <p:embed/>
                  <p:pic>
                    <p:nvPicPr>
                      <p:cNvPr id="34" name="Object 33">
                        <a:extLst>
                          <a:ext uri="{FF2B5EF4-FFF2-40B4-BE49-F238E27FC236}">
                            <a16:creationId xmlns:a16="http://schemas.microsoft.com/office/drawing/2014/main" id="{16A68A0D-DDF4-4317-B4E3-483C415DA507}"/>
                          </a:ext>
                        </a:extLst>
                      </p:cNvPr>
                      <p:cNvPicPr/>
                      <p:nvPr/>
                    </p:nvPicPr>
                    <p:blipFill>
                      <a:blip r:embed="rId6"/>
                      <a:stretch>
                        <a:fillRect/>
                      </a:stretch>
                    </p:blipFill>
                    <p:spPr>
                      <a:xfrm>
                        <a:off x="5532438" y="2133600"/>
                        <a:ext cx="2740025" cy="2301875"/>
                      </a:xfrm>
                      <a:prstGeom prst="rect">
                        <a:avLst/>
                      </a:prstGeom>
                    </p:spPr>
                  </p:pic>
                </p:oleObj>
              </mc:Fallback>
            </mc:AlternateContent>
          </a:graphicData>
        </a:graphic>
      </p:graphicFrame>
      <p:sp>
        <p:nvSpPr>
          <p:cNvPr id="35" name="TextBox 34">
            <a:extLst>
              <a:ext uri="{FF2B5EF4-FFF2-40B4-BE49-F238E27FC236}">
                <a16:creationId xmlns:a16="http://schemas.microsoft.com/office/drawing/2014/main" id="{77EBFF0E-B0AF-4C4B-83C5-DAEEC170661E}"/>
              </a:ext>
            </a:extLst>
          </p:cNvPr>
          <p:cNvSpPr txBox="1"/>
          <p:nvPr/>
        </p:nvSpPr>
        <p:spPr>
          <a:xfrm>
            <a:off x="1533940" y="4302304"/>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1</a:t>
            </a:r>
            <a:endParaRPr lang="en-US" sz="2400" dirty="0">
              <a:latin typeface="+mj-lt"/>
            </a:endParaRPr>
          </a:p>
        </p:txBody>
      </p:sp>
      <p:sp>
        <p:nvSpPr>
          <p:cNvPr id="36" name="TextBox 35">
            <a:extLst>
              <a:ext uri="{FF2B5EF4-FFF2-40B4-BE49-F238E27FC236}">
                <a16:creationId xmlns:a16="http://schemas.microsoft.com/office/drawing/2014/main" id="{2B1B39F3-261F-4C88-AE35-F567F27ED01D}"/>
              </a:ext>
            </a:extLst>
          </p:cNvPr>
          <p:cNvSpPr txBox="1"/>
          <p:nvPr/>
        </p:nvSpPr>
        <p:spPr>
          <a:xfrm>
            <a:off x="1468411" y="2229906"/>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2</a:t>
            </a:r>
            <a:endParaRPr lang="en-US" sz="2400" dirty="0">
              <a:latin typeface="+mj-lt"/>
            </a:endParaRPr>
          </a:p>
        </p:txBody>
      </p:sp>
      <p:sp>
        <p:nvSpPr>
          <p:cNvPr id="37" name="TextBox 36">
            <a:extLst>
              <a:ext uri="{FF2B5EF4-FFF2-40B4-BE49-F238E27FC236}">
                <a16:creationId xmlns:a16="http://schemas.microsoft.com/office/drawing/2014/main" id="{06B35DB8-E6FE-4FBF-8EC7-08831E31AD94}"/>
              </a:ext>
            </a:extLst>
          </p:cNvPr>
          <p:cNvSpPr txBox="1"/>
          <p:nvPr/>
        </p:nvSpPr>
        <p:spPr>
          <a:xfrm>
            <a:off x="4215091" y="2266927"/>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3</a:t>
            </a:r>
            <a:endParaRPr lang="en-US" sz="2400" dirty="0">
              <a:latin typeface="+mj-lt"/>
            </a:endParaRPr>
          </a:p>
        </p:txBody>
      </p:sp>
      <p:sp>
        <p:nvSpPr>
          <p:cNvPr id="38" name="TextBox 37">
            <a:extLst>
              <a:ext uri="{FF2B5EF4-FFF2-40B4-BE49-F238E27FC236}">
                <a16:creationId xmlns:a16="http://schemas.microsoft.com/office/drawing/2014/main" id="{C3C7410F-A21B-4B7C-B456-FCCE986FD002}"/>
              </a:ext>
            </a:extLst>
          </p:cNvPr>
          <p:cNvSpPr txBox="1"/>
          <p:nvPr/>
        </p:nvSpPr>
        <p:spPr>
          <a:xfrm>
            <a:off x="4181060" y="4367234"/>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4</a:t>
            </a:r>
            <a:endParaRPr lang="en-US" sz="2400" dirty="0">
              <a:latin typeface="+mj-lt"/>
            </a:endParaRPr>
          </a:p>
        </p:txBody>
      </p:sp>
    </p:spTree>
    <p:extLst>
      <p:ext uri="{BB962C8B-B14F-4D97-AF65-F5344CB8AC3E}">
        <p14:creationId xmlns:p14="http://schemas.microsoft.com/office/powerpoint/2010/main" val="4268380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EFEA3F-A250-46CC-8EA8-C07235A7A1B8}"/>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CF9614A2-6007-4E50-B2CC-11CC53FDE95C}"/>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2AB99C43-7E2B-478C-9C3A-356D620D9A89}"/>
              </a:ext>
            </a:extLst>
          </p:cNvPr>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a:extLst>
              <a:ext uri="{FF2B5EF4-FFF2-40B4-BE49-F238E27FC236}">
                <a16:creationId xmlns:a16="http://schemas.microsoft.com/office/drawing/2014/main" id="{759A4A4A-5CB5-41C7-BDD9-C84725DE5B0D}"/>
              </a:ext>
            </a:extLst>
          </p:cNvPr>
          <p:cNvGraphicFramePr>
            <a:graphicFrameLocks noChangeAspect="1"/>
          </p:cNvGraphicFramePr>
          <p:nvPr>
            <p:extLst>
              <p:ext uri="{D42A27DB-BD31-4B8C-83A1-F6EECF244321}">
                <p14:modId xmlns:p14="http://schemas.microsoft.com/office/powerpoint/2010/main" val="2259087896"/>
              </p:ext>
            </p:extLst>
          </p:nvPr>
        </p:nvGraphicFramePr>
        <p:xfrm>
          <a:off x="1219200" y="283833"/>
          <a:ext cx="7239000" cy="6290333"/>
        </p:xfrm>
        <a:graphic>
          <a:graphicData uri="http://schemas.openxmlformats.org/presentationml/2006/ole">
            <mc:AlternateContent xmlns:mc="http://schemas.openxmlformats.org/markup-compatibility/2006">
              <mc:Choice xmlns:v="urn:schemas-microsoft-com:vml" Requires="v">
                <p:oleObj spid="_x0000_s3110" name="Equation" r:id="rId3" imgW="3479760" imgH="3022560" progId="Equation.DSMT4">
                  <p:embed/>
                </p:oleObj>
              </mc:Choice>
              <mc:Fallback>
                <p:oleObj name="Equation" r:id="rId3" imgW="3479760" imgH="3022560" progId="Equation.DSMT4">
                  <p:embed/>
                  <p:pic>
                    <p:nvPicPr>
                      <p:cNvPr id="0" name=""/>
                      <p:cNvPicPr/>
                      <p:nvPr/>
                    </p:nvPicPr>
                    <p:blipFill>
                      <a:blip r:embed="rId4"/>
                      <a:stretch>
                        <a:fillRect/>
                      </a:stretch>
                    </p:blipFill>
                    <p:spPr>
                      <a:xfrm>
                        <a:off x="1219200" y="283833"/>
                        <a:ext cx="7239000" cy="6290333"/>
                      </a:xfrm>
                      <a:prstGeom prst="rect">
                        <a:avLst/>
                      </a:prstGeom>
                    </p:spPr>
                  </p:pic>
                </p:oleObj>
              </mc:Fallback>
            </mc:AlternateContent>
          </a:graphicData>
        </a:graphic>
      </p:graphicFrame>
    </p:spTree>
    <p:extLst>
      <p:ext uri="{BB962C8B-B14F-4D97-AF65-F5344CB8AC3E}">
        <p14:creationId xmlns:p14="http://schemas.microsoft.com/office/powerpoint/2010/main" val="2275581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08EAEB-A565-422C-AE43-A08E3626A65C}"/>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05587E2E-AD9C-4B1D-8FB3-27449B52AF96}"/>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CBAC39B3-9372-42B5-9941-E8C379F195AF}"/>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21F3F210-6B7D-4CFD-BA6F-E3EEA56EA7BE}"/>
              </a:ext>
            </a:extLst>
          </p:cNvPr>
          <p:cNvSpPr txBox="1"/>
          <p:nvPr/>
        </p:nvSpPr>
        <p:spPr>
          <a:xfrm>
            <a:off x="228600" y="304800"/>
            <a:ext cx="8305800" cy="461665"/>
          </a:xfrm>
          <a:prstGeom prst="rect">
            <a:avLst/>
          </a:prstGeom>
          <a:noFill/>
        </p:spPr>
        <p:txBody>
          <a:bodyPr wrap="square" rtlCol="0">
            <a:spAutoFit/>
          </a:bodyPr>
          <a:lstStyle/>
          <a:p>
            <a:r>
              <a:rPr lang="en-US" sz="2400" dirty="0">
                <a:latin typeface="+mj-lt"/>
              </a:rPr>
              <a:t>Summary of results</a:t>
            </a:r>
          </a:p>
        </p:txBody>
      </p:sp>
      <p:graphicFrame>
        <p:nvGraphicFramePr>
          <p:cNvPr id="6" name="Object 5">
            <a:extLst>
              <a:ext uri="{FF2B5EF4-FFF2-40B4-BE49-F238E27FC236}">
                <a16:creationId xmlns:a16="http://schemas.microsoft.com/office/drawing/2014/main" id="{6D8D2E93-DF1A-45DE-A96C-82C2A6B85E72}"/>
              </a:ext>
            </a:extLst>
          </p:cNvPr>
          <p:cNvGraphicFramePr>
            <a:graphicFrameLocks noChangeAspect="1"/>
          </p:cNvGraphicFramePr>
          <p:nvPr>
            <p:extLst>
              <p:ext uri="{D42A27DB-BD31-4B8C-83A1-F6EECF244321}">
                <p14:modId xmlns:p14="http://schemas.microsoft.com/office/powerpoint/2010/main" val="2056047863"/>
              </p:ext>
            </p:extLst>
          </p:nvPr>
        </p:nvGraphicFramePr>
        <p:xfrm>
          <a:off x="3124200" y="1070387"/>
          <a:ext cx="1589088" cy="1200150"/>
        </p:xfrm>
        <a:graphic>
          <a:graphicData uri="http://schemas.openxmlformats.org/presentationml/2006/ole">
            <mc:AlternateContent xmlns:mc="http://schemas.openxmlformats.org/markup-compatibility/2006">
              <mc:Choice xmlns:v="urn:schemas-microsoft-com:vml" Requires="v">
                <p:oleObj spid="_x0000_s2125" name="Equation" r:id="rId3" imgW="672840" imgH="507960" progId="Equation.DSMT4">
                  <p:embed/>
                </p:oleObj>
              </mc:Choice>
              <mc:Fallback>
                <p:oleObj name="Equation" r:id="rId3" imgW="672840" imgH="507960" progId="Equation.DSMT4">
                  <p:embed/>
                  <p:pic>
                    <p:nvPicPr>
                      <p:cNvPr id="0" name=""/>
                      <p:cNvPicPr/>
                      <p:nvPr/>
                    </p:nvPicPr>
                    <p:blipFill>
                      <a:blip r:embed="rId4"/>
                      <a:stretch>
                        <a:fillRect/>
                      </a:stretch>
                    </p:blipFill>
                    <p:spPr>
                      <a:xfrm>
                        <a:off x="3124200" y="1070387"/>
                        <a:ext cx="1589088" cy="1200150"/>
                      </a:xfrm>
                      <a:prstGeom prst="rect">
                        <a:avLst/>
                      </a:prstGeom>
                    </p:spPr>
                  </p:pic>
                </p:oleObj>
              </mc:Fallback>
            </mc:AlternateContent>
          </a:graphicData>
        </a:graphic>
      </p:graphicFrame>
      <p:sp>
        <p:nvSpPr>
          <p:cNvPr id="9" name="Rectangle 8">
            <a:extLst>
              <a:ext uri="{FF2B5EF4-FFF2-40B4-BE49-F238E27FC236}">
                <a16:creationId xmlns:a16="http://schemas.microsoft.com/office/drawing/2014/main" id="{619D6075-381B-459B-81BC-ACAA27591810}"/>
              </a:ext>
            </a:extLst>
          </p:cNvPr>
          <p:cNvSpPr/>
          <p:nvPr/>
        </p:nvSpPr>
        <p:spPr>
          <a:xfrm>
            <a:off x="1828800" y="2743200"/>
            <a:ext cx="25908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CF68E4E2-2F1E-4D90-9BA3-2BBFFF129051}"/>
              </a:ext>
            </a:extLst>
          </p:cNvPr>
          <p:cNvCxnSpPr/>
          <p:nvPr/>
        </p:nvCxnSpPr>
        <p:spPr>
          <a:xfrm flipV="1">
            <a:off x="1828800" y="3276600"/>
            <a:ext cx="0" cy="6096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C82607F-8783-417A-86E0-351F8CA0F73E}"/>
              </a:ext>
            </a:extLst>
          </p:cNvPr>
          <p:cNvCxnSpPr>
            <a:cxnSpLocks/>
          </p:cNvCxnSpPr>
          <p:nvPr/>
        </p:nvCxnSpPr>
        <p:spPr>
          <a:xfrm>
            <a:off x="4419600" y="3276600"/>
            <a:ext cx="0" cy="9144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AEFCAC8D-3E7C-4E3E-878E-723484BF3D76}"/>
              </a:ext>
            </a:extLst>
          </p:cNvPr>
          <p:cNvCxnSpPr>
            <a:cxnSpLocks/>
          </p:cNvCxnSpPr>
          <p:nvPr/>
        </p:nvCxnSpPr>
        <p:spPr>
          <a:xfrm>
            <a:off x="2743200" y="2743200"/>
            <a:ext cx="6096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3D290CF-640C-40C0-9C50-0E1B4F8518CD}"/>
              </a:ext>
            </a:extLst>
          </p:cNvPr>
          <p:cNvCxnSpPr>
            <a:cxnSpLocks/>
          </p:cNvCxnSpPr>
          <p:nvPr/>
        </p:nvCxnSpPr>
        <p:spPr>
          <a:xfrm flipH="1">
            <a:off x="2431477" y="4359965"/>
            <a:ext cx="692723"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B4343B8F-CEF5-4318-A964-08753E317B5B}"/>
              </a:ext>
            </a:extLst>
          </p:cNvPr>
          <p:cNvSpPr txBox="1"/>
          <p:nvPr/>
        </p:nvSpPr>
        <p:spPr>
          <a:xfrm>
            <a:off x="1295400" y="3429000"/>
            <a:ext cx="381000" cy="457200"/>
          </a:xfrm>
          <a:prstGeom prst="rect">
            <a:avLst/>
          </a:prstGeom>
          <a:noFill/>
        </p:spPr>
        <p:txBody>
          <a:bodyPr wrap="square" rtlCol="0">
            <a:spAutoFit/>
          </a:bodyPr>
          <a:lstStyle/>
          <a:p>
            <a:r>
              <a:rPr lang="en-US" sz="2400" dirty="0">
                <a:latin typeface="+mj-lt"/>
              </a:rPr>
              <a:t>A</a:t>
            </a:r>
          </a:p>
        </p:txBody>
      </p:sp>
      <p:sp>
        <p:nvSpPr>
          <p:cNvPr id="20" name="TextBox 19">
            <a:extLst>
              <a:ext uri="{FF2B5EF4-FFF2-40B4-BE49-F238E27FC236}">
                <a16:creationId xmlns:a16="http://schemas.microsoft.com/office/drawing/2014/main" id="{CAE6FAF6-946E-4AF6-A786-39B8BF4FBB49}"/>
              </a:ext>
            </a:extLst>
          </p:cNvPr>
          <p:cNvSpPr txBox="1"/>
          <p:nvPr/>
        </p:nvSpPr>
        <p:spPr>
          <a:xfrm>
            <a:off x="2824221" y="2234834"/>
            <a:ext cx="381000" cy="457200"/>
          </a:xfrm>
          <a:prstGeom prst="rect">
            <a:avLst/>
          </a:prstGeom>
          <a:noFill/>
        </p:spPr>
        <p:txBody>
          <a:bodyPr wrap="square" rtlCol="0">
            <a:spAutoFit/>
          </a:bodyPr>
          <a:lstStyle/>
          <a:p>
            <a:r>
              <a:rPr lang="en-US" sz="2400" dirty="0">
                <a:latin typeface="+mj-lt"/>
              </a:rPr>
              <a:t>B</a:t>
            </a:r>
          </a:p>
        </p:txBody>
      </p:sp>
      <p:sp>
        <p:nvSpPr>
          <p:cNvPr id="21" name="TextBox 20">
            <a:extLst>
              <a:ext uri="{FF2B5EF4-FFF2-40B4-BE49-F238E27FC236}">
                <a16:creationId xmlns:a16="http://schemas.microsoft.com/office/drawing/2014/main" id="{3AF5DDDC-60C1-4DFD-A008-DB1A1CE39F61}"/>
              </a:ext>
            </a:extLst>
          </p:cNvPr>
          <p:cNvSpPr txBox="1"/>
          <p:nvPr/>
        </p:nvSpPr>
        <p:spPr>
          <a:xfrm>
            <a:off x="4485859" y="3441879"/>
            <a:ext cx="381000" cy="457200"/>
          </a:xfrm>
          <a:prstGeom prst="rect">
            <a:avLst/>
          </a:prstGeom>
          <a:noFill/>
        </p:spPr>
        <p:txBody>
          <a:bodyPr wrap="square" rtlCol="0">
            <a:spAutoFit/>
          </a:bodyPr>
          <a:lstStyle/>
          <a:p>
            <a:r>
              <a:rPr lang="en-US" sz="2400" dirty="0">
                <a:latin typeface="+mj-lt"/>
              </a:rPr>
              <a:t>C</a:t>
            </a:r>
          </a:p>
        </p:txBody>
      </p:sp>
      <p:sp>
        <p:nvSpPr>
          <p:cNvPr id="22" name="TextBox 21">
            <a:extLst>
              <a:ext uri="{FF2B5EF4-FFF2-40B4-BE49-F238E27FC236}">
                <a16:creationId xmlns:a16="http://schemas.microsoft.com/office/drawing/2014/main" id="{A3DB16E0-192D-4106-B16B-423B3A7A01B5}"/>
              </a:ext>
            </a:extLst>
          </p:cNvPr>
          <p:cNvSpPr txBox="1"/>
          <p:nvPr/>
        </p:nvSpPr>
        <p:spPr>
          <a:xfrm>
            <a:off x="2667000" y="4457699"/>
            <a:ext cx="381000" cy="457200"/>
          </a:xfrm>
          <a:prstGeom prst="rect">
            <a:avLst/>
          </a:prstGeom>
          <a:noFill/>
        </p:spPr>
        <p:txBody>
          <a:bodyPr wrap="square" rtlCol="0">
            <a:spAutoFit/>
          </a:bodyPr>
          <a:lstStyle/>
          <a:p>
            <a:r>
              <a:rPr lang="en-US" sz="2400" dirty="0">
                <a:latin typeface="+mj-lt"/>
              </a:rPr>
              <a:t>D</a:t>
            </a:r>
          </a:p>
        </p:txBody>
      </p:sp>
      <p:cxnSp>
        <p:nvCxnSpPr>
          <p:cNvPr id="24" name="Straight Arrow Connector 23">
            <a:extLst>
              <a:ext uri="{FF2B5EF4-FFF2-40B4-BE49-F238E27FC236}">
                <a16:creationId xmlns:a16="http://schemas.microsoft.com/office/drawing/2014/main" id="{A498A76F-8DC5-436E-A5EB-3DC3A08483FF}"/>
              </a:ext>
            </a:extLst>
          </p:cNvPr>
          <p:cNvCxnSpPr/>
          <p:nvPr/>
        </p:nvCxnSpPr>
        <p:spPr>
          <a:xfrm flipV="1">
            <a:off x="914400" y="1505129"/>
            <a:ext cx="0" cy="382887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9D366422-7739-435B-9603-129F6DCC0BE2}"/>
              </a:ext>
            </a:extLst>
          </p:cNvPr>
          <p:cNvCxnSpPr>
            <a:cxnSpLocks/>
          </p:cNvCxnSpPr>
          <p:nvPr/>
        </p:nvCxnSpPr>
        <p:spPr>
          <a:xfrm flipV="1">
            <a:off x="914400" y="5273675"/>
            <a:ext cx="5105400" cy="352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E19BA2B8-8CC9-4C05-83A8-D2B3EFF0EE0F}"/>
              </a:ext>
            </a:extLst>
          </p:cNvPr>
          <p:cNvSpPr txBox="1"/>
          <p:nvPr/>
        </p:nvSpPr>
        <p:spPr>
          <a:xfrm>
            <a:off x="520148" y="1549027"/>
            <a:ext cx="1219200" cy="461665"/>
          </a:xfrm>
          <a:prstGeom prst="rect">
            <a:avLst/>
          </a:prstGeom>
          <a:noFill/>
        </p:spPr>
        <p:txBody>
          <a:bodyPr wrap="square" rtlCol="0">
            <a:spAutoFit/>
          </a:bodyPr>
          <a:lstStyle/>
          <a:p>
            <a:r>
              <a:rPr lang="en-US" sz="2400" b="1" i="1" dirty="0">
                <a:latin typeface="+mj-lt"/>
              </a:rPr>
              <a:t>T</a:t>
            </a:r>
          </a:p>
        </p:txBody>
      </p:sp>
      <p:sp>
        <p:nvSpPr>
          <p:cNvPr id="29" name="TextBox 28">
            <a:extLst>
              <a:ext uri="{FF2B5EF4-FFF2-40B4-BE49-F238E27FC236}">
                <a16:creationId xmlns:a16="http://schemas.microsoft.com/office/drawing/2014/main" id="{617AF914-C781-44A5-896B-05C6FADB4B3D}"/>
              </a:ext>
            </a:extLst>
          </p:cNvPr>
          <p:cNvSpPr txBox="1"/>
          <p:nvPr/>
        </p:nvSpPr>
        <p:spPr>
          <a:xfrm>
            <a:off x="6172200" y="4948535"/>
            <a:ext cx="1219200" cy="461665"/>
          </a:xfrm>
          <a:prstGeom prst="rect">
            <a:avLst/>
          </a:prstGeom>
          <a:noFill/>
        </p:spPr>
        <p:txBody>
          <a:bodyPr wrap="square" rtlCol="0">
            <a:spAutoFit/>
          </a:bodyPr>
          <a:lstStyle/>
          <a:p>
            <a:r>
              <a:rPr lang="en-US" sz="2400" b="1" i="1" dirty="0">
                <a:latin typeface="+mj-lt"/>
              </a:rPr>
              <a:t>S</a:t>
            </a:r>
          </a:p>
        </p:txBody>
      </p:sp>
      <p:sp>
        <p:nvSpPr>
          <p:cNvPr id="30" name="TextBox 29">
            <a:extLst>
              <a:ext uri="{FF2B5EF4-FFF2-40B4-BE49-F238E27FC236}">
                <a16:creationId xmlns:a16="http://schemas.microsoft.com/office/drawing/2014/main" id="{80992C30-E76E-42BE-B3AC-90D04F3A28EA}"/>
              </a:ext>
            </a:extLst>
          </p:cNvPr>
          <p:cNvSpPr txBox="1"/>
          <p:nvPr/>
        </p:nvSpPr>
        <p:spPr>
          <a:xfrm>
            <a:off x="4193686" y="5292084"/>
            <a:ext cx="609598" cy="461665"/>
          </a:xfrm>
          <a:prstGeom prst="rect">
            <a:avLst/>
          </a:prstGeom>
          <a:noFill/>
        </p:spPr>
        <p:txBody>
          <a:bodyPr wrap="square" rtlCol="0">
            <a:spAutoFit/>
          </a:bodyPr>
          <a:lstStyle/>
          <a:p>
            <a:r>
              <a:rPr lang="en-US" sz="2400" dirty="0">
                <a:latin typeface="+mj-lt"/>
              </a:rPr>
              <a:t>S</a:t>
            </a:r>
            <a:r>
              <a:rPr lang="en-US" sz="2400" baseline="-25000" dirty="0">
                <a:latin typeface="+mj-lt"/>
              </a:rPr>
              <a:t>2</a:t>
            </a:r>
            <a:endParaRPr lang="en-US" sz="2400" dirty="0">
              <a:latin typeface="+mj-lt"/>
            </a:endParaRPr>
          </a:p>
        </p:txBody>
      </p:sp>
      <p:sp>
        <p:nvSpPr>
          <p:cNvPr id="31" name="TextBox 30">
            <a:extLst>
              <a:ext uri="{FF2B5EF4-FFF2-40B4-BE49-F238E27FC236}">
                <a16:creationId xmlns:a16="http://schemas.microsoft.com/office/drawing/2014/main" id="{A2F107F1-23C1-46C0-AFB5-A5F653B54874}"/>
              </a:ext>
            </a:extLst>
          </p:cNvPr>
          <p:cNvSpPr txBox="1"/>
          <p:nvPr/>
        </p:nvSpPr>
        <p:spPr>
          <a:xfrm>
            <a:off x="1676400" y="5317573"/>
            <a:ext cx="609598" cy="461665"/>
          </a:xfrm>
          <a:prstGeom prst="rect">
            <a:avLst/>
          </a:prstGeom>
          <a:noFill/>
        </p:spPr>
        <p:txBody>
          <a:bodyPr wrap="square" rtlCol="0">
            <a:spAutoFit/>
          </a:bodyPr>
          <a:lstStyle/>
          <a:p>
            <a:r>
              <a:rPr lang="en-US" sz="2400" dirty="0">
                <a:latin typeface="+mj-lt"/>
              </a:rPr>
              <a:t>S</a:t>
            </a:r>
            <a:r>
              <a:rPr lang="en-US" sz="2400" baseline="-25000" dirty="0">
                <a:latin typeface="+mj-lt"/>
              </a:rPr>
              <a:t>1</a:t>
            </a:r>
            <a:endParaRPr lang="en-US" sz="2400" dirty="0">
              <a:latin typeface="+mj-lt"/>
            </a:endParaRPr>
          </a:p>
        </p:txBody>
      </p:sp>
      <p:sp>
        <p:nvSpPr>
          <p:cNvPr id="32" name="TextBox 31">
            <a:extLst>
              <a:ext uri="{FF2B5EF4-FFF2-40B4-BE49-F238E27FC236}">
                <a16:creationId xmlns:a16="http://schemas.microsoft.com/office/drawing/2014/main" id="{07319CF2-414C-427D-92CB-51999BF5BCAF}"/>
              </a:ext>
            </a:extLst>
          </p:cNvPr>
          <p:cNvSpPr txBox="1"/>
          <p:nvPr/>
        </p:nvSpPr>
        <p:spPr>
          <a:xfrm>
            <a:off x="470159" y="4110098"/>
            <a:ext cx="609598" cy="461665"/>
          </a:xfrm>
          <a:prstGeom prst="rect">
            <a:avLst/>
          </a:prstGeom>
          <a:noFill/>
        </p:spPr>
        <p:txBody>
          <a:bodyPr wrap="square" rtlCol="0">
            <a:spAutoFit/>
          </a:bodyPr>
          <a:lstStyle/>
          <a:p>
            <a:r>
              <a:rPr lang="en-US" sz="2400" dirty="0">
                <a:latin typeface="+mj-lt"/>
              </a:rPr>
              <a:t>T</a:t>
            </a:r>
            <a:r>
              <a:rPr lang="en-US" sz="2400" baseline="-25000" dirty="0">
                <a:latin typeface="+mj-lt"/>
              </a:rPr>
              <a:t>1</a:t>
            </a:r>
            <a:endParaRPr lang="en-US" sz="2400" dirty="0">
              <a:latin typeface="+mj-lt"/>
            </a:endParaRPr>
          </a:p>
        </p:txBody>
      </p:sp>
      <p:sp>
        <p:nvSpPr>
          <p:cNvPr id="33" name="TextBox 32">
            <a:extLst>
              <a:ext uri="{FF2B5EF4-FFF2-40B4-BE49-F238E27FC236}">
                <a16:creationId xmlns:a16="http://schemas.microsoft.com/office/drawing/2014/main" id="{B1B9628F-AE9E-4DE4-B081-C8E255414452}"/>
              </a:ext>
            </a:extLst>
          </p:cNvPr>
          <p:cNvSpPr txBox="1"/>
          <p:nvPr/>
        </p:nvSpPr>
        <p:spPr>
          <a:xfrm>
            <a:off x="439697" y="2562777"/>
            <a:ext cx="609598" cy="461665"/>
          </a:xfrm>
          <a:prstGeom prst="rect">
            <a:avLst/>
          </a:prstGeom>
          <a:noFill/>
        </p:spPr>
        <p:txBody>
          <a:bodyPr wrap="square" rtlCol="0">
            <a:spAutoFit/>
          </a:bodyPr>
          <a:lstStyle/>
          <a:p>
            <a:r>
              <a:rPr lang="en-US" sz="2400" dirty="0">
                <a:latin typeface="+mj-lt"/>
              </a:rPr>
              <a:t>T</a:t>
            </a:r>
            <a:r>
              <a:rPr lang="en-US" sz="2400" baseline="-25000" dirty="0">
                <a:latin typeface="+mj-lt"/>
              </a:rPr>
              <a:t>2</a:t>
            </a:r>
            <a:endParaRPr lang="en-US" sz="2400" dirty="0">
              <a:latin typeface="+mj-lt"/>
            </a:endParaRPr>
          </a:p>
        </p:txBody>
      </p:sp>
      <p:graphicFrame>
        <p:nvGraphicFramePr>
          <p:cNvPr id="34" name="Object 33">
            <a:extLst>
              <a:ext uri="{FF2B5EF4-FFF2-40B4-BE49-F238E27FC236}">
                <a16:creationId xmlns:a16="http://schemas.microsoft.com/office/drawing/2014/main" id="{16A68A0D-DDF4-4317-B4E3-483C415DA507}"/>
              </a:ext>
            </a:extLst>
          </p:cNvPr>
          <p:cNvGraphicFramePr>
            <a:graphicFrameLocks noChangeAspect="1"/>
          </p:cNvGraphicFramePr>
          <p:nvPr>
            <p:extLst>
              <p:ext uri="{D42A27DB-BD31-4B8C-83A1-F6EECF244321}">
                <p14:modId xmlns:p14="http://schemas.microsoft.com/office/powerpoint/2010/main" val="3644522423"/>
              </p:ext>
            </p:extLst>
          </p:nvPr>
        </p:nvGraphicFramePr>
        <p:xfrm>
          <a:off x="5386388" y="2114550"/>
          <a:ext cx="3033712" cy="2341563"/>
        </p:xfrm>
        <a:graphic>
          <a:graphicData uri="http://schemas.openxmlformats.org/presentationml/2006/ole">
            <mc:AlternateContent xmlns:mc="http://schemas.openxmlformats.org/markup-compatibility/2006">
              <mc:Choice xmlns:v="urn:schemas-microsoft-com:vml" Requires="v">
                <p:oleObj spid="_x0000_s2126" name="Equation" r:id="rId5" imgW="1841400" imgH="1422360" progId="Equation.DSMT4">
                  <p:embed/>
                </p:oleObj>
              </mc:Choice>
              <mc:Fallback>
                <p:oleObj name="Equation" r:id="rId5" imgW="1841400" imgH="1422360" progId="Equation.DSMT4">
                  <p:embed/>
                  <p:pic>
                    <p:nvPicPr>
                      <p:cNvPr id="0" name=""/>
                      <p:cNvPicPr/>
                      <p:nvPr/>
                    </p:nvPicPr>
                    <p:blipFill>
                      <a:blip r:embed="rId6"/>
                      <a:stretch>
                        <a:fillRect/>
                      </a:stretch>
                    </p:blipFill>
                    <p:spPr>
                      <a:xfrm>
                        <a:off x="5386388" y="2114550"/>
                        <a:ext cx="3033712" cy="2341563"/>
                      </a:xfrm>
                      <a:prstGeom prst="rect">
                        <a:avLst/>
                      </a:prstGeom>
                    </p:spPr>
                  </p:pic>
                </p:oleObj>
              </mc:Fallback>
            </mc:AlternateContent>
          </a:graphicData>
        </a:graphic>
      </p:graphicFrame>
      <p:sp>
        <p:nvSpPr>
          <p:cNvPr id="35" name="TextBox 34">
            <a:extLst>
              <a:ext uri="{FF2B5EF4-FFF2-40B4-BE49-F238E27FC236}">
                <a16:creationId xmlns:a16="http://schemas.microsoft.com/office/drawing/2014/main" id="{77EBFF0E-B0AF-4C4B-83C5-DAEEC170661E}"/>
              </a:ext>
            </a:extLst>
          </p:cNvPr>
          <p:cNvSpPr txBox="1"/>
          <p:nvPr/>
        </p:nvSpPr>
        <p:spPr>
          <a:xfrm>
            <a:off x="1533940" y="4302304"/>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1</a:t>
            </a:r>
            <a:endParaRPr lang="en-US" sz="2400" dirty="0">
              <a:latin typeface="+mj-lt"/>
            </a:endParaRPr>
          </a:p>
        </p:txBody>
      </p:sp>
      <p:sp>
        <p:nvSpPr>
          <p:cNvPr id="36" name="TextBox 35">
            <a:extLst>
              <a:ext uri="{FF2B5EF4-FFF2-40B4-BE49-F238E27FC236}">
                <a16:creationId xmlns:a16="http://schemas.microsoft.com/office/drawing/2014/main" id="{2B1B39F3-261F-4C88-AE35-F567F27ED01D}"/>
              </a:ext>
            </a:extLst>
          </p:cNvPr>
          <p:cNvSpPr txBox="1"/>
          <p:nvPr/>
        </p:nvSpPr>
        <p:spPr>
          <a:xfrm>
            <a:off x="1468411" y="2229906"/>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2</a:t>
            </a:r>
            <a:endParaRPr lang="en-US" sz="2400" dirty="0">
              <a:latin typeface="+mj-lt"/>
            </a:endParaRPr>
          </a:p>
        </p:txBody>
      </p:sp>
      <p:sp>
        <p:nvSpPr>
          <p:cNvPr id="37" name="TextBox 36">
            <a:extLst>
              <a:ext uri="{FF2B5EF4-FFF2-40B4-BE49-F238E27FC236}">
                <a16:creationId xmlns:a16="http://schemas.microsoft.com/office/drawing/2014/main" id="{06B35DB8-E6FE-4FBF-8EC7-08831E31AD94}"/>
              </a:ext>
            </a:extLst>
          </p:cNvPr>
          <p:cNvSpPr txBox="1"/>
          <p:nvPr/>
        </p:nvSpPr>
        <p:spPr>
          <a:xfrm>
            <a:off x="4215091" y="2266927"/>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3</a:t>
            </a:r>
            <a:endParaRPr lang="en-US" sz="2400" dirty="0">
              <a:latin typeface="+mj-lt"/>
            </a:endParaRPr>
          </a:p>
        </p:txBody>
      </p:sp>
      <p:sp>
        <p:nvSpPr>
          <p:cNvPr id="38" name="TextBox 37">
            <a:extLst>
              <a:ext uri="{FF2B5EF4-FFF2-40B4-BE49-F238E27FC236}">
                <a16:creationId xmlns:a16="http://schemas.microsoft.com/office/drawing/2014/main" id="{C3C7410F-A21B-4B7C-B456-FCCE986FD002}"/>
              </a:ext>
            </a:extLst>
          </p:cNvPr>
          <p:cNvSpPr txBox="1"/>
          <p:nvPr/>
        </p:nvSpPr>
        <p:spPr>
          <a:xfrm>
            <a:off x="4181060" y="4367234"/>
            <a:ext cx="609598" cy="461665"/>
          </a:xfrm>
          <a:prstGeom prst="rect">
            <a:avLst/>
          </a:prstGeom>
          <a:noFill/>
        </p:spPr>
        <p:txBody>
          <a:bodyPr wrap="square" rtlCol="0">
            <a:spAutoFit/>
          </a:bodyPr>
          <a:lstStyle/>
          <a:p>
            <a:r>
              <a:rPr lang="en-US" sz="2400" dirty="0">
                <a:latin typeface="+mj-lt"/>
              </a:rPr>
              <a:t>V</a:t>
            </a:r>
            <a:r>
              <a:rPr lang="en-US" sz="2400" baseline="-25000" dirty="0">
                <a:latin typeface="+mj-lt"/>
              </a:rPr>
              <a:t>4</a:t>
            </a:r>
            <a:endParaRPr lang="en-US" sz="2400" dirty="0">
              <a:latin typeface="+mj-lt"/>
            </a:endParaRPr>
          </a:p>
        </p:txBody>
      </p:sp>
    </p:spTree>
    <p:extLst>
      <p:ext uri="{BB962C8B-B14F-4D97-AF65-F5344CB8AC3E}">
        <p14:creationId xmlns:p14="http://schemas.microsoft.com/office/powerpoint/2010/main" val="1582208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E73DD6-C1C5-4647-8949-1F38E65BDA39}"/>
              </a:ext>
            </a:extLst>
          </p:cNvPr>
          <p:cNvSpPr>
            <a:spLocks noGrp="1"/>
          </p:cNvSpPr>
          <p:nvPr>
            <p:ph type="dt" sz="half" idx="10"/>
          </p:nvPr>
        </p:nvSpPr>
        <p:spPr/>
        <p:txBody>
          <a:bodyPr/>
          <a:lstStyle/>
          <a:p>
            <a:r>
              <a:rPr lang="en-US"/>
              <a:t>2/05/2021</a:t>
            </a:r>
            <a:endParaRPr lang="en-US" dirty="0"/>
          </a:p>
        </p:txBody>
      </p:sp>
      <p:sp>
        <p:nvSpPr>
          <p:cNvPr id="3" name="Footer Placeholder 2">
            <a:extLst>
              <a:ext uri="{FF2B5EF4-FFF2-40B4-BE49-F238E27FC236}">
                <a16:creationId xmlns:a16="http://schemas.microsoft.com/office/drawing/2014/main" id="{FFC59EC7-0537-42B0-BC3F-C03CEF4611B5}"/>
              </a:ext>
            </a:extLst>
          </p:cNvPr>
          <p:cNvSpPr>
            <a:spLocks noGrp="1"/>
          </p:cNvSpPr>
          <p:nvPr>
            <p:ph type="ftr" sz="quarter" idx="11"/>
          </p:nvPr>
        </p:nvSpPr>
        <p:spPr/>
        <p:txBody>
          <a:bodyPr/>
          <a:lstStyle/>
          <a:p>
            <a:r>
              <a:rPr lang="en-US"/>
              <a:t>PHY 341/641  Spring 2021 -- Lecture 5</a:t>
            </a:r>
            <a:endParaRPr lang="en-US" dirty="0"/>
          </a:p>
        </p:txBody>
      </p:sp>
      <p:sp>
        <p:nvSpPr>
          <p:cNvPr id="4" name="Slide Number Placeholder 3">
            <a:extLst>
              <a:ext uri="{FF2B5EF4-FFF2-40B4-BE49-F238E27FC236}">
                <a16:creationId xmlns:a16="http://schemas.microsoft.com/office/drawing/2014/main" id="{4276DE7B-2AED-454D-898C-086EE97DAA1C}"/>
              </a:ext>
            </a:extLst>
          </p:cNvPr>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a:extLst>
              <a:ext uri="{FF2B5EF4-FFF2-40B4-BE49-F238E27FC236}">
                <a16:creationId xmlns:a16="http://schemas.microsoft.com/office/drawing/2014/main" id="{3E0D86E1-DB2B-4D5C-A945-1FD1236726DC}"/>
              </a:ext>
            </a:extLst>
          </p:cNvPr>
          <p:cNvGraphicFramePr>
            <a:graphicFrameLocks noChangeAspect="1"/>
          </p:cNvGraphicFramePr>
          <p:nvPr>
            <p:extLst>
              <p:ext uri="{D42A27DB-BD31-4B8C-83A1-F6EECF244321}">
                <p14:modId xmlns:p14="http://schemas.microsoft.com/office/powerpoint/2010/main" val="4067537869"/>
              </p:ext>
            </p:extLst>
          </p:nvPr>
        </p:nvGraphicFramePr>
        <p:xfrm>
          <a:off x="365031" y="1915581"/>
          <a:ext cx="8321770" cy="2226206"/>
        </p:xfrm>
        <a:graphic>
          <a:graphicData uri="http://schemas.openxmlformats.org/presentationml/2006/ole">
            <mc:AlternateContent xmlns:mc="http://schemas.openxmlformats.org/markup-compatibility/2006">
              <mc:Choice xmlns:v="urn:schemas-microsoft-com:vml" Requires="v">
                <p:oleObj spid="_x0000_s5153" name="Equation" r:id="rId3" imgW="3987720" imgH="1066680" progId="Equation.DSMT4">
                  <p:embed/>
                </p:oleObj>
              </mc:Choice>
              <mc:Fallback>
                <p:oleObj name="Equation" r:id="rId3" imgW="3987720" imgH="1066680" progId="Equation.DSMT4">
                  <p:embed/>
                  <p:pic>
                    <p:nvPicPr>
                      <p:cNvPr id="0" name=""/>
                      <p:cNvPicPr/>
                      <p:nvPr/>
                    </p:nvPicPr>
                    <p:blipFill>
                      <a:blip r:embed="rId4"/>
                      <a:stretch>
                        <a:fillRect/>
                      </a:stretch>
                    </p:blipFill>
                    <p:spPr>
                      <a:xfrm>
                        <a:off x="365031" y="1915581"/>
                        <a:ext cx="8321770" cy="2226206"/>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F4932442-5635-4EFE-A74D-633EC9B2C96B}"/>
              </a:ext>
            </a:extLst>
          </p:cNvPr>
          <p:cNvSpPr txBox="1"/>
          <p:nvPr/>
        </p:nvSpPr>
        <p:spPr>
          <a:xfrm>
            <a:off x="5029200" y="2797851"/>
            <a:ext cx="762000" cy="461665"/>
          </a:xfrm>
          <a:prstGeom prst="rect">
            <a:avLst/>
          </a:prstGeom>
          <a:noFill/>
        </p:spPr>
        <p:txBody>
          <a:bodyPr wrap="square" rtlCol="0">
            <a:spAutoFit/>
          </a:bodyPr>
          <a:lstStyle/>
          <a:p>
            <a:r>
              <a:rPr lang="en-US" sz="2400" dirty="0">
                <a:latin typeface="+mj-lt"/>
              </a:rPr>
              <a:t>/</a:t>
            </a:r>
          </a:p>
        </p:txBody>
      </p:sp>
    </p:spTree>
    <p:extLst>
      <p:ext uri="{BB962C8B-B14F-4D97-AF65-F5344CB8AC3E}">
        <p14:creationId xmlns:p14="http://schemas.microsoft.com/office/powerpoint/2010/main" val="1964306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14416</TotalTime>
  <Words>917</Words>
  <Application>Microsoft Office PowerPoint</Application>
  <PresentationFormat>On-screen Show (4:3)</PresentationFormat>
  <Paragraphs>161</Paragraphs>
  <Slides>21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Symbol</vt:lpstr>
      <vt:lpstr>Wingdings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891</cp:revision>
  <cp:lastPrinted>2021-01-31T04:39:24Z</cp:lastPrinted>
  <dcterms:created xsi:type="dcterms:W3CDTF">2012-01-10T18:32:24Z</dcterms:created>
  <dcterms:modified xsi:type="dcterms:W3CDTF">2021-02-05T18:13:25Z</dcterms:modified>
</cp:coreProperties>
</file>