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96" r:id="rId2"/>
    <p:sldId id="324" r:id="rId3"/>
    <p:sldId id="340" r:id="rId4"/>
    <p:sldId id="341" r:id="rId5"/>
    <p:sldId id="342" r:id="rId6"/>
    <p:sldId id="343" r:id="rId7"/>
    <p:sldId id="349" r:id="rId8"/>
    <p:sldId id="339" r:id="rId9"/>
    <p:sldId id="344" r:id="rId10"/>
    <p:sldId id="345" r:id="rId11"/>
    <p:sldId id="346" r:id="rId12"/>
    <p:sldId id="347" r:id="rId13"/>
    <p:sldId id="348"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p:scale>
          <a:sx n="47" d="100"/>
          <a:sy n="47" d="100"/>
        </p:scale>
        <p:origin x="1699" y="283"/>
      </p:cViewPr>
      <p:guideLst>
        <p:guide orient="horz" pos="2160"/>
        <p:guide pos="2880"/>
      </p:guideLst>
    </p:cSldViewPr>
  </p:slideViewPr>
  <p:notesTextViewPr>
    <p:cViewPr>
      <p:scale>
        <a:sx n="1" d="1"/>
        <a:sy n="1" d="1"/>
      </p:scale>
      <p:origin x="0" y="0"/>
    </p:cViewPr>
  </p:notesTextViewPr>
  <p:sorterViewPr>
    <p:cViewPr>
      <p:scale>
        <a:sx n="32" d="100"/>
        <a:sy n="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2/6/2021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microstates and </a:t>
            </a:r>
            <a:r>
              <a:rPr lang="en-US" dirty="0" err="1"/>
              <a:t>macrostates</a:t>
            </a:r>
            <a:r>
              <a:rPr lang="en-US" dirty="0"/>
              <a:t>.   The 2 state example can be described/generalized by use of the binomial distribution which will help us understand how to describe macroscopic systems.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2/08/2021</a:t>
            </a:r>
            <a:endParaRPr lang="en-US" dirty="0"/>
          </a:p>
        </p:txBody>
      </p:sp>
      <p:sp>
        <p:nvSpPr>
          <p:cNvPr id="8" name="Footer Placeholder 7"/>
          <p:cNvSpPr>
            <a:spLocks noGrp="1"/>
          </p:cNvSpPr>
          <p:nvPr>
            <p:ph type="ftr" sz="quarter" idx="11"/>
          </p:nvPr>
        </p:nvSpPr>
        <p:spPr/>
        <p:txBody>
          <a:bodyPr/>
          <a:lstStyle/>
          <a:p>
            <a:r>
              <a:rPr lang="en-US"/>
              <a:t>PHY 341/641  Spring 2021 -- Lecture 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2/08/2021</a:t>
            </a:r>
            <a:endParaRPr lang="en-US" dirty="0"/>
          </a:p>
        </p:txBody>
      </p:sp>
      <p:sp>
        <p:nvSpPr>
          <p:cNvPr id="4" name="Footer Placeholder 3"/>
          <p:cNvSpPr>
            <a:spLocks noGrp="1"/>
          </p:cNvSpPr>
          <p:nvPr>
            <p:ph type="ftr" sz="quarter" idx="11"/>
          </p:nvPr>
        </p:nvSpPr>
        <p:spPr/>
        <p:txBody>
          <a:bodyPr/>
          <a:lstStyle/>
          <a:p>
            <a:r>
              <a:rPr lang="en-US"/>
              <a:t>PHY 341/641  Spring 2021 -- Lecture 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2/08/2021</a:t>
            </a:r>
            <a:endParaRPr lang="en-US" dirty="0"/>
          </a:p>
        </p:txBody>
      </p:sp>
      <p:sp>
        <p:nvSpPr>
          <p:cNvPr id="3" name="Footer Placeholder 2"/>
          <p:cNvSpPr>
            <a:spLocks noGrp="1"/>
          </p:cNvSpPr>
          <p:nvPr>
            <p:ph type="ftr" sz="quarter" idx="11"/>
          </p:nvPr>
        </p:nvSpPr>
        <p:spPr/>
        <p:txBody>
          <a:bodyPr/>
          <a:lstStyle/>
          <a:p>
            <a:r>
              <a:rPr lang="en-US"/>
              <a:t>PHY 341/641  Spring 2021 -- Lecture 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2/08/2021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10.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9.bin"/><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2/08/2021</a:t>
            </a:r>
            <a:endParaRPr lang="en-US" dirty="0"/>
          </a:p>
        </p:txBody>
      </p:sp>
      <p:sp>
        <p:nvSpPr>
          <p:cNvPr id="3" name="Footer Placeholder 2"/>
          <p:cNvSpPr>
            <a:spLocks noGrp="1"/>
          </p:cNvSpPr>
          <p:nvPr>
            <p:ph type="ftr" sz="quarter" idx="11"/>
          </p:nvPr>
        </p:nvSpPr>
        <p:spPr/>
        <p:txBody>
          <a:bodyPr/>
          <a:lstStyle/>
          <a:p>
            <a:r>
              <a:rPr lang="en-US"/>
              <a:t>PHY 341/641  Spring 2021 -- Lecture 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Plan for Lecture 6:</a:t>
            </a:r>
          </a:p>
          <a:p>
            <a:pPr algn="ctr"/>
            <a:r>
              <a:rPr lang="en-US" sz="3200" b="1" dirty="0"/>
              <a:t>Distribution of </a:t>
            </a:r>
            <a:r>
              <a:rPr lang="en-US" sz="3200" b="1" dirty="0" err="1"/>
              <a:t>macrostates</a:t>
            </a:r>
            <a:endParaRPr lang="en-US" sz="3200" b="1" dirty="0"/>
          </a:p>
          <a:p>
            <a:pPr marL="457200" lvl="2">
              <a:spcBef>
                <a:spcPct val="50000"/>
              </a:spcBef>
            </a:pPr>
            <a:r>
              <a:rPr lang="en-US" sz="2400" b="1" dirty="0">
                <a:solidFill>
                  <a:schemeClr val="folHlink"/>
                </a:solidFill>
              </a:rPr>
              <a:t>Reading: Chapters 2.3-2.4</a:t>
            </a:r>
          </a:p>
          <a:p>
            <a:pPr lvl="3" indent="-457200">
              <a:spcBef>
                <a:spcPct val="50000"/>
              </a:spcBef>
              <a:buAutoNum type="arabicPeriod"/>
            </a:pPr>
            <a:r>
              <a:rPr lang="en-US" sz="2400" b="1" dirty="0">
                <a:solidFill>
                  <a:schemeClr val="folHlink"/>
                </a:solidFill>
              </a:rPr>
              <a:t>Binomial distribution for small and large samples</a:t>
            </a:r>
          </a:p>
          <a:p>
            <a:pPr lvl="3" indent="-457200">
              <a:spcBef>
                <a:spcPct val="50000"/>
              </a:spcBef>
              <a:buAutoNum type="arabicPeriod"/>
            </a:pPr>
            <a:r>
              <a:rPr lang="en-US" sz="2400" b="1" dirty="0">
                <a:solidFill>
                  <a:schemeClr val="folHlink"/>
                </a:solidFill>
              </a:rPr>
              <a:t>Probability, mean value, variance</a:t>
            </a:r>
          </a:p>
          <a:p>
            <a:pPr lvl="3" indent="-457200">
              <a:spcBef>
                <a:spcPct val="50000"/>
              </a:spcBef>
              <a:buAutoNum type="arabicPeriod"/>
            </a:pPr>
            <a:r>
              <a:rPr lang="en-US" sz="2400" b="1" dirty="0">
                <a:solidFill>
                  <a:schemeClr val="folHlink"/>
                </a:solidFill>
              </a:rPr>
              <a:t>Central limit theorem</a:t>
            </a:r>
          </a:p>
          <a:p>
            <a:pPr marL="1428750" lvl="3" indent="-514350">
              <a:spcBef>
                <a:spcPct val="50000"/>
              </a:spcBef>
              <a:buFont typeface="+mj-lt"/>
              <a:buAutoNum type="arabicPeriod"/>
            </a:pPr>
            <a:r>
              <a:rPr lang="en-US" sz="2400" b="1" dirty="0">
                <a:solidFill>
                  <a:schemeClr val="folHlink"/>
                </a:solidFill>
              </a:rPr>
              <a:t>Stirling’s approximation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F92159-E651-4775-80F4-A43646D1B4A8}"/>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28FDE62-0B16-4F9D-9D94-37A249D0C4AE}"/>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5844E7CD-C143-4EF2-93D9-7F3418F218CD}"/>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6" name="TextBox 5">
            <a:extLst>
              <a:ext uri="{FF2B5EF4-FFF2-40B4-BE49-F238E27FC236}">
                <a16:creationId xmlns:a16="http://schemas.microsoft.com/office/drawing/2014/main" id="{7847BC91-7AA0-4E57-B537-B6E4EE757C4C}"/>
              </a:ext>
            </a:extLst>
          </p:cNvPr>
          <p:cNvSpPr txBox="1"/>
          <p:nvPr/>
        </p:nvSpPr>
        <p:spPr>
          <a:xfrm>
            <a:off x="228600" y="304800"/>
            <a:ext cx="8229600" cy="3416320"/>
          </a:xfrm>
          <a:prstGeom prst="rect">
            <a:avLst/>
          </a:prstGeom>
          <a:noFill/>
        </p:spPr>
        <p:txBody>
          <a:bodyPr wrap="square" rtlCol="0">
            <a:spAutoFit/>
          </a:bodyPr>
          <a:lstStyle/>
          <a:p>
            <a:r>
              <a:rPr lang="en-US" sz="2400" dirty="0">
                <a:latin typeface="+mj-lt"/>
              </a:rPr>
              <a:t>Is it an accident that for large samples the binomial distribution converges to the Gaussian distribution?</a:t>
            </a:r>
          </a:p>
          <a:p>
            <a:endParaRPr lang="en-US" sz="2400" dirty="0">
              <a:latin typeface="+mj-lt"/>
            </a:endParaRPr>
          </a:p>
          <a:p>
            <a:endParaRPr lang="en-US" sz="2400" dirty="0">
              <a:latin typeface="+mj-lt"/>
            </a:endParaRPr>
          </a:p>
          <a:p>
            <a:r>
              <a:rPr lang="en-US" sz="2400" dirty="0">
                <a:latin typeface="+mj-lt"/>
                <a:sym typeface="Wingdings" panose="05000000000000000000" pitchFamily="2" charset="2"/>
              </a:rPr>
              <a:t>It is possible to prove that the probability density of a collection of </a:t>
            </a:r>
            <a:r>
              <a:rPr lang="en-US" sz="2400" i="1" dirty="0">
                <a:latin typeface="+mj-lt"/>
                <a:sym typeface="Wingdings" panose="05000000000000000000" pitchFamily="2" charset="2"/>
              </a:rPr>
              <a:t>N</a:t>
            </a:r>
            <a:r>
              <a:rPr lang="en-US" sz="2400" dirty="0">
                <a:latin typeface="+mj-lt"/>
                <a:sym typeface="Wingdings" panose="05000000000000000000" pitchFamily="2" charset="2"/>
              </a:rPr>
              <a:t> independent random variables with finite variance, summed together, is a Gaussian distribution in the limit that </a:t>
            </a:r>
            <a:r>
              <a:rPr lang="en-US" sz="2400" i="1" dirty="0" err="1">
                <a:latin typeface="+mj-lt"/>
                <a:sym typeface="Wingdings" panose="05000000000000000000" pitchFamily="2" charset="2"/>
              </a:rPr>
              <a:t>N</a:t>
            </a:r>
            <a:r>
              <a:rPr lang="en-US" sz="2400" dirty="0" err="1">
                <a:latin typeface="+mj-lt"/>
                <a:sym typeface="Wingdings" panose="05000000000000000000" pitchFamily="2" charset="2"/>
              </a:rPr>
              <a:t>infinity</a:t>
            </a:r>
            <a:r>
              <a:rPr lang="en-US" sz="2400" dirty="0">
                <a:latin typeface="+mj-lt"/>
                <a:sym typeface="Wingdings" panose="05000000000000000000" pitchFamily="2" charset="2"/>
              </a:rPr>
              <a:t>.    This is called the “Central Limit Theorem”.</a:t>
            </a:r>
            <a:endParaRPr lang="en-US" sz="2400" dirty="0">
              <a:latin typeface="+mj-lt"/>
            </a:endParaRPr>
          </a:p>
        </p:txBody>
      </p:sp>
    </p:spTree>
    <p:extLst>
      <p:ext uri="{BB962C8B-B14F-4D97-AF65-F5344CB8AC3E}">
        <p14:creationId xmlns:p14="http://schemas.microsoft.com/office/powerpoint/2010/main" val="1503510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1B1B36-4ECA-4A72-86A1-87CCAD91F4AF}"/>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AE27A19A-6590-42F3-A05C-9B6021ED9EA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9FD47E19-07CF-4FEB-B802-013BA1A90EC1}"/>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02A58E08-8408-4C8A-957F-2373166D169A}"/>
              </a:ext>
            </a:extLst>
          </p:cNvPr>
          <p:cNvSpPr txBox="1"/>
          <p:nvPr/>
        </p:nvSpPr>
        <p:spPr>
          <a:xfrm>
            <a:off x="228600" y="228600"/>
            <a:ext cx="8458200" cy="3046988"/>
          </a:xfrm>
          <a:prstGeom prst="rect">
            <a:avLst/>
          </a:prstGeom>
          <a:noFill/>
        </p:spPr>
        <p:txBody>
          <a:bodyPr wrap="square" rtlCol="0">
            <a:spAutoFit/>
          </a:bodyPr>
          <a:lstStyle/>
          <a:p>
            <a:r>
              <a:rPr lang="en-US" sz="2400" dirty="0">
                <a:latin typeface="+mj-lt"/>
              </a:rPr>
              <a:t>Some details of the central limit theorem as explained by </a:t>
            </a:r>
            <a:r>
              <a:rPr lang="en-US" sz="2400" u="sng" dirty="0">
                <a:latin typeface="+mj-lt"/>
              </a:rPr>
              <a:t>Essential Statistical Physics </a:t>
            </a:r>
            <a:r>
              <a:rPr lang="en-US" sz="2400" dirty="0">
                <a:latin typeface="+mj-lt"/>
              </a:rPr>
              <a:t>by Malcolm P. Kennett, Cambridge U. Press, 2021</a:t>
            </a:r>
          </a:p>
          <a:p>
            <a:endParaRPr lang="en-US" sz="2400" dirty="0">
              <a:latin typeface="+mj-lt"/>
            </a:endParaRPr>
          </a:p>
          <a:p>
            <a:r>
              <a:rPr lang="en-US" sz="2400" dirty="0">
                <a:latin typeface="+mj-lt"/>
              </a:rPr>
              <a:t>Suppose that we have </a:t>
            </a:r>
            <a:r>
              <a:rPr lang="en-US" sz="2400" i="1" dirty="0">
                <a:latin typeface="+mj-lt"/>
              </a:rPr>
              <a:t>N</a:t>
            </a:r>
            <a:r>
              <a:rPr lang="en-US" sz="2400" dirty="0">
                <a:latin typeface="+mj-lt"/>
              </a:rPr>
              <a:t> random variables </a:t>
            </a:r>
            <a:r>
              <a:rPr lang="en-US" sz="2400" i="1" dirty="0" err="1">
                <a:latin typeface="+mj-lt"/>
              </a:rPr>
              <a:t>s</a:t>
            </a:r>
            <a:r>
              <a:rPr lang="en-US" sz="2400" i="1" baseline="-25000" dirty="0" err="1">
                <a:latin typeface="+mj-lt"/>
              </a:rPr>
              <a:t>i</a:t>
            </a:r>
            <a:r>
              <a:rPr lang="en-US" sz="2400" i="1" baseline="-25000" dirty="0">
                <a:latin typeface="+mj-lt"/>
              </a:rPr>
              <a:t> </a:t>
            </a:r>
            <a:r>
              <a:rPr lang="en-US" sz="2400" dirty="0">
                <a:latin typeface="+mj-lt"/>
              </a:rPr>
              <a:t>that can take on multiple different values.   These variables have a mean </a:t>
            </a:r>
            <a:r>
              <a:rPr lang="en-US" sz="2400" i="1" dirty="0">
                <a:latin typeface="+mj-lt"/>
              </a:rPr>
              <a:t>&lt;s&gt;</a:t>
            </a:r>
            <a:r>
              <a:rPr lang="en-US" sz="2400" dirty="0">
                <a:latin typeface="+mj-lt"/>
              </a:rPr>
              <a:t>  and a variance </a:t>
            </a:r>
            <a:r>
              <a:rPr lang="en-US" sz="2400" i="1" dirty="0">
                <a:latin typeface="Symbol" panose="05050102010706020507" pitchFamily="18" charset="2"/>
              </a:rPr>
              <a:t>s</a:t>
            </a:r>
            <a:r>
              <a:rPr lang="en-US" sz="2400" i="1" baseline="-25000" dirty="0">
                <a:latin typeface="+mj-lt"/>
              </a:rPr>
              <a:t>s</a:t>
            </a:r>
            <a:r>
              <a:rPr lang="en-US" sz="2400" i="1" baseline="30000" dirty="0">
                <a:latin typeface="+mj-lt"/>
              </a:rPr>
              <a:t>2</a:t>
            </a:r>
            <a:r>
              <a:rPr lang="en-US" sz="2400" i="1" dirty="0">
                <a:latin typeface="+mj-lt"/>
              </a:rPr>
              <a:t> </a:t>
            </a:r>
            <a:r>
              <a:rPr lang="en-US" sz="2400" dirty="0">
                <a:latin typeface="+mj-lt"/>
              </a:rPr>
              <a:t> .   We then determine their sum </a:t>
            </a:r>
            <a:r>
              <a:rPr lang="en-US" sz="2400" i="1" dirty="0">
                <a:latin typeface="+mj-lt"/>
              </a:rPr>
              <a:t>S</a:t>
            </a:r>
            <a:r>
              <a:rPr lang="en-US" sz="2400" dirty="0">
                <a:latin typeface="+mj-lt"/>
              </a:rPr>
              <a:t> and examine the probability distribution for the value of </a:t>
            </a:r>
            <a:r>
              <a:rPr lang="en-US" sz="2400" i="1" dirty="0">
                <a:latin typeface="+mj-lt"/>
              </a:rPr>
              <a:t>S.</a:t>
            </a:r>
          </a:p>
        </p:txBody>
      </p:sp>
      <p:graphicFrame>
        <p:nvGraphicFramePr>
          <p:cNvPr id="6" name="Object 5">
            <a:extLst>
              <a:ext uri="{FF2B5EF4-FFF2-40B4-BE49-F238E27FC236}">
                <a16:creationId xmlns:a16="http://schemas.microsoft.com/office/drawing/2014/main" id="{0C9D2486-CC11-4038-99D2-C730E437C943}"/>
              </a:ext>
            </a:extLst>
          </p:cNvPr>
          <p:cNvGraphicFramePr>
            <a:graphicFrameLocks noChangeAspect="1"/>
          </p:cNvGraphicFramePr>
          <p:nvPr>
            <p:extLst>
              <p:ext uri="{D42A27DB-BD31-4B8C-83A1-F6EECF244321}">
                <p14:modId xmlns:p14="http://schemas.microsoft.com/office/powerpoint/2010/main" val="3317569146"/>
              </p:ext>
            </p:extLst>
          </p:nvPr>
        </p:nvGraphicFramePr>
        <p:xfrm>
          <a:off x="431800" y="3275587"/>
          <a:ext cx="7950200" cy="2341321"/>
        </p:xfrm>
        <a:graphic>
          <a:graphicData uri="http://schemas.openxmlformats.org/presentationml/2006/ole">
            <mc:AlternateContent xmlns:mc="http://schemas.openxmlformats.org/markup-compatibility/2006">
              <mc:Choice xmlns:v="urn:schemas-microsoft-com:vml" Requires="v">
                <p:oleObj spid="_x0000_s15367" name="Equation" r:id="rId3" imgW="3924000" imgH="1155600" progId="Equation.DSMT4">
                  <p:embed/>
                </p:oleObj>
              </mc:Choice>
              <mc:Fallback>
                <p:oleObj name="Equation" r:id="rId3" imgW="3924000" imgH="1155600" progId="Equation.DSMT4">
                  <p:embed/>
                  <p:pic>
                    <p:nvPicPr>
                      <p:cNvPr id="0" name=""/>
                      <p:cNvPicPr/>
                      <p:nvPr/>
                    </p:nvPicPr>
                    <p:blipFill>
                      <a:blip r:embed="rId4"/>
                      <a:stretch>
                        <a:fillRect/>
                      </a:stretch>
                    </p:blipFill>
                    <p:spPr>
                      <a:xfrm>
                        <a:off x="431800" y="3275587"/>
                        <a:ext cx="7950200" cy="2341321"/>
                      </a:xfrm>
                      <a:prstGeom prst="rect">
                        <a:avLst/>
                      </a:prstGeom>
                    </p:spPr>
                  </p:pic>
                </p:oleObj>
              </mc:Fallback>
            </mc:AlternateContent>
          </a:graphicData>
        </a:graphic>
      </p:graphicFrame>
    </p:spTree>
    <p:extLst>
      <p:ext uri="{BB962C8B-B14F-4D97-AF65-F5344CB8AC3E}">
        <p14:creationId xmlns:p14="http://schemas.microsoft.com/office/powerpoint/2010/main" val="1111365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FB893A-2B5A-46B0-931F-A8266B434EBB}"/>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599EB60-55FC-4516-99E3-A01073C8700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27735B73-6A00-45F1-B507-F90C1F54A35D}"/>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869ABBA2-95F8-40E8-A2CA-93CE32525CEB}"/>
              </a:ext>
            </a:extLst>
          </p:cNvPr>
          <p:cNvSpPr txBox="1"/>
          <p:nvPr/>
        </p:nvSpPr>
        <p:spPr>
          <a:xfrm>
            <a:off x="457200" y="533400"/>
            <a:ext cx="1366080" cy="461665"/>
          </a:xfrm>
          <a:prstGeom prst="rect">
            <a:avLst/>
          </a:prstGeom>
          <a:noFill/>
        </p:spPr>
        <p:txBody>
          <a:bodyPr wrap="none" rtlCol="0">
            <a:spAutoFit/>
          </a:bodyPr>
          <a:lstStyle/>
          <a:p>
            <a:r>
              <a:rPr lang="en-US" sz="2400" dirty="0">
                <a:latin typeface="+mj-lt"/>
              </a:rPr>
              <a:t>Recap --</a:t>
            </a:r>
          </a:p>
        </p:txBody>
      </p:sp>
      <p:graphicFrame>
        <p:nvGraphicFramePr>
          <p:cNvPr id="6" name="Object 5">
            <a:extLst>
              <a:ext uri="{FF2B5EF4-FFF2-40B4-BE49-F238E27FC236}">
                <a16:creationId xmlns:a16="http://schemas.microsoft.com/office/drawing/2014/main" id="{90ADF8AC-37F1-4635-BA13-E56FE47C367B}"/>
              </a:ext>
            </a:extLst>
          </p:cNvPr>
          <p:cNvGraphicFramePr>
            <a:graphicFrameLocks noChangeAspect="1"/>
          </p:cNvGraphicFramePr>
          <p:nvPr>
            <p:extLst>
              <p:ext uri="{D42A27DB-BD31-4B8C-83A1-F6EECF244321}">
                <p14:modId xmlns:p14="http://schemas.microsoft.com/office/powerpoint/2010/main" val="2864387072"/>
              </p:ext>
            </p:extLst>
          </p:nvPr>
        </p:nvGraphicFramePr>
        <p:xfrm>
          <a:off x="838200" y="995065"/>
          <a:ext cx="8090086" cy="3601393"/>
        </p:xfrm>
        <a:graphic>
          <a:graphicData uri="http://schemas.openxmlformats.org/presentationml/2006/ole">
            <mc:AlternateContent xmlns:mc="http://schemas.openxmlformats.org/markup-compatibility/2006">
              <mc:Choice xmlns:v="urn:schemas-microsoft-com:vml" Requires="v">
                <p:oleObj spid="_x0000_s16389" name="Equation" r:id="rId3" imgW="3936960" imgH="1752480" progId="Equation.DSMT4">
                  <p:embed/>
                </p:oleObj>
              </mc:Choice>
              <mc:Fallback>
                <p:oleObj name="Equation" r:id="rId3" imgW="3936960" imgH="1752480" progId="Equation.DSMT4">
                  <p:embed/>
                  <p:pic>
                    <p:nvPicPr>
                      <p:cNvPr id="0" name=""/>
                      <p:cNvPicPr/>
                      <p:nvPr/>
                    </p:nvPicPr>
                    <p:blipFill>
                      <a:blip r:embed="rId4"/>
                      <a:stretch>
                        <a:fillRect/>
                      </a:stretch>
                    </p:blipFill>
                    <p:spPr>
                      <a:xfrm>
                        <a:off x="838200" y="995065"/>
                        <a:ext cx="8090086" cy="3601393"/>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42DD71D-0671-4982-8806-F6D8EC9FD757}"/>
              </a:ext>
            </a:extLst>
          </p:cNvPr>
          <p:cNvSpPr txBox="1"/>
          <p:nvPr/>
        </p:nvSpPr>
        <p:spPr>
          <a:xfrm>
            <a:off x="457200" y="4843109"/>
            <a:ext cx="8534400" cy="1200329"/>
          </a:xfrm>
          <a:prstGeom prst="rect">
            <a:avLst/>
          </a:prstGeom>
          <a:noFill/>
        </p:spPr>
        <p:txBody>
          <a:bodyPr wrap="square" rtlCol="0">
            <a:spAutoFit/>
          </a:bodyPr>
          <a:lstStyle/>
          <a:p>
            <a:r>
              <a:rPr lang="en-US" sz="2400" dirty="0">
                <a:latin typeface="+mj-lt"/>
                <a:sym typeface="Wingdings" panose="05000000000000000000" pitchFamily="2" charset="2"/>
              </a:rPr>
              <a:t>As the sample becomes very large, independent of the details of the system, the probability distribution of the variables becomes increasing peaked about the mean value.</a:t>
            </a:r>
            <a:endParaRPr lang="en-US" sz="2400" dirty="0">
              <a:latin typeface="+mj-lt"/>
            </a:endParaRPr>
          </a:p>
        </p:txBody>
      </p:sp>
    </p:spTree>
    <p:extLst>
      <p:ext uri="{BB962C8B-B14F-4D97-AF65-F5344CB8AC3E}">
        <p14:creationId xmlns:p14="http://schemas.microsoft.com/office/powerpoint/2010/main" val="364292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3DB881-880A-469D-8858-73C3C84407E2}"/>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F8FE3C0A-906E-4628-8372-31EC90F55943}"/>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BEB64253-8E06-4052-A753-FA64DED462E3}"/>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4B59D299-3CC5-4424-B419-56294D15DFF5}"/>
              </a:ext>
            </a:extLst>
          </p:cNvPr>
          <p:cNvSpPr txBox="1"/>
          <p:nvPr/>
        </p:nvSpPr>
        <p:spPr>
          <a:xfrm>
            <a:off x="381000" y="228600"/>
            <a:ext cx="8077200" cy="1569660"/>
          </a:xfrm>
          <a:prstGeom prst="rect">
            <a:avLst/>
          </a:prstGeom>
          <a:noFill/>
        </p:spPr>
        <p:txBody>
          <a:bodyPr wrap="square" rtlCol="0">
            <a:spAutoFit/>
          </a:bodyPr>
          <a:lstStyle/>
          <a:p>
            <a:r>
              <a:rPr lang="en-US" sz="2400" dirty="0">
                <a:latin typeface="+mj-lt"/>
              </a:rPr>
              <a:t>Are these ideas generalizable to continuous variables such as found in the description of an ideal gas for example?      This is the subject of Section 2.5 of your textbook which we will examine next time.</a:t>
            </a:r>
          </a:p>
        </p:txBody>
      </p:sp>
    </p:spTree>
    <p:extLst>
      <p:ext uri="{BB962C8B-B14F-4D97-AF65-F5344CB8AC3E}">
        <p14:creationId xmlns:p14="http://schemas.microsoft.com/office/powerpoint/2010/main" val="168668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92B1EBA-BAE5-411E-AACE-E35939E685B1}"/>
              </a:ext>
            </a:extLst>
          </p:cNvPr>
          <p:cNvPicPr>
            <a:picLocks noChangeAspect="1"/>
          </p:cNvPicPr>
          <p:nvPr/>
        </p:nvPicPr>
        <p:blipFill>
          <a:blip r:embed="rId2"/>
          <a:stretch>
            <a:fillRect/>
          </a:stretch>
        </p:blipFill>
        <p:spPr>
          <a:xfrm>
            <a:off x="0" y="873842"/>
            <a:ext cx="9144000" cy="5482508"/>
          </a:xfrm>
          <a:prstGeom prst="rect">
            <a:avLst/>
          </a:prstGeom>
        </p:spPr>
      </p:pic>
      <p:sp>
        <p:nvSpPr>
          <p:cNvPr id="2" name="Date Placeholder 1">
            <a:extLst>
              <a:ext uri="{FF2B5EF4-FFF2-40B4-BE49-F238E27FC236}">
                <a16:creationId xmlns:a16="http://schemas.microsoft.com/office/drawing/2014/main" id="{8E66888C-4CC9-40C3-9E94-47D7E4DB60EC}"/>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DEBCE154-2785-4B4F-825D-BCDB35E27377}"/>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FBF49E82-6F2F-4835-8B48-10E81DF576E7}"/>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a:extLst>
              <a:ext uri="{FF2B5EF4-FFF2-40B4-BE49-F238E27FC236}">
                <a16:creationId xmlns:a16="http://schemas.microsoft.com/office/drawing/2014/main" id="{9FC859EB-D31F-4DB3-B0F3-5C029A575D13}"/>
              </a:ext>
            </a:extLst>
          </p:cNvPr>
          <p:cNvSpPr/>
          <p:nvPr/>
        </p:nvSpPr>
        <p:spPr>
          <a:xfrm>
            <a:off x="533400" y="53340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33FA07-F8A4-43E2-9E95-BE33D74EF1F1}"/>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B7ED33C9-6085-4210-AC6A-17DED1DAF9E6}"/>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1B2ED54-944B-4ABC-BF02-E70CB689F221}"/>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53B0E163-1B68-45F5-B1CD-CA00D60CBF7C}"/>
              </a:ext>
            </a:extLst>
          </p:cNvPr>
          <p:cNvSpPr txBox="1"/>
          <p:nvPr/>
        </p:nvSpPr>
        <p:spPr>
          <a:xfrm>
            <a:off x="457200" y="457200"/>
            <a:ext cx="7772400" cy="1938992"/>
          </a:xfrm>
          <a:prstGeom prst="rect">
            <a:avLst/>
          </a:prstGeom>
          <a:noFill/>
        </p:spPr>
        <p:txBody>
          <a:bodyPr wrap="square" rtlCol="0">
            <a:spAutoFit/>
          </a:bodyPr>
          <a:lstStyle/>
          <a:p>
            <a:r>
              <a:rPr lang="en-US" sz="2400" dirty="0">
                <a:latin typeface="+mj-lt"/>
              </a:rPr>
              <a:t>In the last lecture, we introduced the notion of microstates and </a:t>
            </a:r>
            <a:r>
              <a:rPr lang="en-US" sz="2400" dirty="0" err="1">
                <a:latin typeface="+mj-lt"/>
              </a:rPr>
              <a:t>macrostates</a:t>
            </a:r>
            <a:r>
              <a:rPr lang="en-US" sz="2400" dirty="0">
                <a:latin typeface="+mj-lt"/>
              </a:rPr>
              <a:t>, introducing the  multiplicity distribution </a:t>
            </a:r>
            <a:r>
              <a:rPr lang="en-US" sz="2400" i="1" dirty="0">
                <a:latin typeface="Symbol" panose="05050102010706020507" pitchFamily="18" charset="2"/>
              </a:rPr>
              <a:t>W</a:t>
            </a:r>
            <a:r>
              <a:rPr lang="en-US" sz="2400" i="1" dirty="0">
                <a:latin typeface="+mj-lt"/>
              </a:rPr>
              <a:t>(</a:t>
            </a:r>
            <a:r>
              <a:rPr lang="en-US" sz="2400" i="1" dirty="0" err="1">
                <a:latin typeface="+mj-lt"/>
              </a:rPr>
              <a:t>N,n</a:t>
            </a:r>
            <a:r>
              <a:rPr lang="en-US" sz="2400" i="1" dirty="0">
                <a:latin typeface="+mj-lt"/>
              </a:rPr>
              <a:t>).  </a:t>
            </a:r>
            <a:r>
              <a:rPr lang="en-US" sz="2400" dirty="0">
                <a:latin typeface="+mj-lt"/>
              </a:rPr>
              <a:t>Here we will first focus on the example  of a spin ½ system where an example</a:t>
            </a:r>
          </a:p>
          <a:p>
            <a:r>
              <a:rPr lang="en-US" sz="2400" dirty="0">
                <a:latin typeface="+mj-lt"/>
              </a:rPr>
              <a:t>microstate may be </a:t>
            </a:r>
          </a:p>
        </p:txBody>
      </p:sp>
      <p:pic>
        <p:nvPicPr>
          <p:cNvPr id="6" name="Picture 5">
            <a:extLst>
              <a:ext uri="{FF2B5EF4-FFF2-40B4-BE49-F238E27FC236}">
                <a16:creationId xmlns:a16="http://schemas.microsoft.com/office/drawing/2014/main" id="{C934736B-7475-4B65-9135-0DBEDA044A3A}"/>
              </a:ext>
            </a:extLst>
          </p:cNvPr>
          <p:cNvPicPr>
            <a:picLocks noChangeAspect="1"/>
          </p:cNvPicPr>
          <p:nvPr/>
        </p:nvPicPr>
        <p:blipFill rotWithShape="1">
          <a:blip r:embed="rId3"/>
          <a:srcRect t="29179"/>
          <a:stretch/>
        </p:blipFill>
        <p:spPr>
          <a:xfrm>
            <a:off x="304800" y="2536924"/>
            <a:ext cx="8610600" cy="2219325"/>
          </a:xfrm>
          <a:prstGeom prst="rect">
            <a:avLst/>
          </a:prstGeom>
        </p:spPr>
      </p:pic>
      <p:graphicFrame>
        <p:nvGraphicFramePr>
          <p:cNvPr id="7" name="Object 6">
            <a:extLst>
              <a:ext uri="{FF2B5EF4-FFF2-40B4-BE49-F238E27FC236}">
                <a16:creationId xmlns:a16="http://schemas.microsoft.com/office/drawing/2014/main" id="{3862EE5B-55AE-4740-B5CE-8006C87B7D48}"/>
              </a:ext>
            </a:extLst>
          </p:cNvPr>
          <p:cNvGraphicFramePr>
            <a:graphicFrameLocks noChangeAspect="1"/>
          </p:cNvGraphicFramePr>
          <p:nvPr>
            <p:extLst>
              <p:ext uri="{D42A27DB-BD31-4B8C-83A1-F6EECF244321}">
                <p14:modId xmlns:p14="http://schemas.microsoft.com/office/powerpoint/2010/main" val="340530600"/>
              </p:ext>
            </p:extLst>
          </p:nvPr>
        </p:nvGraphicFramePr>
        <p:xfrm>
          <a:off x="663729" y="4896981"/>
          <a:ext cx="7892742" cy="1257251"/>
        </p:xfrm>
        <a:graphic>
          <a:graphicData uri="http://schemas.openxmlformats.org/presentationml/2006/ole">
            <mc:AlternateContent xmlns:mc="http://schemas.openxmlformats.org/markup-compatibility/2006">
              <mc:Choice xmlns:v="urn:schemas-microsoft-com:vml" Requires="v">
                <p:oleObj spid="_x0000_s10252" name="Equation" r:id="rId4" imgW="2869920" imgH="457200" progId="Equation.DSMT4">
                  <p:embed/>
                </p:oleObj>
              </mc:Choice>
              <mc:Fallback>
                <p:oleObj name="Equation" r:id="rId4" imgW="2869920" imgH="457200" progId="Equation.DSMT4">
                  <p:embed/>
                  <p:pic>
                    <p:nvPicPr>
                      <p:cNvPr id="0" name=""/>
                      <p:cNvPicPr/>
                      <p:nvPr/>
                    </p:nvPicPr>
                    <p:blipFill>
                      <a:blip r:embed="rId5"/>
                      <a:stretch>
                        <a:fillRect/>
                      </a:stretch>
                    </p:blipFill>
                    <p:spPr>
                      <a:xfrm>
                        <a:off x="663729" y="4896981"/>
                        <a:ext cx="7892742" cy="1257251"/>
                      </a:xfrm>
                      <a:prstGeom prst="rect">
                        <a:avLst/>
                      </a:prstGeom>
                    </p:spPr>
                  </p:pic>
                </p:oleObj>
              </mc:Fallback>
            </mc:AlternateContent>
          </a:graphicData>
        </a:graphic>
      </p:graphicFrame>
    </p:spTree>
    <p:extLst>
      <p:ext uri="{BB962C8B-B14F-4D97-AF65-F5344CB8AC3E}">
        <p14:creationId xmlns:p14="http://schemas.microsoft.com/office/powerpoint/2010/main" val="3756940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EE0E3-F764-4A72-B862-9E30FE7880EF}"/>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3F6F0A2-36E3-4551-AC64-C65B4EF9FF3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6ECDE7F5-C830-4F58-B742-986C8847E1D9}"/>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EA40B7C6-7385-46AA-9583-AEED14A2458B}"/>
              </a:ext>
            </a:extLst>
          </p:cNvPr>
          <p:cNvPicPr>
            <a:picLocks noChangeAspect="1"/>
          </p:cNvPicPr>
          <p:nvPr/>
        </p:nvPicPr>
        <p:blipFill rotWithShape="1">
          <a:blip r:embed="rId3"/>
          <a:srcRect l="32743" t="29179" r="9734" b="42353"/>
          <a:stretch/>
        </p:blipFill>
        <p:spPr>
          <a:xfrm>
            <a:off x="152400" y="174392"/>
            <a:ext cx="8686800" cy="1564564"/>
          </a:xfrm>
          <a:prstGeom prst="rect">
            <a:avLst/>
          </a:prstGeom>
        </p:spPr>
      </p:pic>
      <p:sp>
        <p:nvSpPr>
          <p:cNvPr id="6" name="TextBox 5">
            <a:extLst>
              <a:ext uri="{FF2B5EF4-FFF2-40B4-BE49-F238E27FC236}">
                <a16:creationId xmlns:a16="http://schemas.microsoft.com/office/drawing/2014/main" id="{704963D5-4094-4F4D-8BC1-C75A742C1AB5}"/>
              </a:ext>
            </a:extLst>
          </p:cNvPr>
          <p:cNvSpPr txBox="1"/>
          <p:nvPr/>
        </p:nvSpPr>
        <p:spPr>
          <a:xfrm>
            <a:off x="152400" y="136525"/>
            <a:ext cx="6019800" cy="461665"/>
          </a:xfrm>
          <a:prstGeom prst="rect">
            <a:avLst/>
          </a:prstGeom>
          <a:noFill/>
        </p:spPr>
        <p:txBody>
          <a:bodyPr wrap="square" rtlCol="0">
            <a:spAutoFit/>
          </a:bodyPr>
          <a:lstStyle/>
          <a:p>
            <a:r>
              <a:rPr lang="en-US" sz="2400" dirty="0">
                <a:latin typeface="+mj-lt"/>
              </a:rPr>
              <a:t>Example microstate</a:t>
            </a:r>
          </a:p>
        </p:txBody>
      </p:sp>
      <p:graphicFrame>
        <p:nvGraphicFramePr>
          <p:cNvPr id="7" name="Object 6">
            <a:extLst>
              <a:ext uri="{FF2B5EF4-FFF2-40B4-BE49-F238E27FC236}">
                <a16:creationId xmlns:a16="http://schemas.microsoft.com/office/drawing/2014/main" id="{FE952F64-CBCF-43FC-B05E-959FF052EA74}"/>
              </a:ext>
            </a:extLst>
          </p:cNvPr>
          <p:cNvGraphicFramePr>
            <a:graphicFrameLocks noChangeAspect="1"/>
          </p:cNvGraphicFramePr>
          <p:nvPr>
            <p:extLst>
              <p:ext uri="{D42A27DB-BD31-4B8C-83A1-F6EECF244321}">
                <p14:modId xmlns:p14="http://schemas.microsoft.com/office/powerpoint/2010/main" val="3287957234"/>
              </p:ext>
            </p:extLst>
          </p:nvPr>
        </p:nvGraphicFramePr>
        <p:xfrm>
          <a:off x="609600" y="1773510"/>
          <a:ext cx="7213600" cy="4138613"/>
        </p:xfrm>
        <a:graphic>
          <a:graphicData uri="http://schemas.openxmlformats.org/presentationml/2006/ole">
            <mc:AlternateContent xmlns:mc="http://schemas.openxmlformats.org/markup-compatibility/2006">
              <mc:Choice xmlns:v="urn:schemas-microsoft-com:vml" Requires="v">
                <p:oleObj spid="_x0000_s11275" name="Equation" r:id="rId4" imgW="3873240" imgH="2222280" progId="Equation.DSMT4">
                  <p:embed/>
                </p:oleObj>
              </mc:Choice>
              <mc:Fallback>
                <p:oleObj name="Equation" r:id="rId4" imgW="3873240" imgH="2222280" progId="Equation.DSMT4">
                  <p:embed/>
                  <p:pic>
                    <p:nvPicPr>
                      <p:cNvPr id="0" name=""/>
                      <p:cNvPicPr/>
                      <p:nvPr/>
                    </p:nvPicPr>
                    <p:blipFill>
                      <a:blip r:embed="rId5"/>
                      <a:stretch>
                        <a:fillRect/>
                      </a:stretch>
                    </p:blipFill>
                    <p:spPr>
                      <a:xfrm>
                        <a:off x="609600" y="1773510"/>
                        <a:ext cx="7213600" cy="4138613"/>
                      </a:xfrm>
                      <a:prstGeom prst="rect">
                        <a:avLst/>
                      </a:prstGeom>
                    </p:spPr>
                  </p:pic>
                </p:oleObj>
              </mc:Fallback>
            </mc:AlternateContent>
          </a:graphicData>
        </a:graphic>
      </p:graphicFrame>
    </p:spTree>
    <p:extLst>
      <p:ext uri="{BB962C8B-B14F-4D97-AF65-F5344CB8AC3E}">
        <p14:creationId xmlns:p14="http://schemas.microsoft.com/office/powerpoint/2010/main" val="35531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91A529-31DE-43FC-B184-AC5244286A35}"/>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52EFB8C2-E25D-4E68-81FA-2CF9B97D03EC}"/>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8A24045D-D1BD-46CE-9AA5-DD293E6A0345}"/>
              </a:ext>
            </a:extLst>
          </p:cNvPr>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a:extLst>
              <a:ext uri="{FF2B5EF4-FFF2-40B4-BE49-F238E27FC236}">
                <a16:creationId xmlns:a16="http://schemas.microsoft.com/office/drawing/2014/main" id="{311F25DC-C99A-42A4-B0F4-D50CEC0B59F1}"/>
              </a:ext>
            </a:extLst>
          </p:cNvPr>
          <p:cNvGraphicFramePr>
            <a:graphicFrameLocks noChangeAspect="1"/>
          </p:cNvGraphicFramePr>
          <p:nvPr>
            <p:extLst>
              <p:ext uri="{D42A27DB-BD31-4B8C-83A1-F6EECF244321}">
                <p14:modId xmlns:p14="http://schemas.microsoft.com/office/powerpoint/2010/main" val="2749093024"/>
              </p:ext>
            </p:extLst>
          </p:nvPr>
        </p:nvGraphicFramePr>
        <p:xfrm>
          <a:off x="685800" y="185530"/>
          <a:ext cx="6139266" cy="968375"/>
        </p:xfrm>
        <a:graphic>
          <a:graphicData uri="http://schemas.openxmlformats.org/presentationml/2006/ole">
            <mc:AlternateContent xmlns:mc="http://schemas.openxmlformats.org/markup-compatibility/2006">
              <mc:Choice xmlns:v="urn:schemas-microsoft-com:vml" Requires="v">
                <p:oleObj spid="_x0000_s12297" name="Equation" r:id="rId3" imgW="2606102" imgH="411480" progId="Equation.DSMT4">
                  <p:embed/>
                </p:oleObj>
              </mc:Choice>
              <mc:Fallback>
                <p:oleObj name="Equation" r:id="rId3" imgW="2606102" imgH="411480" progId="Equation.DSMT4">
                  <p:embed/>
                  <p:pic>
                    <p:nvPicPr>
                      <p:cNvPr id="0" name=""/>
                      <p:cNvPicPr/>
                      <p:nvPr/>
                    </p:nvPicPr>
                    <p:blipFill>
                      <a:blip r:embed="rId4"/>
                      <a:stretch>
                        <a:fillRect/>
                      </a:stretch>
                    </p:blipFill>
                    <p:spPr>
                      <a:xfrm>
                        <a:off x="685800" y="185530"/>
                        <a:ext cx="6139266" cy="968375"/>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541F33A8-9FF7-4AA7-8253-34FC96A9A351}"/>
              </a:ext>
            </a:extLst>
          </p:cNvPr>
          <p:cNvPicPr>
            <a:picLocks noChangeAspect="1"/>
          </p:cNvPicPr>
          <p:nvPr/>
        </p:nvPicPr>
        <p:blipFill>
          <a:blip r:embed="rId5"/>
          <a:stretch>
            <a:fillRect/>
          </a:stretch>
        </p:blipFill>
        <p:spPr>
          <a:xfrm>
            <a:off x="5768009" y="2290762"/>
            <a:ext cx="2895600" cy="2895600"/>
          </a:xfrm>
          <a:prstGeom prst="rect">
            <a:avLst/>
          </a:prstGeom>
        </p:spPr>
      </p:pic>
      <p:pic>
        <p:nvPicPr>
          <p:cNvPr id="7" name="Picture 6">
            <a:extLst>
              <a:ext uri="{FF2B5EF4-FFF2-40B4-BE49-F238E27FC236}">
                <a16:creationId xmlns:a16="http://schemas.microsoft.com/office/drawing/2014/main" id="{221987C9-DF06-42B5-A742-282B828EE815}"/>
              </a:ext>
            </a:extLst>
          </p:cNvPr>
          <p:cNvPicPr>
            <a:picLocks noChangeAspect="1"/>
          </p:cNvPicPr>
          <p:nvPr/>
        </p:nvPicPr>
        <p:blipFill>
          <a:blip r:embed="rId6"/>
          <a:stretch>
            <a:fillRect/>
          </a:stretch>
        </p:blipFill>
        <p:spPr>
          <a:xfrm>
            <a:off x="2872409" y="2323893"/>
            <a:ext cx="2895600" cy="2895600"/>
          </a:xfrm>
          <a:prstGeom prst="rect">
            <a:avLst/>
          </a:prstGeom>
        </p:spPr>
      </p:pic>
      <p:pic>
        <p:nvPicPr>
          <p:cNvPr id="8" name="Picture 7">
            <a:extLst>
              <a:ext uri="{FF2B5EF4-FFF2-40B4-BE49-F238E27FC236}">
                <a16:creationId xmlns:a16="http://schemas.microsoft.com/office/drawing/2014/main" id="{785CB509-8DEE-44A4-8C9F-50E283856820}"/>
              </a:ext>
            </a:extLst>
          </p:cNvPr>
          <p:cNvPicPr>
            <a:picLocks noChangeAspect="1"/>
          </p:cNvPicPr>
          <p:nvPr/>
        </p:nvPicPr>
        <p:blipFill>
          <a:blip r:embed="rId7"/>
          <a:stretch>
            <a:fillRect/>
          </a:stretch>
        </p:blipFill>
        <p:spPr>
          <a:xfrm>
            <a:off x="142875" y="2452065"/>
            <a:ext cx="2762250" cy="2762250"/>
          </a:xfrm>
          <a:prstGeom prst="rect">
            <a:avLst/>
          </a:prstGeom>
        </p:spPr>
      </p:pic>
      <p:sp>
        <p:nvSpPr>
          <p:cNvPr id="9" name="TextBox 8">
            <a:extLst>
              <a:ext uri="{FF2B5EF4-FFF2-40B4-BE49-F238E27FC236}">
                <a16:creationId xmlns:a16="http://schemas.microsoft.com/office/drawing/2014/main" id="{FCBB1B27-9C08-464F-B0F1-CD5B1AFD2B6D}"/>
              </a:ext>
            </a:extLst>
          </p:cNvPr>
          <p:cNvSpPr txBox="1"/>
          <p:nvPr/>
        </p:nvSpPr>
        <p:spPr>
          <a:xfrm>
            <a:off x="762000" y="5410200"/>
            <a:ext cx="1676400" cy="461665"/>
          </a:xfrm>
          <a:prstGeom prst="rect">
            <a:avLst/>
          </a:prstGeom>
          <a:noFill/>
        </p:spPr>
        <p:txBody>
          <a:bodyPr wrap="square" rtlCol="0">
            <a:spAutoFit/>
          </a:bodyPr>
          <a:lstStyle/>
          <a:p>
            <a:r>
              <a:rPr lang="en-US" sz="2400" i="1" dirty="0">
                <a:latin typeface="+mj-lt"/>
              </a:rPr>
              <a:t>N=6</a:t>
            </a:r>
          </a:p>
        </p:txBody>
      </p:sp>
      <p:sp>
        <p:nvSpPr>
          <p:cNvPr id="10" name="TextBox 9">
            <a:extLst>
              <a:ext uri="{FF2B5EF4-FFF2-40B4-BE49-F238E27FC236}">
                <a16:creationId xmlns:a16="http://schemas.microsoft.com/office/drawing/2014/main" id="{5A0FCFB5-FF62-4A5D-BDF9-0F48E6DCC290}"/>
              </a:ext>
            </a:extLst>
          </p:cNvPr>
          <p:cNvSpPr txBox="1"/>
          <p:nvPr/>
        </p:nvSpPr>
        <p:spPr>
          <a:xfrm>
            <a:off x="4108174" y="5410199"/>
            <a:ext cx="1676400" cy="461665"/>
          </a:xfrm>
          <a:prstGeom prst="rect">
            <a:avLst/>
          </a:prstGeom>
          <a:noFill/>
        </p:spPr>
        <p:txBody>
          <a:bodyPr wrap="square" rtlCol="0">
            <a:spAutoFit/>
          </a:bodyPr>
          <a:lstStyle/>
          <a:p>
            <a:r>
              <a:rPr lang="en-US" sz="2400" i="1" dirty="0">
                <a:latin typeface="+mj-lt"/>
              </a:rPr>
              <a:t>N=20</a:t>
            </a:r>
          </a:p>
        </p:txBody>
      </p:sp>
      <p:sp>
        <p:nvSpPr>
          <p:cNvPr id="11" name="TextBox 10">
            <a:extLst>
              <a:ext uri="{FF2B5EF4-FFF2-40B4-BE49-F238E27FC236}">
                <a16:creationId xmlns:a16="http://schemas.microsoft.com/office/drawing/2014/main" id="{F6DAD622-903B-417B-89C5-C2585970FB7E}"/>
              </a:ext>
            </a:extLst>
          </p:cNvPr>
          <p:cNvSpPr txBox="1"/>
          <p:nvPr/>
        </p:nvSpPr>
        <p:spPr>
          <a:xfrm>
            <a:off x="6987209" y="5331767"/>
            <a:ext cx="1676400" cy="461665"/>
          </a:xfrm>
          <a:prstGeom prst="rect">
            <a:avLst/>
          </a:prstGeom>
          <a:noFill/>
        </p:spPr>
        <p:txBody>
          <a:bodyPr wrap="square" rtlCol="0">
            <a:spAutoFit/>
          </a:bodyPr>
          <a:lstStyle/>
          <a:p>
            <a:r>
              <a:rPr lang="en-US" sz="2400" i="1" dirty="0">
                <a:latin typeface="+mj-lt"/>
              </a:rPr>
              <a:t>N=50</a:t>
            </a:r>
          </a:p>
        </p:txBody>
      </p:sp>
    </p:spTree>
    <p:extLst>
      <p:ext uri="{BB962C8B-B14F-4D97-AF65-F5344CB8AC3E}">
        <p14:creationId xmlns:p14="http://schemas.microsoft.com/office/powerpoint/2010/main" val="118087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F5C08-1EA2-4D11-8D61-EE7C87E11C96}"/>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0D6368CF-D5C5-4B4F-AF1B-C136F6E68906}"/>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A10BD4A-6CC4-409B-A932-2AD76BCE683F}"/>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E3149177-D5CF-4383-BBDD-7113A3F71CB0}"/>
              </a:ext>
            </a:extLst>
          </p:cNvPr>
          <p:cNvGraphicFramePr>
            <a:graphicFrameLocks noChangeAspect="1"/>
          </p:cNvGraphicFramePr>
          <p:nvPr>
            <p:extLst>
              <p:ext uri="{D42A27DB-BD31-4B8C-83A1-F6EECF244321}">
                <p14:modId xmlns:p14="http://schemas.microsoft.com/office/powerpoint/2010/main" val="5336489"/>
              </p:ext>
            </p:extLst>
          </p:nvPr>
        </p:nvGraphicFramePr>
        <p:xfrm>
          <a:off x="381000" y="685800"/>
          <a:ext cx="7716838" cy="4486276"/>
        </p:xfrm>
        <a:graphic>
          <a:graphicData uri="http://schemas.openxmlformats.org/presentationml/2006/ole">
            <mc:AlternateContent xmlns:mc="http://schemas.openxmlformats.org/markup-compatibility/2006">
              <mc:Choice xmlns:v="urn:schemas-microsoft-com:vml" Requires="v">
                <p:oleObj spid="_x0000_s13327" name="Equation" r:id="rId3" imgW="3276360" imgH="1904760" progId="Equation.DSMT4">
                  <p:embed/>
                </p:oleObj>
              </mc:Choice>
              <mc:Fallback>
                <p:oleObj name="Equation" r:id="rId3" imgW="3276360" imgH="1904760" progId="Equation.DSMT4">
                  <p:embed/>
                  <p:pic>
                    <p:nvPicPr>
                      <p:cNvPr id="5" name="Object 4">
                        <a:extLst>
                          <a:ext uri="{FF2B5EF4-FFF2-40B4-BE49-F238E27FC236}">
                            <a16:creationId xmlns:a16="http://schemas.microsoft.com/office/drawing/2014/main" id="{311F25DC-C99A-42A4-B0F4-D50CEC0B59F1}"/>
                          </a:ext>
                        </a:extLst>
                      </p:cNvPr>
                      <p:cNvPicPr/>
                      <p:nvPr/>
                    </p:nvPicPr>
                    <p:blipFill>
                      <a:blip r:embed="rId4"/>
                      <a:stretch>
                        <a:fillRect/>
                      </a:stretch>
                    </p:blipFill>
                    <p:spPr>
                      <a:xfrm>
                        <a:off x="381000" y="685800"/>
                        <a:ext cx="7716838" cy="448627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337D1F1-4B83-40BE-90BC-A22EDD730481}"/>
              </a:ext>
            </a:extLst>
          </p:cNvPr>
          <p:cNvGraphicFramePr>
            <a:graphicFrameLocks noChangeAspect="1"/>
          </p:cNvGraphicFramePr>
          <p:nvPr>
            <p:extLst>
              <p:ext uri="{D42A27DB-BD31-4B8C-83A1-F6EECF244321}">
                <p14:modId xmlns:p14="http://schemas.microsoft.com/office/powerpoint/2010/main" val="3593640759"/>
              </p:ext>
            </p:extLst>
          </p:nvPr>
        </p:nvGraphicFramePr>
        <p:xfrm>
          <a:off x="1828800" y="5373722"/>
          <a:ext cx="5927545" cy="820737"/>
        </p:xfrm>
        <a:graphic>
          <a:graphicData uri="http://schemas.openxmlformats.org/presentationml/2006/ole">
            <mc:AlternateContent xmlns:mc="http://schemas.openxmlformats.org/markup-compatibility/2006">
              <mc:Choice xmlns:v="urn:schemas-microsoft-com:vml" Requires="v">
                <p:oleObj spid="_x0000_s13328" name="Equation" r:id="rId5" imgW="3301920" imgH="457200" progId="Equation.DSMT4">
                  <p:embed/>
                </p:oleObj>
              </mc:Choice>
              <mc:Fallback>
                <p:oleObj name="Equation" r:id="rId5" imgW="3301920" imgH="457200" progId="Equation.DSMT4">
                  <p:embed/>
                  <p:pic>
                    <p:nvPicPr>
                      <p:cNvPr id="0" name=""/>
                      <p:cNvPicPr/>
                      <p:nvPr/>
                    </p:nvPicPr>
                    <p:blipFill>
                      <a:blip r:embed="rId6"/>
                      <a:stretch>
                        <a:fillRect/>
                      </a:stretch>
                    </p:blipFill>
                    <p:spPr>
                      <a:xfrm>
                        <a:off x="1828800" y="5373722"/>
                        <a:ext cx="5927545" cy="820737"/>
                      </a:xfrm>
                      <a:prstGeom prst="rect">
                        <a:avLst/>
                      </a:prstGeom>
                    </p:spPr>
                  </p:pic>
                </p:oleObj>
              </mc:Fallback>
            </mc:AlternateContent>
          </a:graphicData>
        </a:graphic>
      </p:graphicFrame>
    </p:spTree>
    <p:extLst>
      <p:ext uri="{BB962C8B-B14F-4D97-AF65-F5344CB8AC3E}">
        <p14:creationId xmlns:p14="http://schemas.microsoft.com/office/powerpoint/2010/main" val="12539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7103E8-5C53-4335-8F7B-10B35F21402E}"/>
              </a:ext>
            </a:extLst>
          </p:cNvPr>
          <p:cNvPicPr>
            <a:picLocks noChangeAspect="1"/>
          </p:cNvPicPr>
          <p:nvPr/>
        </p:nvPicPr>
        <p:blipFill>
          <a:blip r:embed="rId3"/>
          <a:stretch>
            <a:fillRect/>
          </a:stretch>
        </p:blipFill>
        <p:spPr>
          <a:xfrm>
            <a:off x="266700" y="1922393"/>
            <a:ext cx="8877300" cy="4743450"/>
          </a:xfrm>
          <a:prstGeom prst="rect">
            <a:avLst/>
          </a:prstGeom>
        </p:spPr>
      </p:pic>
      <p:sp>
        <p:nvSpPr>
          <p:cNvPr id="2" name="Date Placeholder 1">
            <a:extLst>
              <a:ext uri="{FF2B5EF4-FFF2-40B4-BE49-F238E27FC236}">
                <a16:creationId xmlns:a16="http://schemas.microsoft.com/office/drawing/2014/main" id="{68FD75D2-2F64-49A9-B357-34C3BFD14369}"/>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B77F0DCC-FDE0-48A2-99E2-F1B7F3F56A6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BC35CD4E-2990-41A9-B823-A1396E560960}"/>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0435684F-8E26-4A7C-9DD9-877F2DB4951A}"/>
              </a:ext>
            </a:extLst>
          </p:cNvPr>
          <p:cNvSpPr txBox="1"/>
          <p:nvPr/>
        </p:nvSpPr>
        <p:spPr>
          <a:xfrm>
            <a:off x="457200" y="228600"/>
            <a:ext cx="7315200" cy="461665"/>
          </a:xfrm>
          <a:prstGeom prst="rect">
            <a:avLst/>
          </a:prstGeom>
          <a:noFill/>
        </p:spPr>
        <p:txBody>
          <a:bodyPr wrap="square" rtlCol="0">
            <a:spAutoFit/>
          </a:bodyPr>
          <a:lstStyle/>
          <a:p>
            <a:r>
              <a:rPr lang="en-US" sz="2400" dirty="0">
                <a:latin typeface="+mj-lt"/>
              </a:rPr>
              <a:t>Small digression --</a:t>
            </a:r>
          </a:p>
        </p:txBody>
      </p:sp>
      <p:graphicFrame>
        <p:nvGraphicFramePr>
          <p:cNvPr id="6" name="Object 5">
            <a:extLst>
              <a:ext uri="{FF2B5EF4-FFF2-40B4-BE49-F238E27FC236}">
                <a16:creationId xmlns:a16="http://schemas.microsoft.com/office/drawing/2014/main" id="{90115056-768C-42DD-9858-2842264856FC}"/>
              </a:ext>
            </a:extLst>
          </p:cNvPr>
          <p:cNvGraphicFramePr>
            <a:graphicFrameLocks noChangeAspect="1"/>
          </p:cNvGraphicFramePr>
          <p:nvPr>
            <p:extLst>
              <p:ext uri="{D42A27DB-BD31-4B8C-83A1-F6EECF244321}">
                <p14:modId xmlns:p14="http://schemas.microsoft.com/office/powerpoint/2010/main" val="1655259616"/>
              </p:ext>
            </p:extLst>
          </p:nvPr>
        </p:nvGraphicFramePr>
        <p:xfrm>
          <a:off x="990600" y="838200"/>
          <a:ext cx="7154333" cy="990600"/>
        </p:xfrm>
        <a:graphic>
          <a:graphicData uri="http://schemas.openxmlformats.org/presentationml/2006/ole">
            <mc:AlternateContent xmlns:mc="http://schemas.openxmlformats.org/markup-compatibility/2006">
              <mc:Choice xmlns:v="urn:schemas-microsoft-com:vml" Requires="v">
                <p:oleObj spid="_x0000_s17413" name="Equation" r:id="rId4" imgW="3301920" imgH="457200" progId="Equation.DSMT4">
                  <p:embed/>
                </p:oleObj>
              </mc:Choice>
              <mc:Fallback>
                <p:oleObj name="Equation" r:id="rId4" imgW="3301920" imgH="457200" progId="Equation.DSMT4">
                  <p:embed/>
                  <p:pic>
                    <p:nvPicPr>
                      <p:cNvPr id="6" name="Object 5">
                        <a:extLst>
                          <a:ext uri="{FF2B5EF4-FFF2-40B4-BE49-F238E27FC236}">
                            <a16:creationId xmlns:a16="http://schemas.microsoft.com/office/drawing/2014/main" id="{4337D1F1-4B83-40BE-90BC-A22EDD730481}"/>
                          </a:ext>
                        </a:extLst>
                      </p:cNvPr>
                      <p:cNvPicPr/>
                      <p:nvPr/>
                    </p:nvPicPr>
                    <p:blipFill>
                      <a:blip r:embed="rId5"/>
                      <a:stretch>
                        <a:fillRect/>
                      </a:stretch>
                    </p:blipFill>
                    <p:spPr>
                      <a:xfrm>
                        <a:off x="990600" y="838200"/>
                        <a:ext cx="7154333" cy="9906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7DA1DDD-B737-4646-8F9B-0C4FE2A0BC4D}"/>
              </a:ext>
            </a:extLst>
          </p:cNvPr>
          <p:cNvGraphicFramePr>
            <a:graphicFrameLocks noChangeAspect="1"/>
          </p:cNvGraphicFramePr>
          <p:nvPr>
            <p:extLst>
              <p:ext uri="{D42A27DB-BD31-4B8C-83A1-F6EECF244321}">
                <p14:modId xmlns:p14="http://schemas.microsoft.com/office/powerpoint/2010/main" val="2440339949"/>
              </p:ext>
            </p:extLst>
          </p:nvPr>
        </p:nvGraphicFramePr>
        <p:xfrm>
          <a:off x="1054104" y="2221141"/>
          <a:ext cx="6718296" cy="839787"/>
        </p:xfrm>
        <a:graphic>
          <a:graphicData uri="http://schemas.openxmlformats.org/presentationml/2006/ole">
            <mc:AlternateContent xmlns:mc="http://schemas.openxmlformats.org/markup-compatibility/2006">
              <mc:Choice xmlns:v="urn:schemas-microsoft-com:vml" Requires="v">
                <p:oleObj spid="_x0000_s17414" name="Equation" r:id="rId6" imgW="2438280" imgH="304560" progId="Equation.DSMT4">
                  <p:embed/>
                </p:oleObj>
              </mc:Choice>
              <mc:Fallback>
                <p:oleObj name="Equation" r:id="rId6" imgW="2438280" imgH="304560" progId="Equation.DSMT4">
                  <p:embed/>
                  <p:pic>
                    <p:nvPicPr>
                      <p:cNvPr id="0" name=""/>
                      <p:cNvPicPr/>
                      <p:nvPr/>
                    </p:nvPicPr>
                    <p:blipFill>
                      <a:blip r:embed="rId7"/>
                      <a:stretch>
                        <a:fillRect/>
                      </a:stretch>
                    </p:blipFill>
                    <p:spPr>
                      <a:xfrm>
                        <a:off x="1054104" y="2221141"/>
                        <a:ext cx="6718296" cy="839787"/>
                      </a:xfrm>
                      <a:prstGeom prst="rect">
                        <a:avLst/>
                      </a:prstGeom>
                    </p:spPr>
                  </p:pic>
                </p:oleObj>
              </mc:Fallback>
            </mc:AlternateContent>
          </a:graphicData>
        </a:graphic>
      </p:graphicFrame>
    </p:spTree>
    <p:extLst>
      <p:ext uri="{BB962C8B-B14F-4D97-AF65-F5344CB8AC3E}">
        <p14:creationId xmlns:p14="http://schemas.microsoft.com/office/powerpoint/2010/main" val="167816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84901-34C2-403D-91EC-F29E6BAD2070}"/>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25B5D0FF-4372-41FA-BFF0-859DB584470F}"/>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87E72160-1EFF-4D7A-B73F-9559C8CFFBF7}"/>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9" name="Object 8">
            <a:extLst>
              <a:ext uri="{FF2B5EF4-FFF2-40B4-BE49-F238E27FC236}">
                <a16:creationId xmlns:a16="http://schemas.microsoft.com/office/drawing/2014/main" id="{BDCFBB46-4255-4B3C-9251-B7939040F6A5}"/>
              </a:ext>
            </a:extLst>
          </p:cNvPr>
          <p:cNvGraphicFramePr>
            <a:graphicFrameLocks noChangeAspect="1"/>
          </p:cNvGraphicFramePr>
          <p:nvPr>
            <p:extLst>
              <p:ext uri="{D42A27DB-BD31-4B8C-83A1-F6EECF244321}">
                <p14:modId xmlns:p14="http://schemas.microsoft.com/office/powerpoint/2010/main" val="3082343156"/>
              </p:ext>
            </p:extLst>
          </p:nvPr>
        </p:nvGraphicFramePr>
        <p:xfrm>
          <a:off x="165100" y="609600"/>
          <a:ext cx="7454900" cy="2117725"/>
        </p:xfrm>
        <a:graphic>
          <a:graphicData uri="http://schemas.openxmlformats.org/presentationml/2006/ole">
            <mc:AlternateContent xmlns:mc="http://schemas.openxmlformats.org/markup-compatibility/2006">
              <mc:Choice xmlns:v="urn:schemas-microsoft-com:vml" Requires="v">
                <p:oleObj spid="_x0000_s7217" name="Equation" r:id="rId3" imgW="4114800" imgH="1168200" progId="Equation.DSMT4">
                  <p:embed/>
                </p:oleObj>
              </mc:Choice>
              <mc:Fallback>
                <p:oleObj name="Equation" r:id="rId3" imgW="4114800" imgH="1168200" progId="Equation.DSMT4">
                  <p:embed/>
                  <p:pic>
                    <p:nvPicPr>
                      <p:cNvPr id="0" name=""/>
                      <p:cNvPicPr/>
                      <p:nvPr/>
                    </p:nvPicPr>
                    <p:blipFill>
                      <a:blip r:embed="rId4"/>
                      <a:stretch>
                        <a:fillRect/>
                      </a:stretch>
                    </p:blipFill>
                    <p:spPr>
                      <a:xfrm>
                        <a:off x="165100" y="609600"/>
                        <a:ext cx="7454900" cy="211772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C910A16-26E3-40C4-ACA4-FAB1FB0B675B}"/>
              </a:ext>
            </a:extLst>
          </p:cNvPr>
          <p:cNvGraphicFramePr>
            <a:graphicFrameLocks noChangeAspect="1"/>
          </p:cNvGraphicFramePr>
          <p:nvPr>
            <p:extLst>
              <p:ext uri="{D42A27DB-BD31-4B8C-83A1-F6EECF244321}">
                <p14:modId xmlns:p14="http://schemas.microsoft.com/office/powerpoint/2010/main" val="2869953439"/>
              </p:ext>
            </p:extLst>
          </p:nvPr>
        </p:nvGraphicFramePr>
        <p:xfrm>
          <a:off x="495300" y="2770273"/>
          <a:ext cx="5257800" cy="3596137"/>
        </p:xfrm>
        <a:graphic>
          <a:graphicData uri="http://schemas.openxmlformats.org/presentationml/2006/ole">
            <mc:AlternateContent xmlns:mc="http://schemas.openxmlformats.org/markup-compatibility/2006">
              <mc:Choice xmlns:v="urn:schemas-microsoft-com:vml" Requires="v">
                <p:oleObj spid="_x0000_s7218" name="Equation" r:id="rId5" imgW="2692080" imgH="1841400" progId="Equation.DSMT4">
                  <p:embed/>
                </p:oleObj>
              </mc:Choice>
              <mc:Fallback>
                <p:oleObj name="Equation" r:id="rId5" imgW="2692080" imgH="1841400" progId="Equation.DSMT4">
                  <p:embed/>
                  <p:pic>
                    <p:nvPicPr>
                      <p:cNvPr id="0" name=""/>
                      <p:cNvPicPr/>
                      <p:nvPr/>
                    </p:nvPicPr>
                    <p:blipFill>
                      <a:blip r:embed="rId6"/>
                      <a:stretch>
                        <a:fillRect/>
                      </a:stretch>
                    </p:blipFill>
                    <p:spPr>
                      <a:xfrm>
                        <a:off x="495300" y="2770273"/>
                        <a:ext cx="5257800" cy="3596137"/>
                      </a:xfrm>
                      <a:prstGeom prst="rect">
                        <a:avLst/>
                      </a:prstGeom>
                    </p:spPr>
                  </p:pic>
                </p:oleObj>
              </mc:Fallback>
            </mc:AlternateContent>
          </a:graphicData>
        </a:graphic>
      </p:graphicFrame>
    </p:spTree>
    <p:extLst>
      <p:ext uri="{BB962C8B-B14F-4D97-AF65-F5344CB8AC3E}">
        <p14:creationId xmlns:p14="http://schemas.microsoft.com/office/powerpoint/2010/main" val="11470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80300-7AF2-484A-87AB-0F69AE1991A7}"/>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5DE765A3-1F2D-4997-8615-5D86F35FCB9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6BE262F-E1BB-4851-81D6-E64BC9A952EC}"/>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6BA58896-99C7-40DC-976D-C4C8917D8B72}"/>
              </a:ext>
            </a:extLst>
          </p:cNvPr>
          <p:cNvSpPr txBox="1"/>
          <p:nvPr/>
        </p:nvSpPr>
        <p:spPr>
          <a:xfrm>
            <a:off x="228600" y="228600"/>
            <a:ext cx="8915400" cy="461665"/>
          </a:xfrm>
          <a:prstGeom prst="rect">
            <a:avLst/>
          </a:prstGeom>
          <a:noFill/>
        </p:spPr>
        <p:txBody>
          <a:bodyPr wrap="square" rtlCol="0">
            <a:spAutoFit/>
          </a:bodyPr>
          <a:lstStyle/>
          <a:p>
            <a:r>
              <a:rPr lang="en-US" sz="2400" dirty="0">
                <a:latin typeface="+mj-lt"/>
              </a:rPr>
              <a:t>Comparison of binomial probability and Gaussian probability</a:t>
            </a:r>
          </a:p>
        </p:txBody>
      </p:sp>
      <p:pic>
        <p:nvPicPr>
          <p:cNvPr id="6" name="Picture 5">
            <a:extLst>
              <a:ext uri="{FF2B5EF4-FFF2-40B4-BE49-F238E27FC236}">
                <a16:creationId xmlns:a16="http://schemas.microsoft.com/office/drawing/2014/main" id="{B82AC982-43FB-4422-ADF9-D047AFF13E19}"/>
              </a:ext>
            </a:extLst>
          </p:cNvPr>
          <p:cNvPicPr>
            <a:picLocks noChangeAspect="1"/>
          </p:cNvPicPr>
          <p:nvPr/>
        </p:nvPicPr>
        <p:blipFill>
          <a:blip r:embed="rId2"/>
          <a:stretch>
            <a:fillRect/>
          </a:stretch>
        </p:blipFill>
        <p:spPr>
          <a:xfrm>
            <a:off x="4726057" y="1876425"/>
            <a:ext cx="3981450" cy="3981450"/>
          </a:xfrm>
          <a:prstGeom prst="rect">
            <a:avLst/>
          </a:prstGeom>
        </p:spPr>
      </p:pic>
      <p:pic>
        <p:nvPicPr>
          <p:cNvPr id="7" name="Picture 6">
            <a:extLst>
              <a:ext uri="{FF2B5EF4-FFF2-40B4-BE49-F238E27FC236}">
                <a16:creationId xmlns:a16="http://schemas.microsoft.com/office/drawing/2014/main" id="{2579C228-337E-4D9B-9821-BECE3B17C1F2}"/>
              </a:ext>
            </a:extLst>
          </p:cNvPr>
          <p:cNvPicPr>
            <a:picLocks noChangeAspect="1"/>
          </p:cNvPicPr>
          <p:nvPr/>
        </p:nvPicPr>
        <p:blipFill>
          <a:blip r:embed="rId3"/>
          <a:stretch>
            <a:fillRect/>
          </a:stretch>
        </p:blipFill>
        <p:spPr>
          <a:xfrm>
            <a:off x="400050" y="1981200"/>
            <a:ext cx="3771900" cy="3771900"/>
          </a:xfrm>
          <a:prstGeom prst="rect">
            <a:avLst/>
          </a:prstGeom>
        </p:spPr>
      </p:pic>
      <p:sp>
        <p:nvSpPr>
          <p:cNvPr id="8" name="TextBox 7">
            <a:extLst>
              <a:ext uri="{FF2B5EF4-FFF2-40B4-BE49-F238E27FC236}">
                <a16:creationId xmlns:a16="http://schemas.microsoft.com/office/drawing/2014/main" id="{B1836D30-8AED-4254-9F56-1FE8F0906153}"/>
              </a:ext>
            </a:extLst>
          </p:cNvPr>
          <p:cNvSpPr txBox="1"/>
          <p:nvPr/>
        </p:nvSpPr>
        <p:spPr>
          <a:xfrm>
            <a:off x="990600" y="5753100"/>
            <a:ext cx="2133600" cy="461665"/>
          </a:xfrm>
          <a:prstGeom prst="rect">
            <a:avLst/>
          </a:prstGeom>
          <a:noFill/>
        </p:spPr>
        <p:txBody>
          <a:bodyPr wrap="square" rtlCol="0">
            <a:spAutoFit/>
          </a:bodyPr>
          <a:lstStyle/>
          <a:p>
            <a:r>
              <a:rPr lang="en-US" sz="2400" i="1" dirty="0">
                <a:latin typeface="+mj-lt"/>
              </a:rPr>
              <a:t>N=6</a:t>
            </a:r>
          </a:p>
        </p:txBody>
      </p:sp>
      <p:sp>
        <p:nvSpPr>
          <p:cNvPr id="9" name="TextBox 8">
            <a:extLst>
              <a:ext uri="{FF2B5EF4-FFF2-40B4-BE49-F238E27FC236}">
                <a16:creationId xmlns:a16="http://schemas.microsoft.com/office/drawing/2014/main" id="{BF2BDD7A-EF22-4F53-A9A5-A39EF0FACEEA}"/>
              </a:ext>
            </a:extLst>
          </p:cNvPr>
          <p:cNvSpPr txBox="1"/>
          <p:nvPr/>
        </p:nvSpPr>
        <p:spPr>
          <a:xfrm>
            <a:off x="5649982" y="5768627"/>
            <a:ext cx="2133600" cy="461665"/>
          </a:xfrm>
          <a:prstGeom prst="rect">
            <a:avLst/>
          </a:prstGeom>
          <a:noFill/>
        </p:spPr>
        <p:txBody>
          <a:bodyPr wrap="square" rtlCol="0">
            <a:spAutoFit/>
          </a:bodyPr>
          <a:lstStyle/>
          <a:p>
            <a:r>
              <a:rPr lang="en-US" sz="2400" i="1" dirty="0">
                <a:latin typeface="+mj-lt"/>
              </a:rPr>
              <a:t>N=20</a:t>
            </a:r>
          </a:p>
        </p:txBody>
      </p:sp>
      <p:sp>
        <p:nvSpPr>
          <p:cNvPr id="10" name="TextBox 9">
            <a:extLst>
              <a:ext uri="{FF2B5EF4-FFF2-40B4-BE49-F238E27FC236}">
                <a16:creationId xmlns:a16="http://schemas.microsoft.com/office/drawing/2014/main" id="{EBFF3769-6A54-4DEA-9C21-82734069CD48}"/>
              </a:ext>
            </a:extLst>
          </p:cNvPr>
          <p:cNvSpPr txBox="1"/>
          <p:nvPr/>
        </p:nvSpPr>
        <p:spPr>
          <a:xfrm>
            <a:off x="1066800" y="708670"/>
            <a:ext cx="2209800" cy="830997"/>
          </a:xfrm>
          <a:prstGeom prst="rect">
            <a:avLst/>
          </a:prstGeom>
          <a:noFill/>
        </p:spPr>
        <p:txBody>
          <a:bodyPr wrap="square" rtlCol="0">
            <a:spAutoFit/>
          </a:bodyPr>
          <a:lstStyle/>
          <a:p>
            <a:r>
              <a:rPr lang="en-US" sz="2400" u="sng" dirty="0">
                <a:solidFill>
                  <a:srgbClr val="FF0000"/>
                </a:solidFill>
                <a:latin typeface="+mj-lt"/>
              </a:rPr>
              <a:t>Binomial</a:t>
            </a:r>
          </a:p>
          <a:p>
            <a:r>
              <a:rPr lang="en-US" sz="2400" u="sng" dirty="0">
                <a:solidFill>
                  <a:srgbClr val="0066FF"/>
                </a:solidFill>
                <a:latin typeface="+mj-lt"/>
              </a:rPr>
              <a:t>Gaussian</a:t>
            </a:r>
          </a:p>
        </p:txBody>
      </p:sp>
    </p:spTree>
    <p:extLst>
      <p:ext uri="{BB962C8B-B14F-4D97-AF65-F5344CB8AC3E}">
        <p14:creationId xmlns:p14="http://schemas.microsoft.com/office/powerpoint/2010/main" val="1109940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15432</TotalTime>
  <Words>479</Words>
  <Application>Microsoft Office PowerPoint</Application>
  <PresentationFormat>On-screen Show (4:3)</PresentationFormat>
  <Paragraphs>73</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Symbol</vt:lpstr>
      <vt:lpstr>Office Theme</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914</cp:revision>
  <cp:lastPrinted>2021-01-31T04:39:24Z</cp:lastPrinted>
  <dcterms:created xsi:type="dcterms:W3CDTF">2012-01-10T18:32:24Z</dcterms:created>
  <dcterms:modified xsi:type="dcterms:W3CDTF">2021-02-07T20:20:30Z</dcterms:modified>
</cp:coreProperties>
</file>