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6" r:id="rId2"/>
    <p:sldId id="324" r:id="rId3"/>
    <p:sldId id="350" r:id="rId4"/>
    <p:sldId id="355" r:id="rId5"/>
    <p:sldId id="351" r:id="rId6"/>
    <p:sldId id="352" r:id="rId7"/>
    <p:sldId id="353" r:id="rId8"/>
    <p:sldId id="354" r:id="rId9"/>
    <p:sldId id="340" r:id="rId10"/>
    <p:sldId id="341" r:id="rId11"/>
    <p:sldId id="342" r:id="rId12"/>
    <p:sldId id="343" r:id="rId13"/>
    <p:sldId id="349" r:id="rId14"/>
    <p:sldId id="339" r:id="rId15"/>
    <p:sldId id="344" r:id="rId16"/>
    <p:sldId id="345" r:id="rId17"/>
    <p:sldId id="346" r:id="rId18"/>
    <p:sldId id="347" r:id="rId19"/>
    <p:sldId id="348" r:id="rId20"/>
    <p:sldId id="356" r:id="rId21"/>
    <p:sldId id="357" r:id="rId22"/>
    <p:sldId id="358"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55" d="100"/>
          <a:sy n="55" d="100"/>
        </p:scale>
        <p:origin x="840" y="43"/>
      </p:cViewPr>
      <p:guideLst>
        <p:guide orient="horz" pos="2160"/>
        <p:guide pos="2880"/>
      </p:guideLst>
    </p:cSldViewPr>
  </p:slideViewPr>
  <p:notesTextViewPr>
    <p:cViewPr>
      <p:scale>
        <a:sx n="1" d="1"/>
        <a:sy n="1" d="1"/>
      </p:scale>
      <p:origin x="0" y="0"/>
    </p:cViewPr>
  </p:notesTextViewPr>
  <p:sorterViewPr>
    <p:cViewPr>
      <p:scale>
        <a:sx n="32" d="100"/>
        <a:sy n="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2/9/2021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2/9/2021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microstates and </a:t>
            </a:r>
            <a:r>
              <a:rPr lang="en-US" dirty="0" err="1"/>
              <a:t>macrostates</a:t>
            </a:r>
            <a:r>
              <a:rPr lang="en-US" dirty="0"/>
              <a:t>.   The 2 state example can be described/generalized by use of the binomial distribution which will help us understand how to describe macroscopic systems.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2/08/2021</a:t>
            </a:r>
            <a:endParaRPr lang="en-US" dirty="0"/>
          </a:p>
        </p:txBody>
      </p:sp>
      <p:sp>
        <p:nvSpPr>
          <p:cNvPr id="5" name="Footer Placeholder 4"/>
          <p:cNvSpPr>
            <a:spLocks noGrp="1"/>
          </p:cNvSpPr>
          <p:nvPr>
            <p:ph type="ftr" sz="quarter" idx="11"/>
          </p:nvPr>
        </p:nvSpPr>
        <p:spPr/>
        <p:txBody>
          <a:bodyPr/>
          <a:lstStyle/>
          <a:p>
            <a:r>
              <a:rPr lang="en-US"/>
              <a:t>PHY 341/641  Spring 2021 -- Lecture 6</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2/08/2021</a:t>
            </a:r>
            <a:endParaRPr lang="en-US" dirty="0"/>
          </a:p>
        </p:txBody>
      </p:sp>
      <p:sp>
        <p:nvSpPr>
          <p:cNvPr id="6" name="Footer Placeholder 5"/>
          <p:cNvSpPr>
            <a:spLocks noGrp="1"/>
          </p:cNvSpPr>
          <p:nvPr>
            <p:ph type="ftr" sz="quarter" idx="11"/>
          </p:nvPr>
        </p:nvSpPr>
        <p:spPr/>
        <p:txBody>
          <a:bodyPr/>
          <a:lstStyle/>
          <a:p>
            <a:r>
              <a:rPr lang="en-US"/>
              <a:t>PHY 341/641  Spring 2021 -- Lecture 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2/08/2021</a:t>
            </a:r>
            <a:endParaRPr lang="en-US" dirty="0"/>
          </a:p>
        </p:txBody>
      </p:sp>
      <p:sp>
        <p:nvSpPr>
          <p:cNvPr id="8" name="Footer Placeholder 7"/>
          <p:cNvSpPr>
            <a:spLocks noGrp="1"/>
          </p:cNvSpPr>
          <p:nvPr>
            <p:ph type="ftr" sz="quarter" idx="11"/>
          </p:nvPr>
        </p:nvSpPr>
        <p:spPr/>
        <p:txBody>
          <a:bodyPr/>
          <a:lstStyle/>
          <a:p>
            <a:r>
              <a:rPr lang="en-US"/>
              <a:t>PHY 341/641  Spring 2021 -- Lecture 6</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2/08/2021</a:t>
            </a:r>
            <a:endParaRPr lang="en-US" dirty="0"/>
          </a:p>
        </p:txBody>
      </p:sp>
      <p:sp>
        <p:nvSpPr>
          <p:cNvPr id="4" name="Footer Placeholder 3"/>
          <p:cNvSpPr>
            <a:spLocks noGrp="1"/>
          </p:cNvSpPr>
          <p:nvPr>
            <p:ph type="ftr" sz="quarter" idx="11"/>
          </p:nvPr>
        </p:nvSpPr>
        <p:spPr/>
        <p:txBody>
          <a:bodyPr/>
          <a:lstStyle/>
          <a:p>
            <a:r>
              <a:rPr lang="en-US"/>
              <a:t>PHY 341/641  Spring 2021 -- Lecture 6</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2/08/2021</a:t>
            </a:r>
            <a:endParaRPr lang="en-US" dirty="0"/>
          </a:p>
        </p:txBody>
      </p:sp>
      <p:sp>
        <p:nvSpPr>
          <p:cNvPr id="3" name="Footer Placeholder 2"/>
          <p:cNvSpPr>
            <a:spLocks noGrp="1"/>
          </p:cNvSpPr>
          <p:nvPr>
            <p:ph type="ftr" sz="quarter" idx="11"/>
          </p:nvPr>
        </p:nvSpPr>
        <p:spPr/>
        <p:txBody>
          <a:bodyPr/>
          <a:lstStyle/>
          <a:p>
            <a:r>
              <a:rPr lang="en-US"/>
              <a:t>PHY 341/641  Spring 2021 -- Lecture 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2/08/2021</a:t>
            </a:r>
            <a:endParaRPr lang="en-US" dirty="0"/>
          </a:p>
        </p:txBody>
      </p:sp>
      <p:sp>
        <p:nvSpPr>
          <p:cNvPr id="6" name="Footer Placeholder 5"/>
          <p:cNvSpPr>
            <a:spLocks noGrp="1"/>
          </p:cNvSpPr>
          <p:nvPr>
            <p:ph type="ftr" sz="quarter" idx="11"/>
          </p:nvPr>
        </p:nvSpPr>
        <p:spPr/>
        <p:txBody>
          <a:bodyPr/>
          <a:lstStyle/>
          <a:p>
            <a:r>
              <a:rPr lang="en-US"/>
              <a:t>PHY 341/641  Spring 2021 -- Lecture 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2/08/2021</a:t>
            </a:r>
            <a:endParaRPr lang="en-US" dirty="0"/>
          </a:p>
        </p:txBody>
      </p:sp>
      <p:sp>
        <p:nvSpPr>
          <p:cNvPr id="6" name="Footer Placeholder 5"/>
          <p:cNvSpPr>
            <a:spLocks noGrp="1"/>
          </p:cNvSpPr>
          <p:nvPr>
            <p:ph type="ftr" sz="quarter" idx="11"/>
          </p:nvPr>
        </p:nvSpPr>
        <p:spPr/>
        <p:txBody>
          <a:bodyPr/>
          <a:lstStyle/>
          <a:p>
            <a:r>
              <a:rPr lang="en-US"/>
              <a:t>PHY 341/641  Spring 2021 -- Lecture 6</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2/08/2021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6.bin"/><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13.wmf"/><Relationship Id="rId4"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7.wmf"/><Relationship Id="rId5" Type="http://schemas.openxmlformats.org/officeDocument/2006/relationships/oleObject" Target="../embeddings/oleObject10.bin"/><Relationship Id="rId4" Type="http://schemas.openxmlformats.org/officeDocument/2006/relationships/image" Target="../media/image16.wmf"/></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1.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2.wmf"/><Relationship Id="rId4" Type="http://schemas.openxmlformats.org/officeDocument/2006/relationships/oleObject" Target="../embeddings/oleObject13.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5.wmf"/><Relationship Id="rId5" Type="http://schemas.openxmlformats.org/officeDocument/2006/relationships/oleObject" Target="../embeddings/oleObject15.bin"/><Relationship Id="rId4" Type="http://schemas.openxmlformats.org/officeDocument/2006/relationships/image" Target="../media/image24.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2/08/2021</a:t>
            </a:r>
            <a:endParaRPr lang="en-US" dirty="0"/>
          </a:p>
        </p:txBody>
      </p:sp>
      <p:sp>
        <p:nvSpPr>
          <p:cNvPr id="3" name="Footer Placeholder 2"/>
          <p:cNvSpPr>
            <a:spLocks noGrp="1"/>
          </p:cNvSpPr>
          <p:nvPr>
            <p:ph type="ftr" sz="quarter" idx="11"/>
          </p:nvPr>
        </p:nvSpPr>
        <p:spPr/>
        <p:txBody>
          <a:bodyPr/>
          <a:lstStyle/>
          <a:p>
            <a:r>
              <a:rPr lang="en-US"/>
              <a:t>PHY 341/641  Spring 2021 -- Lecture 6</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816977"/>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Plan for Lecture 6:</a:t>
            </a:r>
          </a:p>
          <a:p>
            <a:pPr algn="ctr"/>
            <a:r>
              <a:rPr lang="en-US" sz="3200" b="1" dirty="0"/>
              <a:t>Distribution of </a:t>
            </a:r>
            <a:r>
              <a:rPr lang="en-US" sz="3200" b="1" dirty="0" err="1"/>
              <a:t>macrostates</a:t>
            </a:r>
            <a:endParaRPr lang="en-US" sz="3200" b="1" dirty="0"/>
          </a:p>
          <a:p>
            <a:pPr marL="457200" lvl="2">
              <a:spcBef>
                <a:spcPct val="50000"/>
              </a:spcBef>
            </a:pPr>
            <a:r>
              <a:rPr lang="en-US" sz="2400" b="1" dirty="0">
                <a:solidFill>
                  <a:schemeClr val="folHlink"/>
                </a:solidFill>
              </a:rPr>
              <a:t>Reading: Chapters 2.3-2.4</a:t>
            </a:r>
          </a:p>
          <a:p>
            <a:pPr lvl="3" indent="-457200">
              <a:spcBef>
                <a:spcPct val="50000"/>
              </a:spcBef>
              <a:buAutoNum type="arabicPeriod"/>
            </a:pPr>
            <a:r>
              <a:rPr lang="en-US" sz="2400" b="1" dirty="0">
                <a:solidFill>
                  <a:schemeClr val="folHlink"/>
                </a:solidFill>
              </a:rPr>
              <a:t>Binomial distribution for small and large samples</a:t>
            </a:r>
          </a:p>
          <a:p>
            <a:pPr lvl="3" indent="-457200">
              <a:spcBef>
                <a:spcPct val="50000"/>
              </a:spcBef>
              <a:buAutoNum type="arabicPeriod"/>
            </a:pPr>
            <a:r>
              <a:rPr lang="en-US" sz="2400" b="1" dirty="0">
                <a:solidFill>
                  <a:schemeClr val="folHlink"/>
                </a:solidFill>
              </a:rPr>
              <a:t>Probability, mean value, variance</a:t>
            </a:r>
          </a:p>
          <a:p>
            <a:pPr lvl="3" indent="-457200">
              <a:spcBef>
                <a:spcPct val="50000"/>
              </a:spcBef>
              <a:buAutoNum type="arabicPeriod"/>
            </a:pPr>
            <a:r>
              <a:rPr lang="en-US" sz="2400" b="1" dirty="0">
                <a:solidFill>
                  <a:schemeClr val="folHlink"/>
                </a:solidFill>
              </a:rPr>
              <a:t>Central limit theorem</a:t>
            </a:r>
          </a:p>
          <a:p>
            <a:pPr marL="1428750" lvl="3" indent="-514350">
              <a:spcBef>
                <a:spcPct val="50000"/>
              </a:spcBef>
              <a:buFont typeface="+mj-lt"/>
              <a:buAutoNum type="arabicPeriod"/>
            </a:pPr>
            <a:r>
              <a:rPr lang="en-US" sz="2400" b="1" dirty="0">
                <a:solidFill>
                  <a:schemeClr val="folHlink"/>
                </a:solidFill>
              </a:rPr>
              <a:t>Stirling’s approximation</a:t>
            </a:r>
          </a:p>
        </p:txBody>
      </p:sp>
      <p:sp>
        <p:nvSpPr>
          <p:cNvPr id="6" name="TextBox 5">
            <a:extLst>
              <a:ext uri="{FF2B5EF4-FFF2-40B4-BE49-F238E27FC236}">
                <a16:creationId xmlns:a16="http://schemas.microsoft.com/office/drawing/2014/main" id="{F4C5B91D-9561-4743-A1D2-EFA8BE515BFF}"/>
              </a:ext>
            </a:extLst>
          </p:cNvPr>
          <p:cNvSpPr txBox="1"/>
          <p:nvPr/>
        </p:nvSpPr>
        <p:spPr>
          <a:xfrm>
            <a:off x="6026727" y="5501219"/>
            <a:ext cx="2895600" cy="584775"/>
          </a:xfrm>
          <a:prstGeom prst="rect">
            <a:avLst/>
          </a:prstGeom>
          <a:noFill/>
        </p:spPr>
        <p:txBody>
          <a:bodyPr wrap="square" rtlCol="0">
            <a:spAutoFit/>
          </a:bodyPr>
          <a:lstStyle/>
          <a:p>
            <a:r>
              <a:rPr lang="en-US" sz="3200" dirty="0">
                <a:latin typeface="+mj-lt"/>
              </a:rPr>
              <a:t>Record!!!</a:t>
            </a: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FEE0E3-F764-4A72-B862-9E30FE7880EF}"/>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73F6F0A2-36E3-4551-AC64-C65B4EF9FF30}"/>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6ECDE7F5-C830-4F58-B742-986C8847E1D9}"/>
              </a:ext>
            </a:extLst>
          </p:cNvPr>
          <p:cNvSpPr>
            <a:spLocks noGrp="1"/>
          </p:cNvSpPr>
          <p:nvPr>
            <p:ph type="sldNum" sz="quarter" idx="12"/>
          </p:nvPr>
        </p:nvSpPr>
        <p:spPr/>
        <p:txBody>
          <a:bodyPr/>
          <a:lstStyle/>
          <a:p>
            <a:fld id="{CE368B07-CEBF-4C80-90AF-53B34FA04CF3}" type="slidenum">
              <a:rPr lang="en-US" smtClean="0"/>
              <a:t>10</a:t>
            </a:fld>
            <a:endParaRPr lang="en-US" dirty="0"/>
          </a:p>
        </p:txBody>
      </p:sp>
      <p:pic>
        <p:nvPicPr>
          <p:cNvPr id="5" name="Picture 4">
            <a:extLst>
              <a:ext uri="{FF2B5EF4-FFF2-40B4-BE49-F238E27FC236}">
                <a16:creationId xmlns:a16="http://schemas.microsoft.com/office/drawing/2014/main" id="{EA40B7C6-7385-46AA-9583-AEED14A2458B}"/>
              </a:ext>
            </a:extLst>
          </p:cNvPr>
          <p:cNvPicPr>
            <a:picLocks noChangeAspect="1"/>
          </p:cNvPicPr>
          <p:nvPr/>
        </p:nvPicPr>
        <p:blipFill rotWithShape="1">
          <a:blip r:embed="rId3"/>
          <a:srcRect l="32743" t="29179" r="9734" b="42353"/>
          <a:stretch/>
        </p:blipFill>
        <p:spPr>
          <a:xfrm>
            <a:off x="152400" y="174392"/>
            <a:ext cx="8686800" cy="1564564"/>
          </a:xfrm>
          <a:prstGeom prst="rect">
            <a:avLst/>
          </a:prstGeom>
        </p:spPr>
      </p:pic>
      <p:sp>
        <p:nvSpPr>
          <p:cNvPr id="6" name="TextBox 5">
            <a:extLst>
              <a:ext uri="{FF2B5EF4-FFF2-40B4-BE49-F238E27FC236}">
                <a16:creationId xmlns:a16="http://schemas.microsoft.com/office/drawing/2014/main" id="{704963D5-4094-4F4D-8BC1-C75A742C1AB5}"/>
              </a:ext>
            </a:extLst>
          </p:cNvPr>
          <p:cNvSpPr txBox="1"/>
          <p:nvPr/>
        </p:nvSpPr>
        <p:spPr>
          <a:xfrm>
            <a:off x="152400" y="136525"/>
            <a:ext cx="6019800" cy="461665"/>
          </a:xfrm>
          <a:prstGeom prst="rect">
            <a:avLst/>
          </a:prstGeom>
          <a:noFill/>
        </p:spPr>
        <p:txBody>
          <a:bodyPr wrap="square" rtlCol="0">
            <a:spAutoFit/>
          </a:bodyPr>
          <a:lstStyle/>
          <a:p>
            <a:r>
              <a:rPr lang="en-US" sz="2400" dirty="0">
                <a:latin typeface="+mj-lt"/>
              </a:rPr>
              <a:t>Example microstate</a:t>
            </a:r>
          </a:p>
        </p:txBody>
      </p:sp>
      <p:graphicFrame>
        <p:nvGraphicFramePr>
          <p:cNvPr id="7" name="Object 6">
            <a:extLst>
              <a:ext uri="{FF2B5EF4-FFF2-40B4-BE49-F238E27FC236}">
                <a16:creationId xmlns:a16="http://schemas.microsoft.com/office/drawing/2014/main" id="{FE952F64-CBCF-43FC-B05E-959FF052EA74}"/>
              </a:ext>
            </a:extLst>
          </p:cNvPr>
          <p:cNvGraphicFramePr>
            <a:graphicFrameLocks noChangeAspect="1"/>
          </p:cNvGraphicFramePr>
          <p:nvPr>
            <p:extLst>
              <p:ext uri="{D42A27DB-BD31-4B8C-83A1-F6EECF244321}">
                <p14:modId xmlns:p14="http://schemas.microsoft.com/office/powerpoint/2010/main" val="737858767"/>
              </p:ext>
            </p:extLst>
          </p:nvPr>
        </p:nvGraphicFramePr>
        <p:xfrm>
          <a:off x="609600" y="1773510"/>
          <a:ext cx="7213600" cy="4138613"/>
        </p:xfrm>
        <a:graphic>
          <a:graphicData uri="http://schemas.openxmlformats.org/presentationml/2006/ole">
            <mc:AlternateContent xmlns:mc="http://schemas.openxmlformats.org/markup-compatibility/2006">
              <mc:Choice xmlns:v="urn:schemas-microsoft-com:vml" Requires="v">
                <p:oleObj spid="_x0000_s11302" name="Equation" r:id="rId4" imgW="3873240" imgH="2222280" progId="Equation.DSMT4">
                  <p:embed/>
                </p:oleObj>
              </mc:Choice>
              <mc:Fallback>
                <p:oleObj name="Equation" r:id="rId4" imgW="3873240" imgH="2222280" progId="Equation.DSMT4">
                  <p:embed/>
                  <p:pic>
                    <p:nvPicPr>
                      <p:cNvPr id="0" name=""/>
                      <p:cNvPicPr/>
                      <p:nvPr/>
                    </p:nvPicPr>
                    <p:blipFill>
                      <a:blip r:embed="rId5"/>
                      <a:stretch>
                        <a:fillRect/>
                      </a:stretch>
                    </p:blipFill>
                    <p:spPr>
                      <a:xfrm>
                        <a:off x="609600" y="1773510"/>
                        <a:ext cx="7213600" cy="4138613"/>
                      </a:xfrm>
                      <a:prstGeom prst="rect">
                        <a:avLst/>
                      </a:prstGeom>
                    </p:spPr>
                  </p:pic>
                </p:oleObj>
              </mc:Fallback>
            </mc:AlternateContent>
          </a:graphicData>
        </a:graphic>
      </p:graphicFrame>
    </p:spTree>
    <p:extLst>
      <p:ext uri="{BB962C8B-B14F-4D97-AF65-F5344CB8AC3E}">
        <p14:creationId xmlns:p14="http://schemas.microsoft.com/office/powerpoint/2010/main" val="355319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91A529-31DE-43FC-B184-AC5244286A35}"/>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52EFB8C2-E25D-4E68-81FA-2CF9B97D03EC}"/>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8A24045D-D1BD-46CE-9AA5-DD293E6A0345}"/>
              </a:ext>
            </a:extLst>
          </p:cNvPr>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a:extLst>
              <a:ext uri="{FF2B5EF4-FFF2-40B4-BE49-F238E27FC236}">
                <a16:creationId xmlns:a16="http://schemas.microsoft.com/office/drawing/2014/main" id="{311F25DC-C99A-42A4-B0F4-D50CEC0B59F1}"/>
              </a:ext>
            </a:extLst>
          </p:cNvPr>
          <p:cNvGraphicFramePr>
            <a:graphicFrameLocks noChangeAspect="1"/>
          </p:cNvGraphicFramePr>
          <p:nvPr>
            <p:extLst>
              <p:ext uri="{D42A27DB-BD31-4B8C-83A1-F6EECF244321}">
                <p14:modId xmlns:p14="http://schemas.microsoft.com/office/powerpoint/2010/main" val="2749093024"/>
              </p:ext>
            </p:extLst>
          </p:nvPr>
        </p:nvGraphicFramePr>
        <p:xfrm>
          <a:off x="685800" y="185530"/>
          <a:ext cx="6139266" cy="968375"/>
        </p:xfrm>
        <a:graphic>
          <a:graphicData uri="http://schemas.openxmlformats.org/presentationml/2006/ole">
            <mc:AlternateContent xmlns:mc="http://schemas.openxmlformats.org/markup-compatibility/2006">
              <mc:Choice xmlns:v="urn:schemas-microsoft-com:vml" Requires="v">
                <p:oleObj spid="_x0000_s12324" name="Equation" r:id="rId3" imgW="2606102" imgH="411480" progId="Equation.DSMT4">
                  <p:embed/>
                </p:oleObj>
              </mc:Choice>
              <mc:Fallback>
                <p:oleObj name="Equation" r:id="rId3" imgW="2606102" imgH="411480" progId="Equation.DSMT4">
                  <p:embed/>
                  <p:pic>
                    <p:nvPicPr>
                      <p:cNvPr id="0" name=""/>
                      <p:cNvPicPr/>
                      <p:nvPr/>
                    </p:nvPicPr>
                    <p:blipFill>
                      <a:blip r:embed="rId4"/>
                      <a:stretch>
                        <a:fillRect/>
                      </a:stretch>
                    </p:blipFill>
                    <p:spPr>
                      <a:xfrm>
                        <a:off x="685800" y="185530"/>
                        <a:ext cx="6139266" cy="968375"/>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541F33A8-9FF7-4AA7-8253-34FC96A9A351}"/>
              </a:ext>
            </a:extLst>
          </p:cNvPr>
          <p:cNvPicPr>
            <a:picLocks noChangeAspect="1"/>
          </p:cNvPicPr>
          <p:nvPr/>
        </p:nvPicPr>
        <p:blipFill>
          <a:blip r:embed="rId5"/>
          <a:stretch>
            <a:fillRect/>
          </a:stretch>
        </p:blipFill>
        <p:spPr>
          <a:xfrm>
            <a:off x="5768009" y="2290762"/>
            <a:ext cx="2895600" cy="2895600"/>
          </a:xfrm>
          <a:prstGeom prst="rect">
            <a:avLst/>
          </a:prstGeom>
        </p:spPr>
      </p:pic>
      <p:pic>
        <p:nvPicPr>
          <p:cNvPr id="7" name="Picture 6">
            <a:extLst>
              <a:ext uri="{FF2B5EF4-FFF2-40B4-BE49-F238E27FC236}">
                <a16:creationId xmlns:a16="http://schemas.microsoft.com/office/drawing/2014/main" id="{221987C9-DF06-42B5-A742-282B828EE815}"/>
              </a:ext>
            </a:extLst>
          </p:cNvPr>
          <p:cNvPicPr>
            <a:picLocks noChangeAspect="1"/>
          </p:cNvPicPr>
          <p:nvPr/>
        </p:nvPicPr>
        <p:blipFill>
          <a:blip r:embed="rId6"/>
          <a:stretch>
            <a:fillRect/>
          </a:stretch>
        </p:blipFill>
        <p:spPr>
          <a:xfrm>
            <a:off x="2872409" y="2323893"/>
            <a:ext cx="2895600" cy="2895600"/>
          </a:xfrm>
          <a:prstGeom prst="rect">
            <a:avLst/>
          </a:prstGeom>
        </p:spPr>
      </p:pic>
      <p:pic>
        <p:nvPicPr>
          <p:cNvPr id="8" name="Picture 7">
            <a:extLst>
              <a:ext uri="{FF2B5EF4-FFF2-40B4-BE49-F238E27FC236}">
                <a16:creationId xmlns:a16="http://schemas.microsoft.com/office/drawing/2014/main" id="{785CB509-8DEE-44A4-8C9F-50E283856820}"/>
              </a:ext>
            </a:extLst>
          </p:cNvPr>
          <p:cNvPicPr>
            <a:picLocks noChangeAspect="1"/>
          </p:cNvPicPr>
          <p:nvPr/>
        </p:nvPicPr>
        <p:blipFill>
          <a:blip r:embed="rId7"/>
          <a:stretch>
            <a:fillRect/>
          </a:stretch>
        </p:blipFill>
        <p:spPr>
          <a:xfrm>
            <a:off x="142875" y="2452065"/>
            <a:ext cx="2762250" cy="2762250"/>
          </a:xfrm>
          <a:prstGeom prst="rect">
            <a:avLst/>
          </a:prstGeom>
        </p:spPr>
      </p:pic>
      <p:sp>
        <p:nvSpPr>
          <p:cNvPr id="9" name="TextBox 8">
            <a:extLst>
              <a:ext uri="{FF2B5EF4-FFF2-40B4-BE49-F238E27FC236}">
                <a16:creationId xmlns:a16="http://schemas.microsoft.com/office/drawing/2014/main" id="{FCBB1B27-9C08-464F-B0F1-CD5B1AFD2B6D}"/>
              </a:ext>
            </a:extLst>
          </p:cNvPr>
          <p:cNvSpPr txBox="1"/>
          <p:nvPr/>
        </p:nvSpPr>
        <p:spPr>
          <a:xfrm>
            <a:off x="762000" y="5410200"/>
            <a:ext cx="1676400" cy="461665"/>
          </a:xfrm>
          <a:prstGeom prst="rect">
            <a:avLst/>
          </a:prstGeom>
          <a:noFill/>
        </p:spPr>
        <p:txBody>
          <a:bodyPr wrap="square" rtlCol="0">
            <a:spAutoFit/>
          </a:bodyPr>
          <a:lstStyle/>
          <a:p>
            <a:r>
              <a:rPr lang="en-US" sz="2400" i="1" dirty="0">
                <a:latin typeface="+mj-lt"/>
              </a:rPr>
              <a:t>N=6</a:t>
            </a:r>
          </a:p>
        </p:txBody>
      </p:sp>
      <p:sp>
        <p:nvSpPr>
          <p:cNvPr id="10" name="TextBox 9">
            <a:extLst>
              <a:ext uri="{FF2B5EF4-FFF2-40B4-BE49-F238E27FC236}">
                <a16:creationId xmlns:a16="http://schemas.microsoft.com/office/drawing/2014/main" id="{5A0FCFB5-FF62-4A5D-BDF9-0F48E6DCC290}"/>
              </a:ext>
            </a:extLst>
          </p:cNvPr>
          <p:cNvSpPr txBox="1"/>
          <p:nvPr/>
        </p:nvSpPr>
        <p:spPr>
          <a:xfrm>
            <a:off x="4108174" y="5410199"/>
            <a:ext cx="1676400" cy="461665"/>
          </a:xfrm>
          <a:prstGeom prst="rect">
            <a:avLst/>
          </a:prstGeom>
          <a:noFill/>
        </p:spPr>
        <p:txBody>
          <a:bodyPr wrap="square" rtlCol="0">
            <a:spAutoFit/>
          </a:bodyPr>
          <a:lstStyle/>
          <a:p>
            <a:r>
              <a:rPr lang="en-US" sz="2400" i="1" dirty="0">
                <a:latin typeface="+mj-lt"/>
              </a:rPr>
              <a:t>N=20</a:t>
            </a:r>
          </a:p>
        </p:txBody>
      </p:sp>
      <p:sp>
        <p:nvSpPr>
          <p:cNvPr id="11" name="TextBox 10">
            <a:extLst>
              <a:ext uri="{FF2B5EF4-FFF2-40B4-BE49-F238E27FC236}">
                <a16:creationId xmlns:a16="http://schemas.microsoft.com/office/drawing/2014/main" id="{F6DAD622-903B-417B-89C5-C2585970FB7E}"/>
              </a:ext>
            </a:extLst>
          </p:cNvPr>
          <p:cNvSpPr txBox="1"/>
          <p:nvPr/>
        </p:nvSpPr>
        <p:spPr>
          <a:xfrm>
            <a:off x="6987209" y="5331767"/>
            <a:ext cx="1676400" cy="461665"/>
          </a:xfrm>
          <a:prstGeom prst="rect">
            <a:avLst/>
          </a:prstGeom>
          <a:noFill/>
        </p:spPr>
        <p:txBody>
          <a:bodyPr wrap="square" rtlCol="0">
            <a:spAutoFit/>
          </a:bodyPr>
          <a:lstStyle/>
          <a:p>
            <a:r>
              <a:rPr lang="en-US" sz="2400" i="1" dirty="0">
                <a:latin typeface="+mj-lt"/>
              </a:rPr>
              <a:t>N=50</a:t>
            </a:r>
          </a:p>
        </p:txBody>
      </p:sp>
    </p:spTree>
    <p:extLst>
      <p:ext uri="{BB962C8B-B14F-4D97-AF65-F5344CB8AC3E}">
        <p14:creationId xmlns:p14="http://schemas.microsoft.com/office/powerpoint/2010/main" val="1180870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9F5C08-1EA2-4D11-8D61-EE7C87E11C96}"/>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0D6368CF-D5C5-4B4F-AF1B-C136F6E68906}"/>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A10BD4A-6CC4-409B-A932-2AD76BCE683F}"/>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a:extLst>
              <a:ext uri="{FF2B5EF4-FFF2-40B4-BE49-F238E27FC236}">
                <a16:creationId xmlns:a16="http://schemas.microsoft.com/office/drawing/2014/main" id="{E3149177-D5CF-4383-BBDD-7113A3F71CB0}"/>
              </a:ext>
            </a:extLst>
          </p:cNvPr>
          <p:cNvGraphicFramePr>
            <a:graphicFrameLocks noChangeAspect="1"/>
          </p:cNvGraphicFramePr>
          <p:nvPr>
            <p:extLst>
              <p:ext uri="{D42A27DB-BD31-4B8C-83A1-F6EECF244321}">
                <p14:modId xmlns:p14="http://schemas.microsoft.com/office/powerpoint/2010/main" val="5336489"/>
              </p:ext>
            </p:extLst>
          </p:nvPr>
        </p:nvGraphicFramePr>
        <p:xfrm>
          <a:off x="381000" y="685800"/>
          <a:ext cx="7716838" cy="4486276"/>
        </p:xfrm>
        <a:graphic>
          <a:graphicData uri="http://schemas.openxmlformats.org/presentationml/2006/ole">
            <mc:AlternateContent xmlns:mc="http://schemas.openxmlformats.org/markup-compatibility/2006">
              <mc:Choice xmlns:v="urn:schemas-microsoft-com:vml" Requires="v">
                <p:oleObj spid="_x0000_s13381" name="Equation" r:id="rId3" imgW="3276360" imgH="1904760" progId="Equation.DSMT4">
                  <p:embed/>
                </p:oleObj>
              </mc:Choice>
              <mc:Fallback>
                <p:oleObj name="Equation" r:id="rId3" imgW="3276360" imgH="1904760" progId="Equation.DSMT4">
                  <p:embed/>
                  <p:pic>
                    <p:nvPicPr>
                      <p:cNvPr id="5" name="Object 4">
                        <a:extLst>
                          <a:ext uri="{FF2B5EF4-FFF2-40B4-BE49-F238E27FC236}">
                            <a16:creationId xmlns:a16="http://schemas.microsoft.com/office/drawing/2014/main" id="{311F25DC-C99A-42A4-B0F4-D50CEC0B59F1}"/>
                          </a:ext>
                        </a:extLst>
                      </p:cNvPr>
                      <p:cNvPicPr/>
                      <p:nvPr/>
                    </p:nvPicPr>
                    <p:blipFill>
                      <a:blip r:embed="rId4"/>
                      <a:stretch>
                        <a:fillRect/>
                      </a:stretch>
                    </p:blipFill>
                    <p:spPr>
                      <a:xfrm>
                        <a:off x="381000" y="685800"/>
                        <a:ext cx="7716838" cy="4486276"/>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4337D1F1-4B83-40BE-90BC-A22EDD730481}"/>
              </a:ext>
            </a:extLst>
          </p:cNvPr>
          <p:cNvGraphicFramePr>
            <a:graphicFrameLocks noChangeAspect="1"/>
          </p:cNvGraphicFramePr>
          <p:nvPr>
            <p:extLst>
              <p:ext uri="{D42A27DB-BD31-4B8C-83A1-F6EECF244321}">
                <p14:modId xmlns:p14="http://schemas.microsoft.com/office/powerpoint/2010/main" val="3593640759"/>
              </p:ext>
            </p:extLst>
          </p:nvPr>
        </p:nvGraphicFramePr>
        <p:xfrm>
          <a:off x="1828800" y="5373722"/>
          <a:ext cx="5927545" cy="820737"/>
        </p:xfrm>
        <a:graphic>
          <a:graphicData uri="http://schemas.openxmlformats.org/presentationml/2006/ole">
            <mc:AlternateContent xmlns:mc="http://schemas.openxmlformats.org/markup-compatibility/2006">
              <mc:Choice xmlns:v="urn:schemas-microsoft-com:vml" Requires="v">
                <p:oleObj spid="_x0000_s13382" name="Equation" r:id="rId5" imgW="3301920" imgH="457200" progId="Equation.DSMT4">
                  <p:embed/>
                </p:oleObj>
              </mc:Choice>
              <mc:Fallback>
                <p:oleObj name="Equation" r:id="rId5" imgW="3301920" imgH="457200" progId="Equation.DSMT4">
                  <p:embed/>
                  <p:pic>
                    <p:nvPicPr>
                      <p:cNvPr id="0" name=""/>
                      <p:cNvPicPr/>
                      <p:nvPr/>
                    </p:nvPicPr>
                    <p:blipFill>
                      <a:blip r:embed="rId6"/>
                      <a:stretch>
                        <a:fillRect/>
                      </a:stretch>
                    </p:blipFill>
                    <p:spPr>
                      <a:xfrm>
                        <a:off x="1828800" y="5373722"/>
                        <a:ext cx="5927545" cy="820737"/>
                      </a:xfrm>
                      <a:prstGeom prst="rect">
                        <a:avLst/>
                      </a:prstGeom>
                    </p:spPr>
                  </p:pic>
                </p:oleObj>
              </mc:Fallback>
            </mc:AlternateContent>
          </a:graphicData>
        </a:graphic>
      </p:graphicFrame>
    </p:spTree>
    <p:extLst>
      <p:ext uri="{BB962C8B-B14F-4D97-AF65-F5344CB8AC3E}">
        <p14:creationId xmlns:p14="http://schemas.microsoft.com/office/powerpoint/2010/main" val="125396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7103E8-5C53-4335-8F7B-10B35F21402E}"/>
              </a:ext>
            </a:extLst>
          </p:cNvPr>
          <p:cNvPicPr>
            <a:picLocks noChangeAspect="1"/>
          </p:cNvPicPr>
          <p:nvPr/>
        </p:nvPicPr>
        <p:blipFill>
          <a:blip r:embed="rId3"/>
          <a:stretch>
            <a:fillRect/>
          </a:stretch>
        </p:blipFill>
        <p:spPr>
          <a:xfrm>
            <a:off x="266700" y="1922393"/>
            <a:ext cx="8877300" cy="4743450"/>
          </a:xfrm>
          <a:prstGeom prst="rect">
            <a:avLst/>
          </a:prstGeom>
        </p:spPr>
      </p:pic>
      <p:sp>
        <p:nvSpPr>
          <p:cNvPr id="2" name="Date Placeholder 1">
            <a:extLst>
              <a:ext uri="{FF2B5EF4-FFF2-40B4-BE49-F238E27FC236}">
                <a16:creationId xmlns:a16="http://schemas.microsoft.com/office/drawing/2014/main" id="{68FD75D2-2F64-49A9-B357-34C3BFD14369}"/>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B77F0DCC-FDE0-48A2-99E2-F1B7F3F56A62}"/>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BC35CD4E-2990-41A9-B823-A1396E560960}"/>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0435684F-8E26-4A7C-9DD9-877F2DB4951A}"/>
              </a:ext>
            </a:extLst>
          </p:cNvPr>
          <p:cNvSpPr txBox="1"/>
          <p:nvPr/>
        </p:nvSpPr>
        <p:spPr>
          <a:xfrm>
            <a:off x="457200" y="228600"/>
            <a:ext cx="7315200" cy="461665"/>
          </a:xfrm>
          <a:prstGeom prst="rect">
            <a:avLst/>
          </a:prstGeom>
          <a:noFill/>
        </p:spPr>
        <p:txBody>
          <a:bodyPr wrap="square" rtlCol="0">
            <a:spAutoFit/>
          </a:bodyPr>
          <a:lstStyle/>
          <a:p>
            <a:r>
              <a:rPr lang="en-US" sz="2400" dirty="0">
                <a:latin typeface="+mj-lt"/>
              </a:rPr>
              <a:t>Small digression --</a:t>
            </a:r>
          </a:p>
        </p:txBody>
      </p:sp>
      <p:graphicFrame>
        <p:nvGraphicFramePr>
          <p:cNvPr id="6" name="Object 5">
            <a:extLst>
              <a:ext uri="{FF2B5EF4-FFF2-40B4-BE49-F238E27FC236}">
                <a16:creationId xmlns:a16="http://schemas.microsoft.com/office/drawing/2014/main" id="{90115056-768C-42DD-9858-2842264856FC}"/>
              </a:ext>
            </a:extLst>
          </p:cNvPr>
          <p:cNvGraphicFramePr>
            <a:graphicFrameLocks noChangeAspect="1"/>
          </p:cNvGraphicFramePr>
          <p:nvPr>
            <p:extLst>
              <p:ext uri="{D42A27DB-BD31-4B8C-83A1-F6EECF244321}">
                <p14:modId xmlns:p14="http://schemas.microsoft.com/office/powerpoint/2010/main" val="1655259616"/>
              </p:ext>
            </p:extLst>
          </p:nvPr>
        </p:nvGraphicFramePr>
        <p:xfrm>
          <a:off x="990600" y="838200"/>
          <a:ext cx="7154333" cy="990600"/>
        </p:xfrm>
        <a:graphic>
          <a:graphicData uri="http://schemas.openxmlformats.org/presentationml/2006/ole">
            <mc:AlternateContent xmlns:mc="http://schemas.openxmlformats.org/markup-compatibility/2006">
              <mc:Choice xmlns:v="urn:schemas-microsoft-com:vml" Requires="v">
                <p:oleObj spid="_x0000_s17467" name="Equation" r:id="rId4" imgW="3301920" imgH="457200" progId="Equation.DSMT4">
                  <p:embed/>
                </p:oleObj>
              </mc:Choice>
              <mc:Fallback>
                <p:oleObj name="Equation" r:id="rId4" imgW="3301920" imgH="457200" progId="Equation.DSMT4">
                  <p:embed/>
                  <p:pic>
                    <p:nvPicPr>
                      <p:cNvPr id="6" name="Object 5">
                        <a:extLst>
                          <a:ext uri="{FF2B5EF4-FFF2-40B4-BE49-F238E27FC236}">
                            <a16:creationId xmlns:a16="http://schemas.microsoft.com/office/drawing/2014/main" id="{4337D1F1-4B83-40BE-90BC-A22EDD730481}"/>
                          </a:ext>
                        </a:extLst>
                      </p:cNvPr>
                      <p:cNvPicPr/>
                      <p:nvPr/>
                    </p:nvPicPr>
                    <p:blipFill>
                      <a:blip r:embed="rId5"/>
                      <a:stretch>
                        <a:fillRect/>
                      </a:stretch>
                    </p:blipFill>
                    <p:spPr>
                      <a:xfrm>
                        <a:off x="990600" y="838200"/>
                        <a:ext cx="7154333" cy="9906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7DA1DDD-B737-4646-8F9B-0C4FE2A0BC4D}"/>
              </a:ext>
            </a:extLst>
          </p:cNvPr>
          <p:cNvGraphicFramePr>
            <a:graphicFrameLocks noChangeAspect="1"/>
          </p:cNvGraphicFramePr>
          <p:nvPr>
            <p:extLst>
              <p:ext uri="{D42A27DB-BD31-4B8C-83A1-F6EECF244321}">
                <p14:modId xmlns:p14="http://schemas.microsoft.com/office/powerpoint/2010/main" val="2440339949"/>
              </p:ext>
            </p:extLst>
          </p:nvPr>
        </p:nvGraphicFramePr>
        <p:xfrm>
          <a:off x="1054104" y="2221141"/>
          <a:ext cx="6718296" cy="839787"/>
        </p:xfrm>
        <a:graphic>
          <a:graphicData uri="http://schemas.openxmlformats.org/presentationml/2006/ole">
            <mc:AlternateContent xmlns:mc="http://schemas.openxmlformats.org/markup-compatibility/2006">
              <mc:Choice xmlns:v="urn:schemas-microsoft-com:vml" Requires="v">
                <p:oleObj spid="_x0000_s17468" name="Equation" r:id="rId6" imgW="2438280" imgH="304560" progId="Equation.DSMT4">
                  <p:embed/>
                </p:oleObj>
              </mc:Choice>
              <mc:Fallback>
                <p:oleObj name="Equation" r:id="rId6" imgW="2438280" imgH="304560" progId="Equation.DSMT4">
                  <p:embed/>
                  <p:pic>
                    <p:nvPicPr>
                      <p:cNvPr id="0" name=""/>
                      <p:cNvPicPr/>
                      <p:nvPr/>
                    </p:nvPicPr>
                    <p:blipFill>
                      <a:blip r:embed="rId7"/>
                      <a:stretch>
                        <a:fillRect/>
                      </a:stretch>
                    </p:blipFill>
                    <p:spPr>
                      <a:xfrm>
                        <a:off x="1054104" y="2221141"/>
                        <a:ext cx="6718296" cy="839787"/>
                      </a:xfrm>
                      <a:prstGeom prst="rect">
                        <a:avLst/>
                      </a:prstGeom>
                    </p:spPr>
                  </p:pic>
                </p:oleObj>
              </mc:Fallback>
            </mc:AlternateContent>
          </a:graphicData>
        </a:graphic>
      </p:graphicFrame>
    </p:spTree>
    <p:extLst>
      <p:ext uri="{BB962C8B-B14F-4D97-AF65-F5344CB8AC3E}">
        <p14:creationId xmlns:p14="http://schemas.microsoft.com/office/powerpoint/2010/main" val="1678161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C84901-34C2-403D-91EC-F29E6BAD2070}"/>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25B5D0FF-4372-41FA-BFF0-859DB584470F}"/>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87E72160-1EFF-4D7A-B73F-9559C8CFFBF7}"/>
              </a:ext>
            </a:extLst>
          </p:cNvPr>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9" name="Object 8">
            <a:extLst>
              <a:ext uri="{FF2B5EF4-FFF2-40B4-BE49-F238E27FC236}">
                <a16:creationId xmlns:a16="http://schemas.microsoft.com/office/drawing/2014/main" id="{BDCFBB46-4255-4B3C-9251-B7939040F6A5}"/>
              </a:ext>
            </a:extLst>
          </p:cNvPr>
          <p:cNvGraphicFramePr>
            <a:graphicFrameLocks noChangeAspect="1"/>
          </p:cNvGraphicFramePr>
          <p:nvPr>
            <p:extLst>
              <p:ext uri="{D42A27DB-BD31-4B8C-83A1-F6EECF244321}">
                <p14:modId xmlns:p14="http://schemas.microsoft.com/office/powerpoint/2010/main" val="3082343156"/>
              </p:ext>
            </p:extLst>
          </p:nvPr>
        </p:nvGraphicFramePr>
        <p:xfrm>
          <a:off x="165100" y="609600"/>
          <a:ext cx="7454900" cy="2117725"/>
        </p:xfrm>
        <a:graphic>
          <a:graphicData uri="http://schemas.openxmlformats.org/presentationml/2006/ole">
            <mc:AlternateContent xmlns:mc="http://schemas.openxmlformats.org/markup-compatibility/2006">
              <mc:Choice xmlns:v="urn:schemas-microsoft-com:vml" Requires="v">
                <p:oleObj spid="_x0000_s7271" name="Equation" r:id="rId3" imgW="4114800" imgH="1168200" progId="Equation.DSMT4">
                  <p:embed/>
                </p:oleObj>
              </mc:Choice>
              <mc:Fallback>
                <p:oleObj name="Equation" r:id="rId3" imgW="4114800" imgH="1168200" progId="Equation.DSMT4">
                  <p:embed/>
                  <p:pic>
                    <p:nvPicPr>
                      <p:cNvPr id="0" name=""/>
                      <p:cNvPicPr/>
                      <p:nvPr/>
                    </p:nvPicPr>
                    <p:blipFill>
                      <a:blip r:embed="rId4"/>
                      <a:stretch>
                        <a:fillRect/>
                      </a:stretch>
                    </p:blipFill>
                    <p:spPr>
                      <a:xfrm>
                        <a:off x="165100" y="609600"/>
                        <a:ext cx="7454900" cy="2117725"/>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BC910A16-26E3-40C4-ACA4-FAB1FB0B675B}"/>
              </a:ext>
            </a:extLst>
          </p:cNvPr>
          <p:cNvGraphicFramePr>
            <a:graphicFrameLocks noChangeAspect="1"/>
          </p:cNvGraphicFramePr>
          <p:nvPr>
            <p:extLst>
              <p:ext uri="{D42A27DB-BD31-4B8C-83A1-F6EECF244321}">
                <p14:modId xmlns:p14="http://schemas.microsoft.com/office/powerpoint/2010/main" val="2869953439"/>
              </p:ext>
            </p:extLst>
          </p:nvPr>
        </p:nvGraphicFramePr>
        <p:xfrm>
          <a:off x="495300" y="2770273"/>
          <a:ext cx="5257800" cy="3596137"/>
        </p:xfrm>
        <a:graphic>
          <a:graphicData uri="http://schemas.openxmlformats.org/presentationml/2006/ole">
            <mc:AlternateContent xmlns:mc="http://schemas.openxmlformats.org/markup-compatibility/2006">
              <mc:Choice xmlns:v="urn:schemas-microsoft-com:vml" Requires="v">
                <p:oleObj spid="_x0000_s7272" name="Equation" r:id="rId5" imgW="2692080" imgH="1841400" progId="Equation.DSMT4">
                  <p:embed/>
                </p:oleObj>
              </mc:Choice>
              <mc:Fallback>
                <p:oleObj name="Equation" r:id="rId5" imgW="2692080" imgH="1841400" progId="Equation.DSMT4">
                  <p:embed/>
                  <p:pic>
                    <p:nvPicPr>
                      <p:cNvPr id="0" name=""/>
                      <p:cNvPicPr/>
                      <p:nvPr/>
                    </p:nvPicPr>
                    <p:blipFill>
                      <a:blip r:embed="rId6"/>
                      <a:stretch>
                        <a:fillRect/>
                      </a:stretch>
                    </p:blipFill>
                    <p:spPr>
                      <a:xfrm>
                        <a:off x="495300" y="2770273"/>
                        <a:ext cx="5257800" cy="3596137"/>
                      </a:xfrm>
                      <a:prstGeom prst="rect">
                        <a:avLst/>
                      </a:prstGeom>
                    </p:spPr>
                  </p:pic>
                </p:oleObj>
              </mc:Fallback>
            </mc:AlternateContent>
          </a:graphicData>
        </a:graphic>
      </p:graphicFrame>
    </p:spTree>
    <p:extLst>
      <p:ext uri="{BB962C8B-B14F-4D97-AF65-F5344CB8AC3E}">
        <p14:creationId xmlns:p14="http://schemas.microsoft.com/office/powerpoint/2010/main" val="114702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A80300-7AF2-484A-87AB-0F69AE1991A7}"/>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5DE765A3-1F2D-4997-8615-5D86F35FCB92}"/>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6BE262F-E1BB-4851-81D6-E64BC9A952EC}"/>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6BA58896-99C7-40DC-976D-C4C8917D8B72}"/>
              </a:ext>
            </a:extLst>
          </p:cNvPr>
          <p:cNvSpPr txBox="1"/>
          <p:nvPr/>
        </p:nvSpPr>
        <p:spPr>
          <a:xfrm>
            <a:off x="228600" y="228600"/>
            <a:ext cx="8915400" cy="461665"/>
          </a:xfrm>
          <a:prstGeom prst="rect">
            <a:avLst/>
          </a:prstGeom>
          <a:noFill/>
        </p:spPr>
        <p:txBody>
          <a:bodyPr wrap="square" rtlCol="0">
            <a:spAutoFit/>
          </a:bodyPr>
          <a:lstStyle/>
          <a:p>
            <a:r>
              <a:rPr lang="en-US" sz="2400" dirty="0">
                <a:latin typeface="+mj-lt"/>
              </a:rPr>
              <a:t>Comparison of binomial probability and Gaussian probability</a:t>
            </a:r>
          </a:p>
        </p:txBody>
      </p:sp>
      <p:pic>
        <p:nvPicPr>
          <p:cNvPr id="6" name="Picture 5">
            <a:extLst>
              <a:ext uri="{FF2B5EF4-FFF2-40B4-BE49-F238E27FC236}">
                <a16:creationId xmlns:a16="http://schemas.microsoft.com/office/drawing/2014/main" id="{B82AC982-43FB-4422-ADF9-D047AFF13E19}"/>
              </a:ext>
            </a:extLst>
          </p:cNvPr>
          <p:cNvPicPr>
            <a:picLocks noChangeAspect="1"/>
          </p:cNvPicPr>
          <p:nvPr/>
        </p:nvPicPr>
        <p:blipFill>
          <a:blip r:embed="rId2"/>
          <a:stretch>
            <a:fillRect/>
          </a:stretch>
        </p:blipFill>
        <p:spPr>
          <a:xfrm>
            <a:off x="4726057" y="1876425"/>
            <a:ext cx="3981450" cy="3981450"/>
          </a:xfrm>
          <a:prstGeom prst="rect">
            <a:avLst/>
          </a:prstGeom>
        </p:spPr>
      </p:pic>
      <p:pic>
        <p:nvPicPr>
          <p:cNvPr id="7" name="Picture 6">
            <a:extLst>
              <a:ext uri="{FF2B5EF4-FFF2-40B4-BE49-F238E27FC236}">
                <a16:creationId xmlns:a16="http://schemas.microsoft.com/office/drawing/2014/main" id="{2579C228-337E-4D9B-9821-BECE3B17C1F2}"/>
              </a:ext>
            </a:extLst>
          </p:cNvPr>
          <p:cNvPicPr>
            <a:picLocks noChangeAspect="1"/>
          </p:cNvPicPr>
          <p:nvPr/>
        </p:nvPicPr>
        <p:blipFill>
          <a:blip r:embed="rId3"/>
          <a:stretch>
            <a:fillRect/>
          </a:stretch>
        </p:blipFill>
        <p:spPr>
          <a:xfrm>
            <a:off x="400050" y="1981200"/>
            <a:ext cx="3771900" cy="3771900"/>
          </a:xfrm>
          <a:prstGeom prst="rect">
            <a:avLst/>
          </a:prstGeom>
        </p:spPr>
      </p:pic>
      <p:sp>
        <p:nvSpPr>
          <p:cNvPr id="8" name="TextBox 7">
            <a:extLst>
              <a:ext uri="{FF2B5EF4-FFF2-40B4-BE49-F238E27FC236}">
                <a16:creationId xmlns:a16="http://schemas.microsoft.com/office/drawing/2014/main" id="{B1836D30-8AED-4254-9F56-1FE8F0906153}"/>
              </a:ext>
            </a:extLst>
          </p:cNvPr>
          <p:cNvSpPr txBox="1"/>
          <p:nvPr/>
        </p:nvSpPr>
        <p:spPr>
          <a:xfrm>
            <a:off x="990600" y="5753100"/>
            <a:ext cx="2133600" cy="461665"/>
          </a:xfrm>
          <a:prstGeom prst="rect">
            <a:avLst/>
          </a:prstGeom>
          <a:noFill/>
        </p:spPr>
        <p:txBody>
          <a:bodyPr wrap="square" rtlCol="0">
            <a:spAutoFit/>
          </a:bodyPr>
          <a:lstStyle/>
          <a:p>
            <a:r>
              <a:rPr lang="en-US" sz="2400" i="1" dirty="0">
                <a:latin typeface="+mj-lt"/>
              </a:rPr>
              <a:t>N=6</a:t>
            </a:r>
          </a:p>
        </p:txBody>
      </p:sp>
      <p:sp>
        <p:nvSpPr>
          <p:cNvPr id="9" name="TextBox 8">
            <a:extLst>
              <a:ext uri="{FF2B5EF4-FFF2-40B4-BE49-F238E27FC236}">
                <a16:creationId xmlns:a16="http://schemas.microsoft.com/office/drawing/2014/main" id="{BF2BDD7A-EF22-4F53-A9A5-A39EF0FACEEA}"/>
              </a:ext>
            </a:extLst>
          </p:cNvPr>
          <p:cNvSpPr txBox="1"/>
          <p:nvPr/>
        </p:nvSpPr>
        <p:spPr>
          <a:xfrm>
            <a:off x="5649982" y="5768627"/>
            <a:ext cx="2133600" cy="461665"/>
          </a:xfrm>
          <a:prstGeom prst="rect">
            <a:avLst/>
          </a:prstGeom>
          <a:noFill/>
        </p:spPr>
        <p:txBody>
          <a:bodyPr wrap="square" rtlCol="0">
            <a:spAutoFit/>
          </a:bodyPr>
          <a:lstStyle/>
          <a:p>
            <a:r>
              <a:rPr lang="en-US" sz="2400" i="1" dirty="0">
                <a:latin typeface="+mj-lt"/>
              </a:rPr>
              <a:t>N=20</a:t>
            </a:r>
          </a:p>
        </p:txBody>
      </p:sp>
      <p:sp>
        <p:nvSpPr>
          <p:cNvPr id="10" name="TextBox 9">
            <a:extLst>
              <a:ext uri="{FF2B5EF4-FFF2-40B4-BE49-F238E27FC236}">
                <a16:creationId xmlns:a16="http://schemas.microsoft.com/office/drawing/2014/main" id="{EBFF3769-6A54-4DEA-9C21-82734069CD48}"/>
              </a:ext>
            </a:extLst>
          </p:cNvPr>
          <p:cNvSpPr txBox="1"/>
          <p:nvPr/>
        </p:nvSpPr>
        <p:spPr>
          <a:xfrm>
            <a:off x="1066800" y="708670"/>
            <a:ext cx="2209800" cy="830997"/>
          </a:xfrm>
          <a:prstGeom prst="rect">
            <a:avLst/>
          </a:prstGeom>
          <a:noFill/>
        </p:spPr>
        <p:txBody>
          <a:bodyPr wrap="square" rtlCol="0">
            <a:spAutoFit/>
          </a:bodyPr>
          <a:lstStyle/>
          <a:p>
            <a:r>
              <a:rPr lang="en-US" sz="2400" u="sng" dirty="0">
                <a:solidFill>
                  <a:srgbClr val="FF0000"/>
                </a:solidFill>
                <a:latin typeface="+mj-lt"/>
              </a:rPr>
              <a:t>Binomial</a:t>
            </a:r>
          </a:p>
          <a:p>
            <a:r>
              <a:rPr lang="en-US" sz="2400" u="sng" dirty="0">
                <a:solidFill>
                  <a:srgbClr val="0066FF"/>
                </a:solidFill>
                <a:latin typeface="+mj-lt"/>
              </a:rPr>
              <a:t>Gaussian</a:t>
            </a:r>
          </a:p>
        </p:txBody>
      </p:sp>
    </p:spTree>
    <p:extLst>
      <p:ext uri="{BB962C8B-B14F-4D97-AF65-F5344CB8AC3E}">
        <p14:creationId xmlns:p14="http://schemas.microsoft.com/office/powerpoint/2010/main" val="1109940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F92159-E651-4775-80F4-A43646D1B4A8}"/>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728FDE62-0B16-4F9D-9D94-37A249D0C4AE}"/>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5844E7CD-C143-4EF2-93D9-7F3418F218CD}"/>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6" name="TextBox 5">
            <a:extLst>
              <a:ext uri="{FF2B5EF4-FFF2-40B4-BE49-F238E27FC236}">
                <a16:creationId xmlns:a16="http://schemas.microsoft.com/office/drawing/2014/main" id="{7847BC91-7AA0-4E57-B537-B6E4EE757C4C}"/>
              </a:ext>
            </a:extLst>
          </p:cNvPr>
          <p:cNvSpPr txBox="1"/>
          <p:nvPr/>
        </p:nvSpPr>
        <p:spPr>
          <a:xfrm>
            <a:off x="228600" y="304800"/>
            <a:ext cx="8229600" cy="3416320"/>
          </a:xfrm>
          <a:prstGeom prst="rect">
            <a:avLst/>
          </a:prstGeom>
          <a:noFill/>
        </p:spPr>
        <p:txBody>
          <a:bodyPr wrap="square" rtlCol="0">
            <a:spAutoFit/>
          </a:bodyPr>
          <a:lstStyle/>
          <a:p>
            <a:r>
              <a:rPr lang="en-US" sz="2400" dirty="0">
                <a:latin typeface="+mj-lt"/>
              </a:rPr>
              <a:t>Is it an accident that for large samples the binomial distribution converges to the Gaussian distribution?</a:t>
            </a:r>
          </a:p>
          <a:p>
            <a:endParaRPr lang="en-US" sz="2400" dirty="0">
              <a:latin typeface="+mj-lt"/>
            </a:endParaRPr>
          </a:p>
          <a:p>
            <a:endParaRPr lang="en-US" sz="2400" dirty="0">
              <a:latin typeface="+mj-lt"/>
            </a:endParaRPr>
          </a:p>
          <a:p>
            <a:r>
              <a:rPr lang="en-US" sz="2400" dirty="0">
                <a:latin typeface="+mj-lt"/>
                <a:sym typeface="Wingdings" panose="05000000000000000000" pitchFamily="2" charset="2"/>
              </a:rPr>
              <a:t>It is possible to prove that the probability density of a collection of </a:t>
            </a:r>
            <a:r>
              <a:rPr lang="en-US" sz="2400" i="1" dirty="0">
                <a:latin typeface="+mj-lt"/>
                <a:sym typeface="Wingdings" panose="05000000000000000000" pitchFamily="2" charset="2"/>
              </a:rPr>
              <a:t>N</a:t>
            </a:r>
            <a:r>
              <a:rPr lang="en-US" sz="2400" dirty="0">
                <a:latin typeface="+mj-lt"/>
                <a:sym typeface="Wingdings" panose="05000000000000000000" pitchFamily="2" charset="2"/>
              </a:rPr>
              <a:t> independent random variables with finite variance, summed together, is a Gaussian distribution in the limit that </a:t>
            </a:r>
            <a:r>
              <a:rPr lang="en-US" sz="2400" i="1" dirty="0" err="1">
                <a:latin typeface="+mj-lt"/>
                <a:sym typeface="Wingdings" panose="05000000000000000000" pitchFamily="2" charset="2"/>
              </a:rPr>
              <a:t>N</a:t>
            </a:r>
            <a:r>
              <a:rPr lang="en-US" sz="2400" dirty="0" err="1">
                <a:latin typeface="+mj-lt"/>
                <a:sym typeface="Wingdings" panose="05000000000000000000" pitchFamily="2" charset="2"/>
              </a:rPr>
              <a:t>infinity</a:t>
            </a:r>
            <a:r>
              <a:rPr lang="en-US" sz="2400" dirty="0">
                <a:latin typeface="+mj-lt"/>
                <a:sym typeface="Wingdings" panose="05000000000000000000" pitchFamily="2" charset="2"/>
              </a:rPr>
              <a:t>.    This is called the “Central Limit Theorem”.</a:t>
            </a:r>
            <a:endParaRPr lang="en-US" sz="2400" dirty="0">
              <a:latin typeface="+mj-lt"/>
            </a:endParaRPr>
          </a:p>
        </p:txBody>
      </p:sp>
    </p:spTree>
    <p:extLst>
      <p:ext uri="{BB962C8B-B14F-4D97-AF65-F5344CB8AC3E}">
        <p14:creationId xmlns:p14="http://schemas.microsoft.com/office/powerpoint/2010/main" val="1503510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1B1B36-4ECA-4A72-86A1-87CCAD91F4AF}"/>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AE27A19A-6590-42F3-A05C-9B6021ED9EA2}"/>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9FD47E19-07CF-4FEB-B802-013BA1A90EC1}"/>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02A58E08-8408-4C8A-957F-2373166D169A}"/>
              </a:ext>
            </a:extLst>
          </p:cNvPr>
          <p:cNvSpPr txBox="1"/>
          <p:nvPr/>
        </p:nvSpPr>
        <p:spPr>
          <a:xfrm>
            <a:off x="228600" y="228600"/>
            <a:ext cx="8458200" cy="3046988"/>
          </a:xfrm>
          <a:prstGeom prst="rect">
            <a:avLst/>
          </a:prstGeom>
          <a:noFill/>
        </p:spPr>
        <p:txBody>
          <a:bodyPr wrap="square" rtlCol="0">
            <a:spAutoFit/>
          </a:bodyPr>
          <a:lstStyle/>
          <a:p>
            <a:r>
              <a:rPr lang="en-US" sz="2400" dirty="0">
                <a:latin typeface="+mj-lt"/>
              </a:rPr>
              <a:t>Some details of the central limit theorem as explained by </a:t>
            </a:r>
            <a:r>
              <a:rPr lang="en-US" sz="2400" u="sng" dirty="0">
                <a:latin typeface="+mj-lt"/>
              </a:rPr>
              <a:t>Essential Statistical Physics </a:t>
            </a:r>
            <a:r>
              <a:rPr lang="en-US" sz="2400" dirty="0">
                <a:latin typeface="+mj-lt"/>
              </a:rPr>
              <a:t>by Malcolm P. Kennett, Cambridge U. Press, 2021</a:t>
            </a:r>
          </a:p>
          <a:p>
            <a:endParaRPr lang="en-US" sz="2400" dirty="0">
              <a:latin typeface="+mj-lt"/>
            </a:endParaRPr>
          </a:p>
          <a:p>
            <a:r>
              <a:rPr lang="en-US" sz="2400" dirty="0">
                <a:latin typeface="+mj-lt"/>
              </a:rPr>
              <a:t>Suppose that we have </a:t>
            </a:r>
            <a:r>
              <a:rPr lang="en-US" sz="2400" i="1" dirty="0">
                <a:latin typeface="+mj-lt"/>
              </a:rPr>
              <a:t>N</a:t>
            </a:r>
            <a:r>
              <a:rPr lang="en-US" sz="2400" dirty="0">
                <a:latin typeface="+mj-lt"/>
              </a:rPr>
              <a:t> random variables </a:t>
            </a:r>
            <a:r>
              <a:rPr lang="en-US" sz="2400" i="1" dirty="0" err="1">
                <a:latin typeface="+mj-lt"/>
              </a:rPr>
              <a:t>s</a:t>
            </a:r>
            <a:r>
              <a:rPr lang="en-US" sz="2400" i="1" baseline="-25000" dirty="0" err="1">
                <a:latin typeface="+mj-lt"/>
              </a:rPr>
              <a:t>i</a:t>
            </a:r>
            <a:r>
              <a:rPr lang="en-US" sz="2400" i="1" baseline="-25000" dirty="0">
                <a:latin typeface="+mj-lt"/>
              </a:rPr>
              <a:t> </a:t>
            </a:r>
            <a:r>
              <a:rPr lang="en-US" sz="2400" dirty="0">
                <a:latin typeface="+mj-lt"/>
              </a:rPr>
              <a:t>that can take on multiple different values.   These variables have a mean </a:t>
            </a:r>
            <a:r>
              <a:rPr lang="en-US" sz="2400" i="1" dirty="0">
                <a:latin typeface="+mj-lt"/>
              </a:rPr>
              <a:t>&lt;s&gt;</a:t>
            </a:r>
            <a:r>
              <a:rPr lang="en-US" sz="2400" dirty="0">
                <a:latin typeface="+mj-lt"/>
              </a:rPr>
              <a:t>  and a variance </a:t>
            </a:r>
            <a:r>
              <a:rPr lang="en-US" sz="2400" i="1" dirty="0">
                <a:latin typeface="Symbol" panose="05050102010706020507" pitchFamily="18" charset="2"/>
              </a:rPr>
              <a:t>s</a:t>
            </a:r>
            <a:r>
              <a:rPr lang="en-US" sz="2400" i="1" baseline="-25000" dirty="0">
                <a:latin typeface="+mj-lt"/>
              </a:rPr>
              <a:t>s</a:t>
            </a:r>
            <a:r>
              <a:rPr lang="en-US" sz="2400" i="1" baseline="30000" dirty="0">
                <a:latin typeface="+mj-lt"/>
              </a:rPr>
              <a:t>2</a:t>
            </a:r>
            <a:r>
              <a:rPr lang="en-US" sz="2400" i="1" dirty="0">
                <a:latin typeface="+mj-lt"/>
              </a:rPr>
              <a:t> </a:t>
            </a:r>
            <a:r>
              <a:rPr lang="en-US" sz="2400" dirty="0">
                <a:latin typeface="+mj-lt"/>
              </a:rPr>
              <a:t> .   We then determine their sum </a:t>
            </a:r>
            <a:r>
              <a:rPr lang="en-US" sz="2400" i="1" dirty="0">
                <a:latin typeface="+mj-lt"/>
              </a:rPr>
              <a:t>S</a:t>
            </a:r>
            <a:r>
              <a:rPr lang="en-US" sz="2400" dirty="0">
                <a:latin typeface="+mj-lt"/>
              </a:rPr>
              <a:t> and examine the probability distribution for the value of </a:t>
            </a:r>
            <a:r>
              <a:rPr lang="en-US" sz="2400" i="1" dirty="0">
                <a:latin typeface="+mj-lt"/>
              </a:rPr>
              <a:t>S.</a:t>
            </a:r>
          </a:p>
        </p:txBody>
      </p:sp>
      <p:graphicFrame>
        <p:nvGraphicFramePr>
          <p:cNvPr id="6" name="Object 5">
            <a:extLst>
              <a:ext uri="{FF2B5EF4-FFF2-40B4-BE49-F238E27FC236}">
                <a16:creationId xmlns:a16="http://schemas.microsoft.com/office/drawing/2014/main" id="{0C9D2486-CC11-4038-99D2-C730E437C943}"/>
              </a:ext>
            </a:extLst>
          </p:cNvPr>
          <p:cNvGraphicFramePr>
            <a:graphicFrameLocks noChangeAspect="1"/>
          </p:cNvGraphicFramePr>
          <p:nvPr>
            <p:extLst>
              <p:ext uri="{D42A27DB-BD31-4B8C-83A1-F6EECF244321}">
                <p14:modId xmlns:p14="http://schemas.microsoft.com/office/powerpoint/2010/main" val="3317569146"/>
              </p:ext>
            </p:extLst>
          </p:nvPr>
        </p:nvGraphicFramePr>
        <p:xfrm>
          <a:off x="431800" y="3275587"/>
          <a:ext cx="7950200" cy="2341321"/>
        </p:xfrm>
        <a:graphic>
          <a:graphicData uri="http://schemas.openxmlformats.org/presentationml/2006/ole">
            <mc:AlternateContent xmlns:mc="http://schemas.openxmlformats.org/markup-compatibility/2006">
              <mc:Choice xmlns:v="urn:schemas-microsoft-com:vml" Requires="v">
                <p:oleObj spid="_x0000_s15394" name="Equation" r:id="rId3" imgW="3924000" imgH="1155600" progId="Equation.DSMT4">
                  <p:embed/>
                </p:oleObj>
              </mc:Choice>
              <mc:Fallback>
                <p:oleObj name="Equation" r:id="rId3" imgW="3924000" imgH="1155600" progId="Equation.DSMT4">
                  <p:embed/>
                  <p:pic>
                    <p:nvPicPr>
                      <p:cNvPr id="0" name=""/>
                      <p:cNvPicPr/>
                      <p:nvPr/>
                    </p:nvPicPr>
                    <p:blipFill>
                      <a:blip r:embed="rId4"/>
                      <a:stretch>
                        <a:fillRect/>
                      </a:stretch>
                    </p:blipFill>
                    <p:spPr>
                      <a:xfrm>
                        <a:off x="431800" y="3275587"/>
                        <a:ext cx="7950200" cy="2341321"/>
                      </a:xfrm>
                      <a:prstGeom prst="rect">
                        <a:avLst/>
                      </a:prstGeom>
                    </p:spPr>
                  </p:pic>
                </p:oleObj>
              </mc:Fallback>
            </mc:AlternateContent>
          </a:graphicData>
        </a:graphic>
      </p:graphicFrame>
    </p:spTree>
    <p:extLst>
      <p:ext uri="{BB962C8B-B14F-4D97-AF65-F5344CB8AC3E}">
        <p14:creationId xmlns:p14="http://schemas.microsoft.com/office/powerpoint/2010/main" val="1111365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FB893A-2B5A-46B0-931F-A8266B434EBB}"/>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7599EB60-55FC-4516-99E3-A01073C87000}"/>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27735B73-6A00-45F1-B507-F90C1F54A35D}"/>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869ABBA2-95F8-40E8-A2CA-93CE32525CEB}"/>
              </a:ext>
            </a:extLst>
          </p:cNvPr>
          <p:cNvSpPr txBox="1"/>
          <p:nvPr/>
        </p:nvSpPr>
        <p:spPr>
          <a:xfrm>
            <a:off x="457200" y="533400"/>
            <a:ext cx="1366080" cy="461665"/>
          </a:xfrm>
          <a:prstGeom prst="rect">
            <a:avLst/>
          </a:prstGeom>
          <a:noFill/>
        </p:spPr>
        <p:txBody>
          <a:bodyPr wrap="none" rtlCol="0">
            <a:spAutoFit/>
          </a:bodyPr>
          <a:lstStyle/>
          <a:p>
            <a:r>
              <a:rPr lang="en-US" sz="2400" dirty="0">
                <a:latin typeface="+mj-lt"/>
              </a:rPr>
              <a:t>Recap --</a:t>
            </a:r>
          </a:p>
        </p:txBody>
      </p:sp>
      <p:graphicFrame>
        <p:nvGraphicFramePr>
          <p:cNvPr id="6" name="Object 5">
            <a:extLst>
              <a:ext uri="{FF2B5EF4-FFF2-40B4-BE49-F238E27FC236}">
                <a16:creationId xmlns:a16="http://schemas.microsoft.com/office/drawing/2014/main" id="{90ADF8AC-37F1-4635-BA13-E56FE47C367B}"/>
              </a:ext>
            </a:extLst>
          </p:cNvPr>
          <p:cNvGraphicFramePr>
            <a:graphicFrameLocks noChangeAspect="1"/>
          </p:cNvGraphicFramePr>
          <p:nvPr>
            <p:extLst>
              <p:ext uri="{D42A27DB-BD31-4B8C-83A1-F6EECF244321}">
                <p14:modId xmlns:p14="http://schemas.microsoft.com/office/powerpoint/2010/main" val="2864387072"/>
              </p:ext>
            </p:extLst>
          </p:nvPr>
        </p:nvGraphicFramePr>
        <p:xfrm>
          <a:off x="838200" y="995065"/>
          <a:ext cx="8090086" cy="3601393"/>
        </p:xfrm>
        <a:graphic>
          <a:graphicData uri="http://schemas.openxmlformats.org/presentationml/2006/ole">
            <mc:AlternateContent xmlns:mc="http://schemas.openxmlformats.org/markup-compatibility/2006">
              <mc:Choice xmlns:v="urn:schemas-microsoft-com:vml" Requires="v">
                <p:oleObj spid="_x0000_s16416" name="Equation" r:id="rId3" imgW="3936960" imgH="1752480" progId="Equation.DSMT4">
                  <p:embed/>
                </p:oleObj>
              </mc:Choice>
              <mc:Fallback>
                <p:oleObj name="Equation" r:id="rId3" imgW="3936960" imgH="1752480" progId="Equation.DSMT4">
                  <p:embed/>
                  <p:pic>
                    <p:nvPicPr>
                      <p:cNvPr id="0" name=""/>
                      <p:cNvPicPr/>
                      <p:nvPr/>
                    </p:nvPicPr>
                    <p:blipFill>
                      <a:blip r:embed="rId4"/>
                      <a:stretch>
                        <a:fillRect/>
                      </a:stretch>
                    </p:blipFill>
                    <p:spPr>
                      <a:xfrm>
                        <a:off x="838200" y="995065"/>
                        <a:ext cx="8090086" cy="3601393"/>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42DD71D-0671-4982-8806-F6D8EC9FD757}"/>
              </a:ext>
            </a:extLst>
          </p:cNvPr>
          <p:cNvSpPr txBox="1"/>
          <p:nvPr/>
        </p:nvSpPr>
        <p:spPr>
          <a:xfrm>
            <a:off x="457200" y="4843109"/>
            <a:ext cx="8534400" cy="1200329"/>
          </a:xfrm>
          <a:prstGeom prst="rect">
            <a:avLst/>
          </a:prstGeom>
          <a:noFill/>
        </p:spPr>
        <p:txBody>
          <a:bodyPr wrap="square" rtlCol="0">
            <a:spAutoFit/>
          </a:bodyPr>
          <a:lstStyle/>
          <a:p>
            <a:r>
              <a:rPr lang="en-US" sz="2400" dirty="0">
                <a:latin typeface="+mj-lt"/>
                <a:sym typeface="Wingdings" panose="05000000000000000000" pitchFamily="2" charset="2"/>
              </a:rPr>
              <a:t>As the sample becomes very large, independent of the details of the system, the probability distribution of the variables becomes increasing peaked about the mean value.</a:t>
            </a:r>
            <a:endParaRPr lang="en-US" sz="2400" dirty="0">
              <a:latin typeface="+mj-lt"/>
            </a:endParaRPr>
          </a:p>
        </p:txBody>
      </p:sp>
    </p:spTree>
    <p:extLst>
      <p:ext uri="{BB962C8B-B14F-4D97-AF65-F5344CB8AC3E}">
        <p14:creationId xmlns:p14="http://schemas.microsoft.com/office/powerpoint/2010/main" val="3642929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3DB881-880A-469D-8858-73C3C84407E2}"/>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F8FE3C0A-906E-4628-8372-31EC90F55943}"/>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BEB64253-8E06-4052-A753-FA64DED462E3}"/>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4B59D299-3CC5-4424-B419-56294D15DFF5}"/>
              </a:ext>
            </a:extLst>
          </p:cNvPr>
          <p:cNvSpPr txBox="1"/>
          <p:nvPr/>
        </p:nvSpPr>
        <p:spPr>
          <a:xfrm>
            <a:off x="381000" y="228600"/>
            <a:ext cx="8077200" cy="1569660"/>
          </a:xfrm>
          <a:prstGeom prst="rect">
            <a:avLst/>
          </a:prstGeom>
          <a:noFill/>
        </p:spPr>
        <p:txBody>
          <a:bodyPr wrap="square" rtlCol="0">
            <a:spAutoFit/>
          </a:bodyPr>
          <a:lstStyle/>
          <a:p>
            <a:r>
              <a:rPr lang="en-US" sz="2400" dirty="0">
                <a:latin typeface="+mj-lt"/>
              </a:rPr>
              <a:t>Are these ideas generalizable to continuous variables such as found in the description of an ideal gas for example?      This is the subject of Section 2.5 of your textbook which we will examine next time.</a:t>
            </a:r>
          </a:p>
        </p:txBody>
      </p:sp>
    </p:spTree>
    <p:extLst>
      <p:ext uri="{BB962C8B-B14F-4D97-AF65-F5344CB8AC3E}">
        <p14:creationId xmlns:p14="http://schemas.microsoft.com/office/powerpoint/2010/main" val="168668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92B1EBA-BAE5-411E-AACE-E35939E685B1}"/>
              </a:ext>
            </a:extLst>
          </p:cNvPr>
          <p:cNvPicPr>
            <a:picLocks noChangeAspect="1"/>
          </p:cNvPicPr>
          <p:nvPr/>
        </p:nvPicPr>
        <p:blipFill>
          <a:blip r:embed="rId2"/>
          <a:stretch>
            <a:fillRect/>
          </a:stretch>
        </p:blipFill>
        <p:spPr>
          <a:xfrm>
            <a:off x="0" y="873842"/>
            <a:ext cx="9144000" cy="5482508"/>
          </a:xfrm>
          <a:prstGeom prst="rect">
            <a:avLst/>
          </a:prstGeom>
        </p:spPr>
      </p:pic>
      <p:sp>
        <p:nvSpPr>
          <p:cNvPr id="2" name="Date Placeholder 1">
            <a:extLst>
              <a:ext uri="{FF2B5EF4-FFF2-40B4-BE49-F238E27FC236}">
                <a16:creationId xmlns:a16="http://schemas.microsoft.com/office/drawing/2014/main" id="{8E66888C-4CC9-40C3-9E94-47D7E4DB60EC}"/>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DEBCE154-2785-4B4F-825D-BCDB35E27377}"/>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FBF49E82-6F2F-4835-8B48-10E81DF576E7}"/>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ectangle 5">
            <a:extLst>
              <a:ext uri="{FF2B5EF4-FFF2-40B4-BE49-F238E27FC236}">
                <a16:creationId xmlns:a16="http://schemas.microsoft.com/office/drawing/2014/main" id="{9FC859EB-D31F-4DB3-B0F3-5C029A575D13}"/>
              </a:ext>
            </a:extLst>
          </p:cNvPr>
          <p:cNvSpPr/>
          <p:nvPr/>
        </p:nvSpPr>
        <p:spPr>
          <a:xfrm>
            <a:off x="533400" y="5334000"/>
            <a:ext cx="7848600" cy="2286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8493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4685BF-6222-4D4D-8042-00546FD46629}"/>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C75E4D5E-29E1-413C-B9CD-3B28A7D6BBEF}"/>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AE9C81FE-F074-4D61-9DE9-549B6A93B925}"/>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0B81D857-7330-429B-BD17-CB477EC6AD4E}"/>
              </a:ext>
            </a:extLst>
          </p:cNvPr>
          <p:cNvSpPr txBox="1"/>
          <p:nvPr/>
        </p:nvSpPr>
        <p:spPr>
          <a:xfrm>
            <a:off x="304800" y="228600"/>
            <a:ext cx="8077200" cy="830997"/>
          </a:xfrm>
          <a:prstGeom prst="rect">
            <a:avLst/>
          </a:prstGeom>
          <a:noFill/>
        </p:spPr>
        <p:txBody>
          <a:bodyPr wrap="square" rtlCol="0">
            <a:spAutoFit/>
          </a:bodyPr>
          <a:lstStyle/>
          <a:p>
            <a:r>
              <a:rPr lang="en-US" sz="2400" dirty="0">
                <a:latin typeface="+mj-lt"/>
              </a:rPr>
              <a:t>Another example of microstate </a:t>
            </a:r>
            <a:r>
              <a:rPr lang="en-US" sz="2400" dirty="0">
                <a:latin typeface="+mj-lt"/>
                <a:sym typeface="Wingdings" panose="05000000000000000000" pitchFamily="2" charset="2"/>
              </a:rPr>
              <a:t> microstate analysis – the Einstein oscillators model</a:t>
            </a:r>
            <a:endParaRPr lang="en-US" sz="2400" dirty="0">
              <a:latin typeface="+mj-lt"/>
            </a:endParaRPr>
          </a:p>
        </p:txBody>
      </p:sp>
      <p:pic>
        <p:nvPicPr>
          <p:cNvPr id="6" name="Picture 5">
            <a:extLst>
              <a:ext uri="{FF2B5EF4-FFF2-40B4-BE49-F238E27FC236}">
                <a16:creationId xmlns:a16="http://schemas.microsoft.com/office/drawing/2014/main" id="{9D0B2387-7152-4A94-9CDF-E12BDA53DAD0}"/>
              </a:ext>
            </a:extLst>
          </p:cNvPr>
          <p:cNvPicPr>
            <a:picLocks noChangeAspect="1"/>
          </p:cNvPicPr>
          <p:nvPr/>
        </p:nvPicPr>
        <p:blipFill>
          <a:blip r:embed="rId3"/>
          <a:stretch>
            <a:fillRect/>
          </a:stretch>
        </p:blipFill>
        <p:spPr>
          <a:xfrm>
            <a:off x="-6626" y="990600"/>
            <a:ext cx="8524875" cy="3686175"/>
          </a:xfrm>
          <a:prstGeom prst="rect">
            <a:avLst/>
          </a:prstGeom>
        </p:spPr>
      </p:pic>
      <p:sp>
        <p:nvSpPr>
          <p:cNvPr id="7" name="TextBox 6">
            <a:extLst>
              <a:ext uri="{FF2B5EF4-FFF2-40B4-BE49-F238E27FC236}">
                <a16:creationId xmlns:a16="http://schemas.microsoft.com/office/drawing/2014/main" id="{239D4292-2FAA-4279-92FB-65F94B541408}"/>
              </a:ext>
            </a:extLst>
          </p:cNvPr>
          <p:cNvSpPr txBox="1"/>
          <p:nvPr/>
        </p:nvSpPr>
        <p:spPr>
          <a:xfrm>
            <a:off x="457200" y="990600"/>
            <a:ext cx="7848600" cy="461665"/>
          </a:xfrm>
          <a:prstGeom prst="rect">
            <a:avLst/>
          </a:prstGeom>
          <a:noFill/>
        </p:spPr>
        <p:txBody>
          <a:bodyPr wrap="square" rtlCol="0">
            <a:spAutoFit/>
          </a:bodyPr>
          <a:lstStyle/>
          <a:p>
            <a:r>
              <a:rPr lang="en-US" sz="2400" dirty="0">
                <a:latin typeface="+mj-lt"/>
              </a:rPr>
              <a:t>Another example of microstate and microstate modeling</a:t>
            </a:r>
          </a:p>
        </p:txBody>
      </p:sp>
      <p:graphicFrame>
        <p:nvGraphicFramePr>
          <p:cNvPr id="8" name="Object 7">
            <a:extLst>
              <a:ext uri="{FF2B5EF4-FFF2-40B4-BE49-F238E27FC236}">
                <a16:creationId xmlns:a16="http://schemas.microsoft.com/office/drawing/2014/main" id="{64D41E6E-0F9E-427F-9A32-4E23571C4A10}"/>
              </a:ext>
            </a:extLst>
          </p:cNvPr>
          <p:cNvGraphicFramePr>
            <a:graphicFrameLocks noChangeAspect="1"/>
          </p:cNvGraphicFramePr>
          <p:nvPr>
            <p:extLst>
              <p:ext uri="{D42A27DB-BD31-4B8C-83A1-F6EECF244321}">
                <p14:modId xmlns:p14="http://schemas.microsoft.com/office/powerpoint/2010/main" val="2864634363"/>
              </p:ext>
            </p:extLst>
          </p:nvPr>
        </p:nvGraphicFramePr>
        <p:xfrm>
          <a:off x="609600" y="4860925"/>
          <a:ext cx="7216588" cy="1066800"/>
        </p:xfrm>
        <a:graphic>
          <a:graphicData uri="http://schemas.openxmlformats.org/presentationml/2006/ole">
            <mc:AlternateContent xmlns:mc="http://schemas.openxmlformats.org/markup-compatibility/2006">
              <mc:Choice xmlns:v="urn:schemas-microsoft-com:vml" Requires="v">
                <p:oleObj spid="_x0000_s19467" name="Equation" r:id="rId4" imgW="2920680" imgH="431640" progId="Equation.DSMT4">
                  <p:embed/>
                </p:oleObj>
              </mc:Choice>
              <mc:Fallback>
                <p:oleObj name="Equation" r:id="rId4" imgW="2920680" imgH="431640" progId="Equation.DSMT4">
                  <p:embed/>
                  <p:pic>
                    <p:nvPicPr>
                      <p:cNvPr id="7" name="Object 6">
                        <a:extLst>
                          <a:ext uri="{FF2B5EF4-FFF2-40B4-BE49-F238E27FC236}">
                            <a16:creationId xmlns:a16="http://schemas.microsoft.com/office/drawing/2014/main" id="{CC9FA922-D9E3-426A-BE27-A623FD1DA222}"/>
                          </a:ext>
                        </a:extLst>
                      </p:cNvPr>
                      <p:cNvPicPr/>
                      <p:nvPr/>
                    </p:nvPicPr>
                    <p:blipFill>
                      <a:blip r:embed="rId5"/>
                      <a:stretch>
                        <a:fillRect/>
                      </a:stretch>
                    </p:blipFill>
                    <p:spPr>
                      <a:xfrm>
                        <a:off x="609600" y="4860925"/>
                        <a:ext cx="7216588" cy="10668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03FE4BC1-87DA-48F8-B7ED-E757AEA205AF}"/>
              </a:ext>
            </a:extLst>
          </p:cNvPr>
          <p:cNvSpPr txBox="1"/>
          <p:nvPr/>
        </p:nvSpPr>
        <p:spPr>
          <a:xfrm>
            <a:off x="609600" y="6096000"/>
            <a:ext cx="7162800" cy="461665"/>
          </a:xfrm>
          <a:prstGeom prst="rect">
            <a:avLst/>
          </a:prstGeom>
          <a:noFill/>
        </p:spPr>
        <p:txBody>
          <a:bodyPr wrap="square" rtlCol="0">
            <a:spAutoFit/>
          </a:bodyPr>
          <a:lstStyle/>
          <a:p>
            <a:r>
              <a:rPr lang="en-US" sz="2400" dirty="0">
                <a:latin typeface="+mj-lt"/>
              </a:rPr>
              <a:t>In the following we will use “</a:t>
            </a:r>
            <a:r>
              <a:rPr lang="en-US" sz="2400" i="1" dirty="0">
                <a:latin typeface="+mj-lt"/>
              </a:rPr>
              <a:t>q</a:t>
            </a:r>
            <a:r>
              <a:rPr lang="en-US" sz="2400" dirty="0">
                <a:latin typeface="+mj-lt"/>
              </a:rPr>
              <a:t>” instead of “</a:t>
            </a:r>
            <a:r>
              <a:rPr lang="en-US" sz="2400" i="1" dirty="0">
                <a:latin typeface="+mj-lt"/>
              </a:rPr>
              <a:t>n</a:t>
            </a:r>
            <a:r>
              <a:rPr lang="en-US" sz="2400" dirty="0">
                <a:latin typeface="+mj-lt"/>
              </a:rPr>
              <a:t>” --</a:t>
            </a:r>
          </a:p>
        </p:txBody>
      </p:sp>
    </p:spTree>
    <p:extLst>
      <p:ext uri="{BB962C8B-B14F-4D97-AF65-F5344CB8AC3E}">
        <p14:creationId xmlns:p14="http://schemas.microsoft.com/office/powerpoint/2010/main" val="329948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499FF-CE65-4CAD-BD01-B51E39695C84}"/>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D09B6997-742F-471C-A8C6-F4B393627E65}"/>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52CFEFC4-1B0B-4360-A448-BCBB6E13CB96}"/>
              </a:ext>
            </a:extLst>
          </p:cNvPr>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a:extLst>
              <a:ext uri="{FF2B5EF4-FFF2-40B4-BE49-F238E27FC236}">
                <a16:creationId xmlns:a16="http://schemas.microsoft.com/office/drawing/2014/main" id="{0FF5E6D8-8663-4360-8E20-128002DE1E11}"/>
              </a:ext>
            </a:extLst>
          </p:cNvPr>
          <p:cNvGraphicFramePr>
            <a:graphicFrameLocks noChangeAspect="1"/>
          </p:cNvGraphicFramePr>
          <p:nvPr>
            <p:extLst>
              <p:ext uri="{D42A27DB-BD31-4B8C-83A1-F6EECF244321}">
                <p14:modId xmlns:p14="http://schemas.microsoft.com/office/powerpoint/2010/main" val="401831051"/>
              </p:ext>
            </p:extLst>
          </p:nvPr>
        </p:nvGraphicFramePr>
        <p:xfrm>
          <a:off x="163513" y="487363"/>
          <a:ext cx="8377237" cy="3835400"/>
        </p:xfrm>
        <a:graphic>
          <a:graphicData uri="http://schemas.openxmlformats.org/presentationml/2006/ole">
            <mc:AlternateContent xmlns:mc="http://schemas.openxmlformats.org/markup-compatibility/2006">
              <mc:Choice xmlns:v="urn:schemas-microsoft-com:vml" Requires="v">
                <p:oleObj spid="_x0000_s20499" name="Equation" r:id="rId3" imgW="3466800" imgH="1587240" progId="Equation.DSMT4">
                  <p:embed/>
                </p:oleObj>
              </mc:Choice>
              <mc:Fallback>
                <p:oleObj name="Equation" r:id="rId3" imgW="3466800" imgH="1587240" progId="Equation.DSMT4">
                  <p:embed/>
                  <p:pic>
                    <p:nvPicPr>
                      <p:cNvPr id="0" name=""/>
                      <p:cNvPicPr/>
                      <p:nvPr/>
                    </p:nvPicPr>
                    <p:blipFill>
                      <a:blip r:embed="rId4"/>
                      <a:stretch>
                        <a:fillRect/>
                      </a:stretch>
                    </p:blipFill>
                    <p:spPr>
                      <a:xfrm>
                        <a:off x="163513" y="487363"/>
                        <a:ext cx="8377237" cy="38354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DF07B17-0000-4CCE-B23D-A800ED124893}"/>
              </a:ext>
            </a:extLst>
          </p:cNvPr>
          <p:cNvSpPr txBox="1"/>
          <p:nvPr/>
        </p:nvSpPr>
        <p:spPr>
          <a:xfrm>
            <a:off x="3179618" y="4117330"/>
            <a:ext cx="4953000" cy="461665"/>
          </a:xfrm>
          <a:prstGeom prst="rect">
            <a:avLst/>
          </a:prstGeom>
          <a:noFill/>
        </p:spPr>
        <p:txBody>
          <a:bodyPr wrap="square" rtlCol="0">
            <a:spAutoFit/>
          </a:bodyPr>
          <a:lstStyle/>
          <a:p>
            <a:r>
              <a:rPr lang="en-US" sz="2400" dirty="0">
                <a:latin typeface="+mj-lt"/>
              </a:rPr>
              <a:t>Thanks to Stirling approximation</a:t>
            </a:r>
          </a:p>
        </p:txBody>
      </p:sp>
      <p:graphicFrame>
        <p:nvGraphicFramePr>
          <p:cNvPr id="7" name="Object 6">
            <a:extLst>
              <a:ext uri="{FF2B5EF4-FFF2-40B4-BE49-F238E27FC236}">
                <a16:creationId xmlns:a16="http://schemas.microsoft.com/office/drawing/2014/main" id="{D4B1C0A9-173A-41E9-890A-CDD93AF95331}"/>
              </a:ext>
            </a:extLst>
          </p:cNvPr>
          <p:cNvGraphicFramePr>
            <a:graphicFrameLocks noChangeAspect="1"/>
          </p:cNvGraphicFramePr>
          <p:nvPr>
            <p:extLst>
              <p:ext uri="{D42A27DB-BD31-4B8C-83A1-F6EECF244321}">
                <p14:modId xmlns:p14="http://schemas.microsoft.com/office/powerpoint/2010/main" val="2876778374"/>
              </p:ext>
            </p:extLst>
          </p:nvPr>
        </p:nvGraphicFramePr>
        <p:xfrm>
          <a:off x="2895600" y="4649524"/>
          <a:ext cx="4953000" cy="2058096"/>
        </p:xfrm>
        <a:graphic>
          <a:graphicData uri="http://schemas.openxmlformats.org/presentationml/2006/ole">
            <mc:AlternateContent xmlns:mc="http://schemas.openxmlformats.org/markup-compatibility/2006">
              <mc:Choice xmlns:v="urn:schemas-microsoft-com:vml" Requires="v">
                <p:oleObj spid="_x0000_s20500" name="Equation" r:id="rId5" imgW="2781000" imgH="1155600" progId="Equation.DSMT4">
                  <p:embed/>
                </p:oleObj>
              </mc:Choice>
              <mc:Fallback>
                <p:oleObj name="Equation" r:id="rId5" imgW="2781000" imgH="1155600" progId="Equation.DSMT4">
                  <p:embed/>
                  <p:pic>
                    <p:nvPicPr>
                      <p:cNvPr id="0" name=""/>
                      <p:cNvPicPr/>
                      <p:nvPr/>
                    </p:nvPicPr>
                    <p:blipFill>
                      <a:blip r:embed="rId6"/>
                      <a:stretch>
                        <a:fillRect/>
                      </a:stretch>
                    </p:blipFill>
                    <p:spPr>
                      <a:xfrm>
                        <a:off x="2895600" y="4649524"/>
                        <a:ext cx="4953000" cy="2058096"/>
                      </a:xfrm>
                      <a:prstGeom prst="rect">
                        <a:avLst/>
                      </a:prstGeom>
                    </p:spPr>
                  </p:pic>
                </p:oleObj>
              </mc:Fallback>
            </mc:AlternateContent>
          </a:graphicData>
        </a:graphic>
      </p:graphicFrame>
    </p:spTree>
    <p:extLst>
      <p:ext uri="{BB962C8B-B14F-4D97-AF65-F5344CB8AC3E}">
        <p14:creationId xmlns:p14="http://schemas.microsoft.com/office/powerpoint/2010/main" val="4125850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799F82-EE09-41FE-BE0F-BFDE9FBE1A31}"/>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1E8F0EB5-0E7B-4F54-A987-57753664F4B9}"/>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EB30F55-BB57-4648-8B6E-6059EE0DDF28}"/>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1EF8D848-8B0B-4C65-8024-DBB4F678E3E5}"/>
              </a:ext>
            </a:extLst>
          </p:cNvPr>
          <p:cNvSpPr txBox="1"/>
          <p:nvPr/>
        </p:nvSpPr>
        <p:spPr>
          <a:xfrm>
            <a:off x="457200" y="304800"/>
            <a:ext cx="7086600" cy="461665"/>
          </a:xfrm>
          <a:prstGeom prst="rect">
            <a:avLst/>
          </a:prstGeom>
          <a:noFill/>
        </p:spPr>
        <p:txBody>
          <a:bodyPr wrap="square" rtlCol="0">
            <a:spAutoFit/>
          </a:bodyPr>
          <a:lstStyle/>
          <a:p>
            <a:r>
              <a:rPr lang="en-US" sz="2400" dirty="0">
                <a:latin typeface="+mj-lt"/>
              </a:rPr>
              <a:t>When the dust clears --</a:t>
            </a:r>
          </a:p>
        </p:txBody>
      </p:sp>
      <p:graphicFrame>
        <p:nvGraphicFramePr>
          <p:cNvPr id="6" name="Object 5">
            <a:extLst>
              <a:ext uri="{FF2B5EF4-FFF2-40B4-BE49-F238E27FC236}">
                <a16:creationId xmlns:a16="http://schemas.microsoft.com/office/drawing/2014/main" id="{3720F412-B42A-4DD2-97FD-BDFD0C013BE3}"/>
              </a:ext>
            </a:extLst>
          </p:cNvPr>
          <p:cNvGraphicFramePr>
            <a:graphicFrameLocks noChangeAspect="1"/>
          </p:cNvGraphicFramePr>
          <p:nvPr>
            <p:extLst>
              <p:ext uri="{D42A27DB-BD31-4B8C-83A1-F6EECF244321}">
                <p14:modId xmlns:p14="http://schemas.microsoft.com/office/powerpoint/2010/main" val="2432563886"/>
              </p:ext>
            </p:extLst>
          </p:nvPr>
        </p:nvGraphicFramePr>
        <p:xfrm>
          <a:off x="763706" y="1336675"/>
          <a:ext cx="7768988" cy="3213100"/>
        </p:xfrm>
        <a:graphic>
          <a:graphicData uri="http://schemas.openxmlformats.org/presentationml/2006/ole">
            <mc:AlternateContent xmlns:mc="http://schemas.openxmlformats.org/markup-compatibility/2006">
              <mc:Choice xmlns:v="urn:schemas-microsoft-com:vml" Requires="v">
                <p:oleObj spid="_x0000_s21511" name="Equation" r:id="rId3" imgW="4114800" imgH="1701720" progId="Equation.DSMT4">
                  <p:embed/>
                </p:oleObj>
              </mc:Choice>
              <mc:Fallback>
                <p:oleObj name="Equation" r:id="rId3" imgW="4114800" imgH="1701720" progId="Equation.DSMT4">
                  <p:embed/>
                  <p:pic>
                    <p:nvPicPr>
                      <p:cNvPr id="0" name=""/>
                      <p:cNvPicPr/>
                      <p:nvPr/>
                    </p:nvPicPr>
                    <p:blipFill>
                      <a:blip r:embed="rId4"/>
                      <a:stretch>
                        <a:fillRect/>
                      </a:stretch>
                    </p:blipFill>
                    <p:spPr>
                      <a:xfrm>
                        <a:off x="763706" y="1336675"/>
                        <a:ext cx="7768988" cy="3213100"/>
                      </a:xfrm>
                      <a:prstGeom prst="rect">
                        <a:avLst/>
                      </a:prstGeom>
                    </p:spPr>
                  </p:pic>
                </p:oleObj>
              </mc:Fallback>
            </mc:AlternateContent>
          </a:graphicData>
        </a:graphic>
      </p:graphicFrame>
    </p:spTree>
    <p:extLst>
      <p:ext uri="{BB962C8B-B14F-4D97-AF65-F5344CB8AC3E}">
        <p14:creationId xmlns:p14="http://schemas.microsoft.com/office/powerpoint/2010/main" val="272530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E56F33-E4C8-475B-836D-71C3EDD3B0B4}"/>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5F712AAA-153C-4B4E-9AA7-CD4CD1377DC3}"/>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87B79510-45A9-42CF-912C-037ED0492236}"/>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74A17DDC-F96B-4F97-AB12-C01F702CC8BA}"/>
              </a:ext>
            </a:extLst>
          </p:cNvPr>
          <p:cNvSpPr txBox="1"/>
          <p:nvPr/>
        </p:nvSpPr>
        <p:spPr>
          <a:xfrm>
            <a:off x="228600" y="228600"/>
            <a:ext cx="8458200" cy="6093976"/>
          </a:xfrm>
          <a:prstGeom prst="rect">
            <a:avLst/>
          </a:prstGeom>
          <a:noFill/>
        </p:spPr>
        <p:txBody>
          <a:bodyPr wrap="square" rtlCol="0">
            <a:spAutoFit/>
          </a:bodyPr>
          <a:lstStyle/>
          <a:p>
            <a:r>
              <a:rPr lang="en-US" sz="2400" dirty="0">
                <a:latin typeface="+mj-lt"/>
              </a:rPr>
              <a:t>Your questions –</a:t>
            </a:r>
          </a:p>
          <a:p>
            <a:r>
              <a:rPr lang="en-US" sz="2400" dirty="0">
                <a:latin typeface="+mj-lt"/>
              </a:rPr>
              <a:t>From Parker -- </a:t>
            </a:r>
            <a:r>
              <a:rPr lang="en-US" dirty="0"/>
              <a:t>Why is it that at the microscopic level processes are reversible, I thought reversible processes were always an approximation? The principle of detailed balance lets this happen at microscopic, but I think not macroscopic levels. </a:t>
            </a:r>
          </a:p>
          <a:p>
            <a:r>
              <a:rPr lang="en-US" sz="2400" dirty="0"/>
              <a:t>From Kristen -- </a:t>
            </a:r>
            <a:r>
              <a:rPr lang="en-US" dirty="0"/>
              <a:t>1. For the example in 2.3, why is the multiplicity of the total system the product of the two solids, not the sum? (Figure 2.4)  2. I would love to go through some of the math to get to equation 2.22 because I am a bit confused.</a:t>
            </a:r>
          </a:p>
          <a:p>
            <a:r>
              <a:rPr lang="en-US" sz="2400" dirty="0">
                <a:latin typeface="+mj-lt"/>
              </a:rPr>
              <a:t>From Annelise -- </a:t>
            </a:r>
            <a:r>
              <a:rPr lang="en-US" dirty="0"/>
              <a:t>What is the significance of knowing which </a:t>
            </a:r>
            <a:r>
              <a:rPr lang="en-US" dirty="0" err="1"/>
              <a:t>macrostate</a:t>
            </a:r>
            <a:r>
              <a:rPr lang="en-US" dirty="0"/>
              <a:t> is most plausible? Why does that matter?</a:t>
            </a:r>
          </a:p>
          <a:p>
            <a:r>
              <a:rPr lang="en-US" sz="2400" dirty="0">
                <a:latin typeface="+mj-lt"/>
              </a:rPr>
              <a:t>From Rich -- </a:t>
            </a:r>
            <a:r>
              <a:rPr lang="en-US" dirty="0"/>
              <a:t>When would it be useful to use Sterling's approximation of a factorial?</a:t>
            </a:r>
          </a:p>
          <a:p>
            <a:r>
              <a:rPr lang="en-US" sz="2400" dirty="0">
                <a:latin typeface="+mj-lt"/>
              </a:rPr>
              <a:t>From Leon -- </a:t>
            </a:r>
            <a:r>
              <a:rPr lang="en-US" dirty="0"/>
              <a:t>So for large samples binomial distribution converges to the Gaussian distribution, but if it comes to a small sample can we still use this approximation or we should do something else?</a:t>
            </a:r>
          </a:p>
          <a:p>
            <a:r>
              <a:rPr lang="en-US" sz="2400" dirty="0"/>
              <a:t>From </a:t>
            </a:r>
            <a:r>
              <a:rPr lang="en-US" sz="2400" dirty="0" err="1"/>
              <a:t>Zezhong</a:t>
            </a:r>
            <a:r>
              <a:rPr lang="en-US" sz="2400" dirty="0"/>
              <a:t> -- </a:t>
            </a:r>
            <a:r>
              <a:rPr lang="en-US" dirty="0"/>
              <a:t>I would how to get the final approximation of equation 2.26 and how to get equation 2.27? Also, I wonder what is the meaning of variance for Physics since I forget it.</a:t>
            </a:r>
          </a:p>
          <a:p>
            <a:endParaRPr lang="en-US" sz="2400" dirty="0">
              <a:latin typeface="+mj-lt"/>
            </a:endParaRPr>
          </a:p>
        </p:txBody>
      </p:sp>
    </p:spTree>
    <p:extLst>
      <p:ext uri="{BB962C8B-B14F-4D97-AF65-F5344CB8AC3E}">
        <p14:creationId xmlns:p14="http://schemas.microsoft.com/office/powerpoint/2010/main" val="339768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4DE439-5729-4CAD-835E-42D7D44B36E5}"/>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AB036433-8211-4CEA-98A0-DF9B8027BBF3}"/>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4925E4A1-00E9-4CC6-9995-2A1FDB15BB5D}"/>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90ACA182-EF1E-48FA-BBFD-6FF5F0DCA3CE}"/>
              </a:ext>
            </a:extLst>
          </p:cNvPr>
          <p:cNvSpPr txBox="1"/>
          <p:nvPr/>
        </p:nvSpPr>
        <p:spPr>
          <a:xfrm>
            <a:off x="304800" y="304800"/>
            <a:ext cx="8534400" cy="2400657"/>
          </a:xfrm>
          <a:prstGeom prst="rect">
            <a:avLst/>
          </a:prstGeom>
          <a:noFill/>
        </p:spPr>
        <p:txBody>
          <a:bodyPr wrap="square" rtlCol="0">
            <a:spAutoFit/>
          </a:bodyPr>
          <a:lstStyle/>
          <a:p>
            <a:r>
              <a:rPr lang="en-US" sz="2400" dirty="0">
                <a:latin typeface="+mj-lt"/>
              </a:rPr>
              <a:t>Your questions – continued –</a:t>
            </a:r>
          </a:p>
          <a:p>
            <a:r>
              <a:rPr lang="en-US" sz="2400" dirty="0"/>
              <a:t>From Michael -- </a:t>
            </a:r>
            <a:r>
              <a:rPr lang="en-US" dirty="0"/>
              <a:t>For a Gaussian function, how do we classify the probability of an energy outside that of the width of (</a:t>
            </a:r>
            <a:r>
              <a:rPr lang="en-US" dirty="0" err="1"/>
              <a:t>qN</a:t>
            </a:r>
            <a:r>
              <a:rPr lang="en-US" dirty="0"/>
              <a:t>^-.5) from the omega maximum occurring? How far outside this width is it a realistic estimation that this solution could occur?</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2771753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77BD67-E9B1-4603-86E4-3B6CD9F1B5DD}"/>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1C2F5A68-4CC7-4B32-A4FE-46A7FA1BFB80}"/>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74B9B4BB-410A-4CD3-87C2-656BC129FA6A}"/>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4C089799-8B8A-4938-B5C5-BD1DDDFBD3FE}"/>
              </a:ext>
            </a:extLst>
          </p:cNvPr>
          <p:cNvSpPr txBox="1"/>
          <p:nvPr/>
        </p:nvSpPr>
        <p:spPr>
          <a:xfrm>
            <a:off x="304800" y="381000"/>
            <a:ext cx="8610600" cy="4893647"/>
          </a:xfrm>
          <a:prstGeom prst="rect">
            <a:avLst/>
          </a:prstGeom>
          <a:noFill/>
        </p:spPr>
        <p:txBody>
          <a:bodyPr wrap="square" rtlCol="0">
            <a:spAutoFit/>
          </a:bodyPr>
          <a:lstStyle/>
          <a:p>
            <a:r>
              <a:rPr lang="en-US" sz="2400" dirty="0">
                <a:latin typeface="+mj-lt"/>
              </a:rPr>
              <a:t>Some discussion –</a:t>
            </a:r>
          </a:p>
          <a:p>
            <a:r>
              <a:rPr lang="en-US" sz="2400" dirty="0">
                <a:latin typeface="+mj-lt"/>
              </a:rPr>
              <a:t>Question -- </a:t>
            </a:r>
            <a:r>
              <a:rPr lang="en-US" sz="2400" dirty="0"/>
              <a:t>Why is it that at the microscopic level processes are reversible, I thought reversible processes were always an approximation? The principle of detailed balance lets this happen at microscopic, but I think not macroscopic levels. </a:t>
            </a:r>
          </a:p>
          <a:p>
            <a:endParaRPr lang="en-US" sz="2400" dirty="0">
              <a:latin typeface="+mj-lt"/>
            </a:endParaRPr>
          </a:p>
          <a:p>
            <a:r>
              <a:rPr lang="en-US" sz="2400" dirty="0">
                <a:latin typeface="+mj-lt"/>
              </a:rPr>
              <a:t>Comment – At the atomic level, we expect that basic reversible physics applies, such as Newton’s laws, quantum mechanics, etc. At the macroscopic level, we cannot know all of the details of each particle motion and we are dealing with averages of properties.    How exactly </a:t>
            </a:r>
            <a:r>
              <a:rPr lang="en-US" sz="2400" dirty="0" err="1">
                <a:latin typeface="+mj-lt"/>
              </a:rPr>
              <a:t>irreversisiblity</a:t>
            </a:r>
            <a:r>
              <a:rPr lang="en-US" sz="2400" dirty="0">
                <a:latin typeface="+mj-lt"/>
              </a:rPr>
              <a:t> comes into this story is an active intellectual challenge even today.</a:t>
            </a:r>
          </a:p>
        </p:txBody>
      </p:sp>
    </p:spTree>
    <p:extLst>
      <p:ext uri="{BB962C8B-B14F-4D97-AF65-F5344CB8AC3E}">
        <p14:creationId xmlns:p14="http://schemas.microsoft.com/office/powerpoint/2010/main" val="4292785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5E548D-340A-47AB-826C-DC3D4AA42B1E}"/>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DE10B05C-FD40-4BE9-8DDF-1C362BAEC940}"/>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C70281BE-B467-4163-9D25-AB2202358C7A}"/>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98452A65-F4E8-45E8-8D18-3D1E71B51905}"/>
              </a:ext>
            </a:extLst>
          </p:cNvPr>
          <p:cNvSpPr txBox="1"/>
          <p:nvPr/>
        </p:nvSpPr>
        <p:spPr>
          <a:xfrm>
            <a:off x="457200" y="228600"/>
            <a:ext cx="8229600" cy="6370975"/>
          </a:xfrm>
          <a:prstGeom prst="rect">
            <a:avLst/>
          </a:prstGeom>
          <a:noFill/>
        </p:spPr>
        <p:txBody>
          <a:bodyPr wrap="square" rtlCol="0">
            <a:spAutoFit/>
          </a:bodyPr>
          <a:lstStyle/>
          <a:p>
            <a:r>
              <a:rPr lang="en-US" sz="2400" dirty="0">
                <a:latin typeface="+mj-lt"/>
              </a:rPr>
              <a:t>Some discussion –</a:t>
            </a:r>
          </a:p>
          <a:p>
            <a:r>
              <a:rPr lang="en-US" sz="2400" dirty="0">
                <a:latin typeface="+mj-lt"/>
              </a:rPr>
              <a:t>Your question --  </a:t>
            </a:r>
            <a:r>
              <a:rPr lang="en-US" sz="2400" dirty="0"/>
              <a:t>What is the significance of knowing which </a:t>
            </a:r>
            <a:r>
              <a:rPr lang="en-US" sz="2400" dirty="0" err="1"/>
              <a:t>macrostate</a:t>
            </a:r>
            <a:r>
              <a:rPr lang="en-US" sz="2400" dirty="0"/>
              <a:t> is most plausible? Why does that matter?</a:t>
            </a:r>
          </a:p>
          <a:p>
            <a:endParaRPr lang="en-US" sz="2400" dirty="0">
              <a:latin typeface="+mj-lt"/>
            </a:endParaRPr>
          </a:p>
          <a:p>
            <a:r>
              <a:rPr lang="en-US" sz="2400" dirty="0">
                <a:latin typeface="+mj-lt"/>
              </a:rPr>
              <a:t>Comment – In this treatment, we are preparing for how to reconcile the atomic and macroscopic viewpoints.    At the atomic level, we can solve Newton’s equations if we know initial of boundary values.   At the macroscopic, we cannot know the initial or boundary values of 10</a:t>
            </a:r>
            <a:r>
              <a:rPr lang="en-US" sz="2400" baseline="30000" dirty="0">
                <a:latin typeface="+mj-lt"/>
              </a:rPr>
              <a:t>23</a:t>
            </a:r>
            <a:r>
              <a:rPr lang="en-US" sz="2400" dirty="0">
                <a:latin typeface="+mj-lt"/>
              </a:rPr>
              <a:t> particles; the best we can do is estimate averages based on some macroscopic measurements such as T, P, V, S……   But because there are so many particles, even the averaging is difficult and in these sections we are finding that there are some simplifying patterns that can help us.    In particular, for some </a:t>
            </a:r>
            <a:r>
              <a:rPr lang="en-US" sz="2400" dirty="0" err="1">
                <a:latin typeface="+mj-lt"/>
              </a:rPr>
              <a:t>macrostate</a:t>
            </a:r>
            <a:r>
              <a:rPr lang="en-US" sz="2400" dirty="0">
                <a:latin typeface="+mj-lt"/>
              </a:rPr>
              <a:t> property,   there is a small range of values that have a very large multiplicity and the others are much smaller multiplicities.</a:t>
            </a:r>
          </a:p>
        </p:txBody>
      </p:sp>
    </p:spTree>
    <p:extLst>
      <p:ext uri="{BB962C8B-B14F-4D97-AF65-F5344CB8AC3E}">
        <p14:creationId xmlns:p14="http://schemas.microsoft.com/office/powerpoint/2010/main" val="283426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A006EE-FEB7-4FF3-9FFC-64138B1B40B9}"/>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C5F9ABE7-AD43-4B6B-8457-B20E5DF02387}"/>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B56A570-D958-49ED-B29D-DBC01EE21E75}"/>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29BA7F78-2C38-4593-BDAF-F2DB55CE268B}"/>
              </a:ext>
            </a:extLst>
          </p:cNvPr>
          <p:cNvSpPr txBox="1"/>
          <p:nvPr/>
        </p:nvSpPr>
        <p:spPr>
          <a:xfrm>
            <a:off x="381000" y="304800"/>
            <a:ext cx="8153400" cy="3293209"/>
          </a:xfrm>
          <a:prstGeom prst="rect">
            <a:avLst/>
          </a:prstGeom>
          <a:noFill/>
        </p:spPr>
        <p:txBody>
          <a:bodyPr wrap="square" rtlCol="0">
            <a:spAutoFit/>
          </a:bodyPr>
          <a:lstStyle/>
          <a:p>
            <a:r>
              <a:rPr lang="en-US" sz="2400" dirty="0">
                <a:latin typeface="+mj-lt"/>
              </a:rPr>
              <a:t>Discussion –</a:t>
            </a:r>
          </a:p>
          <a:p>
            <a:r>
              <a:rPr lang="en-US" sz="2400" dirty="0">
                <a:latin typeface="+mj-lt"/>
              </a:rPr>
              <a:t>Question -- </a:t>
            </a:r>
            <a:r>
              <a:rPr lang="en-US" sz="2400" dirty="0"/>
              <a:t>When would it be useful to use Sterling's approximation of a factorial?</a:t>
            </a:r>
          </a:p>
          <a:p>
            <a:endParaRPr lang="en-US" sz="2400" dirty="0">
              <a:latin typeface="+mj-lt"/>
            </a:endParaRPr>
          </a:p>
          <a:p>
            <a:r>
              <a:rPr lang="en-US" sz="2400" dirty="0">
                <a:latin typeface="+mj-lt"/>
              </a:rPr>
              <a:t>Comment – 10!~10</a:t>
            </a:r>
            <a:r>
              <a:rPr lang="en-US" sz="2400" baseline="30000" dirty="0">
                <a:latin typeface="+mj-lt"/>
              </a:rPr>
              <a:t>6</a:t>
            </a:r>
          </a:p>
          <a:p>
            <a:endParaRPr lang="en-US" sz="2400" baseline="30000" dirty="0">
              <a:latin typeface="+mj-lt"/>
            </a:endParaRPr>
          </a:p>
          <a:p>
            <a:r>
              <a:rPr lang="en-US" sz="2400" dirty="0">
                <a:latin typeface="+mj-lt"/>
              </a:rPr>
              <a:t>Question --</a:t>
            </a:r>
            <a:r>
              <a:rPr lang="en-US" sz="2400" dirty="0"/>
              <a:t> For the example in 2.3, why is the multiplicity of the total system the product of the two solids, not the sum? (Figure 2.4) </a:t>
            </a:r>
            <a:endParaRPr lang="en-US" sz="2400" dirty="0">
              <a:latin typeface="+mj-lt"/>
            </a:endParaRPr>
          </a:p>
        </p:txBody>
      </p:sp>
      <p:pic>
        <p:nvPicPr>
          <p:cNvPr id="6" name="Picture 5">
            <a:extLst>
              <a:ext uri="{FF2B5EF4-FFF2-40B4-BE49-F238E27FC236}">
                <a16:creationId xmlns:a16="http://schemas.microsoft.com/office/drawing/2014/main" id="{F3FCEFE4-6251-4737-94BF-83C9128A94B6}"/>
              </a:ext>
            </a:extLst>
          </p:cNvPr>
          <p:cNvPicPr>
            <a:picLocks noChangeAspect="1"/>
          </p:cNvPicPr>
          <p:nvPr/>
        </p:nvPicPr>
        <p:blipFill>
          <a:blip r:embed="rId2"/>
          <a:stretch>
            <a:fillRect/>
          </a:stretch>
        </p:blipFill>
        <p:spPr>
          <a:xfrm>
            <a:off x="1143000" y="3598009"/>
            <a:ext cx="7162800" cy="2813661"/>
          </a:xfrm>
          <a:prstGeom prst="rect">
            <a:avLst/>
          </a:prstGeom>
        </p:spPr>
      </p:pic>
    </p:spTree>
    <p:extLst>
      <p:ext uri="{BB962C8B-B14F-4D97-AF65-F5344CB8AC3E}">
        <p14:creationId xmlns:p14="http://schemas.microsoft.com/office/powerpoint/2010/main" val="3799426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9DC1F83-2560-4DCC-9FE0-38DE5AE03A46}"/>
              </a:ext>
            </a:extLst>
          </p:cNvPr>
          <p:cNvPicPr>
            <a:picLocks noChangeAspect="1"/>
          </p:cNvPicPr>
          <p:nvPr/>
        </p:nvPicPr>
        <p:blipFill rotWithShape="1">
          <a:blip r:embed="rId3"/>
          <a:srcRect l="21277" r="19149" b="24760"/>
          <a:stretch/>
        </p:blipFill>
        <p:spPr>
          <a:xfrm>
            <a:off x="723900" y="4419535"/>
            <a:ext cx="4267200" cy="2116991"/>
          </a:xfrm>
          <a:prstGeom prst="rect">
            <a:avLst/>
          </a:prstGeom>
        </p:spPr>
      </p:pic>
      <p:sp>
        <p:nvSpPr>
          <p:cNvPr id="2" name="Date Placeholder 1">
            <a:extLst>
              <a:ext uri="{FF2B5EF4-FFF2-40B4-BE49-F238E27FC236}">
                <a16:creationId xmlns:a16="http://schemas.microsoft.com/office/drawing/2014/main" id="{EE6D5D59-2DB3-4699-A348-D2DE7A3939CC}"/>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E0004080-CCE9-46CF-A137-38B9EB2742E0}"/>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F1E9493A-4C00-4FFE-941F-BD8A3D7D373B}"/>
              </a:ext>
            </a:extLst>
          </p:cNvPr>
          <p:cNvSpPr>
            <a:spLocks noGrp="1"/>
          </p:cNvSpPr>
          <p:nvPr>
            <p:ph type="sldNum" sz="quarter" idx="12"/>
          </p:nvPr>
        </p:nvSpPr>
        <p:spPr/>
        <p:txBody>
          <a:bodyPr/>
          <a:lstStyle/>
          <a:p>
            <a:fld id="{CE368B07-CEBF-4C80-90AF-53B34FA04CF3}" type="slidenum">
              <a:rPr lang="en-US" smtClean="0"/>
              <a:t>8</a:t>
            </a:fld>
            <a:endParaRPr lang="en-US" dirty="0"/>
          </a:p>
        </p:txBody>
      </p:sp>
      <p:pic>
        <p:nvPicPr>
          <p:cNvPr id="5" name="Picture 4">
            <a:extLst>
              <a:ext uri="{FF2B5EF4-FFF2-40B4-BE49-F238E27FC236}">
                <a16:creationId xmlns:a16="http://schemas.microsoft.com/office/drawing/2014/main" id="{34DE960E-3EE7-4498-B61D-1A09B657875A}"/>
              </a:ext>
            </a:extLst>
          </p:cNvPr>
          <p:cNvPicPr>
            <a:picLocks noChangeAspect="1"/>
          </p:cNvPicPr>
          <p:nvPr/>
        </p:nvPicPr>
        <p:blipFill>
          <a:blip r:embed="rId4"/>
          <a:stretch>
            <a:fillRect/>
          </a:stretch>
        </p:blipFill>
        <p:spPr>
          <a:xfrm>
            <a:off x="526257" y="231437"/>
            <a:ext cx="6262688" cy="3204490"/>
          </a:xfrm>
          <a:prstGeom prst="rect">
            <a:avLst/>
          </a:prstGeom>
        </p:spPr>
      </p:pic>
      <p:graphicFrame>
        <p:nvGraphicFramePr>
          <p:cNvPr id="7" name="Object 6">
            <a:extLst>
              <a:ext uri="{FF2B5EF4-FFF2-40B4-BE49-F238E27FC236}">
                <a16:creationId xmlns:a16="http://schemas.microsoft.com/office/drawing/2014/main" id="{07E99667-937E-45A9-AED8-33BAD6CB681B}"/>
              </a:ext>
            </a:extLst>
          </p:cNvPr>
          <p:cNvGraphicFramePr>
            <a:graphicFrameLocks noChangeAspect="1"/>
          </p:cNvGraphicFramePr>
          <p:nvPr>
            <p:extLst>
              <p:ext uri="{D42A27DB-BD31-4B8C-83A1-F6EECF244321}">
                <p14:modId xmlns:p14="http://schemas.microsoft.com/office/powerpoint/2010/main" val="2744807228"/>
              </p:ext>
            </p:extLst>
          </p:nvPr>
        </p:nvGraphicFramePr>
        <p:xfrm>
          <a:off x="672644" y="3528004"/>
          <a:ext cx="5969914" cy="926366"/>
        </p:xfrm>
        <a:graphic>
          <a:graphicData uri="http://schemas.openxmlformats.org/presentationml/2006/ole">
            <mc:AlternateContent xmlns:mc="http://schemas.openxmlformats.org/markup-compatibility/2006">
              <mc:Choice xmlns:v="urn:schemas-microsoft-com:vml" Requires="v">
                <p:oleObj spid="_x0000_s18449" name="Equation" r:id="rId5" imgW="2946240" imgH="457200" progId="Equation.DSMT4">
                  <p:embed/>
                </p:oleObj>
              </mc:Choice>
              <mc:Fallback>
                <p:oleObj name="Equation" r:id="rId5" imgW="2946240" imgH="457200" progId="Equation.DSMT4">
                  <p:embed/>
                  <p:pic>
                    <p:nvPicPr>
                      <p:cNvPr id="0" name=""/>
                      <p:cNvPicPr/>
                      <p:nvPr/>
                    </p:nvPicPr>
                    <p:blipFill>
                      <a:blip r:embed="rId6"/>
                      <a:stretch>
                        <a:fillRect/>
                      </a:stretch>
                    </p:blipFill>
                    <p:spPr>
                      <a:xfrm>
                        <a:off x="672644" y="3528004"/>
                        <a:ext cx="5969914" cy="926366"/>
                      </a:xfrm>
                      <a:prstGeom prst="rect">
                        <a:avLst/>
                      </a:prstGeom>
                    </p:spPr>
                  </p:pic>
                </p:oleObj>
              </mc:Fallback>
            </mc:AlternateContent>
          </a:graphicData>
        </a:graphic>
      </p:graphicFrame>
    </p:spTree>
    <p:extLst>
      <p:ext uri="{BB962C8B-B14F-4D97-AF65-F5344CB8AC3E}">
        <p14:creationId xmlns:p14="http://schemas.microsoft.com/office/powerpoint/2010/main" val="746287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33FA07-F8A4-43E2-9E95-BE33D74EF1F1}"/>
              </a:ext>
            </a:extLst>
          </p:cNvPr>
          <p:cNvSpPr>
            <a:spLocks noGrp="1"/>
          </p:cNvSpPr>
          <p:nvPr>
            <p:ph type="dt" sz="half" idx="10"/>
          </p:nvPr>
        </p:nvSpPr>
        <p:spPr/>
        <p:txBody>
          <a:bodyPr/>
          <a:lstStyle/>
          <a:p>
            <a:r>
              <a:rPr lang="en-US"/>
              <a:t>2/08/2021</a:t>
            </a:r>
            <a:endParaRPr lang="en-US" dirty="0"/>
          </a:p>
        </p:txBody>
      </p:sp>
      <p:sp>
        <p:nvSpPr>
          <p:cNvPr id="3" name="Footer Placeholder 2">
            <a:extLst>
              <a:ext uri="{FF2B5EF4-FFF2-40B4-BE49-F238E27FC236}">
                <a16:creationId xmlns:a16="http://schemas.microsoft.com/office/drawing/2014/main" id="{B7ED33C9-6085-4210-AC6A-17DED1DAF9E6}"/>
              </a:ext>
            </a:extLst>
          </p:cNvPr>
          <p:cNvSpPr>
            <a:spLocks noGrp="1"/>
          </p:cNvSpPr>
          <p:nvPr>
            <p:ph type="ftr" sz="quarter" idx="11"/>
          </p:nvPr>
        </p:nvSpPr>
        <p:spPr/>
        <p:txBody>
          <a:bodyPr/>
          <a:lstStyle/>
          <a:p>
            <a:r>
              <a:rPr lang="en-US"/>
              <a:t>PHY 341/641  Spring 2021 -- Lecture 6</a:t>
            </a:r>
            <a:endParaRPr lang="en-US" dirty="0"/>
          </a:p>
        </p:txBody>
      </p:sp>
      <p:sp>
        <p:nvSpPr>
          <p:cNvPr id="4" name="Slide Number Placeholder 3">
            <a:extLst>
              <a:ext uri="{FF2B5EF4-FFF2-40B4-BE49-F238E27FC236}">
                <a16:creationId xmlns:a16="http://schemas.microsoft.com/office/drawing/2014/main" id="{31B2ED54-944B-4ABC-BF02-E70CB689F221}"/>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53B0E163-1B68-45F5-B1CD-CA00D60CBF7C}"/>
              </a:ext>
            </a:extLst>
          </p:cNvPr>
          <p:cNvSpPr txBox="1"/>
          <p:nvPr/>
        </p:nvSpPr>
        <p:spPr>
          <a:xfrm>
            <a:off x="457200" y="457200"/>
            <a:ext cx="7772400" cy="1938992"/>
          </a:xfrm>
          <a:prstGeom prst="rect">
            <a:avLst/>
          </a:prstGeom>
          <a:noFill/>
        </p:spPr>
        <p:txBody>
          <a:bodyPr wrap="square" rtlCol="0">
            <a:spAutoFit/>
          </a:bodyPr>
          <a:lstStyle/>
          <a:p>
            <a:r>
              <a:rPr lang="en-US" sz="2400" dirty="0">
                <a:latin typeface="+mj-lt"/>
              </a:rPr>
              <a:t>In the last lecture, we introduced the notion of microstates and </a:t>
            </a:r>
            <a:r>
              <a:rPr lang="en-US" sz="2400" dirty="0" err="1">
                <a:latin typeface="+mj-lt"/>
              </a:rPr>
              <a:t>macrostates</a:t>
            </a:r>
            <a:r>
              <a:rPr lang="en-US" sz="2400" dirty="0">
                <a:latin typeface="+mj-lt"/>
              </a:rPr>
              <a:t>, introducing the  multiplicity distribution </a:t>
            </a:r>
            <a:r>
              <a:rPr lang="en-US" sz="2400" i="1" dirty="0">
                <a:latin typeface="Symbol" panose="05050102010706020507" pitchFamily="18" charset="2"/>
              </a:rPr>
              <a:t>W</a:t>
            </a:r>
            <a:r>
              <a:rPr lang="en-US" sz="2400" i="1" dirty="0">
                <a:latin typeface="+mj-lt"/>
              </a:rPr>
              <a:t>(</a:t>
            </a:r>
            <a:r>
              <a:rPr lang="en-US" sz="2400" i="1" dirty="0" err="1">
                <a:latin typeface="+mj-lt"/>
              </a:rPr>
              <a:t>N,n</a:t>
            </a:r>
            <a:r>
              <a:rPr lang="en-US" sz="2400" i="1" dirty="0">
                <a:latin typeface="+mj-lt"/>
              </a:rPr>
              <a:t>).  </a:t>
            </a:r>
            <a:r>
              <a:rPr lang="en-US" sz="2400" dirty="0">
                <a:latin typeface="+mj-lt"/>
              </a:rPr>
              <a:t>Here we will first focus on the example  of a spin ½ system where an example</a:t>
            </a:r>
          </a:p>
          <a:p>
            <a:r>
              <a:rPr lang="en-US" sz="2400" dirty="0">
                <a:latin typeface="+mj-lt"/>
              </a:rPr>
              <a:t>microstate may be </a:t>
            </a:r>
          </a:p>
        </p:txBody>
      </p:sp>
      <p:pic>
        <p:nvPicPr>
          <p:cNvPr id="6" name="Picture 5">
            <a:extLst>
              <a:ext uri="{FF2B5EF4-FFF2-40B4-BE49-F238E27FC236}">
                <a16:creationId xmlns:a16="http://schemas.microsoft.com/office/drawing/2014/main" id="{C934736B-7475-4B65-9135-0DBEDA044A3A}"/>
              </a:ext>
            </a:extLst>
          </p:cNvPr>
          <p:cNvPicPr>
            <a:picLocks noChangeAspect="1"/>
          </p:cNvPicPr>
          <p:nvPr/>
        </p:nvPicPr>
        <p:blipFill rotWithShape="1">
          <a:blip r:embed="rId3"/>
          <a:srcRect t="29179"/>
          <a:stretch/>
        </p:blipFill>
        <p:spPr>
          <a:xfrm>
            <a:off x="304800" y="2536924"/>
            <a:ext cx="8610600" cy="2219325"/>
          </a:xfrm>
          <a:prstGeom prst="rect">
            <a:avLst/>
          </a:prstGeom>
        </p:spPr>
      </p:pic>
      <p:graphicFrame>
        <p:nvGraphicFramePr>
          <p:cNvPr id="7" name="Object 6">
            <a:extLst>
              <a:ext uri="{FF2B5EF4-FFF2-40B4-BE49-F238E27FC236}">
                <a16:creationId xmlns:a16="http://schemas.microsoft.com/office/drawing/2014/main" id="{3862EE5B-55AE-4740-B5CE-8006C87B7D48}"/>
              </a:ext>
            </a:extLst>
          </p:cNvPr>
          <p:cNvGraphicFramePr>
            <a:graphicFrameLocks noChangeAspect="1"/>
          </p:cNvGraphicFramePr>
          <p:nvPr>
            <p:extLst>
              <p:ext uri="{D42A27DB-BD31-4B8C-83A1-F6EECF244321}">
                <p14:modId xmlns:p14="http://schemas.microsoft.com/office/powerpoint/2010/main" val="340530600"/>
              </p:ext>
            </p:extLst>
          </p:nvPr>
        </p:nvGraphicFramePr>
        <p:xfrm>
          <a:off x="663729" y="4896981"/>
          <a:ext cx="7892742" cy="1257251"/>
        </p:xfrm>
        <a:graphic>
          <a:graphicData uri="http://schemas.openxmlformats.org/presentationml/2006/ole">
            <mc:AlternateContent xmlns:mc="http://schemas.openxmlformats.org/markup-compatibility/2006">
              <mc:Choice xmlns:v="urn:schemas-microsoft-com:vml" Requires="v">
                <p:oleObj spid="_x0000_s10279" name="Equation" r:id="rId4" imgW="2869920" imgH="457200" progId="Equation.DSMT4">
                  <p:embed/>
                </p:oleObj>
              </mc:Choice>
              <mc:Fallback>
                <p:oleObj name="Equation" r:id="rId4" imgW="2869920" imgH="457200" progId="Equation.DSMT4">
                  <p:embed/>
                  <p:pic>
                    <p:nvPicPr>
                      <p:cNvPr id="0" name=""/>
                      <p:cNvPicPr/>
                      <p:nvPr/>
                    </p:nvPicPr>
                    <p:blipFill>
                      <a:blip r:embed="rId5"/>
                      <a:stretch>
                        <a:fillRect/>
                      </a:stretch>
                    </p:blipFill>
                    <p:spPr>
                      <a:xfrm>
                        <a:off x="663729" y="4896981"/>
                        <a:ext cx="7892742" cy="1257251"/>
                      </a:xfrm>
                      <a:prstGeom prst="rect">
                        <a:avLst/>
                      </a:prstGeom>
                    </p:spPr>
                  </p:pic>
                </p:oleObj>
              </mc:Fallback>
            </mc:AlternateContent>
          </a:graphicData>
        </a:graphic>
      </p:graphicFrame>
    </p:spTree>
    <p:extLst>
      <p:ext uri="{BB962C8B-B14F-4D97-AF65-F5344CB8AC3E}">
        <p14:creationId xmlns:p14="http://schemas.microsoft.com/office/powerpoint/2010/main" val="3756940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15611</TotalTime>
  <Words>894</Words>
  <Application>Microsoft Office PowerPoint</Application>
  <PresentationFormat>On-screen Show (4:3)</PresentationFormat>
  <Paragraphs>129</Paragraphs>
  <Slides>22</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8" baseType="lpstr">
      <vt:lpstr>Arial</vt:lpstr>
      <vt:lpstr>Calibri</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932</cp:revision>
  <cp:lastPrinted>2021-01-31T04:39:24Z</cp:lastPrinted>
  <dcterms:created xsi:type="dcterms:W3CDTF">2012-01-10T18:32:24Z</dcterms:created>
  <dcterms:modified xsi:type="dcterms:W3CDTF">2021-02-09T13:54:58Z</dcterms:modified>
</cp:coreProperties>
</file>