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96" r:id="rId2"/>
    <p:sldId id="324" r:id="rId3"/>
    <p:sldId id="343" r:id="rId4"/>
    <p:sldId id="344" r:id="rId5"/>
    <p:sldId id="325" r:id="rId6"/>
    <p:sldId id="331" r:id="rId7"/>
    <p:sldId id="332" r:id="rId8"/>
    <p:sldId id="333" r:id="rId9"/>
    <p:sldId id="326" r:id="rId10"/>
    <p:sldId id="327" r:id="rId11"/>
    <p:sldId id="328" r:id="rId12"/>
    <p:sldId id="329" r:id="rId13"/>
    <p:sldId id="330" r:id="rId14"/>
    <p:sldId id="334" r:id="rId15"/>
    <p:sldId id="335" r:id="rId16"/>
    <p:sldId id="336" r:id="rId17"/>
    <p:sldId id="337" r:id="rId18"/>
    <p:sldId id="338" r:id="rId19"/>
    <p:sldId id="339" r:id="rId20"/>
    <p:sldId id="340" r:id="rId21"/>
    <p:sldId id="341" r:id="rId22"/>
    <p:sldId id="342" r:id="rId23"/>
    <p:sldId id="345"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5" d="100"/>
          <a:sy n="55" d="100"/>
        </p:scale>
        <p:origin x="1186" y="43"/>
      </p:cViewPr>
      <p:guideLst>
        <p:guide orient="horz" pos="2160"/>
        <p:guide pos="2880"/>
      </p:guideLst>
    </p:cSldViewPr>
  </p:slideViewPr>
  <p:notesTextViewPr>
    <p:cViewPr>
      <p:scale>
        <a:sx n="1" d="1"/>
        <a:sy n="1" d="1"/>
      </p:scale>
      <p:origin x="0" y="0"/>
    </p:cViewPr>
  </p:notesTextViewPr>
  <p:sorterViewPr>
    <p:cViewPr>
      <p:scale>
        <a:sx n="32" d="100"/>
        <a:sy n="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0.wmf"/><Relationship Id="rId1" Type="http://schemas.openxmlformats.org/officeDocument/2006/relationships/image" Target="../media/image12.wmf"/><Relationship Id="rId4"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0.wmf"/><Relationship Id="rId1" Type="http://schemas.openxmlformats.org/officeDocument/2006/relationships/image" Target="../media/image12.wmf"/><Relationship Id="rId4"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2/10/2021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2/10/2021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microstates and </a:t>
            </a:r>
            <a:r>
              <a:rPr lang="en-US" dirty="0" err="1"/>
              <a:t>macrostates</a:t>
            </a:r>
            <a:r>
              <a:rPr lang="en-US" dirty="0"/>
              <a:t>.   The 2 state example can be described/generalized by use of the binomial distribution which will help us understand how to describe macroscopic systems.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Notion of phase space</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243697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time evolution of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090582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time evolution of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194961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the density of phase space – Liouville </a:t>
            </a:r>
            <a:r>
              <a:rPr lang="en-US" dirty="0" err="1"/>
              <a:t>theorm</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4286690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of flow in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261959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470196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84170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Liouville theorem.</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575961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2/10/2021</a:t>
            </a:r>
            <a:endParaRPr lang="en-US" dirty="0"/>
          </a:p>
        </p:txBody>
      </p:sp>
      <p:sp>
        <p:nvSpPr>
          <p:cNvPr id="5" name="Footer Placeholder 4"/>
          <p:cNvSpPr>
            <a:spLocks noGrp="1"/>
          </p:cNvSpPr>
          <p:nvPr>
            <p:ph type="ftr" sz="quarter" idx="11"/>
          </p:nvPr>
        </p:nvSpPr>
        <p:spPr/>
        <p:txBody>
          <a:bodyPr/>
          <a:lstStyle/>
          <a:p>
            <a:r>
              <a:rPr lang="en-US"/>
              <a:t>PHY 341/641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2/10/2021</a:t>
            </a:r>
            <a:endParaRPr lang="en-US" dirty="0"/>
          </a:p>
        </p:txBody>
      </p:sp>
      <p:sp>
        <p:nvSpPr>
          <p:cNvPr id="5" name="Footer Placeholder 4"/>
          <p:cNvSpPr>
            <a:spLocks noGrp="1"/>
          </p:cNvSpPr>
          <p:nvPr>
            <p:ph type="ftr" sz="quarter" idx="11"/>
          </p:nvPr>
        </p:nvSpPr>
        <p:spPr/>
        <p:txBody>
          <a:bodyPr/>
          <a:lstStyle/>
          <a:p>
            <a:r>
              <a:rPr lang="en-US"/>
              <a:t>PHY 341/641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2/10/2021</a:t>
            </a:r>
            <a:endParaRPr lang="en-US" dirty="0"/>
          </a:p>
        </p:txBody>
      </p:sp>
      <p:sp>
        <p:nvSpPr>
          <p:cNvPr id="5" name="Footer Placeholder 4"/>
          <p:cNvSpPr>
            <a:spLocks noGrp="1"/>
          </p:cNvSpPr>
          <p:nvPr>
            <p:ph type="ftr" sz="quarter" idx="11"/>
          </p:nvPr>
        </p:nvSpPr>
        <p:spPr/>
        <p:txBody>
          <a:bodyPr/>
          <a:lstStyle/>
          <a:p>
            <a:r>
              <a:rPr lang="en-US"/>
              <a:t>PHY 341/641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2/10/2021</a:t>
            </a:r>
            <a:endParaRPr lang="en-US" dirty="0"/>
          </a:p>
        </p:txBody>
      </p:sp>
      <p:sp>
        <p:nvSpPr>
          <p:cNvPr id="5" name="Footer Placeholder 4"/>
          <p:cNvSpPr>
            <a:spLocks noGrp="1"/>
          </p:cNvSpPr>
          <p:nvPr>
            <p:ph type="ftr" sz="quarter" idx="11"/>
          </p:nvPr>
        </p:nvSpPr>
        <p:spPr/>
        <p:txBody>
          <a:bodyPr/>
          <a:lstStyle/>
          <a:p>
            <a:r>
              <a:rPr lang="en-US"/>
              <a:t>PHY 341/641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2/10/2021</a:t>
            </a:r>
            <a:endParaRPr lang="en-US" dirty="0"/>
          </a:p>
        </p:txBody>
      </p:sp>
      <p:sp>
        <p:nvSpPr>
          <p:cNvPr id="5" name="Footer Placeholder 4"/>
          <p:cNvSpPr>
            <a:spLocks noGrp="1"/>
          </p:cNvSpPr>
          <p:nvPr>
            <p:ph type="ftr" sz="quarter" idx="11"/>
          </p:nvPr>
        </p:nvSpPr>
        <p:spPr/>
        <p:txBody>
          <a:bodyPr/>
          <a:lstStyle/>
          <a:p>
            <a:r>
              <a:rPr lang="en-US"/>
              <a:t>PHY 341/641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2/10/2021</a:t>
            </a:r>
            <a:endParaRPr lang="en-US" dirty="0"/>
          </a:p>
        </p:txBody>
      </p:sp>
      <p:sp>
        <p:nvSpPr>
          <p:cNvPr id="6" name="Footer Placeholder 5"/>
          <p:cNvSpPr>
            <a:spLocks noGrp="1"/>
          </p:cNvSpPr>
          <p:nvPr>
            <p:ph type="ftr" sz="quarter" idx="11"/>
          </p:nvPr>
        </p:nvSpPr>
        <p:spPr/>
        <p:txBody>
          <a:bodyPr/>
          <a:lstStyle/>
          <a:p>
            <a:r>
              <a:rPr lang="en-US"/>
              <a:t>PHY 341/641  Spring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2/10/2021</a:t>
            </a:r>
            <a:endParaRPr lang="en-US" dirty="0"/>
          </a:p>
        </p:txBody>
      </p:sp>
      <p:sp>
        <p:nvSpPr>
          <p:cNvPr id="8" name="Footer Placeholder 7"/>
          <p:cNvSpPr>
            <a:spLocks noGrp="1"/>
          </p:cNvSpPr>
          <p:nvPr>
            <p:ph type="ftr" sz="quarter" idx="11"/>
          </p:nvPr>
        </p:nvSpPr>
        <p:spPr/>
        <p:txBody>
          <a:bodyPr/>
          <a:lstStyle/>
          <a:p>
            <a:r>
              <a:rPr lang="en-US"/>
              <a:t>PHY 341/641  Spring 2021 -- Lecture 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2/10/2021</a:t>
            </a:r>
            <a:endParaRPr lang="en-US" dirty="0"/>
          </a:p>
        </p:txBody>
      </p:sp>
      <p:sp>
        <p:nvSpPr>
          <p:cNvPr id="4" name="Footer Placeholder 3"/>
          <p:cNvSpPr>
            <a:spLocks noGrp="1"/>
          </p:cNvSpPr>
          <p:nvPr>
            <p:ph type="ftr" sz="quarter" idx="11"/>
          </p:nvPr>
        </p:nvSpPr>
        <p:spPr/>
        <p:txBody>
          <a:bodyPr/>
          <a:lstStyle/>
          <a:p>
            <a:r>
              <a:rPr lang="en-US"/>
              <a:t>PHY 341/641  Spring 2021 -- Lecture 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2/10/2021</a:t>
            </a:r>
            <a:endParaRPr lang="en-US" dirty="0"/>
          </a:p>
        </p:txBody>
      </p:sp>
      <p:sp>
        <p:nvSpPr>
          <p:cNvPr id="3" name="Footer Placeholder 2"/>
          <p:cNvSpPr>
            <a:spLocks noGrp="1"/>
          </p:cNvSpPr>
          <p:nvPr>
            <p:ph type="ftr" sz="quarter" idx="11"/>
          </p:nvPr>
        </p:nvSpPr>
        <p:spPr/>
        <p:txBody>
          <a:bodyPr/>
          <a:lstStyle/>
          <a:p>
            <a:r>
              <a:rPr lang="en-US"/>
              <a:t>PHY 341/641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2/10/2021</a:t>
            </a:r>
            <a:endParaRPr lang="en-US" dirty="0"/>
          </a:p>
        </p:txBody>
      </p:sp>
      <p:sp>
        <p:nvSpPr>
          <p:cNvPr id="6" name="Footer Placeholder 5"/>
          <p:cNvSpPr>
            <a:spLocks noGrp="1"/>
          </p:cNvSpPr>
          <p:nvPr>
            <p:ph type="ftr" sz="quarter" idx="11"/>
          </p:nvPr>
        </p:nvSpPr>
        <p:spPr/>
        <p:txBody>
          <a:bodyPr/>
          <a:lstStyle/>
          <a:p>
            <a:r>
              <a:rPr lang="en-US"/>
              <a:t>PHY 341/641  Spring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2/10/2021</a:t>
            </a:r>
            <a:endParaRPr lang="en-US" dirty="0"/>
          </a:p>
        </p:txBody>
      </p:sp>
      <p:sp>
        <p:nvSpPr>
          <p:cNvPr id="6" name="Footer Placeholder 5"/>
          <p:cNvSpPr>
            <a:spLocks noGrp="1"/>
          </p:cNvSpPr>
          <p:nvPr>
            <p:ph type="ftr" sz="quarter" idx="11"/>
          </p:nvPr>
        </p:nvSpPr>
        <p:spPr/>
        <p:txBody>
          <a:bodyPr/>
          <a:lstStyle/>
          <a:p>
            <a:r>
              <a:rPr lang="en-US"/>
              <a:t>PHY 341/641  Spring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2/10/2021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oleObject" Target="../embeddings/oleObject6.bin"/><Relationship Id="rId9" Type="http://schemas.openxmlformats.org/officeDocument/2006/relationships/image" Target="../media/image11.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0.bin"/><Relationship Id="rId11" Type="http://schemas.openxmlformats.org/officeDocument/2006/relationships/image" Target="../media/image14.wmf"/><Relationship Id="rId5" Type="http://schemas.openxmlformats.org/officeDocument/2006/relationships/image" Target="../media/image12.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3.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4.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3.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6.wmf"/><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7.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9.wmf"/><Relationship Id="rId5" Type="http://schemas.openxmlformats.org/officeDocument/2006/relationships/oleObject" Target="../embeddings/oleObject20.bin"/><Relationship Id="rId4" Type="http://schemas.openxmlformats.org/officeDocument/2006/relationships/image" Target="../media/image18.wmf"/></Relationships>
</file>

<file path=ppt/slides/_rels/slide17.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1.wmf"/><Relationship Id="rId5" Type="http://schemas.openxmlformats.org/officeDocument/2006/relationships/oleObject" Target="../embeddings/oleObject22.bin"/><Relationship Id="rId4" Type="http://schemas.openxmlformats.org/officeDocument/2006/relationships/image" Target="../media/image20.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23.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4.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7.wmf"/><Relationship Id="rId5" Type="http://schemas.openxmlformats.org/officeDocument/2006/relationships/oleObject" Target="../embeddings/oleObject27.bin"/><Relationship Id="rId4" Type="http://schemas.openxmlformats.org/officeDocument/2006/relationships/image" Target="../media/image26.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29.wmf"/><Relationship Id="rId5" Type="http://schemas.openxmlformats.org/officeDocument/2006/relationships/oleObject" Target="../embeddings/oleObject29.bin"/><Relationship Id="rId4" Type="http://schemas.openxmlformats.org/officeDocument/2006/relationships/image" Target="../media/image28.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2/10/2021</a:t>
            </a:r>
            <a:endParaRPr lang="en-US" dirty="0"/>
          </a:p>
        </p:txBody>
      </p:sp>
      <p:sp>
        <p:nvSpPr>
          <p:cNvPr id="3" name="Footer Placeholder 2"/>
          <p:cNvSpPr>
            <a:spLocks noGrp="1"/>
          </p:cNvSpPr>
          <p:nvPr>
            <p:ph type="ftr" sz="quarter" idx="11"/>
          </p:nvPr>
        </p:nvSpPr>
        <p:spPr/>
        <p:txBody>
          <a:bodyPr/>
          <a:lstStyle/>
          <a:p>
            <a:r>
              <a:rPr lang="en-US"/>
              <a:t>PHY 341/641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4708981"/>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7:</a:t>
            </a:r>
          </a:p>
          <a:p>
            <a:pPr algn="ctr"/>
            <a:r>
              <a:rPr lang="en-US" sz="3200" b="1" dirty="0"/>
              <a:t>Entropy and microstate multiplicity</a:t>
            </a:r>
          </a:p>
          <a:p>
            <a:pPr marL="457200" lvl="2">
              <a:spcBef>
                <a:spcPct val="50000"/>
              </a:spcBef>
            </a:pPr>
            <a:r>
              <a:rPr lang="en-US" sz="2400" b="1" dirty="0">
                <a:solidFill>
                  <a:schemeClr val="folHlink"/>
                </a:solidFill>
              </a:rPr>
              <a:t>Reading: Chapters 2.5-2.6</a:t>
            </a:r>
          </a:p>
          <a:p>
            <a:pPr lvl="3" indent="-457200">
              <a:spcBef>
                <a:spcPct val="50000"/>
              </a:spcBef>
              <a:buAutoNum type="arabicPeriod"/>
            </a:pPr>
            <a:r>
              <a:rPr lang="en-US" sz="2400" b="1" dirty="0">
                <a:solidFill>
                  <a:schemeClr val="folHlink"/>
                </a:solidFill>
              </a:rPr>
              <a:t>Micro and macro states of an ideal gas</a:t>
            </a:r>
          </a:p>
          <a:p>
            <a:pPr lvl="3" indent="-457200">
              <a:spcBef>
                <a:spcPct val="50000"/>
              </a:spcBef>
              <a:buAutoNum type="arabicPeriod"/>
            </a:pPr>
            <a:r>
              <a:rPr lang="en-US" sz="2400" b="1" dirty="0">
                <a:solidFill>
                  <a:schemeClr val="folHlink"/>
                </a:solidFill>
              </a:rPr>
              <a:t>Entropy and microstate multiplicity</a:t>
            </a:r>
          </a:p>
        </p:txBody>
      </p:sp>
      <p:sp>
        <p:nvSpPr>
          <p:cNvPr id="6" name="TextBox 5">
            <a:extLst>
              <a:ext uri="{FF2B5EF4-FFF2-40B4-BE49-F238E27FC236}">
                <a16:creationId xmlns:a16="http://schemas.microsoft.com/office/drawing/2014/main" id="{F4C5B91D-9561-4743-A1D2-EFA8BE515BFF}"/>
              </a:ext>
            </a:extLst>
          </p:cNvPr>
          <p:cNvSpPr txBox="1"/>
          <p:nvPr/>
        </p:nvSpPr>
        <p:spPr>
          <a:xfrm>
            <a:off x="6026727" y="5501219"/>
            <a:ext cx="2895600" cy="584775"/>
          </a:xfrm>
          <a:prstGeom prst="rect">
            <a:avLst/>
          </a:prstGeom>
          <a:noFill/>
        </p:spPr>
        <p:txBody>
          <a:bodyPr wrap="square" rtlCol="0">
            <a:spAutoFit/>
          </a:bodyPr>
          <a:lstStyle/>
          <a:p>
            <a:r>
              <a:rPr lang="en-US" sz="3200" dirty="0">
                <a:latin typeface="+mj-lt"/>
              </a:rPr>
              <a:t>Record!!!</a:t>
            </a: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533400" y="228600"/>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a:t>
            </a:r>
          </a:p>
        </p:txBody>
      </p:sp>
      <p:cxnSp>
        <p:nvCxnSpPr>
          <p:cNvPr id="7" name="Straight Arrow Connector 6"/>
          <p:cNvCxnSpPr/>
          <p:nvPr/>
        </p:nvCxnSpPr>
        <p:spPr>
          <a:xfrm flipV="1">
            <a:off x="1828800" y="1524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28800" y="5105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5105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338943" y="2514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200400" y="2133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4191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715000" y="4191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867400" y="1600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667000" y="1671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2133600" y="2971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400800" y="3048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248150" y="4438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248150" y="1390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500732664"/>
              </p:ext>
            </p:extLst>
          </p:nvPr>
        </p:nvGraphicFramePr>
        <p:xfrm>
          <a:off x="2286000" y="2630487"/>
          <a:ext cx="246063" cy="341313"/>
        </p:xfrm>
        <a:graphic>
          <a:graphicData uri="http://schemas.openxmlformats.org/presentationml/2006/ole">
            <mc:AlternateContent xmlns:mc="http://schemas.openxmlformats.org/markup-compatibility/2006">
              <mc:Choice xmlns:v="urn:schemas-microsoft-com:vml" Requires="v">
                <p:oleObj spid="_x0000_s23628" name="数式" r:id="rId4" imgW="126720" imgH="177480" progId="Equation.3">
                  <p:embed/>
                </p:oleObj>
              </mc:Choice>
              <mc:Fallback>
                <p:oleObj name="数式" r:id="rId4" imgW="126720" imgH="177480" progId="Equation.3">
                  <p:embed/>
                  <p:pic>
                    <p:nvPicPr>
                      <p:cNvPr id="23" name="Object 22"/>
                      <p:cNvPicPr>
                        <a:picLocks noChangeAspect="1" noChangeArrowheads="1"/>
                      </p:cNvPicPr>
                      <p:nvPr/>
                    </p:nvPicPr>
                    <p:blipFill>
                      <a:blip r:embed="rId5"/>
                      <a:srcRect/>
                      <a:stretch>
                        <a:fillRect/>
                      </a:stretch>
                    </p:blipFill>
                    <p:spPr bwMode="auto">
                      <a:xfrm>
                        <a:off x="2286000" y="2630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9371501"/>
              </p:ext>
            </p:extLst>
          </p:nvPr>
        </p:nvGraphicFramePr>
        <p:xfrm>
          <a:off x="4225925" y="4435475"/>
          <a:ext cx="295275" cy="390525"/>
        </p:xfrm>
        <a:graphic>
          <a:graphicData uri="http://schemas.openxmlformats.org/presentationml/2006/ole">
            <mc:AlternateContent xmlns:mc="http://schemas.openxmlformats.org/markup-compatibility/2006">
              <mc:Choice xmlns:v="urn:schemas-microsoft-com:vml" Requires="v">
                <p:oleObj spid="_x0000_s23629" name="数式" r:id="rId6" imgW="152280" imgH="203040" progId="Equation.3">
                  <p:embed/>
                </p:oleObj>
              </mc:Choice>
              <mc:Fallback>
                <p:oleObj name="数式" r:id="rId6" imgW="152280" imgH="203040" progId="Equation.3">
                  <p:embed/>
                  <p:pic>
                    <p:nvPicPr>
                      <p:cNvPr id="24" name="Object 23"/>
                      <p:cNvPicPr>
                        <a:picLocks noChangeAspect="1" noChangeArrowheads="1"/>
                      </p:cNvPicPr>
                      <p:nvPr/>
                    </p:nvPicPr>
                    <p:blipFill>
                      <a:blip r:embed="rId7"/>
                      <a:srcRect/>
                      <a:stretch>
                        <a:fillRect/>
                      </a:stretch>
                    </p:blipFill>
                    <p:spPr bwMode="auto">
                      <a:xfrm>
                        <a:off x="4225925" y="4435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745415439"/>
              </p:ext>
            </p:extLst>
          </p:nvPr>
        </p:nvGraphicFramePr>
        <p:xfrm>
          <a:off x="4279900" y="2560638"/>
          <a:ext cx="492125" cy="757237"/>
        </p:xfrm>
        <a:graphic>
          <a:graphicData uri="http://schemas.openxmlformats.org/presentationml/2006/ole">
            <mc:AlternateContent xmlns:mc="http://schemas.openxmlformats.org/markup-compatibility/2006">
              <mc:Choice xmlns:v="urn:schemas-microsoft-com:vml" Requires="v">
                <p:oleObj spid="_x0000_s23630" name="数式" r:id="rId8" imgW="253800" imgH="393480" progId="Equation.3">
                  <p:embed/>
                </p:oleObj>
              </mc:Choice>
              <mc:Fallback>
                <p:oleObj name="数式" r:id="rId8" imgW="253800" imgH="393480" progId="Equation.3">
                  <p:embed/>
                  <p:pic>
                    <p:nvPicPr>
                      <p:cNvPr id="25" name="Object 24"/>
                      <p:cNvPicPr>
                        <a:picLocks noChangeAspect="1" noChangeArrowheads="1"/>
                      </p:cNvPicPr>
                      <p:nvPr/>
                    </p:nvPicPr>
                    <p:blipFill>
                      <a:blip r:embed="rId9"/>
                      <a:srcRect/>
                      <a:stretch>
                        <a:fillRect/>
                      </a:stretch>
                    </p:blipFill>
                    <p:spPr bwMode="auto">
                      <a:xfrm>
                        <a:off x="4279900" y="2560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1976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784927653"/>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24677" name="数式" r:id="rId4" imgW="126720" imgH="177480" progId="Equation.3">
                    <p:embed/>
                  </p:oleObj>
                </mc:Choice>
                <mc:Fallback>
                  <p:oleObj name="数式" r:id="rId4" imgW="126720" imgH="177480" progId="Equation.3">
                    <p:embed/>
                    <p:pic>
                      <p:nvPicPr>
                        <p:cNvPr id="23" name="Object 22"/>
                        <p:cNvPicPr>
                          <a:picLocks noChangeAspect="1" noChangeArrowheads="1"/>
                        </p:cNvPicPr>
                        <p:nvPr/>
                      </p:nvPicPr>
                      <p:blipFill>
                        <a:blip r:embed="rId5"/>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10724799"/>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24678" name="数式" r:id="rId6" imgW="152280" imgH="203040" progId="Equation.3">
                    <p:embed/>
                  </p:oleObj>
                </mc:Choice>
                <mc:Fallback>
                  <p:oleObj name="数式" r:id="rId6" imgW="152280" imgH="203040" progId="Equation.3">
                    <p:embed/>
                    <p:pic>
                      <p:nvPicPr>
                        <p:cNvPr id="24" name="Object 23"/>
                        <p:cNvPicPr>
                          <a:picLocks noChangeAspect="1" noChangeArrowheads="1"/>
                        </p:cNvPicPr>
                        <p:nvPr/>
                      </p:nvPicPr>
                      <p:blipFill>
                        <a:blip r:embed="rId7"/>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4266596903"/>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24679" name="数式" r:id="rId8" imgW="253800" imgH="393480" progId="Equation.3">
                    <p:embed/>
                  </p:oleObj>
                </mc:Choice>
                <mc:Fallback>
                  <p:oleObj name="数式" r:id="rId8" imgW="253800" imgH="393480" progId="Equation.3">
                    <p:embed/>
                    <p:pic>
                      <p:nvPicPr>
                        <p:cNvPr id="25" name="Object 24"/>
                        <p:cNvPicPr>
                          <a:picLocks noChangeAspect="1" noChangeArrowheads="1"/>
                        </p:cNvPicPr>
                        <p:nvPr/>
                      </p:nvPicPr>
                      <p:blipFill>
                        <a:blip r:embed="rId9"/>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2641287635"/>
              </p:ext>
            </p:extLst>
          </p:nvPr>
        </p:nvGraphicFramePr>
        <p:xfrm>
          <a:off x="965200" y="4419600"/>
          <a:ext cx="7440613" cy="2139950"/>
        </p:xfrm>
        <a:graphic>
          <a:graphicData uri="http://schemas.openxmlformats.org/presentationml/2006/ole">
            <mc:AlternateContent xmlns:mc="http://schemas.openxmlformats.org/markup-compatibility/2006">
              <mc:Choice xmlns:v="urn:schemas-microsoft-com:vml" Requires="v">
                <p:oleObj spid="_x0000_s24680" name="Equation" r:id="rId10" imgW="5435280" imgH="1574640" progId="Equation.DSMT4">
                  <p:embed/>
                </p:oleObj>
              </mc:Choice>
              <mc:Fallback>
                <p:oleObj name="Equation" r:id="rId10" imgW="5435280" imgH="1574640" progId="Equation.DSMT4">
                  <p:embed/>
                  <p:pic>
                    <p:nvPicPr>
                      <p:cNvPr id="26" name="Object 25"/>
                      <p:cNvPicPr>
                        <a:picLocks noChangeAspect="1" noChangeArrowheads="1"/>
                      </p:cNvPicPr>
                      <p:nvPr/>
                    </p:nvPicPr>
                    <p:blipFill>
                      <a:blip r:embed="rId11"/>
                      <a:srcRect/>
                      <a:stretch>
                        <a:fillRect/>
                      </a:stretch>
                    </p:blipFill>
                    <p:spPr bwMode="auto">
                      <a:xfrm>
                        <a:off x="965200" y="4419600"/>
                        <a:ext cx="7440613" cy="21399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67309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136444538"/>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25701" name="数式" r:id="rId4" imgW="126720" imgH="177480" progId="Equation.3">
                    <p:embed/>
                  </p:oleObj>
                </mc:Choice>
                <mc:Fallback>
                  <p:oleObj name="数式" r:id="rId4" imgW="126720" imgH="177480" progId="Equation.3">
                    <p:embed/>
                    <p:pic>
                      <p:nvPicPr>
                        <p:cNvPr id="23" name="Object 22"/>
                        <p:cNvPicPr>
                          <a:picLocks noChangeAspect="1" noChangeArrowheads="1"/>
                        </p:cNvPicPr>
                        <p:nvPr/>
                      </p:nvPicPr>
                      <p:blipFill>
                        <a:blip r:embed="rId5"/>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663150550"/>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25702" name="数式" r:id="rId6" imgW="152280" imgH="203040" progId="Equation.3">
                    <p:embed/>
                  </p:oleObj>
                </mc:Choice>
                <mc:Fallback>
                  <p:oleObj name="数式" r:id="rId6" imgW="152280" imgH="203040" progId="Equation.3">
                    <p:embed/>
                    <p:pic>
                      <p:nvPicPr>
                        <p:cNvPr id="24" name="Object 23"/>
                        <p:cNvPicPr>
                          <a:picLocks noChangeAspect="1" noChangeArrowheads="1"/>
                        </p:cNvPicPr>
                        <p:nvPr/>
                      </p:nvPicPr>
                      <p:blipFill>
                        <a:blip r:embed="rId7"/>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573658817"/>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25703" name="数式" r:id="rId8" imgW="253800" imgH="393480" progId="Equation.3">
                    <p:embed/>
                  </p:oleObj>
                </mc:Choice>
                <mc:Fallback>
                  <p:oleObj name="数式" r:id="rId8" imgW="253800" imgH="393480" progId="Equation.3">
                    <p:embed/>
                    <p:pic>
                      <p:nvPicPr>
                        <p:cNvPr id="25" name="Object 24"/>
                        <p:cNvPicPr>
                          <a:picLocks noChangeAspect="1" noChangeArrowheads="1"/>
                        </p:cNvPicPr>
                        <p:nvPr/>
                      </p:nvPicPr>
                      <p:blipFill>
                        <a:blip r:embed="rId9"/>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3138535235"/>
              </p:ext>
            </p:extLst>
          </p:nvPr>
        </p:nvGraphicFramePr>
        <p:xfrm>
          <a:off x="617537" y="4608513"/>
          <a:ext cx="3421063" cy="1660525"/>
        </p:xfrm>
        <a:graphic>
          <a:graphicData uri="http://schemas.openxmlformats.org/presentationml/2006/ole">
            <mc:AlternateContent xmlns:mc="http://schemas.openxmlformats.org/markup-compatibility/2006">
              <mc:Choice xmlns:v="urn:schemas-microsoft-com:vml" Requires="v">
                <p:oleObj spid="_x0000_s25704" name="Equation" r:id="rId10" imgW="1765080" imgH="863280" progId="Equation.DSMT4">
                  <p:embed/>
                </p:oleObj>
              </mc:Choice>
              <mc:Fallback>
                <p:oleObj name="Equation" r:id="rId10" imgW="1765080" imgH="863280" progId="Equation.DSMT4">
                  <p:embed/>
                  <p:pic>
                    <p:nvPicPr>
                      <p:cNvPr id="26" name="Object 25"/>
                      <p:cNvPicPr>
                        <a:picLocks noChangeAspect="1" noChangeArrowheads="1"/>
                      </p:cNvPicPr>
                      <p:nvPr/>
                    </p:nvPicPr>
                    <p:blipFill>
                      <a:blip r:embed="rId11"/>
                      <a:srcRect/>
                      <a:stretch>
                        <a:fillRect/>
                      </a:stretch>
                    </p:blipFill>
                    <p:spPr bwMode="auto">
                      <a:xfrm>
                        <a:off x="617537" y="4608513"/>
                        <a:ext cx="342106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99491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685800" y="152400"/>
            <a:ext cx="6934200" cy="1938992"/>
          </a:xfrm>
          <a:prstGeom prst="rect">
            <a:avLst/>
          </a:prstGeom>
          <a:noFill/>
        </p:spPr>
        <p:txBody>
          <a:bodyPr wrap="square" rtlCol="0">
            <a:spAutoFit/>
          </a:bodyPr>
          <a:lstStyle/>
          <a:p>
            <a:r>
              <a:rPr lang="en-US" sz="2400" dirty="0">
                <a:latin typeface="+mj-lt"/>
              </a:rPr>
              <a:t>Review:</a:t>
            </a:r>
          </a:p>
          <a:p>
            <a:r>
              <a:rPr lang="en-US" sz="2400" dirty="0" err="1">
                <a:latin typeface="+mj-lt"/>
              </a:rPr>
              <a:t>Liouville’s</a:t>
            </a:r>
            <a:r>
              <a:rPr lang="en-US" sz="2400" dirty="0">
                <a:latin typeface="+mj-lt"/>
              </a:rPr>
              <a:t> theorem:</a:t>
            </a:r>
          </a:p>
          <a:p>
            <a:r>
              <a:rPr lang="en-US" sz="2400" dirty="0">
                <a:latin typeface="+mj-lt"/>
              </a:rPr>
              <a:t>      Imagine a collection of particles obeying the Canonical equations of motion in phase space.</a:t>
            </a:r>
          </a:p>
          <a:p>
            <a:r>
              <a:rPr lang="en-US" sz="2400" dirty="0">
                <a:latin typeface="+mj-lt"/>
              </a:rPr>
              <a:t>     </a:t>
            </a:r>
          </a:p>
        </p:txBody>
      </p:sp>
      <p:graphicFrame>
        <p:nvGraphicFramePr>
          <p:cNvPr id="6" name="Object 5"/>
          <p:cNvGraphicFramePr>
            <a:graphicFrameLocks noChangeAspect="1"/>
          </p:cNvGraphicFramePr>
          <p:nvPr>
            <p:extLst>
              <p:ext uri="{D42A27DB-BD31-4B8C-83A1-F6EECF244321}">
                <p14:modId xmlns:p14="http://schemas.microsoft.com/office/powerpoint/2010/main" val="3352866787"/>
              </p:ext>
            </p:extLst>
          </p:nvPr>
        </p:nvGraphicFramePr>
        <p:xfrm>
          <a:off x="657225" y="2000250"/>
          <a:ext cx="8108950" cy="2530475"/>
        </p:xfrm>
        <a:graphic>
          <a:graphicData uri="http://schemas.openxmlformats.org/presentationml/2006/ole">
            <mc:AlternateContent xmlns:mc="http://schemas.openxmlformats.org/markup-compatibility/2006">
              <mc:Choice xmlns:v="urn:schemas-microsoft-com:vml" Requires="v">
                <p:oleObj spid="_x0000_s26651" name="Equation" r:id="rId4" imgW="3581280" imgH="1117440" progId="Equation.DSMT4">
                  <p:embed/>
                </p:oleObj>
              </mc:Choice>
              <mc:Fallback>
                <p:oleObj name="Equation" r:id="rId4" imgW="3581280" imgH="1117440" progId="Equation.DSMT4">
                  <p:embed/>
                  <p:pic>
                    <p:nvPicPr>
                      <p:cNvPr id="6" name="Object 5"/>
                      <p:cNvPicPr/>
                      <p:nvPr/>
                    </p:nvPicPr>
                    <p:blipFill>
                      <a:blip r:embed="rId5"/>
                      <a:stretch>
                        <a:fillRect/>
                      </a:stretch>
                    </p:blipFill>
                    <p:spPr>
                      <a:xfrm>
                        <a:off x="657225" y="2000250"/>
                        <a:ext cx="8108950" cy="25304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DF4D07B-FA8C-48F0-9C5B-D09399D37DF6}"/>
              </a:ext>
            </a:extLst>
          </p:cNvPr>
          <p:cNvSpPr txBox="1"/>
          <p:nvPr/>
        </p:nvSpPr>
        <p:spPr>
          <a:xfrm>
            <a:off x="685800" y="5029200"/>
            <a:ext cx="7543800" cy="830997"/>
          </a:xfrm>
          <a:prstGeom prst="rect">
            <a:avLst/>
          </a:prstGeom>
          <a:noFill/>
        </p:spPr>
        <p:txBody>
          <a:bodyPr wrap="square" rtlCol="0">
            <a:spAutoFit/>
          </a:bodyPr>
          <a:lstStyle/>
          <a:p>
            <a:r>
              <a:rPr lang="en-US" sz="2400" dirty="0">
                <a:latin typeface="+mj-lt"/>
              </a:rPr>
              <a:t>Note that we are assuming that no particles are created or destroyed in these processes.</a:t>
            </a:r>
          </a:p>
        </p:txBody>
      </p:sp>
    </p:spTree>
    <p:extLst>
      <p:ext uri="{BB962C8B-B14F-4D97-AF65-F5344CB8AC3E}">
        <p14:creationId xmlns:p14="http://schemas.microsoft.com/office/powerpoint/2010/main" val="2997979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A5B0BF-BDDF-4E3D-A865-ACF9A61CE09D}"/>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60D271DB-38DB-4DA8-83D4-6128FECB089A}"/>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B0D54E6A-DC34-49C5-9A90-F886A6D70126}"/>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C2C6190C-B9BD-4729-9879-191AAF898546}"/>
              </a:ext>
            </a:extLst>
          </p:cNvPr>
          <p:cNvSpPr txBox="1"/>
          <p:nvPr/>
        </p:nvSpPr>
        <p:spPr>
          <a:xfrm>
            <a:off x="457200" y="381000"/>
            <a:ext cx="7620000" cy="461665"/>
          </a:xfrm>
          <a:prstGeom prst="rect">
            <a:avLst/>
          </a:prstGeom>
          <a:noFill/>
        </p:spPr>
        <p:txBody>
          <a:bodyPr wrap="square" rtlCol="0">
            <a:spAutoFit/>
          </a:bodyPr>
          <a:lstStyle/>
          <a:p>
            <a:r>
              <a:rPr lang="en-US" sz="2400" dirty="0">
                <a:latin typeface="+mj-lt"/>
              </a:rPr>
              <a:t>Why is the Liouville theorem significant?</a:t>
            </a:r>
          </a:p>
        </p:txBody>
      </p:sp>
      <p:sp>
        <p:nvSpPr>
          <p:cNvPr id="6" name="TextBox 5">
            <a:extLst>
              <a:ext uri="{FF2B5EF4-FFF2-40B4-BE49-F238E27FC236}">
                <a16:creationId xmlns:a16="http://schemas.microsoft.com/office/drawing/2014/main" id="{C2E128F7-BE10-4CF3-8F50-98739BCE0BA5}"/>
              </a:ext>
            </a:extLst>
          </p:cNvPr>
          <p:cNvSpPr txBox="1"/>
          <p:nvPr/>
        </p:nvSpPr>
        <p:spPr>
          <a:xfrm>
            <a:off x="429491" y="2573125"/>
            <a:ext cx="8077200" cy="1569660"/>
          </a:xfrm>
          <a:prstGeom prst="rect">
            <a:avLst/>
          </a:prstGeom>
          <a:noFill/>
        </p:spPr>
        <p:txBody>
          <a:bodyPr wrap="square" rtlCol="0">
            <a:spAutoFit/>
          </a:bodyPr>
          <a:lstStyle/>
          <a:p>
            <a:r>
              <a:rPr lang="en-US" sz="2400" dirty="0">
                <a:latin typeface="+mj-lt"/>
              </a:rPr>
              <a:t>We are about to analyze the microstates of an ideal gas by enumerate the possible coordinates and momenta independent of their time dependence.   The Liouville theorem suggests that is a good thing to do.</a:t>
            </a:r>
          </a:p>
        </p:txBody>
      </p:sp>
    </p:spTree>
    <p:extLst>
      <p:ext uri="{BB962C8B-B14F-4D97-AF65-F5344CB8AC3E}">
        <p14:creationId xmlns:p14="http://schemas.microsoft.com/office/powerpoint/2010/main" val="317890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D98E03-1096-4542-86EF-8969E8A2D54F}"/>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5FE9797A-0AC0-40C3-B965-A0D8E2054F61}"/>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8BD70A0E-D21E-4F6A-AAC3-8AA7DD1C10F9}"/>
              </a:ext>
            </a:extLst>
          </p:cNvPr>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a:extLst>
              <a:ext uri="{FF2B5EF4-FFF2-40B4-BE49-F238E27FC236}">
                <a16:creationId xmlns:a16="http://schemas.microsoft.com/office/drawing/2014/main" id="{6A73E9C7-36F0-4A4E-99AB-57E13D5EF91A}"/>
              </a:ext>
            </a:extLst>
          </p:cNvPr>
          <p:cNvGraphicFramePr>
            <a:graphicFrameLocks noChangeAspect="1"/>
          </p:cNvGraphicFramePr>
          <p:nvPr>
            <p:extLst>
              <p:ext uri="{D42A27DB-BD31-4B8C-83A1-F6EECF244321}">
                <p14:modId xmlns:p14="http://schemas.microsoft.com/office/powerpoint/2010/main" val="1427745932"/>
              </p:ext>
            </p:extLst>
          </p:nvPr>
        </p:nvGraphicFramePr>
        <p:xfrm>
          <a:off x="359569" y="609600"/>
          <a:ext cx="8424862" cy="2300287"/>
        </p:xfrm>
        <a:graphic>
          <a:graphicData uri="http://schemas.openxmlformats.org/presentationml/2006/ole">
            <mc:AlternateContent xmlns:mc="http://schemas.openxmlformats.org/markup-compatibility/2006">
              <mc:Choice xmlns:v="urn:schemas-microsoft-com:vml" Requires="v">
                <p:oleObj spid="_x0000_s30748" name="Equation" r:id="rId3" imgW="3720960" imgH="1015920" progId="Equation.DSMT4">
                  <p:embed/>
                </p:oleObj>
              </mc:Choice>
              <mc:Fallback>
                <p:oleObj name="Equation" r:id="rId3" imgW="3720960" imgH="1015920" progId="Equation.DSMT4">
                  <p:embed/>
                  <p:pic>
                    <p:nvPicPr>
                      <p:cNvPr id="6" name="Object 5"/>
                      <p:cNvPicPr/>
                      <p:nvPr/>
                    </p:nvPicPr>
                    <p:blipFill>
                      <a:blip r:embed="rId4"/>
                      <a:stretch>
                        <a:fillRect/>
                      </a:stretch>
                    </p:blipFill>
                    <p:spPr>
                      <a:xfrm>
                        <a:off x="359569" y="609600"/>
                        <a:ext cx="8424862" cy="2300287"/>
                      </a:xfrm>
                      <a:prstGeom prst="rect">
                        <a:avLst/>
                      </a:prstGeom>
                    </p:spPr>
                  </p:pic>
                </p:oleObj>
              </mc:Fallback>
            </mc:AlternateContent>
          </a:graphicData>
        </a:graphic>
      </p:graphicFrame>
      <p:sp>
        <p:nvSpPr>
          <p:cNvPr id="6" name="Arrow: Up 5">
            <a:extLst>
              <a:ext uri="{FF2B5EF4-FFF2-40B4-BE49-F238E27FC236}">
                <a16:creationId xmlns:a16="http://schemas.microsoft.com/office/drawing/2014/main" id="{D736656B-C1DD-42B0-9BA2-957C39B7582D}"/>
              </a:ext>
            </a:extLst>
          </p:cNvPr>
          <p:cNvSpPr/>
          <p:nvPr/>
        </p:nvSpPr>
        <p:spPr>
          <a:xfrm>
            <a:off x="1790700" y="2909887"/>
            <a:ext cx="381000" cy="365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7E9F517-4219-4CBB-A63A-3F9441EA16AB}"/>
              </a:ext>
            </a:extLst>
          </p:cNvPr>
          <p:cNvSpPr txBox="1"/>
          <p:nvPr/>
        </p:nvSpPr>
        <p:spPr>
          <a:xfrm>
            <a:off x="1181100" y="3429000"/>
            <a:ext cx="1600200" cy="461665"/>
          </a:xfrm>
          <a:prstGeom prst="rect">
            <a:avLst/>
          </a:prstGeom>
          <a:noFill/>
        </p:spPr>
        <p:txBody>
          <a:bodyPr wrap="square" rtlCol="0">
            <a:spAutoFit/>
          </a:bodyPr>
          <a:lstStyle/>
          <a:p>
            <a:r>
              <a:rPr lang="en-US" sz="2400" dirty="0">
                <a:latin typeface="+mj-lt"/>
              </a:rPr>
              <a:t>constant</a:t>
            </a:r>
          </a:p>
        </p:txBody>
      </p:sp>
      <p:sp>
        <p:nvSpPr>
          <p:cNvPr id="8" name="Arrow: Up 7">
            <a:extLst>
              <a:ext uri="{FF2B5EF4-FFF2-40B4-BE49-F238E27FC236}">
                <a16:creationId xmlns:a16="http://schemas.microsoft.com/office/drawing/2014/main" id="{B0BB6CAD-ED6E-4D7B-96AD-D8FC26B99299}"/>
              </a:ext>
            </a:extLst>
          </p:cNvPr>
          <p:cNvSpPr/>
          <p:nvPr/>
        </p:nvSpPr>
        <p:spPr>
          <a:xfrm rot="1640425">
            <a:off x="5396567" y="2727324"/>
            <a:ext cx="381000" cy="365125"/>
          </a:xfrm>
          <a:prstGeom prst="upArrow">
            <a:avLst>
              <a:gd name="adj1" fmla="val 3168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53E975B-D8AE-48D6-887B-C698075FE718}"/>
              </a:ext>
            </a:extLst>
          </p:cNvPr>
          <p:cNvSpPr txBox="1"/>
          <p:nvPr/>
        </p:nvSpPr>
        <p:spPr>
          <a:xfrm>
            <a:off x="3962400" y="2971800"/>
            <a:ext cx="1905000" cy="830997"/>
          </a:xfrm>
          <a:prstGeom prst="rect">
            <a:avLst/>
          </a:prstGeom>
          <a:noFill/>
        </p:spPr>
        <p:txBody>
          <a:bodyPr wrap="square" rtlCol="0">
            <a:spAutoFit/>
          </a:bodyPr>
          <a:lstStyle/>
          <a:p>
            <a:r>
              <a:rPr lang="en-US" sz="2400" dirty="0">
                <a:latin typeface="+mj-lt"/>
              </a:rPr>
              <a:t>Dirac delta function</a:t>
            </a:r>
          </a:p>
        </p:txBody>
      </p:sp>
      <p:sp>
        <p:nvSpPr>
          <p:cNvPr id="10" name="Arrow: Up 9">
            <a:extLst>
              <a:ext uri="{FF2B5EF4-FFF2-40B4-BE49-F238E27FC236}">
                <a16:creationId xmlns:a16="http://schemas.microsoft.com/office/drawing/2014/main" id="{BCED73A0-ACBF-43C5-BD55-30624C8DB1BE}"/>
              </a:ext>
            </a:extLst>
          </p:cNvPr>
          <p:cNvSpPr/>
          <p:nvPr/>
        </p:nvSpPr>
        <p:spPr>
          <a:xfrm>
            <a:off x="6400800" y="2819400"/>
            <a:ext cx="381000" cy="365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222664E-D128-455A-B4ED-CD63A61EE2F8}"/>
              </a:ext>
            </a:extLst>
          </p:cNvPr>
          <p:cNvSpPr txBox="1"/>
          <p:nvPr/>
        </p:nvSpPr>
        <p:spPr>
          <a:xfrm>
            <a:off x="6057900" y="3184525"/>
            <a:ext cx="1905000" cy="461665"/>
          </a:xfrm>
          <a:prstGeom prst="rect">
            <a:avLst/>
          </a:prstGeom>
          <a:noFill/>
        </p:spPr>
        <p:txBody>
          <a:bodyPr wrap="square" rtlCol="0">
            <a:spAutoFit/>
          </a:bodyPr>
          <a:lstStyle/>
          <a:p>
            <a:r>
              <a:rPr lang="en-US" sz="2400" dirty="0">
                <a:latin typeface="+mj-lt"/>
              </a:rPr>
              <a:t>Hamiltonian</a:t>
            </a:r>
          </a:p>
        </p:txBody>
      </p:sp>
      <p:sp>
        <p:nvSpPr>
          <p:cNvPr id="12" name="TextBox 11">
            <a:extLst>
              <a:ext uri="{FF2B5EF4-FFF2-40B4-BE49-F238E27FC236}">
                <a16:creationId xmlns:a16="http://schemas.microsoft.com/office/drawing/2014/main" id="{F54F7A17-3CA3-4A50-8FC9-C70AB7F45737}"/>
              </a:ext>
            </a:extLst>
          </p:cNvPr>
          <p:cNvSpPr txBox="1"/>
          <p:nvPr/>
        </p:nvSpPr>
        <p:spPr>
          <a:xfrm>
            <a:off x="457200" y="4495800"/>
            <a:ext cx="7162800" cy="461665"/>
          </a:xfrm>
          <a:prstGeom prst="rect">
            <a:avLst/>
          </a:prstGeom>
          <a:noFill/>
        </p:spPr>
        <p:txBody>
          <a:bodyPr wrap="square" rtlCol="0">
            <a:spAutoFit/>
          </a:bodyPr>
          <a:lstStyle/>
          <a:p>
            <a:r>
              <a:rPr lang="en-US" sz="2400" dirty="0">
                <a:latin typeface="+mj-lt"/>
              </a:rPr>
              <a:t>In practice, we will assume that </a:t>
            </a:r>
            <a:r>
              <a:rPr lang="en-US" sz="2400" i="1" dirty="0">
                <a:latin typeface="+mj-lt"/>
              </a:rPr>
              <a:t>D</a:t>
            </a:r>
            <a:r>
              <a:rPr lang="en-US" sz="2400" dirty="0">
                <a:latin typeface="+mj-lt"/>
              </a:rPr>
              <a:t> is uniform.</a:t>
            </a:r>
          </a:p>
        </p:txBody>
      </p:sp>
    </p:spTree>
    <p:extLst>
      <p:ext uri="{BB962C8B-B14F-4D97-AF65-F5344CB8AC3E}">
        <p14:creationId xmlns:p14="http://schemas.microsoft.com/office/powerpoint/2010/main" val="965542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F267CA-95A3-4EFA-947E-B224616E847D}"/>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3766AC13-352C-480D-A294-FE418E405180}"/>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9443CCA4-1047-401D-9548-2F97A8741D6A}"/>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C14D535A-6115-475F-A074-808736AA4B5E}"/>
              </a:ext>
            </a:extLst>
          </p:cNvPr>
          <p:cNvSpPr txBox="1"/>
          <p:nvPr/>
        </p:nvSpPr>
        <p:spPr>
          <a:xfrm>
            <a:off x="225137" y="2250730"/>
            <a:ext cx="7543800" cy="461665"/>
          </a:xfrm>
          <a:prstGeom prst="rect">
            <a:avLst/>
          </a:prstGeom>
          <a:noFill/>
        </p:spPr>
        <p:txBody>
          <a:bodyPr wrap="square" rtlCol="0">
            <a:spAutoFit/>
          </a:bodyPr>
          <a:lstStyle/>
          <a:p>
            <a:r>
              <a:rPr lang="en-US" sz="2400" dirty="0">
                <a:latin typeface="+mj-lt"/>
              </a:rPr>
              <a:t>For an ideal gas with </a:t>
            </a:r>
            <a:r>
              <a:rPr lang="en-US" sz="2400" i="1" dirty="0">
                <a:latin typeface="+mj-lt"/>
              </a:rPr>
              <a:t>N</a:t>
            </a:r>
            <a:r>
              <a:rPr lang="en-US" sz="2400" dirty="0">
                <a:latin typeface="+mj-lt"/>
              </a:rPr>
              <a:t> atoms of mass </a:t>
            </a:r>
            <a:r>
              <a:rPr lang="en-US" sz="2400" i="1" dirty="0">
                <a:latin typeface="+mj-lt"/>
              </a:rPr>
              <a:t>M</a:t>
            </a:r>
            <a:r>
              <a:rPr lang="en-US" sz="2400" dirty="0">
                <a:latin typeface="+mj-lt"/>
              </a:rPr>
              <a:t>:</a:t>
            </a:r>
          </a:p>
        </p:txBody>
      </p:sp>
      <p:graphicFrame>
        <p:nvGraphicFramePr>
          <p:cNvPr id="6" name="Object 5">
            <a:extLst>
              <a:ext uri="{FF2B5EF4-FFF2-40B4-BE49-F238E27FC236}">
                <a16:creationId xmlns:a16="http://schemas.microsoft.com/office/drawing/2014/main" id="{256EB732-0E5C-48A8-8D91-6E158BE280DD}"/>
              </a:ext>
            </a:extLst>
          </p:cNvPr>
          <p:cNvGraphicFramePr>
            <a:graphicFrameLocks noChangeAspect="1"/>
          </p:cNvGraphicFramePr>
          <p:nvPr>
            <p:extLst>
              <p:ext uri="{D42A27DB-BD31-4B8C-83A1-F6EECF244321}">
                <p14:modId xmlns:p14="http://schemas.microsoft.com/office/powerpoint/2010/main" val="164182323"/>
              </p:ext>
            </p:extLst>
          </p:nvPr>
        </p:nvGraphicFramePr>
        <p:xfrm>
          <a:off x="225425" y="2663825"/>
          <a:ext cx="8394700" cy="3552825"/>
        </p:xfrm>
        <a:graphic>
          <a:graphicData uri="http://schemas.openxmlformats.org/presentationml/2006/ole">
            <mc:AlternateContent xmlns:mc="http://schemas.openxmlformats.org/markup-compatibility/2006">
              <mc:Choice xmlns:v="urn:schemas-microsoft-com:vml" Requires="v">
                <p:oleObj spid="_x0000_s31794" name="Equation" r:id="rId3" imgW="3873240" imgH="1638000" progId="Equation.DSMT4">
                  <p:embed/>
                </p:oleObj>
              </mc:Choice>
              <mc:Fallback>
                <p:oleObj name="Equation" r:id="rId3" imgW="3873240" imgH="1638000" progId="Equation.DSMT4">
                  <p:embed/>
                  <p:pic>
                    <p:nvPicPr>
                      <p:cNvPr id="0" name=""/>
                      <p:cNvPicPr/>
                      <p:nvPr/>
                    </p:nvPicPr>
                    <p:blipFill>
                      <a:blip r:embed="rId4"/>
                      <a:stretch>
                        <a:fillRect/>
                      </a:stretch>
                    </p:blipFill>
                    <p:spPr>
                      <a:xfrm>
                        <a:off x="225425" y="2663825"/>
                        <a:ext cx="8394700" cy="355282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D5F1EE40-ACEA-417C-8853-31A255CAA176}"/>
              </a:ext>
            </a:extLst>
          </p:cNvPr>
          <p:cNvSpPr txBox="1"/>
          <p:nvPr/>
        </p:nvSpPr>
        <p:spPr>
          <a:xfrm>
            <a:off x="76200" y="304800"/>
            <a:ext cx="6477000" cy="461665"/>
          </a:xfrm>
          <a:prstGeom prst="rect">
            <a:avLst/>
          </a:prstGeom>
          <a:noFill/>
        </p:spPr>
        <p:txBody>
          <a:bodyPr wrap="square" rtlCol="0">
            <a:spAutoFit/>
          </a:bodyPr>
          <a:lstStyle/>
          <a:p>
            <a:r>
              <a:rPr lang="en-US" sz="2400" dirty="0">
                <a:latin typeface="+mj-lt"/>
              </a:rPr>
              <a:t>Since the atoms are in a box of volume </a:t>
            </a:r>
            <a:r>
              <a:rPr lang="en-US" sz="2400" i="1" dirty="0">
                <a:latin typeface="+mj-lt"/>
              </a:rPr>
              <a:t>V</a:t>
            </a:r>
            <a:r>
              <a:rPr lang="en-US" sz="2400" dirty="0">
                <a:latin typeface="+mj-lt"/>
              </a:rPr>
              <a:t>:</a:t>
            </a:r>
          </a:p>
        </p:txBody>
      </p:sp>
      <p:graphicFrame>
        <p:nvGraphicFramePr>
          <p:cNvPr id="8" name="Object 7">
            <a:extLst>
              <a:ext uri="{FF2B5EF4-FFF2-40B4-BE49-F238E27FC236}">
                <a16:creationId xmlns:a16="http://schemas.microsoft.com/office/drawing/2014/main" id="{9FB38636-03A4-424C-A9BC-3F446836391D}"/>
              </a:ext>
            </a:extLst>
          </p:cNvPr>
          <p:cNvGraphicFramePr>
            <a:graphicFrameLocks noChangeAspect="1"/>
          </p:cNvGraphicFramePr>
          <p:nvPr>
            <p:extLst>
              <p:ext uri="{D42A27DB-BD31-4B8C-83A1-F6EECF244321}">
                <p14:modId xmlns:p14="http://schemas.microsoft.com/office/powerpoint/2010/main" val="2295089505"/>
              </p:ext>
            </p:extLst>
          </p:nvPr>
        </p:nvGraphicFramePr>
        <p:xfrm>
          <a:off x="568037" y="840475"/>
          <a:ext cx="3429000" cy="1125940"/>
        </p:xfrm>
        <a:graphic>
          <a:graphicData uri="http://schemas.openxmlformats.org/presentationml/2006/ole">
            <mc:AlternateContent xmlns:mc="http://schemas.openxmlformats.org/markup-compatibility/2006">
              <mc:Choice xmlns:v="urn:schemas-microsoft-com:vml" Requires="v">
                <p:oleObj spid="_x0000_s31795" name="Equation" r:id="rId5" imgW="850680" imgH="279360" progId="Equation.DSMT4">
                  <p:embed/>
                </p:oleObj>
              </mc:Choice>
              <mc:Fallback>
                <p:oleObj name="Equation" r:id="rId5" imgW="850680" imgH="279360" progId="Equation.DSMT4">
                  <p:embed/>
                  <p:pic>
                    <p:nvPicPr>
                      <p:cNvPr id="0" name=""/>
                      <p:cNvPicPr/>
                      <p:nvPr/>
                    </p:nvPicPr>
                    <p:blipFill>
                      <a:blip r:embed="rId6"/>
                      <a:stretch>
                        <a:fillRect/>
                      </a:stretch>
                    </p:blipFill>
                    <p:spPr>
                      <a:xfrm>
                        <a:off x="568037" y="840475"/>
                        <a:ext cx="3429000" cy="1125940"/>
                      </a:xfrm>
                      <a:prstGeom prst="rect">
                        <a:avLst/>
                      </a:prstGeom>
                    </p:spPr>
                  </p:pic>
                </p:oleObj>
              </mc:Fallback>
            </mc:AlternateContent>
          </a:graphicData>
        </a:graphic>
      </p:graphicFrame>
    </p:spTree>
    <p:extLst>
      <p:ext uri="{BB962C8B-B14F-4D97-AF65-F5344CB8AC3E}">
        <p14:creationId xmlns:p14="http://schemas.microsoft.com/office/powerpoint/2010/main" val="4165566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4454EC-116A-4197-97EA-EBD848FA4C27}"/>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F9C26F1A-3A48-410B-8FCE-11D20640A3B4}"/>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1B31E7C5-88E1-4AFA-8F6A-E943DCD6D7A5}"/>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a:extLst>
              <a:ext uri="{FF2B5EF4-FFF2-40B4-BE49-F238E27FC236}">
                <a16:creationId xmlns:a16="http://schemas.microsoft.com/office/drawing/2014/main" id="{0584DDDC-B99A-4FB7-8A8D-F883597943A2}"/>
              </a:ext>
            </a:extLst>
          </p:cNvPr>
          <p:cNvGraphicFramePr>
            <a:graphicFrameLocks noChangeAspect="1"/>
          </p:cNvGraphicFramePr>
          <p:nvPr>
            <p:extLst>
              <p:ext uri="{D42A27DB-BD31-4B8C-83A1-F6EECF244321}">
                <p14:modId xmlns:p14="http://schemas.microsoft.com/office/powerpoint/2010/main" val="45735437"/>
              </p:ext>
            </p:extLst>
          </p:nvPr>
        </p:nvGraphicFramePr>
        <p:xfrm>
          <a:off x="598941" y="304800"/>
          <a:ext cx="3993841" cy="1125537"/>
        </p:xfrm>
        <a:graphic>
          <a:graphicData uri="http://schemas.openxmlformats.org/presentationml/2006/ole">
            <mc:AlternateContent xmlns:mc="http://schemas.openxmlformats.org/markup-compatibility/2006">
              <mc:Choice xmlns:v="urn:schemas-microsoft-com:vml" Requires="v">
                <p:oleObj spid="_x0000_s32820" name="Equation" r:id="rId3" imgW="1396800" imgH="393480" progId="Equation.DSMT4">
                  <p:embed/>
                </p:oleObj>
              </mc:Choice>
              <mc:Fallback>
                <p:oleObj name="Equation" r:id="rId3" imgW="1396800" imgH="393480" progId="Equation.DSMT4">
                  <p:embed/>
                  <p:pic>
                    <p:nvPicPr>
                      <p:cNvPr id="0" name=""/>
                      <p:cNvPicPr/>
                      <p:nvPr/>
                    </p:nvPicPr>
                    <p:blipFill>
                      <a:blip r:embed="rId4"/>
                      <a:stretch>
                        <a:fillRect/>
                      </a:stretch>
                    </p:blipFill>
                    <p:spPr>
                      <a:xfrm>
                        <a:off x="598941" y="304800"/>
                        <a:ext cx="3993841" cy="11255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0BC2CC55-5708-4A66-8D87-D5E20F1E5818}"/>
              </a:ext>
            </a:extLst>
          </p:cNvPr>
          <p:cNvSpPr txBox="1"/>
          <p:nvPr/>
        </p:nvSpPr>
        <p:spPr>
          <a:xfrm>
            <a:off x="723900" y="1307443"/>
            <a:ext cx="1600200" cy="830997"/>
          </a:xfrm>
          <a:prstGeom prst="rect">
            <a:avLst/>
          </a:prstGeom>
          <a:noFill/>
        </p:spPr>
        <p:txBody>
          <a:bodyPr wrap="square" rtlCol="0">
            <a:spAutoFit/>
          </a:bodyPr>
          <a:lstStyle/>
          <a:p>
            <a:r>
              <a:rPr lang="en-US" sz="2400" dirty="0">
                <a:latin typeface="+mj-lt"/>
              </a:rPr>
              <a:t>delta function</a:t>
            </a:r>
          </a:p>
        </p:txBody>
      </p:sp>
      <p:sp>
        <p:nvSpPr>
          <p:cNvPr id="7" name="TextBox 6">
            <a:extLst>
              <a:ext uri="{FF2B5EF4-FFF2-40B4-BE49-F238E27FC236}">
                <a16:creationId xmlns:a16="http://schemas.microsoft.com/office/drawing/2014/main" id="{1A4F887D-BE14-4448-B5A0-5BAA6D53E9C4}"/>
              </a:ext>
            </a:extLst>
          </p:cNvPr>
          <p:cNvSpPr txBox="1"/>
          <p:nvPr/>
        </p:nvSpPr>
        <p:spPr>
          <a:xfrm>
            <a:off x="3151909" y="1307444"/>
            <a:ext cx="1600200" cy="830997"/>
          </a:xfrm>
          <a:prstGeom prst="rect">
            <a:avLst/>
          </a:prstGeom>
          <a:noFill/>
        </p:spPr>
        <p:txBody>
          <a:bodyPr wrap="square" rtlCol="0">
            <a:spAutoFit/>
          </a:bodyPr>
          <a:lstStyle/>
          <a:p>
            <a:r>
              <a:rPr lang="en-US" sz="2400" dirty="0">
                <a:latin typeface="+mj-lt"/>
              </a:rPr>
              <a:t>step function</a:t>
            </a:r>
          </a:p>
        </p:txBody>
      </p:sp>
      <p:graphicFrame>
        <p:nvGraphicFramePr>
          <p:cNvPr id="8" name="Object 7">
            <a:extLst>
              <a:ext uri="{FF2B5EF4-FFF2-40B4-BE49-F238E27FC236}">
                <a16:creationId xmlns:a16="http://schemas.microsoft.com/office/drawing/2014/main" id="{4AD8F7E2-2CED-4C33-8B07-DB57312068DB}"/>
              </a:ext>
            </a:extLst>
          </p:cNvPr>
          <p:cNvGraphicFramePr>
            <a:graphicFrameLocks noChangeAspect="1"/>
          </p:cNvGraphicFramePr>
          <p:nvPr>
            <p:extLst>
              <p:ext uri="{D42A27DB-BD31-4B8C-83A1-F6EECF244321}">
                <p14:modId xmlns:p14="http://schemas.microsoft.com/office/powerpoint/2010/main" val="3155869452"/>
              </p:ext>
            </p:extLst>
          </p:nvPr>
        </p:nvGraphicFramePr>
        <p:xfrm>
          <a:off x="751609" y="2364812"/>
          <a:ext cx="5607050" cy="3723601"/>
        </p:xfrm>
        <a:graphic>
          <a:graphicData uri="http://schemas.openxmlformats.org/presentationml/2006/ole">
            <mc:AlternateContent xmlns:mc="http://schemas.openxmlformats.org/markup-compatibility/2006">
              <mc:Choice xmlns:v="urn:schemas-microsoft-com:vml" Requires="v">
                <p:oleObj spid="_x0000_s32821" name="Equation" r:id="rId5" imgW="3288960" imgH="2184120" progId="Equation.DSMT4">
                  <p:embed/>
                </p:oleObj>
              </mc:Choice>
              <mc:Fallback>
                <p:oleObj name="Equation" r:id="rId5" imgW="3288960" imgH="2184120" progId="Equation.DSMT4">
                  <p:embed/>
                  <p:pic>
                    <p:nvPicPr>
                      <p:cNvPr id="0" name=""/>
                      <p:cNvPicPr/>
                      <p:nvPr/>
                    </p:nvPicPr>
                    <p:blipFill>
                      <a:blip r:embed="rId6"/>
                      <a:stretch>
                        <a:fillRect/>
                      </a:stretch>
                    </p:blipFill>
                    <p:spPr>
                      <a:xfrm>
                        <a:off x="751609" y="2364812"/>
                        <a:ext cx="5607050" cy="3723601"/>
                      </a:xfrm>
                      <a:prstGeom prst="rect">
                        <a:avLst/>
                      </a:prstGeom>
                    </p:spPr>
                  </p:pic>
                </p:oleObj>
              </mc:Fallback>
            </mc:AlternateContent>
          </a:graphicData>
        </a:graphic>
      </p:graphicFrame>
      <p:sp>
        <p:nvSpPr>
          <p:cNvPr id="9" name="Arrow: Left 8">
            <a:extLst>
              <a:ext uri="{FF2B5EF4-FFF2-40B4-BE49-F238E27FC236}">
                <a16:creationId xmlns:a16="http://schemas.microsoft.com/office/drawing/2014/main" id="{E93495B8-4900-4972-9587-55B737A0FE69}"/>
              </a:ext>
            </a:extLst>
          </p:cNvPr>
          <p:cNvSpPr/>
          <p:nvPr/>
        </p:nvSpPr>
        <p:spPr>
          <a:xfrm>
            <a:off x="3886200" y="5486400"/>
            <a:ext cx="5334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Object 9">
            <a:extLst>
              <a:ext uri="{FF2B5EF4-FFF2-40B4-BE49-F238E27FC236}">
                <a16:creationId xmlns:a16="http://schemas.microsoft.com/office/drawing/2014/main" id="{0522A451-35B6-44A4-AC79-4610A0236B20}"/>
              </a:ext>
            </a:extLst>
          </p:cNvPr>
          <p:cNvGraphicFramePr>
            <a:graphicFrameLocks noChangeAspect="1"/>
          </p:cNvGraphicFramePr>
          <p:nvPr>
            <p:extLst>
              <p:ext uri="{D42A27DB-BD31-4B8C-83A1-F6EECF244321}">
                <p14:modId xmlns:p14="http://schemas.microsoft.com/office/powerpoint/2010/main" val="650304949"/>
              </p:ext>
            </p:extLst>
          </p:nvPr>
        </p:nvGraphicFramePr>
        <p:xfrm>
          <a:off x="4709970" y="5308600"/>
          <a:ext cx="3609788" cy="812800"/>
        </p:xfrm>
        <a:graphic>
          <a:graphicData uri="http://schemas.openxmlformats.org/presentationml/2006/ole">
            <mc:AlternateContent xmlns:mc="http://schemas.openxmlformats.org/markup-compatibility/2006">
              <mc:Choice xmlns:v="urn:schemas-microsoft-com:vml" Requires="v">
                <p:oleObj spid="_x0000_s32822" name="Equation" r:id="rId7" imgW="1917360" imgH="431640" progId="Equation.DSMT4">
                  <p:embed/>
                </p:oleObj>
              </mc:Choice>
              <mc:Fallback>
                <p:oleObj name="Equation" r:id="rId7" imgW="1917360" imgH="431640" progId="Equation.DSMT4">
                  <p:embed/>
                  <p:pic>
                    <p:nvPicPr>
                      <p:cNvPr id="0" name=""/>
                      <p:cNvPicPr/>
                      <p:nvPr/>
                    </p:nvPicPr>
                    <p:blipFill>
                      <a:blip r:embed="rId8"/>
                      <a:stretch>
                        <a:fillRect/>
                      </a:stretch>
                    </p:blipFill>
                    <p:spPr>
                      <a:xfrm>
                        <a:off x="4709970" y="5308600"/>
                        <a:ext cx="3609788" cy="812800"/>
                      </a:xfrm>
                      <a:prstGeom prst="rect">
                        <a:avLst/>
                      </a:prstGeom>
                    </p:spPr>
                  </p:pic>
                </p:oleObj>
              </mc:Fallback>
            </mc:AlternateContent>
          </a:graphicData>
        </a:graphic>
      </p:graphicFrame>
    </p:spTree>
    <p:extLst>
      <p:ext uri="{BB962C8B-B14F-4D97-AF65-F5344CB8AC3E}">
        <p14:creationId xmlns:p14="http://schemas.microsoft.com/office/powerpoint/2010/main" val="4285562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CA6F6A-D161-4E2D-A264-B6D749DED1C2}"/>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1486E1EB-715D-4F0B-9D95-BD8AB7615764}"/>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8AE88232-4CCD-4EDA-AF87-5743D944F0BF}"/>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a:extLst>
              <a:ext uri="{FF2B5EF4-FFF2-40B4-BE49-F238E27FC236}">
                <a16:creationId xmlns:a16="http://schemas.microsoft.com/office/drawing/2014/main" id="{6AC0D12C-2DD6-40F7-A9FD-7BA6DFC4C465}"/>
              </a:ext>
            </a:extLst>
          </p:cNvPr>
          <p:cNvGraphicFramePr>
            <a:graphicFrameLocks noChangeAspect="1"/>
          </p:cNvGraphicFramePr>
          <p:nvPr>
            <p:extLst>
              <p:ext uri="{D42A27DB-BD31-4B8C-83A1-F6EECF244321}">
                <p14:modId xmlns:p14="http://schemas.microsoft.com/office/powerpoint/2010/main" val="1946947620"/>
              </p:ext>
            </p:extLst>
          </p:nvPr>
        </p:nvGraphicFramePr>
        <p:xfrm>
          <a:off x="990600" y="838200"/>
          <a:ext cx="6228272" cy="4713287"/>
        </p:xfrm>
        <a:graphic>
          <a:graphicData uri="http://schemas.openxmlformats.org/presentationml/2006/ole">
            <mc:AlternateContent xmlns:mc="http://schemas.openxmlformats.org/markup-compatibility/2006">
              <mc:Choice xmlns:v="urn:schemas-microsoft-com:vml" Requires="v">
                <p:oleObj spid="_x0000_s33812" name="Equation" r:id="rId3" imgW="2349360" imgH="1777680" progId="Equation.DSMT4">
                  <p:embed/>
                </p:oleObj>
              </mc:Choice>
              <mc:Fallback>
                <p:oleObj name="Equation" r:id="rId3" imgW="2349360" imgH="1777680" progId="Equation.DSMT4">
                  <p:embed/>
                  <p:pic>
                    <p:nvPicPr>
                      <p:cNvPr id="0" name=""/>
                      <p:cNvPicPr/>
                      <p:nvPr/>
                    </p:nvPicPr>
                    <p:blipFill>
                      <a:blip r:embed="rId4"/>
                      <a:stretch>
                        <a:fillRect/>
                      </a:stretch>
                    </p:blipFill>
                    <p:spPr>
                      <a:xfrm>
                        <a:off x="990600" y="838200"/>
                        <a:ext cx="6228272" cy="4713287"/>
                      </a:xfrm>
                      <a:prstGeom prst="rect">
                        <a:avLst/>
                      </a:prstGeom>
                    </p:spPr>
                  </p:pic>
                </p:oleObj>
              </mc:Fallback>
            </mc:AlternateContent>
          </a:graphicData>
        </a:graphic>
      </p:graphicFrame>
    </p:spTree>
    <p:extLst>
      <p:ext uri="{BB962C8B-B14F-4D97-AF65-F5344CB8AC3E}">
        <p14:creationId xmlns:p14="http://schemas.microsoft.com/office/powerpoint/2010/main" val="3714856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7CC7BF-D481-425A-8633-5BA10DA8E35E}"/>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53B4C8D8-A365-4CF4-8D63-A1E2A95E104A}"/>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6A72FEB4-F426-40A7-982D-D82EF0CD04AE}"/>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3120C1DE-9150-4321-A10D-340FCD9B4E0F}"/>
              </a:ext>
            </a:extLst>
          </p:cNvPr>
          <p:cNvSpPr txBox="1"/>
          <p:nvPr/>
        </p:nvSpPr>
        <p:spPr>
          <a:xfrm>
            <a:off x="228600" y="228600"/>
            <a:ext cx="8305800" cy="830997"/>
          </a:xfrm>
          <a:prstGeom prst="rect">
            <a:avLst/>
          </a:prstGeom>
          <a:noFill/>
        </p:spPr>
        <p:txBody>
          <a:bodyPr wrap="square" rtlCol="0">
            <a:spAutoFit/>
          </a:bodyPr>
          <a:lstStyle/>
          <a:p>
            <a:r>
              <a:rPr lang="en-US" sz="2400" dirty="0">
                <a:latin typeface="+mj-lt"/>
              </a:rPr>
              <a:t>Multiplicity function for an ideal gas in volume V and internal energy U:</a:t>
            </a:r>
          </a:p>
        </p:txBody>
      </p:sp>
      <p:graphicFrame>
        <p:nvGraphicFramePr>
          <p:cNvPr id="6" name="Object 5">
            <a:extLst>
              <a:ext uri="{FF2B5EF4-FFF2-40B4-BE49-F238E27FC236}">
                <a16:creationId xmlns:a16="http://schemas.microsoft.com/office/drawing/2014/main" id="{4EFB5A6F-CC81-44F8-9CF5-CD147837C647}"/>
              </a:ext>
            </a:extLst>
          </p:cNvPr>
          <p:cNvGraphicFramePr>
            <a:graphicFrameLocks noChangeAspect="1"/>
          </p:cNvGraphicFramePr>
          <p:nvPr>
            <p:extLst>
              <p:ext uri="{D42A27DB-BD31-4B8C-83A1-F6EECF244321}">
                <p14:modId xmlns:p14="http://schemas.microsoft.com/office/powerpoint/2010/main" val="3563406559"/>
              </p:ext>
            </p:extLst>
          </p:nvPr>
        </p:nvGraphicFramePr>
        <p:xfrm>
          <a:off x="728663" y="1219200"/>
          <a:ext cx="6369050" cy="1149350"/>
        </p:xfrm>
        <a:graphic>
          <a:graphicData uri="http://schemas.openxmlformats.org/presentationml/2006/ole">
            <mc:AlternateContent xmlns:mc="http://schemas.openxmlformats.org/markup-compatibility/2006">
              <mc:Choice xmlns:v="urn:schemas-microsoft-com:vml" Requires="v">
                <p:oleObj spid="_x0000_s34834" name="Equation" r:id="rId3" imgW="2603160" imgH="469800" progId="Equation.DSMT4">
                  <p:embed/>
                </p:oleObj>
              </mc:Choice>
              <mc:Fallback>
                <p:oleObj name="Equation" r:id="rId3" imgW="2603160" imgH="469800" progId="Equation.DSMT4">
                  <p:embed/>
                  <p:pic>
                    <p:nvPicPr>
                      <p:cNvPr id="0" name=""/>
                      <p:cNvPicPr/>
                      <p:nvPr/>
                    </p:nvPicPr>
                    <p:blipFill>
                      <a:blip r:embed="rId4"/>
                      <a:stretch>
                        <a:fillRect/>
                      </a:stretch>
                    </p:blipFill>
                    <p:spPr>
                      <a:xfrm>
                        <a:off x="728663" y="1219200"/>
                        <a:ext cx="6369050" cy="114935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76B668C-F9F1-4734-AAAC-2F70942C44CA}"/>
              </a:ext>
            </a:extLst>
          </p:cNvPr>
          <p:cNvSpPr txBox="1"/>
          <p:nvPr/>
        </p:nvSpPr>
        <p:spPr>
          <a:xfrm>
            <a:off x="457200" y="2971800"/>
            <a:ext cx="7772400" cy="461665"/>
          </a:xfrm>
          <a:prstGeom prst="rect">
            <a:avLst/>
          </a:prstGeom>
          <a:noFill/>
        </p:spPr>
        <p:txBody>
          <a:bodyPr wrap="square" rtlCol="0">
            <a:spAutoFit/>
          </a:bodyPr>
          <a:lstStyle/>
          <a:p>
            <a:r>
              <a:rPr lang="en-US" sz="2400" dirty="0">
                <a:latin typeface="+mj-lt"/>
              </a:rPr>
              <a:t>So what?</a:t>
            </a:r>
          </a:p>
        </p:txBody>
      </p:sp>
    </p:spTree>
    <p:extLst>
      <p:ext uri="{BB962C8B-B14F-4D97-AF65-F5344CB8AC3E}">
        <p14:creationId xmlns:p14="http://schemas.microsoft.com/office/powerpoint/2010/main" val="361636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B17B436-2D5A-4F92-9426-1A53F9B70D5B}"/>
              </a:ext>
            </a:extLst>
          </p:cNvPr>
          <p:cNvPicPr>
            <a:picLocks noChangeAspect="1"/>
          </p:cNvPicPr>
          <p:nvPr/>
        </p:nvPicPr>
        <p:blipFill>
          <a:blip r:embed="rId2"/>
          <a:stretch>
            <a:fillRect/>
          </a:stretch>
        </p:blipFill>
        <p:spPr>
          <a:xfrm>
            <a:off x="0" y="1120216"/>
            <a:ext cx="9144000" cy="4617568"/>
          </a:xfrm>
          <a:prstGeom prst="rect">
            <a:avLst/>
          </a:prstGeom>
        </p:spPr>
      </p:pic>
      <p:sp>
        <p:nvSpPr>
          <p:cNvPr id="2" name="Date Placeholder 1">
            <a:extLst>
              <a:ext uri="{FF2B5EF4-FFF2-40B4-BE49-F238E27FC236}">
                <a16:creationId xmlns:a16="http://schemas.microsoft.com/office/drawing/2014/main" id="{8E66888C-4CC9-40C3-9E94-47D7E4DB60EC}"/>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DEBCE154-2785-4B4F-825D-BCDB35E27377}"/>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FBF49E82-6F2F-4835-8B48-10E81DF576E7}"/>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ectangle 5">
            <a:extLst>
              <a:ext uri="{FF2B5EF4-FFF2-40B4-BE49-F238E27FC236}">
                <a16:creationId xmlns:a16="http://schemas.microsoft.com/office/drawing/2014/main" id="{9FC859EB-D31F-4DB3-B0F3-5C029A575D13}"/>
              </a:ext>
            </a:extLst>
          </p:cNvPr>
          <p:cNvSpPr/>
          <p:nvPr/>
        </p:nvSpPr>
        <p:spPr>
          <a:xfrm>
            <a:off x="647700" y="3657600"/>
            <a:ext cx="7848600" cy="2286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849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C3CBCB-69B4-4D39-9B5C-AB9364BD6F22}"/>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C3FFF46E-5805-48B1-AB7D-7B391755EEB0}"/>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CB7BC957-FEE2-473E-87A3-F5DAEA67A45A}"/>
              </a:ext>
            </a:extLst>
          </p:cNvPr>
          <p:cNvSpPr>
            <a:spLocks noGrp="1"/>
          </p:cNvSpPr>
          <p:nvPr>
            <p:ph type="sldNum" sz="quarter" idx="12"/>
          </p:nvPr>
        </p:nvSpPr>
        <p:spPr/>
        <p:txBody>
          <a:bodyPr/>
          <a:lstStyle/>
          <a:p>
            <a:fld id="{CE368B07-CEBF-4C80-90AF-53B34FA04CF3}" type="slidenum">
              <a:rPr lang="en-US" smtClean="0"/>
              <a:t>20</a:t>
            </a:fld>
            <a:endParaRPr lang="en-US" dirty="0"/>
          </a:p>
        </p:txBody>
      </p:sp>
      <p:pic>
        <p:nvPicPr>
          <p:cNvPr id="6" name="Picture 5">
            <a:extLst>
              <a:ext uri="{FF2B5EF4-FFF2-40B4-BE49-F238E27FC236}">
                <a16:creationId xmlns:a16="http://schemas.microsoft.com/office/drawing/2014/main" id="{E30B100A-EC1B-47AF-9210-6CFB1439CC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1200" y="20782"/>
            <a:ext cx="4800600" cy="6400800"/>
          </a:xfrm>
          <a:prstGeom prst="rect">
            <a:avLst/>
          </a:prstGeom>
        </p:spPr>
      </p:pic>
    </p:spTree>
    <p:extLst>
      <p:ext uri="{BB962C8B-B14F-4D97-AF65-F5344CB8AC3E}">
        <p14:creationId xmlns:p14="http://schemas.microsoft.com/office/powerpoint/2010/main" val="27073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9061FD-19CD-40E5-AF63-FC929D95A209}"/>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D3189044-9BED-430F-90A8-8D2B3AA28991}"/>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F63C7B33-C8F0-436B-BB29-0E58A31213BE}"/>
              </a:ext>
            </a:extLst>
          </p:cNvPr>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a:extLst>
              <a:ext uri="{FF2B5EF4-FFF2-40B4-BE49-F238E27FC236}">
                <a16:creationId xmlns:a16="http://schemas.microsoft.com/office/drawing/2014/main" id="{A773960C-99CF-48F7-B9D7-86BCAC3F8B8B}"/>
              </a:ext>
            </a:extLst>
          </p:cNvPr>
          <p:cNvGraphicFramePr>
            <a:graphicFrameLocks noChangeAspect="1"/>
          </p:cNvGraphicFramePr>
          <p:nvPr>
            <p:extLst>
              <p:ext uri="{D42A27DB-BD31-4B8C-83A1-F6EECF244321}">
                <p14:modId xmlns:p14="http://schemas.microsoft.com/office/powerpoint/2010/main" val="809768022"/>
              </p:ext>
            </p:extLst>
          </p:nvPr>
        </p:nvGraphicFramePr>
        <p:xfrm>
          <a:off x="457200" y="685800"/>
          <a:ext cx="8352195" cy="1722437"/>
        </p:xfrm>
        <a:graphic>
          <a:graphicData uri="http://schemas.openxmlformats.org/presentationml/2006/ole">
            <mc:AlternateContent xmlns:mc="http://schemas.openxmlformats.org/markup-compatibility/2006">
              <mc:Choice xmlns:v="urn:schemas-microsoft-com:vml" Requires="v">
                <p:oleObj spid="_x0000_s35872" name="Equation" r:id="rId3" imgW="3263760" imgH="672840" progId="Equation.DSMT4">
                  <p:embed/>
                </p:oleObj>
              </mc:Choice>
              <mc:Fallback>
                <p:oleObj name="Equation" r:id="rId3" imgW="3263760" imgH="672840" progId="Equation.DSMT4">
                  <p:embed/>
                  <p:pic>
                    <p:nvPicPr>
                      <p:cNvPr id="0" name=""/>
                      <p:cNvPicPr/>
                      <p:nvPr/>
                    </p:nvPicPr>
                    <p:blipFill>
                      <a:blip r:embed="rId4"/>
                      <a:stretch>
                        <a:fillRect/>
                      </a:stretch>
                    </p:blipFill>
                    <p:spPr>
                      <a:xfrm>
                        <a:off x="457200" y="685800"/>
                        <a:ext cx="8352195" cy="17224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7E1AB6E5-AF83-4B7F-8593-99D39D995257}"/>
              </a:ext>
            </a:extLst>
          </p:cNvPr>
          <p:cNvGraphicFramePr>
            <a:graphicFrameLocks noChangeAspect="1"/>
          </p:cNvGraphicFramePr>
          <p:nvPr>
            <p:extLst>
              <p:ext uri="{D42A27DB-BD31-4B8C-83A1-F6EECF244321}">
                <p14:modId xmlns:p14="http://schemas.microsoft.com/office/powerpoint/2010/main" val="2217440216"/>
              </p:ext>
            </p:extLst>
          </p:nvPr>
        </p:nvGraphicFramePr>
        <p:xfrm>
          <a:off x="1010227" y="2429019"/>
          <a:ext cx="5473700" cy="3632081"/>
        </p:xfrm>
        <a:graphic>
          <a:graphicData uri="http://schemas.openxmlformats.org/presentationml/2006/ole">
            <mc:AlternateContent xmlns:mc="http://schemas.openxmlformats.org/markup-compatibility/2006">
              <mc:Choice xmlns:v="urn:schemas-microsoft-com:vml" Requires="v">
                <p:oleObj spid="_x0000_s35873" name="Equation" r:id="rId5" imgW="2717640" imgH="1803240" progId="Equation.DSMT4">
                  <p:embed/>
                </p:oleObj>
              </mc:Choice>
              <mc:Fallback>
                <p:oleObj name="Equation" r:id="rId5" imgW="2717640" imgH="1803240" progId="Equation.DSMT4">
                  <p:embed/>
                  <p:pic>
                    <p:nvPicPr>
                      <p:cNvPr id="0" name=""/>
                      <p:cNvPicPr/>
                      <p:nvPr/>
                    </p:nvPicPr>
                    <p:blipFill>
                      <a:blip r:embed="rId6"/>
                      <a:stretch>
                        <a:fillRect/>
                      </a:stretch>
                    </p:blipFill>
                    <p:spPr>
                      <a:xfrm>
                        <a:off x="1010227" y="2429019"/>
                        <a:ext cx="5473700" cy="3632081"/>
                      </a:xfrm>
                      <a:prstGeom prst="rect">
                        <a:avLst/>
                      </a:prstGeom>
                    </p:spPr>
                  </p:pic>
                </p:oleObj>
              </mc:Fallback>
            </mc:AlternateContent>
          </a:graphicData>
        </a:graphic>
      </p:graphicFrame>
    </p:spTree>
    <p:extLst>
      <p:ext uri="{BB962C8B-B14F-4D97-AF65-F5344CB8AC3E}">
        <p14:creationId xmlns:p14="http://schemas.microsoft.com/office/powerpoint/2010/main" val="776521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A6DCA-1F98-457E-A93E-D6086D90D9B8}"/>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E671CE2D-DED1-4658-B757-AFE268605C4E}"/>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E1C30373-CF5B-4A20-A86A-F00952BCEE87}"/>
              </a:ext>
            </a:extLst>
          </p:cNvPr>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a:extLst>
              <a:ext uri="{FF2B5EF4-FFF2-40B4-BE49-F238E27FC236}">
                <a16:creationId xmlns:a16="http://schemas.microsoft.com/office/drawing/2014/main" id="{F68E2388-0407-4DE4-A8E5-494419FFD699}"/>
              </a:ext>
            </a:extLst>
          </p:cNvPr>
          <p:cNvGraphicFramePr>
            <a:graphicFrameLocks noChangeAspect="1"/>
          </p:cNvGraphicFramePr>
          <p:nvPr>
            <p:extLst>
              <p:ext uri="{D42A27DB-BD31-4B8C-83A1-F6EECF244321}">
                <p14:modId xmlns:p14="http://schemas.microsoft.com/office/powerpoint/2010/main" val="2624651122"/>
              </p:ext>
            </p:extLst>
          </p:nvPr>
        </p:nvGraphicFramePr>
        <p:xfrm>
          <a:off x="1079500" y="598190"/>
          <a:ext cx="5473700" cy="1073150"/>
        </p:xfrm>
        <a:graphic>
          <a:graphicData uri="http://schemas.openxmlformats.org/presentationml/2006/ole">
            <mc:AlternateContent xmlns:mc="http://schemas.openxmlformats.org/markup-compatibility/2006">
              <mc:Choice xmlns:v="urn:schemas-microsoft-com:vml" Requires="v">
                <p:oleObj spid="_x0000_s36894" name="Equation" r:id="rId3" imgW="2717640" imgH="533160" progId="Equation.DSMT4">
                  <p:embed/>
                </p:oleObj>
              </mc:Choice>
              <mc:Fallback>
                <p:oleObj name="Equation" r:id="rId3" imgW="2717640" imgH="533160" progId="Equation.DSMT4">
                  <p:embed/>
                  <p:pic>
                    <p:nvPicPr>
                      <p:cNvPr id="6" name="Object 5">
                        <a:extLst>
                          <a:ext uri="{FF2B5EF4-FFF2-40B4-BE49-F238E27FC236}">
                            <a16:creationId xmlns:a16="http://schemas.microsoft.com/office/drawing/2014/main" id="{7E1AB6E5-AF83-4B7F-8593-99D39D995257}"/>
                          </a:ext>
                        </a:extLst>
                      </p:cNvPr>
                      <p:cNvPicPr/>
                      <p:nvPr/>
                    </p:nvPicPr>
                    <p:blipFill>
                      <a:blip r:embed="rId4"/>
                      <a:stretch>
                        <a:fillRect/>
                      </a:stretch>
                    </p:blipFill>
                    <p:spPr>
                      <a:xfrm>
                        <a:off x="1079500" y="598190"/>
                        <a:ext cx="5473700" cy="107315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A3A1941-1396-4713-BB3E-B28C09B1FACE}"/>
              </a:ext>
            </a:extLst>
          </p:cNvPr>
          <p:cNvSpPr txBox="1"/>
          <p:nvPr/>
        </p:nvSpPr>
        <p:spPr>
          <a:xfrm>
            <a:off x="152400" y="136525"/>
            <a:ext cx="8229600" cy="461665"/>
          </a:xfrm>
          <a:prstGeom prst="rect">
            <a:avLst/>
          </a:prstGeom>
          <a:noFill/>
        </p:spPr>
        <p:txBody>
          <a:bodyPr wrap="square" rtlCol="0">
            <a:spAutoFit/>
          </a:bodyPr>
          <a:lstStyle/>
          <a:p>
            <a:r>
              <a:rPr lang="en-US" sz="2400" dirty="0" err="1">
                <a:latin typeface="+mj-lt"/>
              </a:rPr>
              <a:t>Sackur</a:t>
            </a:r>
            <a:r>
              <a:rPr lang="en-US" sz="2400" dirty="0">
                <a:latin typeface="+mj-lt"/>
              </a:rPr>
              <a:t>-Tetrode equation --</a:t>
            </a:r>
          </a:p>
        </p:txBody>
      </p:sp>
      <p:sp>
        <p:nvSpPr>
          <p:cNvPr id="7" name="TextBox 6">
            <a:extLst>
              <a:ext uri="{FF2B5EF4-FFF2-40B4-BE49-F238E27FC236}">
                <a16:creationId xmlns:a16="http://schemas.microsoft.com/office/drawing/2014/main" id="{C36CA055-1C26-43C3-A0D8-DD306A5AA801}"/>
              </a:ext>
            </a:extLst>
          </p:cNvPr>
          <p:cNvSpPr txBox="1"/>
          <p:nvPr/>
        </p:nvSpPr>
        <p:spPr>
          <a:xfrm>
            <a:off x="228600" y="2133600"/>
            <a:ext cx="8153400" cy="461665"/>
          </a:xfrm>
          <a:prstGeom prst="rect">
            <a:avLst/>
          </a:prstGeom>
          <a:noFill/>
        </p:spPr>
        <p:txBody>
          <a:bodyPr wrap="square" rtlCol="0">
            <a:spAutoFit/>
          </a:bodyPr>
          <a:lstStyle/>
          <a:p>
            <a:r>
              <a:rPr lang="en-US" sz="2400" dirty="0">
                <a:latin typeface="+mj-lt"/>
              </a:rPr>
              <a:t>Does it make any sense?</a:t>
            </a:r>
          </a:p>
        </p:txBody>
      </p:sp>
      <p:graphicFrame>
        <p:nvGraphicFramePr>
          <p:cNvPr id="8" name="Object 7">
            <a:extLst>
              <a:ext uri="{FF2B5EF4-FFF2-40B4-BE49-F238E27FC236}">
                <a16:creationId xmlns:a16="http://schemas.microsoft.com/office/drawing/2014/main" id="{017176EC-D46B-45E8-B8B4-FE205137E3B4}"/>
              </a:ext>
            </a:extLst>
          </p:cNvPr>
          <p:cNvGraphicFramePr>
            <a:graphicFrameLocks noChangeAspect="1"/>
          </p:cNvGraphicFramePr>
          <p:nvPr>
            <p:extLst>
              <p:ext uri="{D42A27DB-BD31-4B8C-83A1-F6EECF244321}">
                <p14:modId xmlns:p14="http://schemas.microsoft.com/office/powerpoint/2010/main" val="3601745823"/>
              </p:ext>
            </p:extLst>
          </p:nvPr>
        </p:nvGraphicFramePr>
        <p:xfrm>
          <a:off x="609600" y="2925108"/>
          <a:ext cx="7458438" cy="2411133"/>
        </p:xfrm>
        <a:graphic>
          <a:graphicData uri="http://schemas.openxmlformats.org/presentationml/2006/ole">
            <mc:AlternateContent xmlns:mc="http://schemas.openxmlformats.org/markup-compatibility/2006">
              <mc:Choice xmlns:v="urn:schemas-microsoft-com:vml" Requires="v">
                <p:oleObj spid="_x0000_s36895" name="Equation" r:id="rId5" imgW="2946240" imgH="952200" progId="Equation.DSMT4">
                  <p:embed/>
                </p:oleObj>
              </mc:Choice>
              <mc:Fallback>
                <p:oleObj name="Equation" r:id="rId5" imgW="2946240" imgH="952200" progId="Equation.DSMT4">
                  <p:embed/>
                  <p:pic>
                    <p:nvPicPr>
                      <p:cNvPr id="0" name=""/>
                      <p:cNvPicPr/>
                      <p:nvPr/>
                    </p:nvPicPr>
                    <p:blipFill>
                      <a:blip r:embed="rId6"/>
                      <a:stretch>
                        <a:fillRect/>
                      </a:stretch>
                    </p:blipFill>
                    <p:spPr>
                      <a:xfrm>
                        <a:off x="609600" y="2925108"/>
                        <a:ext cx="7458438" cy="2411133"/>
                      </a:xfrm>
                      <a:prstGeom prst="rect">
                        <a:avLst/>
                      </a:prstGeom>
                    </p:spPr>
                  </p:pic>
                </p:oleObj>
              </mc:Fallback>
            </mc:AlternateContent>
          </a:graphicData>
        </a:graphic>
      </p:graphicFrame>
    </p:spTree>
    <p:extLst>
      <p:ext uri="{BB962C8B-B14F-4D97-AF65-F5344CB8AC3E}">
        <p14:creationId xmlns:p14="http://schemas.microsoft.com/office/powerpoint/2010/main" val="413060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F1E6B8-B95E-45FE-82B5-E7CDB33DD88D}"/>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36459EFE-34A5-4436-9E35-A847766EF1F1}"/>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7FECAE34-8C47-4F50-8A0B-90BF82388CE3}"/>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CC6BA5F4-C287-4CD2-82D5-81406062AB3B}"/>
              </a:ext>
            </a:extLst>
          </p:cNvPr>
          <p:cNvSpPr txBox="1"/>
          <p:nvPr/>
        </p:nvSpPr>
        <p:spPr>
          <a:xfrm>
            <a:off x="533400" y="304800"/>
            <a:ext cx="8153400" cy="5632311"/>
          </a:xfrm>
          <a:prstGeom prst="rect">
            <a:avLst/>
          </a:prstGeom>
          <a:noFill/>
        </p:spPr>
        <p:txBody>
          <a:bodyPr wrap="square" rtlCol="0">
            <a:spAutoFit/>
          </a:bodyPr>
          <a:lstStyle/>
          <a:p>
            <a:r>
              <a:rPr lang="en-US" sz="2400" dirty="0"/>
              <a:t>Some ideas about the second law of thermodynamics</a:t>
            </a:r>
          </a:p>
          <a:p>
            <a:endParaRPr lang="en-US" sz="2400" dirty="0"/>
          </a:p>
          <a:p>
            <a:pPr marL="342900" indent="-342900">
              <a:buFont typeface="Arial" pitchFamily="34" charset="0"/>
              <a:buChar char="•"/>
            </a:pPr>
            <a:r>
              <a:rPr lang="en-US" sz="2400" b="1" dirty="0"/>
              <a:t>Kelvin-Planck</a:t>
            </a:r>
            <a:r>
              <a:rPr lang="en-US" sz="2400" dirty="0"/>
              <a:t>: It is impossible to construct an engine which, operation in a cycle, will produce no other effect than the extraction of energy from a reservoir and the performance of an equivalent amount of work.</a:t>
            </a:r>
          </a:p>
          <a:p>
            <a:pPr marL="342900" indent="-342900">
              <a:buFont typeface="Arial" pitchFamily="34" charset="0"/>
              <a:buChar char="•"/>
            </a:pPr>
            <a:r>
              <a:rPr lang="en-US" sz="2400" b="1" dirty="0" err="1"/>
              <a:t>Clausius</a:t>
            </a:r>
            <a:r>
              <a:rPr lang="en-US" sz="2400" dirty="0"/>
              <a:t>: No process is possible whose sole result is cooling a colder body and heating a hotter body.</a:t>
            </a:r>
          </a:p>
          <a:p>
            <a:pPr marL="342900" indent="-342900">
              <a:buFont typeface="Arial" pitchFamily="34" charset="0"/>
              <a:buChar char="•"/>
            </a:pPr>
            <a:r>
              <a:rPr lang="en-US" sz="2400" b="1" dirty="0" err="1"/>
              <a:t>Gould-Tobochnik</a:t>
            </a:r>
            <a:r>
              <a:rPr lang="en-US" sz="2400" dirty="0" err="1"/>
              <a:t>:There</a:t>
            </a:r>
            <a:r>
              <a:rPr lang="en-US" sz="2400" dirty="0"/>
              <a:t> exists an additive function of state known as the entropy S that can never decrease in an isolated system. </a:t>
            </a:r>
          </a:p>
          <a:p>
            <a:pPr marL="342900" indent="-342900">
              <a:buFont typeface="Arial" pitchFamily="34" charset="0"/>
              <a:buChar char="•"/>
            </a:pPr>
            <a:r>
              <a:rPr lang="en-US" sz="2400" b="1" dirty="0" err="1"/>
              <a:t>Schoeder</a:t>
            </a:r>
            <a:r>
              <a:rPr lang="en-US" sz="2400" b="1" dirty="0"/>
              <a:t>: </a:t>
            </a:r>
            <a:r>
              <a:rPr lang="en-US" sz="2400" dirty="0"/>
              <a:t>Any large system in equilibrium will be found in the microstate with the greatest multiplicity (aside from fluctuations that are normally too small to measure.)</a:t>
            </a:r>
            <a:endParaRPr lang="en-US" sz="2400" b="1" dirty="0"/>
          </a:p>
        </p:txBody>
      </p:sp>
    </p:spTree>
    <p:extLst>
      <p:ext uri="{BB962C8B-B14F-4D97-AF65-F5344CB8AC3E}">
        <p14:creationId xmlns:p14="http://schemas.microsoft.com/office/powerpoint/2010/main" val="419012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0DC063-1F24-4E7B-98A6-CC1856041D38}"/>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87D8593A-A6C2-4239-82C4-7CF06A20763A}"/>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A57EA52D-B8AF-4305-914E-153393695CF2}"/>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CF27FEDF-5D9D-4156-850D-E36138C828FE}"/>
              </a:ext>
            </a:extLst>
          </p:cNvPr>
          <p:cNvSpPr txBox="1"/>
          <p:nvPr/>
        </p:nvSpPr>
        <p:spPr>
          <a:xfrm>
            <a:off x="228600" y="304800"/>
            <a:ext cx="8686800" cy="5724644"/>
          </a:xfrm>
          <a:prstGeom prst="rect">
            <a:avLst/>
          </a:prstGeom>
          <a:noFill/>
        </p:spPr>
        <p:txBody>
          <a:bodyPr wrap="square" rtlCol="0">
            <a:spAutoFit/>
          </a:bodyPr>
          <a:lstStyle/>
          <a:p>
            <a:r>
              <a:rPr lang="en-US" sz="2400" dirty="0">
                <a:latin typeface="+mj-lt"/>
              </a:rPr>
              <a:t>Your questions –</a:t>
            </a:r>
          </a:p>
          <a:p>
            <a:endParaRPr lang="en-US" sz="2400" dirty="0">
              <a:latin typeface="+mj-lt"/>
            </a:endParaRPr>
          </a:p>
          <a:p>
            <a:r>
              <a:rPr lang="en-US" sz="2400" dirty="0">
                <a:latin typeface="+mj-lt"/>
              </a:rPr>
              <a:t>From Kristen -- </a:t>
            </a:r>
            <a:r>
              <a:rPr lang="en-US" dirty="0"/>
              <a:t>1. Could we discuss what we would use equation 2.41 in, is it important we know how to derive it or will we be given the values of the variables in the equation?  2. I am confused when the book talks about free expansion what they mean by "we have manufactured new entropy, right here on the spot". How can you manufacture new entropy?</a:t>
            </a:r>
          </a:p>
          <a:p>
            <a:r>
              <a:rPr lang="en-US" sz="2400" dirty="0"/>
              <a:t>From Parker -- </a:t>
            </a:r>
            <a:r>
              <a:rPr lang="en-US" dirty="0"/>
              <a:t>The second law of thermodynamics states that the total entropy of the universe tends to increase, do we say it is not a fundamental law in one sense because of the probabilistic nature of it? The first law (that the change in internal energy is the work done on the system plus heat) is fundamental in the sense that it is a deterministic not probabilistic phenomenon.</a:t>
            </a:r>
            <a:br>
              <a:rPr lang="en-US" sz="2400" dirty="0"/>
            </a:br>
            <a:r>
              <a:rPr lang="en-US" sz="2400" dirty="0"/>
              <a:t>From Chao -- </a:t>
            </a:r>
            <a:r>
              <a:rPr lang="en-US" dirty="0"/>
              <a:t>Can you explain more on the relationship between multiplicity function and area of momentum hypersphere?</a:t>
            </a:r>
          </a:p>
          <a:p>
            <a:r>
              <a:rPr lang="en-US" sz="2400" dirty="0"/>
              <a:t>From Rich -- </a:t>
            </a:r>
            <a:r>
              <a:rPr lang="en-US" dirty="0"/>
              <a:t>How do you distinguish between reversible and irreversible processes? For example, wouldn't melting ice increase entropy yet this is still reversible?</a:t>
            </a:r>
          </a:p>
          <a:p>
            <a:endParaRPr lang="en-US" sz="2400" dirty="0">
              <a:latin typeface="+mj-lt"/>
            </a:endParaRPr>
          </a:p>
        </p:txBody>
      </p:sp>
    </p:spTree>
    <p:extLst>
      <p:ext uri="{BB962C8B-B14F-4D97-AF65-F5344CB8AC3E}">
        <p14:creationId xmlns:p14="http://schemas.microsoft.com/office/powerpoint/2010/main" val="250821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E574A2-73D4-4299-A44E-A8A54042E497}"/>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3667DE60-CAE5-4E4B-8610-09888027328E}"/>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C7178621-C1EF-4304-A06D-1E0461AE6912}"/>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1DAB478E-8166-4F8A-A153-EA3AA65C9B2F}"/>
              </a:ext>
            </a:extLst>
          </p:cNvPr>
          <p:cNvSpPr txBox="1"/>
          <p:nvPr/>
        </p:nvSpPr>
        <p:spPr>
          <a:xfrm>
            <a:off x="304800" y="457200"/>
            <a:ext cx="8534400" cy="2462213"/>
          </a:xfrm>
          <a:prstGeom prst="rect">
            <a:avLst/>
          </a:prstGeom>
          <a:noFill/>
        </p:spPr>
        <p:txBody>
          <a:bodyPr wrap="square" rtlCol="0">
            <a:spAutoFit/>
          </a:bodyPr>
          <a:lstStyle/>
          <a:p>
            <a:r>
              <a:rPr lang="en-US" sz="2400" dirty="0"/>
              <a:t>From Annelise </a:t>
            </a:r>
            <a:r>
              <a:rPr lang="en-US" sz="3200" dirty="0"/>
              <a:t>-- </a:t>
            </a:r>
            <a:r>
              <a:rPr lang="en-US" sz="2400" dirty="0"/>
              <a:t>Why does heat flow from warm to cold if the warmer something is the more entropy it has?</a:t>
            </a:r>
          </a:p>
          <a:p>
            <a:r>
              <a:rPr lang="en-US" sz="2400" dirty="0"/>
              <a:t>From Michael </a:t>
            </a:r>
            <a:r>
              <a:rPr lang="en-US" sz="3200" dirty="0"/>
              <a:t>-- </a:t>
            </a:r>
            <a:r>
              <a:rPr lang="en-US" sz="2400" dirty="0"/>
              <a:t>Is the reason that entropy is always increasing is because the universe is constantly increasing?</a:t>
            </a:r>
            <a:endParaRPr lang="en-US" sz="3200" dirty="0"/>
          </a:p>
          <a:p>
            <a:r>
              <a:rPr lang="en-US" sz="2400" dirty="0">
                <a:latin typeface="+mj-lt"/>
              </a:rPr>
              <a:t>From </a:t>
            </a:r>
            <a:r>
              <a:rPr lang="en-US" sz="2400" dirty="0" err="1">
                <a:latin typeface="+mj-lt"/>
              </a:rPr>
              <a:t>Zezhong</a:t>
            </a:r>
            <a:r>
              <a:rPr lang="en-US" sz="2400" dirty="0">
                <a:latin typeface="+mj-lt"/>
              </a:rPr>
              <a:t> -- </a:t>
            </a:r>
            <a:r>
              <a:rPr lang="en-US" dirty="0"/>
              <a:t>Is the reason that entropy is always increasing is because the universe is constantly increasing?</a:t>
            </a:r>
            <a:endParaRPr lang="en-US" sz="2400" dirty="0">
              <a:latin typeface="+mj-lt"/>
            </a:endParaRPr>
          </a:p>
        </p:txBody>
      </p:sp>
    </p:spTree>
    <p:extLst>
      <p:ext uri="{BB962C8B-B14F-4D97-AF65-F5344CB8AC3E}">
        <p14:creationId xmlns:p14="http://schemas.microsoft.com/office/powerpoint/2010/main" val="661223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6559A7-7E62-4E94-B434-B43080790B86}"/>
              </a:ext>
            </a:extLst>
          </p:cNvPr>
          <p:cNvSpPr>
            <a:spLocks noGrp="1"/>
          </p:cNvSpPr>
          <p:nvPr>
            <p:ph type="dt" sz="half" idx="10"/>
          </p:nvPr>
        </p:nvSpPr>
        <p:spPr/>
        <p:txBody>
          <a:bodyPr/>
          <a:lstStyle/>
          <a:p>
            <a:r>
              <a:rPr lang="en-US"/>
              <a:t>2/10/2021</a:t>
            </a:r>
            <a:endParaRPr lang="en-US" dirty="0"/>
          </a:p>
        </p:txBody>
      </p:sp>
      <p:sp>
        <p:nvSpPr>
          <p:cNvPr id="3" name="Footer Placeholder 2">
            <a:extLst>
              <a:ext uri="{FF2B5EF4-FFF2-40B4-BE49-F238E27FC236}">
                <a16:creationId xmlns:a16="http://schemas.microsoft.com/office/drawing/2014/main" id="{13D723E0-4F24-4424-9EB4-E8888AFF6FA3}"/>
              </a:ext>
            </a:extLst>
          </p:cNvPr>
          <p:cNvSpPr>
            <a:spLocks noGrp="1"/>
          </p:cNvSpPr>
          <p:nvPr>
            <p:ph type="ftr" sz="quarter" idx="11"/>
          </p:nvPr>
        </p:nvSpPr>
        <p:spPr/>
        <p:txBody>
          <a:bodyPr/>
          <a:lstStyle/>
          <a:p>
            <a:r>
              <a:rPr lang="en-US"/>
              <a:t>PHY 341/641  Spring 2021 -- Lecture 7</a:t>
            </a:r>
            <a:endParaRPr lang="en-US" dirty="0"/>
          </a:p>
        </p:txBody>
      </p:sp>
      <p:sp>
        <p:nvSpPr>
          <p:cNvPr id="4" name="Slide Number Placeholder 3">
            <a:extLst>
              <a:ext uri="{FF2B5EF4-FFF2-40B4-BE49-F238E27FC236}">
                <a16:creationId xmlns:a16="http://schemas.microsoft.com/office/drawing/2014/main" id="{B2507901-0B8A-48E2-BC72-D94E96FBE89F}"/>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8613D5B3-00B7-42D4-8BA8-12F34C0DBC56}"/>
              </a:ext>
            </a:extLst>
          </p:cNvPr>
          <p:cNvSpPr txBox="1"/>
          <p:nvPr/>
        </p:nvSpPr>
        <p:spPr>
          <a:xfrm>
            <a:off x="228600" y="116163"/>
            <a:ext cx="7924800" cy="1938992"/>
          </a:xfrm>
          <a:prstGeom prst="rect">
            <a:avLst/>
          </a:prstGeom>
          <a:noFill/>
        </p:spPr>
        <p:txBody>
          <a:bodyPr wrap="square" rtlCol="0">
            <a:spAutoFit/>
          </a:bodyPr>
          <a:lstStyle/>
          <a:p>
            <a:r>
              <a:rPr lang="en-US" sz="2400" dirty="0">
                <a:latin typeface="+mj-lt"/>
              </a:rPr>
              <a:t>Estimating the multiplicity function for a monoatomic ideal gas.  </a:t>
            </a:r>
          </a:p>
          <a:p>
            <a:endParaRPr lang="en-US" sz="2400" dirty="0">
              <a:latin typeface="+mj-lt"/>
            </a:endParaRPr>
          </a:p>
          <a:p>
            <a:r>
              <a:rPr lang="en-US" sz="2400" dirty="0">
                <a:latin typeface="+mj-lt"/>
              </a:rPr>
              <a:t>From classical mechanics, assuming each atom is labeled (“distinguishable”)</a:t>
            </a:r>
          </a:p>
        </p:txBody>
      </p:sp>
      <p:sp>
        <p:nvSpPr>
          <p:cNvPr id="6" name="Cube 5">
            <a:extLst>
              <a:ext uri="{FF2B5EF4-FFF2-40B4-BE49-F238E27FC236}">
                <a16:creationId xmlns:a16="http://schemas.microsoft.com/office/drawing/2014/main" id="{83DAC6DD-01E6-4ACE-BF7B-25AB09CA2EAB}"/>
              </a:ext>
            </a:extLst>
          </p:cNvPr>
          <p:cNvSpPr/>
          <p:nvPr/>
        </p:nvSpPr>
        <p:spPr>
          <a:xfrm>
            <a:off x="990600" y="2291412"/>
            <a:ext cx="1600200" cy="164240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BBCE02F-652F-48E3-B356-69A63B29E36E}"/>
              </a:ext>
            </a:extLst>
          </p:cNvPr>
          <p:cNvSpPr txBox="1"/>
          <p:nvPr/>
        </p:nvSpPr>
        <p:spPr>
          <a:xfrm>
            <a:off x="2912749" y="2055155"/>
            <a:ext cx="5791200" cy="1200329"/>
          </a:xfrm>
          <a:prstGeom prst="rect">
            <a:avLst/>
          </a:prstGeom>
          <a:noFill/>
        </p:spPr>
        <p:txBody>
          <a:bodyPr wrap="square" rtlCol="0">
            <a:spAutoFit/>
          </a:bodyPr>
          <a:lstStyle/>
          <a:p>
            <a:r>
              <a:rPr lang="en-US" sz="2400" dirty="0">
                <a:latin typeface="+mj-lt"/>
              </a:rPr>
              <a:t>Suppose there are N atoms within volume V, each having coordinates</a:t>
            </a:r>
          </a:p>
          <a:p>
            <a:r>
              <a:rPr lang="en-US" sz="2400" dirty="0">
                <a:latin typeface="+mj-lt"/>
              </a:rPr>
              <a:t>and momenta --</a:t>
            </a:r>
          </a:p>
        </p:txBody>
      </p:sp>
      <p:sp>
        <p:nvSpPr>
          <p:cNvPr id="8" name="TextBox 7">
            <a:extLst>
              <a:ext uri="{FF2B5EF4-FFF2-40B4-BE49-F238E27FC236}">
                <a16:creationId xmlns:a16="http://schemas.microsoft.com/office/drawing/2014/main" id="{EDB517FB-212E-4D04-8B6F-653A1A40C42F}"/>
              </a:ext>
            </a:extLst>
          </p:cNvPr>
          <p:cNvSpPr txBox="1"/>
          <p:nvPr/>
        </p:nvSpPr>
        <p:spPr>
          <a:xfrm>
            <a:off x="427675" y="2821528"/>
            <a:ext cx="762000" cy="461665"/>
          </a:xfrm>
          <a:prstGeom prst="rect">
            <a:avLst/>
          </a:prstGeom>
          <a:noFill/>
        </p:spPr>
        <p:txBody>
          <a:bodyPr wrap="square" rtlCol="0">
            <a:spAutoFit/>
          </a:bodyPr>
          <a:lstStyle/>
          <a:p>
            <a:r>
              <a:rPr lang="en-US" sz="2400" dirty="0">
                <a:latin typeface="+mj-lt"/>
              </a:rPr>
              <a:t>V</a:t>
            </a:r>
          </a:p>
        </p:txBody>
      </p:sp>
      <p:graphicFrame>
        <p:nvGraphicFramePr>
          <p:cNvPr id="9" name="Object 8">
            <a:extLst>
              <a:ext uri="{FF2B5EF4-FFF2-40B4-BE49-F238E27FC236}">
                <a16:creationId xmlns:a16="http://schemas.microsoft.com/office/drawing/2014/main" id="{F5D6E8AF-AEA0-4B1A-9C7B-9B56C3BD6539}"/>
              </a:ext>
            </a:extLst>
          </p:cNvPr>
          <p:cNvGraphicFramePr>
            <a:graphicFrameLocks noChangeAspect="1"/>
          </p:cNvGraphicFramePr>
          <p:nvPr>
            <p:extLst>
              <p:ext uri="{D42A27DB-BD31-4B8C-83A1-F6EECF244321}">
                <p14:modId xmlns:p14="http://schemas.microsoft.com/office/powerpoint/2010/main" val="1307517110"/>
              </p:ext>
            </p:extLst>
          </p:nvPr>
        </p:nvGraphicFramePr>
        <p:xfrm>
          <a:off x="2891967" y="3429000"/>
          <a:ext cx="6214102" cy="2288054"/>
        </p:xfrm>
        <a:graphic>
          <a:graphicData uri="http://schemas.openxmlformats.org/presentationml/2006/ole">
            <mc:AlternateContent xmlns:mc="http://schemas.openxmlformats.org/markup-compatibility/2006">
              <mc:Choice xmlns:v="urn:schemas-microsoft-com:vml" Requires="v">
                <p:oleObj spid="_x0000_s22555" name="Equation" r:id="rId3" imgW="3174840" imgH="1168200" progId="Equation.DSMT4">
                  <p:embed/>
                </p:oleObj>
              </mc:Choice>
              <mc:Fallback>
                <p:oleObj name="Equation" r:id="rId3" imgW="3174840" imgH="1168200" progId="Equation.DSMT4">
                  <p:embed/>
                  <p:pic>
                    <p:nvPicPr>
                      <p:cNvPr id="0" name=""/>
                      <p:cNvPicPr/>
                      <p:nvPr/>
                    </p:nvPicPr>
                    <p:blipFill>
                      <a:blip r:embed="rId4"/>
                      <a:stretch>
                        <a:fillRect/>
                      </a:stretch>
                    </p:blipFill>
                    <p:spPr>
                      <a:xfrm>
                        <a:off x="2891967" y="3429000"/>
                        <a:ext cx="6214102" cy="2288054"/>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EEC20FFF-3193-41E3-A05A-B5205B7754EF}"/>
              </a:ext>
            </a:extLst>
          </p:cNvPr>
          <p:cNvSpPr txBox="1"/>
          <p:nvPr/>
        </p:nvSpPr>
        <p:spPr>
          <a:xfrm>
            <a:off x="228600" y="5867400"/>
            <a:ext cx="8229600" cy="461241"/>
          </a:xfrm>
          <a:prstGeom prst="rect">
            <a:avLst/>
          </a:prstGeom>
          <a:noFill/>
        </p:spPr>
        <p:txBody>
          <a:bodyPr wrap="square" rtlCol="0">
            <a:spAutoFit/>
          </a:bodyPr>
          <a:lstStyle/>
          <a:p>
            <a:r>
              <a:rPr lang="en-US" sz="2400" dirty="0">
                <a:latin typeface="+mj-lt"/>
              </a:rPr>
              <a:t>This </a:t>
            </a:r>
            <a:r>
              <a:rPr lang="en-US" sz="2400" i="1" dirty="0">
                <a:latin typeface="+mj-lt"/>
              </a:rPr>
              <a:t>6N</a:t>
            </a:r>
            <a:r>
              <a:rPr lang="en-US" sz="2400" dirty="0">
                <a:latin typeface="+mj-lt"/>
              </a:rPr>
              <a:t> dimensional space is called phase space </a:t>
            </a:r>
          </a:p>
        </p:txBody>
      </p:sp>
    </p:spTree>
    <p:extLst>
      <p:ext uri="{BB962C8B-B14F-4D97-AF65-F5344CB8AC3E}">
        <p14:creationId xmlns:p14="http://schemas.microsoft.com/office/powerpoint/2010/main" val="2034859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457200" y="381000"/>
            <a:ext cx="7620000" cy="461665"/>
          </a:xfrm>
          <a:prstGeom prst="rect">
            <a:avLst/>
          </a:prstGeom>
          <a:noFill/>
        </p:spPr>
        <p:txBody>
          <a:bodyPr wrap="square" rtlCol="0">
            <a:spAutoFit/>
          </a:bodyPr>
          <a:lstStyle/>
          <a:p>
            <a:r>
              <a:rPr lang="en-US" sz="2400" dirty="0">
                <a:latin typeface="+mj-lt"/>
              </a:rPr>
              <a:t>Phase space</a:t>
            </a:r>
          </a:p>
        </p:txBody>
      </p:sp>
      <p:graphicFrame>
        <p:nvGraphicFramePr>
          <p:cNvPr id="6" name="Object 5"/>
          <p:cNvGraphicFramePr>
            <a:graphicFrameLocks noChangeAspect="1"/>
          </p:cNvGraphicFramePr>
          <p:nvPr>
            <p:extLst>
              <p:ext uri="{D42A27DB-BD31-4B8C-83A1-F6EECF244321}">
                <p14:modId xmlns:p14="http://schemas.microsoft.com/office/powerpoint/2010/main" val="1455316835"/>
              </p:ext>
            </p:extLst>
          </p:nvPr>
        </p:nvGraphicFramePr>
        <p:xfrm>
          <a:off x="1166813" y="1095375"/>
          <a:ext cx="6734175" cy="2244725"/>
        </p:xfrm>
        <a:graphic>
          <a:graphicData uri="http://schemas.openxmlformats.org/presentationml/2006/ole">
            <mc:AlternateContent xmlns:mc="http://schemas.openxmlformats.org/markup-compatibility/2006">
              <mc:Choice xmlns:v="urn:schemas-microsoft-com:vml" Requires="v">
                <p:oleObj spid="_x0000_s27674" name="Equation" r:id="rId4" imgW="3479760" imgH="1168200" progId="Equation.DSMT4">
                  <p:embed/>
                </p:oleObj>
              </mc:Choice>
              <mc:Fallback>
                <p:oleObj name="Equation" r:id="rId4" imgW="3479760" imgH="1168200" progId="Equation.DSMT4">
                  <p:embed/>
                  <p:pic>
                    <p:nvPicPr>
                      <p:cNvPr id="6" name="Object 5"/>
                      <p:cNvPicPr>
                        <a:picLocks noChangeAspect="1" noChangeArrowheads="1"/>
                      </p:cNvPicPr>
                      <p:nvPr/>
                    </p:nvPicPr>
                    <p:blipFill>
                      <a:blip r:embed="rId5"/>
                      <a:srcRect/>
                      <a:stretch>
                        <a:fillRect/>
                      </a:stretch>
                    </p:blipFill>
                    <p:spPr bwMode="auto">
                      <a:xfrm>
                        <a:off x="1166813" y="1095375"/>
                        <a:ext cx="6734175" cy="224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7DF74675-EDF5-40B7-955B-B56A88B9EF17}"/>
              </a:ext>
            </a:extLst>
          </p:cNvPr>
          <p:cNvSpPr txBox="1"/>
          <p:nvPr/>
        </p:nvSpPr>
        <p:spPr>
          <a:xfrm>
            <a:off x="457200" y="3962400"/>
            <a:ext cx="7848600" cy="2308324"/>
          </a:xfrm>
          <a:prstGeom prst="rect">
            <a:avLst/>
          </a:prstGeom>
          <a:noFill/>
        </p:spPr>
        <p:txBody>
          <a:bodyPr wrap="square" rtlCol="0">
            <a:spAutoFit/>
          </a:bodyPr>
          <a:lstStyle/>
          <a:p>
            <a:r>
              <a:rPr lang="en-US" sz="2400" dirty="0">
                <a:latin typeface="+mj-lt"/>
              </a:rPr>
              <a:t>The notion of density of particles in  phase space is simply the ratio of the number of particles per unit phase space volume.      It seems reasonable that under conditions where there are no sources or sinks for the particles, that the density should remain constant in time.</a:t>
            </a:r>
          </a:p>
        </p:txBody>
      </p:sp>
    </p:spTree>
    <p:extLst>
      <p:ext uri="{BB962C8B-B14F-4D97-AF65-F5344CB8AC3E}">
        <p14:creationId xmlns:p14="http://schemas.microsoft.com/office/powerpoint/2010/main" val="2146954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pic>
        <p:nvPicPr>
          <p:cNvPr id="131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2550" y="990600"/>
            <a:ext cx="643890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arallelogram 4"/>
          <p:cNvSpPr/>
          <p:nvPr/>
        </p:nvSpPr>
        <p:spPr>
          <a:xfrm>
            <a:off x="1676400" y="4100512"/>
            <a:ext cx="762000" cy="4572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a:off x="6172200" y="1052512"/>
            <a:ext cx="1524000" cy="395288"/>
          </a:xfrm>
          <a:prstGeom prst="parallelogram">
            <a:avLst>
              <a:gd name="adj" fmla="val 186262"/>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410200" y="4419600"/>
            <a:ext cx="1143000" cy="461665"/>
          </a:xfrm>
          <a:prstGeom prst="rect">
            <a:avLst/>
          </a:prstGeom>
          <a:noFill/>
        </p:spPr>
        <p:txBody>
          <a:bodyPr wrap="square" rtlCol="0">
            <a:spAutoFit/>
          </a:bodyPr>
          <a:lstStyle/>
          <a:p>
            <a:r>
              <a:rPr lang="en-US" sz="2400" b="1" i="1" dirty="0">
                <a:latin typeface="+mj-lt"/>
              </a:rPr>
              <a:t>x</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8" name="TextBox 7"/>
          <p:cNvSpPr txBox="1"/>
          <p:nvPr/>
        </p:nvSpPr>
        <p:spPr>
          <a:xfrm>
            <a:off x="685800" y="228600"/>
            <a:ext cx="8077200" cy="830997"/>
          </a:xfrm>
          <a:prstGeom prst="rect">
            <a:avLst/>
          </a:prstGeom>
          <a:noFill/>
        </p:spPr>
        <p:txBody>
          <a:bodyPr wrap="square" rtlCol="0">
            <a:spAutoFit/>
          </a:bodyPr>
          <a:lstStyle/>
          <a:p>
            <a:r>
              <a:rPr lang="en-US" sz="2400" dirty="0">
                <a:latin typeface="+mj-lt"/>
              </a:rPr>
              <a:t>Phase space diagram for one-dimensional motion due to constant force</a:t>
            </a:r>
          </a:p>
        </p:txBody>
      </p:sp>
      <p:graphicFrame>
        <p:nvGraphicFramePr>
          <p:cNvPr id="10" name="Object 9"/>
          <p:cNvGraphicFramePr>
            <a:graphicFrameLocks noChangeAspect="1"/>
          </p:cNvGraphicFramePr>
          <p:nvPr>
            <p:extLst>
              <p:ext uri="{D42A27DB-BD31-4B8C-83A1-F6EECF244321}">
                <p14:modId xmlns:p14="http://schemas.microsoft.com/office/powerpoint/2010/main" val="3685674566"/>
              </p:ext>
            </p:extLst>
          </p:nvPr>
        </p:nvGraphicFramePr>
        <p:xfrm>
          <a:off x="1566863" y="4648200"/>
          <a:ext cx="6278562" cy="1700213"/>
        </p:xfrm>
        <a:graphic>
          <a:graphicData uri="http://schemas.openxmlformats.org/presentationml/2006/ole">
            <mc:AlternateContent xmlns:mc="http://schemas.openxmlformats.org/markup-compatibility/2006">
              <mc:Choice xmlns:v="urn:schemas-microsoft-com:vml" Requires="v">
                <p:oleObj spid="_x0000_s28698" name="Equation" r:id="rId5" imgW="4457520" imgH="1206360" progId="Equation.DSMT4">
                  <p:embed/>
                </p:oleObj>
              </mc:Choice>
              <mc:Fallback>
                <p:oleObj name="Equation" r:id="rId5" imgW="4457520" imgH="1206360" progId="Equation.DSMT4">
                  <p:embed/>
                  <p:pic>
                    <p:nvPicPr>
                      <p:cNvPr id="10" name="Object 9"/>
                      <p:cNvPicPr/>
                      <p:nvPr/>
                    </p:nvPicPr>
                    <p:blipFill>
                      <a:blip r:embed="rId6"/>
                      <a:stretch>
                        <a:fillRect/>
                      </a:stretch>
                    </p:blipFill>
                    <p:spPr>
                      <a:xfrm>
                        <a:off x="1566863" y="4648200"/>
                        <a:ext cx="6278562" cy="1700213"/>
                      </a:xfrm>
                      <a:prstGeom prst="rect">
                        <a:avLst/>
                      </a:prstGeom>
                    </p:spPr>
                  </p:pic>
                </p:oleObj>
              </mc:Fallback>
            </mc:AlternateContent>
          </a:graphicData>
        </a:graphic>
      </p:graphicFrame>
    </p:spTree>
    <p:extLst>
      <p:ext uri="{BB962C8B-B14F-4D97-AF65-F5344CB8AC3E}">
        <p14:creationId xmlns:p14="http://schemas.microsoft.com/office/powerpoint/2010/main" val="1089588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pic>
        <p:nvPicPr>
          <p:cNvPr id="132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8275" y="838200"/>
            <a:ext cx="62674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arallelogram 5"/>
          <p:cNvSpPr/>
          <p:nvPr/>
        </p:nvSpPr>
        <p:spPr>
          <a:xfrm>
            <a:off x="6096000" y="3200400"/>
            <a:ext cx="1524000" cy="9906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rot="16373687">
            <a:off x="2160131" y="795211"/>
            <a:ext cx="1069842" cy="1541459"/>
          </a:xfrm>
          <a:prstGeom prst="parallelogram">
            <a:avLst>
              <a:gd name="adj" fmla="val 5125"/>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85800" y="76200"/>
            <a:ext cx="8077200" cy="830997"/>
          </a:xfrm>
          <a:prstGeom prst="rect">
            <a:avLst/>
          </a:prstGeom>
          <a:noFill/>
        </p:spPr>
        <p:txBody>
          <a:bodyPr wrap="square" rtlCol="0">
            <a:spAutoFit/>
          </a:bodyPr>
          <a:lstStyle/>
          <a:p>
            <a:r>
              <a:rPr lang="en-US" sz="2400" dirty="0">
                <a:latin typeface="+mj-lt"/>
              </a:rPr>
              <a:t>Phase space diagram for one-dimensional motion due to spring force</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11" name="TextBox 10"/>
          <p:cNvSpPr txBox="1"/>
          <p:nvPr/>
        </p:nvSpPr>
        <p:spPr>
          <a:xfrm>
            <a:off x="5638800" y="4191000"/>
            <a:ext cx="1143000" cy="461665"/>
          </a:xfrm>
          <a:prstGeom prst="rect">
            <a:avLst/>
          </a:prstGeom>
          <a:noFill/>
        </p:spPr>
        <p:txBody>
          <a:bodyPr wrap="square" rtlCol="0">
            <a:spAutoFit/>
          </a:bodyPr>
          <a:lstStyle/>
          <a:p>
            <a:r>
              <a:rPr lang="en-US" sz="2400" b="1" i="1" dirty="0">
                <a:latin typeface="+mj-lt"/>
              </a:rPr>
              <a:t>x</a:t>
            </a:r>
          </a:p>
        </p:txBody>
      </p:sp>
      <p:graphicFrame>
        <p:nvGraphicFramePr>
          <p:cNvPr id="12" name="Object 11"/>
          <p:cNvGraphicFramePr>
            <a:graphicFrameLocks noChangeAspect="1"/>
          </p:cNvGraphicFramePr>
          <p:nvPr>
            <p:extLst>
              <p:ext uri="{D42A27DB-BD31-4B8C-83A1-F6EECF244321}">
                <p14:modId xmlns:p14="http://schemas.microsoft.com/office/powerpoint/2010/main" val="354549503"/>
              </p:ext>
            </p:extLst>
          </p:nvPr>
        </p:nvGraphicFramePr>
        <p:xfrm>
          <a:off x="1092200" y="4648200"/>
          <a:ext cx="7227888" cy="1700213"/>
        </p:xfrm>
        <a:graphic>
          <a:graphicData uri="http://schemas.openxmlformats.org/presentationml/2006/ole">
            <mc:AlternateContent xmlns:mc="http://schemas.openxmlformats.org/markup-compatibility/2006">
              <mc:Choice xmlns:v="urn:schemas-microsoft-com:vml" Requires="v">
                <p:oleObj spid="_x0000_s29722" name="Equation" r:id="rId5" imgW="5130720" imgH="1206360" progId="Equation.DSMT4">
                  <p:embed/>
                </p:oleObj>
              </mc:Choice>
              <mc:Fallback>
                <p:oleObj name="Equation" r:id="rId5" imgW="5130720" imgH="1206360" progId="Equation.DSMT4">
                  <p:embed/>
                  <p:pic>
                    <p:nvPicPr>
                      <p:cNvPr id="12" name="Object 11"/>
                      <p:cNvPicPr/>
                      <p:nvPr/>
                    </p:nvPicPr>
                    <p:blipFill>
                      <a:blip r:embed="rId6"/>
                      <a:stretch>
                        <a:fillRect/>
                      </a:stretch>
                    </p:blipFill>
                    <p:spPr>
                      <a:xfrm>
                        <a:off x="1092200" y="4648200"/>
                        <a:ext cx="7227888" cy="1700213"/>
                      </a:xfrm>
                      <a:prstGeom prst="rect">
                        <a:avLst/>
                      </a:prstGeom>
                    </p:spPr>
                  </p:pic>
                </p:oleObj>
              </mc:Fallback>
            </mc:AlternateContent>
          </a:graphicData>
        </a:graphic>
      </p:graphicFrame>
    </p:spTree>
    <p:extLst>
      <p:ext uri="{BB962C8B-B14F-4D97-AF65-F5344CB8AC3E}">
        <p14:creationId xmlns:p14="http://schemas.microsoft.com/office/powerpoint/2010/main" val="3964882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9/23/2020</a:t>
            </a:r>
            <a:endParaRPr lang="en-US" dirty="0"/>
          </a:p>
        </p:txBody>
      </p:sp>
      <p:sp>
        <p:nvSpPr>
          <p:cNvPr id="3" name="Footer Placeholder 2"/>
          <p:cNvSpPr>
            <a:spLocks noGrp="1"/>
          </p:cNvSpPr>
          <p:nvPr>
            <p:ph type="ftr" sz="quarter" idx="11"/>
          </p:nvPr>
        </p:nvSpPr>
        <p:spPr/>
        <p:txBody>
          <a:bodyPr/>
          <a:lstStyle/>
          <a:p>
            <a:r>
              <a:rPr lang="en-US"/>
              <a:t>PHY 711  Fall 2020 -- Lecture 13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81000" y="533400"/>
            <a:ext cx="7086600" cy="1938992"/>
          </a:xfrm>
          <a:prstGeom prst="rect">
            <a:avLst/>
          </a:prstGeom>
          <a:noFill/>
        </p:spPr>
        <p:txBody>
          <a:bodyPr wrap="square" rtlCol="0">
            <a:spAutoFit/>
          </a:bodyPr>
          <a:lstStyle/>
          <a:p>
            <a:r>
              <a:rPr lang="en-US" sz="2400" dirty="0" err="1">
                <a:latin typeface="+mj-lt"/>
              </a:rPr>
              <a:t>Liouville’s</a:t>
            </a:r>
            <a:r>
              <a:rPr lang="en-US" sz="2400" dirty="0">
                <a:latin typeface="+mj-lt"/>
              </a:rPr>
              <a:t> Theorem   (1838)</a:t>
            </a:r>
          </a:p>
          <a:p>
            <a:endParaRPr lang="en-US" sz="2400" dirty="0">
              <a:latin typeface="+mj-lt"/>
            </a:endParaRPr>
          </a:p>
          <a:p>
            <a:r>
              <a:rPr lang="en-US" sz="2400" dirty="0">
                <a:latin typeface="+mj-lt"/>
              </a:rPr>
              <a:t>     The density of representative points in phase space corresponding to the motion of a system of particles remains constant during the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078316874"/>
              </p:ext>
            </p:extLst>
          </p:nvPr>
        </p:nvGraphicFramePr>
        <p:xfrm>
          <a:off x="381000" y="2895600"/>
          <a:ext cx="8526462" cy="2146300"/>
        </p:xfrm>
        <a:graphic>
          <a:graphicData uri="http://schemas.openxmlformats.org/presentationml/2006/ole">
            <mc:AlternateContent xmlns:mc="http://schemas.openxmlformats.org/markup-compatibility/2006">
              <mc:Choice xmlns:v="urn:schemas-microsoft-com:vml" Requires="v">
                <p:oleObj spid="_x0000_s1051" name="数式" r:id="rId4" imgW="4406760" imgH="1117440" progId="Equation.3">
                  <p:embed/>
                </p:oleObj>
              </mc:Choice>
              <mc:Fallback>
                <p:oleObj name="数式" r:id="rId4" imgW="4406760" imgH="1117440" progId="Equation.3">
                  <p:embed/>
                  <p:pic>
                    <p:nvPicPr>
                      <p:cNvPr id="6" name="Object 5"/>
                      <p:cNvPicPr>
                        <a:picLocks noChangeAspect="1" noChangeArrowheads="1"/>
                      </p:cNvPicPr>
                      <p:nvPr/>
                    </p:nvPicPr>
                    <p:blipFill>
                      <a:blip r:embed="rId5"/>
                      <a:srcRect/>
                      <a:stretch>
                        <a:fillRect/>
                      </a:stretch>
                    </p:blipFill>
                    <p:spPr bwMode="auto">
                      <a:xfrm>
                        <a:off x="381000" y="2895600"/>
                        <a:ext cx="8526462"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86422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16042</TotalTime>
  <Words>939</Words>
  <Application>Microsoft Office PowerPoint</Application>
  <PresentationFormat>On-screen Show (4:3)</PresentationFormat>
  <Paragraphs>168</Paragraphs>
  <Slides>23</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9"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960</cp:revision>
  <cp:lastPrinted>2021-01-31T04:39:24Z</cp:lastPrinted>
  <dcterms:created xsi:type="dcterms:W3CDTF">2012-01-10T18:32:24Z</dcterms:created>
  <dcterms:modified xsi:type="dcterms:W3CDTF">2021-02-10T19:57:22Z</dcterms:modified>
</cp:coreProperties>
</file>