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96" r:id="rId2"/>
    <p:sldId id="324" r:id="rId3"/>
    <p:sldId id="343" r:id="rId4"/>
    <p:sldId id="344" r:id="rId5"/>
    <p:sldId id="346" r:id="rId6"/>
    <p:sldId id="347" r:id="rId7"/>
    <p:sldId id="348" r:id="rId8"/>
    <p:sldId id="349" r:id="rId9"/>
    <p:sldId id="350" r:id="rId10"/>
    <p:sldId id="335" r:id="rId11"/>
    <p:sldId id="336" r:id="rId12"/>
    <p:sldId id="337" r:id="rId13"/>
    <p:sldId id="338" r:id="rId14"/>
    <p:sldId id="341" r:id="rId15"/>
    <p:sldId id="342" r:id="rId16"/>
    <p:sldId id="352" r:id="rId17"/>
    <p:sldId id="353" r:id="rId18"/>
    <p:sldId id="354" r:id="rId19"/>
    <p:sldId id="351" r:id="rId20"/>
    <p:sldId id="345" r:id="rId21"/>
    <p:sldId id="355" r:id="rId22"/>
    <p:sldId id="356" r:id="rId2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68" d="100"/>
          <a:sy n="68" d="100"/>
        </p:scale>
        <p:origin x="984" y="58"/>
      </p:cViewPr>
      <p:guideLst>
        <p:guide orient="horz" pos="2160"/>
        <p:guide pos="2880"/>
      </p:guideLst>
    </p:cSldViewPr>
  </p:slideViewPr>
  <p:notesTextViewPr>
    <p:cViewPr>
      <p:scale>
        <a:sx n="1" d="1"/>
        <a:sy n="1" d="1"/>
      </p:scale>
      <p:origin x="0" y="0"/>
    </p:cViewPr>
  </p:notesTextViewPr>
  <p:sorterViewPr>
    <p:cViewPr>
      <p:scale>
        <a:sx n="60" d="100"/>
        <a:sy n="60" d="100"/>
      </p:scale>
      <p:origin x="0" y="-7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2/12/2021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2/12/2021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our discussion of microstates and </a:t>
            </a:r>
            <a:r>
              <a:rPr lang="en-US" dirty="0" err="1"/>
              <a:t>macrostates</a:t>
            </a:r>
            <a:r>
              <a:rPr lang="en-US" dirty="0"/>
              <a:t>.   The 2 state example can be described/generalized by use of the binomial distribution which will help us understand how to describe macroscopic systems.</a:t>
            </a:r>
          </a:p>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2/12/2021</a:t>
            </a:r>
            <a:endParaRPr lang="en-US" dirty="0"/>
          </a:p>
        </p:txBody>
      </p:sp>
      <p:sp>
        <p:nvSpPr>
          <p:cNvPr id="5" name="Footer Placeholder 4"/>
          <p:cNvSpPr>
            <a:spLocks noGrp="1"/>
          </p:cNvSpPr>
          <p:nvPr>
            <p:ph type="ftr" sz="quarter" idx="11"/>
          </p:nvPr>
        </p:nvSpPr>
        <p:spPr/>
        <p:txBody>
          <a:bodyPr/>
          <a:lstStyle/>
          <a:p>
            <a:r>
              <a:rPr lang="en-US"/>
              <a:t>PHY 341/641  Spring 2021 -- Lecture 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2/12/2021</a:t>
            </a:r>
            <a:endParaRPr lang="en-US" dirty="0"/>
          </a:p>
        </p:txBody>
      </p:sp>
      <p:sp>
        <p:nvSpPr>
          <p:cNvPr id="5" name="Footer Placeholder 4"/>
          <p:cNvSpPr>
            <a:spLocks noGrp="1"/>
          </p:cNvSpPr>
          <p:nvPr>
            <p:ph type="ftr" sz="quarter" idx="11"/>
          </p:nvPr>
        </p:nvSpPr>
        <p:spPr/>
        <p:txBody>
          <a:bodyPr/>
          <a:lstStyle/>
          <a:p>
            <a:r>
              <a:rPr lang="en-US"/>
              <a:t>PHY 341/641  Spring 2021 -- Lecture 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2/12/2021</a:t>
            </a:r>
            <a:endParaRPr lang="en-US" dirty="0"/>
          </a:p>
        </p:txBody>
      </p:sp>
      <p:sp>
        <p:nvSpPr>
          <p:cNvPr id="5" name="Footer Placeholder 4"/>
          <p:cNvSpPr>
            <a:spLocks noGrp="1"/>
          </p:cNvSpPr>
          <p:nvPr>
            <p:ph type="ftr" sz="quarter" idx="11"/>
          </p:nvPr>
        </p:nvSpPr>
        <p:spPr/>
        <p:txBody>
          <a:bodyPr/>
          <a:lstStyle/>
          <a:p>
            <a:r>
              <a:rPr lang="en-US"/>
              <a:t>PHY 341/641  Spring 2021 -- Lecture 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2/12/2021</a:t>
            </a:r>
            <a:endParaRPr lang="en-US" dirty="0"/>
          </a:p>
        </p:txBody>
      </p:sp>
      <p:sp>
        <p:nvSpPr>
          <p:cNvPr id="5" name="Footer Placeholder 4"/>
          <p:cNvSpPr>
            <a:spLocks noGrp="1"/>
          </p:cNvSpPr>
          <p:nvPr>
            <p:ph type="ftr" sz="quarter" idx="11"/>
          </p:nvPr>
        </p:nvSpPr>
        <p:spPr/>
        <p:txBody>
          <a:bodyPr/>
          <a:lstStyle/>
          <a:p>
            <a:r>
              <a:rPr lang="en-US"/>
              <a:t>PHY 341/641  Spring 2021 -- Lecture 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2/12/2021</a:t>
            </a:r>
            <a:endParaRPr lang="en-US" dirty="0"/>
          </a:p>
        </p:txBody>
      </p:sp>
      <p:sp>
        <p:nvSpPr>
          <p:cNvPr id="5" name="Footer Placeholder 4"/>
          <p:cNvSpPr>
            <a:spLocks noGrp="1"/>
          </p:cNvSpPr>
          <p:nvPr>
            <p:ph type="ftr" sz="quarter" idx="11"/>
          </p:nvPr>
        </p:nvSpPr>
        <p:spPr/>
        <p:txBody>
          <a:bodyPr/>
          <a:lstStyle/>
          <a:p>
            <a:r>
              <a:rPr lang="en-US"/>
              <a:t>PHY 341/641  Spring 2021 -- Lecture 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2/12/2021</a:t>
            </a:r>
            <a:endParaRPr lang="en-US" dirty="0"/>
          </a:p>
        </p:txBody>
      </p:sp>
      <p:sp>
        <p:nvSpPr>
          <p:cNvPr id="6" name="Footer Placeholder 5"/>
          <p:cNvSpPr>
            <a:spLocks noGrp="1"/>
          </p:cNvSpPr>
          <p:nvPr>
            <p:ph type="ftr" sz="quarter" idx="11"/>
          </p:nvPr>
        </p:nvSpPr>
        <p:spPr/>
        <p:txBody>
          <a:bodyPr/>
          <a:lstStyle/>
          <a:p>
            <a:r>
              <a:rPr lang="en-US"/>
              <a:t>PHY 341/641  Spring 2021 -- Lecture 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2/12/2021</a:t>
            </a:r>
            <a:endParaRPr lang="en-US" dirty="0"/>
          </a:p>
        </p:txBody>
      </p:sp>
      <p:sp>
        <p:nvSpPr>
          <p:cNvPr id="8" name="Footer Placeholder 7"/>
          <p:cNvSpPr>
            <a:spLocks noGrp="1"/>
          </p:cNvSpPr>
          <p:nvPr>
            <p:ph type="ftr" sz="quarter" idx="11"/>
          </p:nvPr>
        </p:nvSpPr>
        <p:spPr/>
        <p:txBody>
          <a:bodyPr/>
          <a:lstStyle/>
          <a:p>
            <a:r>
              <a:rPr lang="en-US"/>
              <a:t>PHY 341/641  Spring 2021 -- Lecture 8</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2/12/2021</a:t>
            </a:r>
            <a:endParaRPr lang="en-US" dirty="0"/>
          </a:p>
        </p:txBody>
      </p:sp>
      <p:sp>
        <p:nvSpPr>
          <p:cNvPr id="4" name="Footer Placeholder 3"/>
          <p:cNvSpPr>
            <a:spLocks noGrp="1"/>
          </p:cNvSpPr>
          <p:nvPr>
            <p:ph type="ftr" sz="quarter" idx="11"/>
          </p:nvPr>
        </p:nvSpPr>
        <p:spPr/>
        <p:txBody>
          <a:bodyPr/>
          <a:lstStyle/>
          <a:p>
            <a:r>
              <a:rPr lang="en-US"/>
              <a:t>PHY 341/641  Spring 2021 -- Lecture 8</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2/12/2021</a:t>
            </a:r>
            <a:endParaRPr lang="en-US" dirty="0"/>
          </a:p>
        </p:txBody>
      </p:sp>
      <p:sp>
        <p:nvSpPr>
          <p:cNvPr id="3" name="Footer Placeholder 2"/>
          <p:cNvSpPr>
            <a:spLocks noGrp="1"/>
          </p:cNvSpPr>
          <p:nvPr>
            <p:ph type="ftr" sz="quarter" idx="11"/>
          </p:nvPr>
        </p:nvSpPr>
        <p:spPr/>
        <p:txBody>
          <a:bodyPr/>
          <a:lstStyle/>
          <a:p>
            <a:r>
              <a:rPr lang="en-US"/>
              <a:t>PHY 341/641  Spring 2021 -- Lecture 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2/12/2021</a:t>
            </a:r>
            <a:endParaRPr lang="en-US" dirty="0"/>
          </a:p>
        </p:txBody>
      </p:sp>
      <p:sp>
        <p:nvSpPr>
          <p:cNvPr id="6" name="Footer Placeholder 5"/>
          <p:cNvSpPr>
            <a:spLocks noGrp="1"/>
          </p:cNvSpPr>
          <p:nvPr>
            <p:ph type="ftr" sz="quarter" idx="11"/>
          </p:nvPr>
        </p:nvSpPr>
        <p:spPr/>
        <p:txBody>
          <a:bodyPr/>
          <a:lstStyle/>
          <a:p>
            <a:r>
              <a:rPr lang="en-US"/>
              <a:t>PHY 341/641  Spring 2021 -- Lecture 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2/12/2021</a:t>
            </a:r>
            <a:endParaRPr lang="en-US" dirty="0"/>
          </a:p>
        </p:txBody>
      </p:sp>
      <p:sp>
        <p:nvSpPr>
          <p:cNvPr id="6" name="Footer Placeholder 5"/>
          <p:cNvSpPr>
            <a:spLocks noGrp="1"/>
          </p:cNvSpPr>
          <p:nvPr>
            <p:ph type="ftr" sz="quarter" idx="11"/>
          </p:nvPr>
        </p:nvSpPr>
        <p:spPr/>
        <p:txBody>
          <a:bodyPr/>
          <a:lstStyle/>
          <a:p>
            <a:r>
              <a:rPr lang="en-US"/>
              <a:t>PHY 341/641  Spring 2021 -- Lecture 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2/12/2021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8</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1.wmf"/><Relationship Id="rId5" Type="http://schemas.openxmlformats.org/officeDocument/2006/relationships/oleObject" Target="../embeddings/oleObject11.bin"/><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3.wmf"/><Relationship Id="rId5" Type="http://schemas.openxmlformats.org/officeDocument/2006/relationships/oleObject" Target="../embeddings/oleObject13.bin"/><Relationship Id="rId4" Type="http://schemas.openxmlformats.org/officeDocument/2006/relationships/image" Target="../media/image12.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7.wmf"/><Relationship Id="rId5" Type="http://schemas.openxmlformats.org/officeDocument/2006/relationships/oleObject" Target="../embeddings/oleObject17.bin"/><Relationship Id="rId4" Type="http://schemas.openxmlformats.org/officeDocument/2006/relationships/image" Target="../media/image16.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7.wmf"/><Relationship Id="rId5" Type="http://schemas.openxmlformats.org/officeDocument/2006/relationships/oleObject" Target="../embeddings/oleObject7.bin"/><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18.wmf"/></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19.wmf"/><Relationship Id="rId4" Type="http://schemas.openxmlformats.org/officeDocument/2006/relationships/oleObject" Target="../embeddings/oleObject19.bin"/></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1.wmf"/><Relationship Id="rId4" Type="http://schemas.openxmlformats.org/officeDocument/2006/relationships/oleObject" Target="../embeddings/oleObject20.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24.wmf"/><Relationship Id="rId5" Type="http://schemas.openxmlformats.org/officeDocument/2006/relationships/oleObject" Target="../embeddings/oleObject22.bin"/><Relationship Id="rId4" Type="http://schemas.openxmlformats.org/officeDocument/2006/relationships/image" Target="../media/image23.w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25.wmf"/><Relationship Id="rId4" Type="http://schemas.openxmlformats.org/officeDocument/2006/relationships/oleObject" Target="../embeddings/oleObject23.bin"/></Relationships>
</file>

<file path=ppt/slides/_rels/slide2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7.bin"/><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457200"/>
            <a:ext cx="8763000" cy="5816977"/>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Discussion for Lecture 8:</a:t>
            </a:r>
          </a:p>
          <a:p>
            <a:pPr algn="ctr"/>
            <a:r>
              <a:rPr lang="en-US" sz="3200" b="1" dirty="0"/>
              <a:t>Entropy and microstate multiplicity</a:t>
            </a:r>
          </a:p>
          <a:p>
            <a:pPr marL="457200" lvl="2">
              <a:spcBef>
                <a:spcPct val="50000"/>
              </a:spcBef>
            </a:pPr>
            <a:r>
              <a:rPr lang="en-US" sz="2400" b="1" dirty="0">
                <a:solidFill>
                  <a:schemeClr val="folHlink"/>
                </a:solidFill>
              </a:rPr>
              <a:t>Reading: Chapters 2.1-2.6</a:t>
            </a:r>
          </a:p>
          <a:p>
            <a:pPr lvl="3" indent="-457200">
              <a:spcBef>
                <a:spcPct val="50000"/>
              </a:spcBef>
              <a:buAutoNum type="arabicPeriod"/>
            </a:pPr>
            <a:r>
              <a:rPr lang="en-US" sz="2400" b="1" dirty="0">
                <a:solidFill>
                  <a:schemeClr val="folHlink"/>
                </a:solidFill>
              </a:rPr>
              <a:t>Micro and macro states; microstate multiplicity</a:t>
            </a:r>
          </a:p>
          <a:p>
            <a:pPr lvl="3" indent="-457200">
              <a:spcBef>
                <a:spcPct val="50000"/>
              </a:spcBef>
              <a:buAutoNum type="arabicPeriod"/>
            </a:pPr>
            <a:r>
              <a:rPr lang="en-US" sz="2400" b="1" dirty="0">
                <a:solidFill>
                  <a:schemeClr val="folHlink"/>
                </a:solidFill>
              </a:rPr>
              <a:t>Basic ideas of probability; large samples </a:t>
            </a:r>
          </a:p>
          <a:p>
            <a:pPr lvl="3" indent="-457200">
              <a:spcBef>
                <a:spcPct val="50000"/>
              </a:spcBef>
              <a:buAutoNum type="arabicPeriod"/>
            </a:pPr>
            <a:r>
              <a:rPr lang="en-US" sz="2400" b="1" dirty="0">
                <a:solidFill>
                  <a:schemeClr val="folHlink"/>
                </a:solidFill>
              </a:rPr>
              <a:t>Ideal gas example</a:t>
            </a:r>
          </a:p>
          <a:p>
            <a:pPr lvl="3" indent="-457200">
              <a:spcBef>
                <a:spcPct val="50000"/>
              </a:spcBef>
              <a:buAutoNum type="arabicPeriod"/>
            </a:pPr>
            <a:r>
              <a:rPr lang="en-US" sz="2400" b="1" dirty="0">
                <a:solidFill>
                  <a:schemeClr val="folHlink"/>
                </a:solidFill>
              </a:rPr>
              <a:t>Entropy and microstate multiplicity</a:t>
            </a:r>
          </a:p>
        </p:txBody>
      </p:sp>
      <p:sp>
        <p:nvSpPr>
          <p:cNvPr id="6" name="TextBox 5">
            <a:extLst>
              <a:ext uri="{FF2B5EF4-FFF2-40B4-BE49-F238E27FC236}">
                <a16:creationId xmlns:a16="http://schemas.microsoft.com/office/drawing/2014/main" id="{F4C5B91D-9561-4743-A1D2-EFA8BE515BFF}"/>
              </a:ext>
            </a:extLst>
          </p:cNvPr>
          <p:cNvSpPr txBox="1"/>
          <p:nvPr/>
        </p:nvSpPr>
        <p:spPr>
          <a:xfrm>
            <a:off x="5410200" y="3462867"/>
            <a:ext cx="2895600" cy="584775"/>
          </a:xfrm>
          <a:prstGeom prst="rect">
            <a:avLst/>
          </a:prstGeom>
          <a:noFill/>
        </p:spPr>
        <p:txBody>
          <a:bodyPr wrap="square" rtlCol="0">
            <a:spAutoFit/>
          </a:bodyPr>
          <a:lstStyle/>
          <a:p>
            <a:r>
              <a:rPr lang="en-US" sz="3200" dirty="0">
                <a:latin typeface="+mj-lt"/>
              </a:rPr>
              <a:t>Record!!!</a:t>
            </a:r>
          </a:p>
        </p:txBody>
      </p:sp>
      <p:sp>
        <p:nvSpPr>
          <p:cNvPr id="7" name="Date Placeholder 6">
            <a:extLst>
              <a:ext uri="{FF2B5EF4-FFF2-40B4-BE49-F238E27FC236}">
                <a16:creationId xmlns:a16="http://schemas.microsoft.com/office/drawing/2014/main" id="{A3739F48-A755-4781-AD71-E638F336882B}"/>
              </a:ext>
            </a:extLst>
          </p:cNvPr>
          <p:cNvSpPr>
            <a:spLocks noGrp="1"/>
          </p:cNvSpPr>
          <p:nvPr>
            <p:ph type="dt" sz="half" idx="10"/>
          </p:nvPr>
        </p:nvSpPr>
        <p:spPr/>
        <p:txBody>
          <a:bodyPr/>
          <a:lstStyle/>
          <a:p>
            <a:r>
              <a:rPr lang="en-US"/>
              <a:t>2/12/2021</a:t>
            </a:r>
            <a:endParaRPr lang="en-US" dirty="0"/>
          </a:p>
        </p:txBody>
      </p:sp>
      <p:sp>
        <p:nvSpPr>
          <p:cNvPr id="8" name="Footer Placeholder 7">
            <a:extLst>
              <a:ext uri="{FF2B5EF4-FFF2-40B4-BE49-F238E27FC236}">
                <a16:creationId xmlns:a16="http://schemas.microsoft.com/office/drawing/2014/main" id="{91A3637E-0198-4E3B-A4CF-044F238B43A4}"/>
              </a:ext>
            </a:extLst>
          </p:cNvPr>
          <p:cNvSpPr>
            <a:spLocks noGrp="1"/>
          </p:cNvSpPr>
          <p:nvPr>
            <p:ph type="ftr" sz="quarter" idx="11"/>
          </p:nvPr>
        </p:nvSpPr>
        <p:spPr/>
        <p:txBody>
          <a:bodyPr/>
          <a:lstStyle/>
          <a:p>
            <a:r>
              <a:rPr lang="en-US" dirty="0"/>
              <a:t>PHY 341/641  Spring 2021 -- Lecture 8</a:t>
            </a:r>
          </a:p>
        </p:txBody>
      </p:sp>
      <p:sp>
        <p:nvSpPr>
          <p:cNvPr id="9" name="Slide Number Placeholder 8">
            <a:extLst>
              <a:ext uri="{FF2B5EF4-FFF2-40B4-BE49-F238E27FC236}">
                <a16:creationId xmlns:a16="http://schemas.microsoft.com/office/drawing/2014/main" id="{C5070087-69D3-4805-A9DC-F5F23F55D957}"/>
              </a:ext>
            </a:extLst>
          </p:cNvPr>
          <p:cNvSpPr>
            <a:spLocks noGrp="1"/>
          </p:cNvSpPr>
          <p:nvPr>
            <p:ph type="sldNum" sz="quarter" idx="12"/>
          </p:nvPr>
        </p:nvSpPr>
        <p:spPr/>
        <p:txBody>
          <a:bodyPr/>
          <a:lstStyle/>
          <a:p>
            <a:fld id="{CE368B07-CEBF-4C80-90AF-53B34FA04CF3}" type="slidenum">
              <a:rPr lang="en-US" smtClean="0"/>
              <a:t>1</a:t>
            </a:fld>
            <a:endParaRPr lang="en-US" dirty="0"/>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a:extLst>
              <a:ext uri="{FF2B5EF4-FFF2-40B4-BE49-F238E27FC236}">
                <a16:creationId xmlns:a16="http://schemas.microsoft.com/office/drawing/2014/main" id="{6A73E9C7-36F0-4A4E-99AB-57E13D5EF91A}"/>
              </a:ext>
            </a:extLst>
          </p:cNvPr>
          <p:cNvGraphicFramePr>
            <a:graphicFrameLocks noChangeAspect="1"/>
          </p:cNvGraphicFramePr>
          <p:nvPr>
            <p:extLst>
              <p:ext uri="{D42A27DB-BD31-4B8C-83A1-F6EECF244321}">
                <p14:modId xmlns:p14="http://schemas.microsoft.com/office/powerpoint/2010/main" val="761151324"/>
              </p:ext>
            </p:extLst>
          </p:nvPr>
        </p:nvGraphicFramePr>
        <p:xfrm>
          <a:off x="359569" y="1443335"/>
          <a:ext cx="8424862" cy="2300287"/>
        </p:xfrm>
        <a:graphic>
          <a:graphicData uri="http://schemas.openxmlformats.org/presentationml/2006/ole">
            <mc:AlternateContent xmlns:mc="http://schemas.openxmlformats.org/markup-compatibility/2006">
              <mc:Choice xmlns:v="urn:schemas-microsoft-com:vml" Requires="v">
                <p:oleObj spid="_x0000_s30781" name="Equation" r:id="rId3" imgW="3720960" imgH="1015920" progId="Equation.DSMT4">
                  <p:embed/>
                </p:oleObj>
              </mc:Choice>
              <mc:Fallback>
                <p:oleObj name="Equation" r:id="rId3" imgW="3720960" imgH="1015920" progId="Equation.DSMT4">
                  <p:embed/>
                  <p:pic>
                    <p:nvPicPr>
                      <p:cNvPr id="6" name="Object 5"/>
                      <p:cNvPicPr/>
                      <p:nvPr/>
                    </p:nvPicPr>
                    <p:blipFill>
                      <a:blip r:embed="rId4"/>
                      <a:stretch>
                        <a:fillRect/>
                      </a:stretch>
                    </p:blipFill>
                    <p:spPr>
                      <a:xfrm>
                        <a:off x="359569" y="1443335"/>
                        <a:ext cx="8424862" cy="2300287"/>
                      </a:xfrm>
                      <a:prstGeom prst="rect">
                        <a:avLst/>
                      </a:prstGeom>
                    </p:spPr>
                  </p:pic>
                </p:oleObj>
              </mc:Fallback>
            </mc:AlternateContent>
          </a:graphicData>
        </a:graphic>
      </p:graphicFrame>
      <p:sp>
        <p:nvSpPr>
          <p:cNvPr id="6" name="Arrow: Up 5">
            <a:extLst>
              <a:ext uri="{FF2B5EF4-FFF2-40B4-BE49-F238E27FC236}">
                <a16:creationId xmlns:a16="http://schemas.microsoft.com/office/drawing/2014/main" id="{D736656B-C1DD-42B0-9BA2-957C39B7582D}"/>
              </a:ext>
            </a:extLst>
          </p:cNvPr>
          <p:cNvSpPr/>
          <p:nvPr/>
        </p:nvSpPr>
        <p:spPr>
          <a:xfrm>
            <a:off x="1790700" y="3743622"/>
            <a:ext cx="381000" cy="3651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7E9F517-4219-4CBB-A63A-3F9441EA16AB}"/>
              </a:ext>
            </a:extLst>
          </p:cNvPr>
          <p:cNvSpPr txBox="1"/>
          <p:nvPr/>
        </p:nvSpPr>
        <p:spPr>
          <a:xfrm>
            <a:off x="1181100" y="4262735"/>
            <a:ext cx="1600200" cy="461665"/>
          </a:xfrm>
          <a:prstGeom prst="rect">
            <a:avLst/>
          </a:prstGeom>
          <a:noFill/>
        </p:spPr>
        <p:txBody>
          <a:bodyPr wrap="square" rtlCol="0">
            <a:spAutoFit/>
          </a:bodyPr>
          <a:lstStyle/>
          <a:p>
            <a:r>
              <a:rPr lang="en-US" sz="2400" dirty="0">
                <a:latin typeface="+mj-lt"/>
              </a:rPr>
              <a:t>constant</a:t>
            </a:r>
          </a:p>
        </p:txBody>
      </p:sp>
      <p:sp>
        <p:nvSpPr>
          <p:cNvPr id="8" name="Arrow: Up 7">
            <a:extLst>
              <a:ext uri="{FF2B5EF4-FFF2-40B4-BE49-F238E27FC236}">
                <a16:creationId xmlns:a16="http://schemas.microsoft.com/office/drawing/2014/main" id="{B0BB6CAD-ED6E-4D7B-96AD-D8FC26B99299}"/>
              </a:ext>
            </a:extLst>
          </p:cNvPr>
          <p:cNvSpPr/>
          <p:nvPr/>
        </p:nvSpPr>
        <p:spPr>
          <a:xfrm rot="1640425">
            <a:off x="5396567" y="3561059"/>
            <a:ext cx="381000" cy="365125"/>
          </a:xfrm>
          <a:prstGeom prst="upArrow">
            <a:avLst>
              <a:gd name="adj1" fmla="val 3168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53E975B-D8AE-48D6-887B-C698075FE718}"/>
              </a:ext>
            </a:extLst>
          </p:cNvPr>
          <p:cNvSpPr txBox="1"/>
          <p:nvPr/>
        </p:nvSpPr>
        <p:spPr>
          <a:xfrm>
            <a:off x="3962400" y="3805535"/>
            <a:ext cx="1905000" cy="830997"/>
          </a:xfrm>
          <a:prstGeom prst="rect">
            <a:avLst/>
          </a:prstGeom>
          <a:noFill/>
        </p:spPr>
        <p:txBody>
          <a:bodyPr wrap="square" rtlCol="0">
            <a:spAutoFit/>
          </a:bodyPr>
          <a:lstStyle/>
          <a:p>
            <a:r>
              <a:rPr lang="en-US" sz="2400" dirty="0">
                <a:latin typeface="+mj-lt"/>
              </a:rPr>
              <a:t>Dirac delta function</a:t>
            </a:r>
          </a:p>
        </p:txBody>
      </p:sp>
      <p:sp>
        <p:nvSpPr>
          <p:cNvPr id="10" name="Arrow: Up 9">
            <a:extLst>
              <a:ext uri="{FF2B5EF4-FFF2-40B4-BE49-F238E27FC236}">
                <a16:creationId xmlns:a16="http://schemas.microsoft.com/office/drawing/2014/main" id="{BCED73A0-ACBF-43C5-BD55-30624C8DB1BE}"/>
              </a:ext>
            </a:extLst>
          </p:cNvPr>
          <p:cNvSpPr/>
          <p:nvPr/>
        </p:nvSpPr>
        <p:spPr>
          <a:xfrm>
            <a:off x="6400800" y="3653135"/>
            <a:ext cx="381000" cy="3651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222664E-D128-455A-B4ED-CD63A61EE2F8}"/>
              </a:ext>
            </a:extLst>
          </p:cNvPr>
          <p:cNvSpPr txBox="1"/>
          <p:nvPr/>
        </p:nvSpPr>
        <p:spPr>
          <a:xfrm>
            <a:off x="6057900" y="4018260"/>
            <a:ext cx="1905000" cy="461665"/>
          </a:xfrm>
          <a:prstGeom prst="rect">
            <a:avLst/>
          </a:prstGeom>
          <a:noFill/>
        </p:spPr>
        <p:txBody>
          <a:bodyPr wrap="square" rtlCol="0">
            <a:spAutoFit/>
          </a:bodyPr>
          <a:lstStyle/>
          <a:p>
            <a:r>
              <a:rPr lang="en-US" sz="2400" dirty="0">
                <a:latin typeface="+mj-lt"/>
              </a:rPr>
              <a:t>Hamiltonian</a:t>
            </a:r>
          </a:p>
        </p:txBody>
      </p:sp>
      <p:sp>
        <p:nvSpPr>
          <p:cNvPr id="12" name="TextBox 11">
            <a:extLst>
              <a:ext uri="{FF2B5EF4-FFF2-40B4-BE49-F238E27FC236}">
                <a16:creationId xmlns:a16="http://schemas.microsoft.com/office/drawing/2014/main" id="{F54F7A17-3CA3-4A50-8FC9-C70AB7F45737}"/>
              </a:ext>
            </a:extLst>
          </p:cNvPr>
          <p:cNvSpPr txBox="1"/>
          <p:nvPr/>
        </p:nvSpPr>
        <p:spPr>
          <a:xfrm>
            <a:off x="457200" y="5329535"/>
            <a:ext cx="7162800" cy="461665"/>
          </a:xfrm>
          <a:prstGeom prst="rect">
            <a:avLst/>
          </a:prstGeom>
          <a:noFill/>
        </p:spPr>
        <p:txBody>
          <a:bodyPr wrap="square" rtlCol="0">
            <a:spAutoFit/>
          </a:bodyPr>
          <a:lstStyle/>
          <a:p>
            <a:r>
              <a:rPr lang="en-US" sz="2400" dirty="0">
                <a:latin typeface="+mj-lt"/>
              </a:rPr>
              <a:t>In practice, we will assume that </a:t>
            </a:r>
            <a:r>
              <a:rPr lang="en-US" sz="2400" i="1" dirty="0">
                <a:latin typeface="+mj-lt"/>
              </a:rPr>
              <a:t>D</a:t>
            </a:r>
            <a:r>
              <a:rPr lang="en-US" sz="2400" dirty="0">
                <a:latin typeface="+mj-lt"/>
              </a:rPr>
              <a:t> is uniform.</a:t>
            </a:r>
          </a:p>
        </p:txBody>
      </p:sp>
      <p:sp>
        <p:nvSpPr>
          <p:cNvPr id="13" name="Date Placeholder 12">
            <a:extLst>
              <a:ext uri="{FF2B5EF4-FFF2-40B4-BE49-F238E27FC236}">
                <a16:creationId xmlns:a16="http://schemas.microsoft.com/office/drawing/2014/main" id="{0D20864C-8282-47E8-B40B-BAA06C584C44}"/>
              </a:ext>
            </a:extLst>
          </p:cNvPr>
          <p:cNvSpPr>
            <a:spLocks noGrp="1"/>
          </p:cNvSpPr>
          <p:nvPr>
            <p:ph type="dt" sz="half" idx="10"/>
          </p:nvPr>
        </p:nvSpPr>
        <p:spPr/>
        <p:txBody>
          <a:bodyPr/>
          <a:lstStyle/>
          <a:p>
            <a:r>
              <a:rPr lang="en-US"/>
              <a:t>2/12/2021</a:t>
            </a:r>
            <a:endParaRPr lang="en-US" dirty="0"/>
          </a:p>
        </p:txBody>
      </p:sp>
      <p:sp>
        <p:nvSpPr>
          <p:cNvPr id="14" name="Footer Placeholder 13">
            <a:extLst>
              <a:ext uri="{FF2B5EF4-FFF2-40B4-BE49-F238E27FC236}">
                <a16:creationId xmlns:a16="http://schemas.microsoft.com/office/drawing/2014/main" id="{ACBCB023-04B8-41B8-9951-ADE06C782037}"/>
              </a:ext>
            </a:extLst>
          </p:cNvPr>
          <p:cNvSpPr>
            <a:spLocks noGrp="1"/>
          </p:cNvSpPr>
          <p:nvPr>
            <p:ph type="ftr" sz="quarter" idx="11"/>
          </p:nvPr>
        </p:nvSpPr>
        <p:spPr/>
        <p:txBody>
          <a:bodyPr/>
          <a:lstStyle/>
          <a:p>
            <a:r>
              <a:rPr lang="en-US"/>
              <a:t>PHY 341/641  Spring 2021 -- Lecture 8</a:t>
            </a:r>
            <a:endParaRPr lang="en-US" dirty="0"/>
          </a:p>
        </p:txBody>
      </p:sp>
      <p:sp>
        <p:nvSpPr>
          <p:cNvPr id="15" name="Slide Number Placeholder 14">
            <a:extLst>
              <a:ext uri="{FF2B5EF4-FFF2-40B4-BE49-F238E27FC236}">
                <a16:creationId xmlns:a16="http://schemas.microsoft.com/office/drawing/2014/main" id="{E528D2E2-5BB7-416A-967A-DD1555417603}"/>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16" name="TextBox 15">
            <a:extLst>
              <a:ext uri="{FF2B5EF4-FFF2-40B4-BE49-F238E27FC236}">
                <a16:creationId xmlns:a16="http://schemas.microsoft.com/office/drawing/2014/main" id="{9D10DAB7-2857-41A7-B9D3-9BADE1245EB3}"/>
              </a:ext>
            </a:extLst>
          </p:cNvPr>
          <p:cNvSpPr txBox="1"/>
          <p:nvPr/>
        </p:nvSpPr>
        <p:spPr>
          <a:xfrm>
            <a:off x="152400" y="555300"/>
            <a:ext cx="8229600" cy="461665"/>
          </a:xfrm>
          <a:prstGeom prst="rect">
            <a:avLst/>
          </a:prstGeom>
          <a:noFill/>
        </p:spPr>
        <p:txBody>
          <a:bodyPr wrap="square" rtlCol="0">
            <a:spAutoFit/>
          </a:bodyPr>
          <a:lstStyle/>
          <a:p>
            <a:r>
              <a:rPr lang="en-US" sz="2400" dirty="0">
                <a:latin typeface="+mj-lt"/>
              </a:rPr>
              <a:t>Some details from “derivation” of </a:t>
            </a:r>
            <a:r>
              <a:rPr lang="en-US" sz="2400" dirty="0" err="1">
                <a:latin typeface="+mj-lt"/>
              </a:rPr>
              <a:t>Sackur</a:t>
            </a:r>
            <a:r>
              <a:rPr lang="en-US" sz="2400" dirty="0">
                <a:latin typeface="+mj-lt"/>
              </a:rPr>
              <a:t>-Tetrode equation</a:t>
            </a:r>
          </a:p>
        </p:txBody>
      </p:sp>
    </p:spTree>
    <p:extLst>
      <p:ext uri="{BB962C8B-B14F-4D97-AF65-F5344CB8AC3E}">
        <p14:creationId xmlns:p14="http://schemas.microsoft.com/office/powerpoint/2010/main" val="965542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14D535A-6115-475F-A074-808736AA4B5E}"/>
              </a:ext>
            </a:extLst>
          </p:cNvPr>
          <p:cNvSpPr txBox="1"/>
          <p:nvPr/>
        </p:nvSpPr>
        <p:spPr>
          <a:xfrm>
            <a:off x="225137" y="2250730"/>
            <a:ext cx="7543800" cy="461665"/>
          </a:xfrm>
          <a:prstGeom prst="rect">
            <a:avLst/>
          </a:prstGeom>
          <a:noFill/>
        </p:spPr>
        <p:txBody>
          <a:bodyPr wrap="square" rtlCol="0">
            <a:spAutoFit/>
          </a:bodyPr>
          <a:lstStyle/>
          <a:p>
            <a:r>
              <a:rPr lang="en-US" sz="2400" dirty="0">
                <a:latin typeface="+mj-lt"/>
              </a:rPr>
              <a:t>For an ideal gas with </a:t>
            </a:r>
            <a:r>
              <a:rPr lang="en-US" sz="2400" i="1" dirty="0">
                <a:latin typeface="+mj-lt"/>
              </a:rPr>
              <a:t>N</a:t>
            </a:r>
            <a:r>
              <a:rPr lang="en-US" sz="2400" dirty="0">
                <a:latin typeface="+mj-lt"/>
              </a:rPr>
              <a:t> atoms of mass </a:t>
            </a:r>
            <a:r>
              <a:rPr lang="en-US" sz="2400" i="1" dirty="0">
                <a:latin typeface="+mj-lt"/>
              </a:rPr>
              <a:t>M</a:t>
            </a:r>
            <a:r>
              <a:rPr lang="en-US" sz="2400" dirty="0">
                <a:latin typeface="+mj-lt"/>
              </a:rPr>
              <a:t>:</a:t>
            </a:r>
          </a:p>
        </p:txBody>
      </p:sp>
      <p:graphicFrame>
        <p:nvGraphicFramePr>
          <p:cNvPr id="6" name="Object 5">
            <a:extLst>
              <a:ext uri="{FF2B5EF4-FFF2-40B4-BE49-F238E27FC236}">
                <a16:creationId xmlns:a16="http://schemas.microsoft.com/office/drawing/2014/main" id="{256EB732-0E5C-48A8-8D91-6E158BE280DD}"/>
              </a:ext>
            </a:extLst>
          </p:cNvPr>
          <p:cNvGraphicFramePr>
            <a:graphicFrameLocks noChangeAspect="1"/>
          </p:cNvGraphicFramePr>
          <p:nvPr>
            <p:extLst>
              <p:ext uri="{D42A27DB-BD31-4B8C-83A1-F6EECF244321}">
                <p14:modId xmlns:p14="http://schemas.microsoft.com/office/powerpoint/2010/main" val="164182323"/>
              </p:ext>
            </p:extLst>
          </p:nvPr>
        </p:nvGraphicFramePr>
        <p:xfrm>
          <a:off x="225425" y="2663825"/>
          <a:ext cx="8394700" cy="3552825"/>
        </p:xfrm>
        <a:graphic>
          <a:graphicData uri="http://schemas.openxmlformats.org/presentationml/2006/ole">
            <mc:AlternateContent xmlns:mc="http://schemas.openxmlformats.org/markup-compatibility/2006">
              <mc:Choice xmlns:v="urn:schemas-microsoft-com:vml" Requires="v">
                <p:oleObj spid="_x0000_s31858" name="Equation" r:id="rId3" imgW="3873240" imgH="1638000" progId="Equation.DSMT4">
                  <p:embed/>
                </p:oleObj>
              </mc:Choice>
              <mc:Fallback>
                <p:oleObj name="Equation" r:id="rId3" imgW="3873240" imgH="1638000" progId="Equation.DSMT4">
                  <p:embed/>
                  <p:pic>
                    <p:nvPicPr>
                      <p:cNvPr id="0" name=""/>
                      <p:cNvPicPr/>
                      <p:nvPr/>
                    </p:nvPicPr>
                    <p:blipFill>
                      <a:blip r:embed="rId4"/>
                      <a:stretch>
                        <a:fillRect/>
                      </a:stretch>
                    </p:blipFill>
                    <p:spPr>
                      <a:xfrm>
                        <a:off x="225425" y="2663825"/>
                        <a:ext cx="8394700" cy="355282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D5F1EE40-ACEA-417C-8853-31A255CAA176}"/>
              </a:ext>
            </a:extLst>
          </p:cNvPr>
          <p:cNvSpPr txBox="1"/>
          <p:nvPr/>
        </p:nvSpPr>
        <p:spPr>
          <a:xfrm>
            <a:off x="76200" y="304800"/>
            <a:ext cx="6477000" cy="461665"/>
          </a:xfrm>
          <a:prstGeom prst="rect">
            <a:avLst/>
          </a:prstGeom>
          <a:noFill/>
        </p:spPr>
        <p:txBody>
          <a:bodyPr wrap="square" rtlCol="0">
            <a:spAutoFit/>
          </a:bodyPr>
          <a:lstStyle/>
          <a:p>
            <a:r>
              <a:rPr lang="en-US" sz="2400" dirty="0">
                <a:latin typeface="+mj-lt"/>
              </a:rPr>
              <a:t>Since the atoms are in a box of volume </a:t>
            </a:r>
            <a:r>
              <a:rPr lang="en-US" sz="2400" i="1" dirty="0">
                <a:latin typeface="+mj-lt"/>
              </a:rPr>
              <a:t>V</a:t>
            </a:r>
            <a:r>
              <a:rPr lang="en-US" sz="2400" dirty="0">
                <a:latin typeface="+mj-lt"/>
              </a:rPr>
              <a:t>:</a:t>
            </a:r>
          </a:p>
        </p:txBody>
      </p:sp>
      <p:graphicFrame>
        <p:nvGraphicFramePr>
          <p:cNvPr id="8" name="Object 7">
            <a:extLst>
              <a:ext uri="{FF2B5EF4-FFF2-40B4-BE49-F238E27FC236}">
                <a16:creationId xmlns:a16="http://schemas.microsoft.com/office/drawing/2014/main" id="{9FB38636-03A4-424C-A9BC-3F446836391D}"/>
              </a:ext>
            </a:extLst>
          </p:cNvPr>
          <p:cNvGraphicFramePr>
            <a:graphicFrameLocks noChangeAspect="1"/>
          </p:cNvGraphicFramePr>
          <p:nvPr>
            <p:extLst>
              <p:ext uri="{D42A27DB-BD31-4B8C-83A1-F6EECF244321}">
                <p14:modId xmlns:p14="http://schemas.microsoft.com/office/powerpoint/2010/main" val="2295089505"/>
              </p:ext>
            </p:extLst>
          </p:nvPr>
        </p:nvGraphicFramePr>
        <p:xfrm>
          <a:off x="568037" y="840475"/>
          <a:ext cx="3429000" cy="1125940"/>
        </p:xfrm>
        <a:graphic>
          <a:graphicData uri="http://schemas.openxmlformats.org/presentationml/2006/ole">
            <mc:AlternateContent xmlns:mc="http://schemas.openxmlformats.org/markup-compatibility/2006">
              <mc:Choice xmlns:v="urn:schemas-microsoft-com:vml" Requires="v">
                <p:oleObj spid="_x0000_s31859" name="Equation" r:id="rId5" imgW="850680" imgH="279360" progId="Equation.DSMT4">
                  <p:embed/>
                </p:oleObj>
              </mc:Choice>
              <mc:Fallback>
                <p:oleObj name="Equation" r:id="rId5" imgW="850680" imgH="279360" progId="Equation.DSMT4">
                  <p:embed/>
                  <p:pic>
                    <p:nvPicPr>
                      <p:cNvPr id="0" name=""/>
                      <p:cNvPicPr/>
                      <p:nvPr/>
                    </p:nvPicPr>
                    <p:blipFill>
                      <a:blip r:embed="rId6"/>
                      <a:stretch>
                        <a:fillRect/>
                      </a:stretch>
                    </p:blipFill>
                    <p:spPr>
                      <a:xfrm>
                        <a:off x="568037" y="840475"/>
                        <a:ext cx="3429000" cy="1125940"/>
                      </a:xfrm>
                      <a:prstGeom prst="rect">
                        <a:avLst/>
                      </a:prstGeom>
                    </p:spPr>
                  </p:pic>
                </p:oleObj>
              </mc:Fallback>
            </mc:AlternateContent>
          </a:graphicData>
        </a:graphic>
      </p:graphicFrame>
      <p:sp>
        <p:nvSpPr>
          <p:cNvPr id="9" name="Date Placeholder 8">
            <a:extLst>
              <a:ext uri="{FF2B5EF4-FFF2-40B4-BE49-F238E27FC236}">
                <a16:creationId xmlns:a16="http://schemas.microsoft.com/office/drawing/2014/main" id="{712A0F49-641F-4298-891B-A044EEDB6399}"/>
              </a:ext>
            </a:extLst>
          </p:cNvPr>
          <p:cNvSpPr>
            <a:spLocks noGrp="1"/>
          </p:cNvSpPr>
          <p:nvPr>
            <p:ph type="dt" sz="half" idx="10"/>
          </p:nvPr>
        </p:nvSpPr>
        <p:spPr/>
        <p:txBody>
          <a:bodyPr/>
          <a:lstStyle/>
          <a:p>
            <a:r>
              <a:rPr lang="en-US"/>
              <a:t>2/12/2021</a:t>
            </a:r>
            <a:endParaRPr lang="en-US" dirty="0"/>
          </a:p>
        </p:txBody>
      </p:sp>
      <p:sp>
        <p:nvSpPr>
          <p:cNvPr id="10" name="Footer Placeholder 9">
            <a:extLst>
              <a:ext uri="{FF2B5EF4-FFF2-40B4-BE49-F238E27FC236}">
                <a16:creationId xmlns:a16="http://schemas.microsoft.com/office/drawing/2014/main" id="{890DD593-14E1-409E-820D-8166D2B68B70}"/>
              </a:ext>
            </a:extLst>
          </p:cNvPr>
          <p:cNvSpPr>
            <a:spLocks noGrp="1"/>
          </p:cNvSpPr>
          <p:nvPr>
            <p:ph type="ftr" sz="quarter" idx="11"/>
          </p:nvPr>
        </p:nvSpPr>
        <p:spPr/>
        <p:txBody>
          <a:bodyPr/>
          <a:lstStyle/>
          <a:p>
            <a:r>
              <a:rPr lang="en-US"/>
              <a:t>PHY 341/641  Spring 2021 -- Lecture 8</a:t>
            </a:r>
            <a:endParaRPr lang="en-US" dirty="0"/>
          </a:p>
        </p:txBody>
      </p:sp>
      <p:sp>
        <p:nvSpPr>
          <p:cNvPr id="11" name="Slide Number Placeholder 10">
            <a:extLst>
              <a:ext uri="{FF2B5EF4-FFF2-40B4-BE49-F238E27FC236}">
                <a16:creationId xmlns:a16="http://schemas.microsoft.com/office/drawing/2014/main" id="{BD1F7294-CABB-43AE-ABA2-4E90887783CE}"/>
              </a:ext>
            </a:extLst>
          </p:cNvPr>
          <p:cNvSpPr>
            <a:spLocks noGrp="1"/>
          </p:cNvSpPr>
          <p:nvPr>
            <p:ph type="sldNum" sz="quarter" idx="12"/>
          </p:nvPr>
        </p:nvSpPr>
        <p:spPr/>
        <p:txBody>
          <a:bodyPr/>
          <a:lstStyle/>
          <a:p>
            <a:fld id="{CE368B07-CEBF-4C80-90AF-53B34FA04CF3}" type="slidenum">
              <a:rPr lang="en-US" smtClean="0"/>
              <a:t>11</a:t>
            </a:fld>
            <a:endParaRPr lang="en-US" dirty="0"/>
          </a:p>
        </p:txBody>
      </p:sp>
    </p:spTree>
    <p:extLst>
      <p:ext uri="{BB962C8B-B14F-4D97-AF65-F5344CB8AC3E}">
        <p14:creationId xmlns:p14="http://schemas.microsoft.com/office/powerpoint/2010/main" val="4165566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a:extLst>
              <a:ext uri="{FF2B5EF4-FFF2-40B4-BE49-F238E27FC236}">
                <a16:creationId xmlns:a16="http://schemas.microsoft.com/office/drawing/2014/main" id="{0584DDDC-B99A-4FB7-8A8D-F883597943A2}"/>
              </a:ext>
            </a:extLst>
          </p:cNvPr>
          <p:cNvGraphicFramePr>
            <a:graphicFrameLocks noChangeAspect="1"/>
          </p:cNvGraphicFramePr>
          <p:nvPr>
            <p:extLst>
              <p:ext uri="{D42A27DB-BD31-4B8C-83A1-F6EECF244321}">
                <p14:modId xmlns:p14="http://schemas.microsoft.com/office/powerpoint/2010/main" val="45735437"/>
              </p:ext>
            </p:extLst>
          </p:nvPr>
        </p:nvGraphicFramePr>
        <p:xfrm>
          <a:off x="598941" y="304800"/>
          <a:ext cx="3993841" cy="1125537"/>
        </p:xfrm>
        <a:graphic>
          <a:graphicData uri="http://schemas.openxmlformats.org/presentationml/2006/ole">
            <mc:AlternateContent xmlns:mc="http://schemas.openxmlformats.org/markup-compatibility/2006">
              <mc:Choice xmlns:v="urn:schemas-microsoft-com:vml" Requires="v">
                <p:oleObj spid="_x0000_s32916" name="Equation" r:id="rId3" imgW="1396800" imgH="393480" progId="Equation.DSMT4">
                  <p:embed/>
                </p:oleObj>
              </mc:Choice>
              <mc:Fallback>
                <p:oleObj name="Equation" r:id="rId3" imgW="1396800" imgH="393480" progId="Equation.DSMT4">
                  <p:embed/>
                  <p:pic>
                    <p:nvPicPr>
                      <p:cNvPr id="0" name=""/>
                      <p:cNvPicPr/>
                      <p:nvPr/>
                    </p:nvPicPr>
                    <p:blipFill>
                      <a:blip r:embed="rId4"/>
                      <a:stretch>
                        <a:fillRect/>
                      </a:stretch>
                    </p:blipFill>
                    <p:spPr>
                      <a:xfrm>
                        <a:off x="598941" y="304800"/>
                        <a:ext cx="3993841" cy="112553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0BC2CC55-5708-4A66-8D87-D5E20F1E5818}"/>
              </a:ext>
            </a:extLst>
          </p:cNvPr>
          <p:cNvSpPr txBox="1"/>
          <p:nvPr/>
        </p:nvSpPr>
        <p:spPr>
          <a:xfrm>
            <a:off x="723900" y="1307443"/>
            <a:ext cx="1600200" cy="830997"/>
          </a:xfrm>
          <a:prstGeom prst="rect">
            <a:avLst/>
          </a:prstGeom>
          <a:noFill/>
        </p:spPr>
        <p:txBody>
          <a:bodyPr wrap="square" rtlCol="0">
            <a:spAutoFit/>
          </a:bodyPr>
          <a:lstStyle/>
          <a:p>
            <a:r>
              <a:rPr lang="en-US" sz="2400" dirty="0">
                <a:latin typeface="+mj-lt"/>
              </a:rPr>
              <a:t>delta function</a:t>
            </a:r>
          </a:p>
        </p:txBody>
      </p:sp>
      <p:sp>
        <p:nvSpPr>
          <p:cNvPr id="7" name="TextBox 6">
            <a:extLst>
              <a:ext uri="{FF2B5EF4-FFF2-40B4-BE49-F238E27FC236}">
                <a16:creationId xmlns:a16="http://schemas.microsoft.com/office/drawing/2014/main" id="{1A4F887D-BE14-4448-B5A0-5BAA6D53E9C4}"/>
              </a:ext>
            </a:extLst>
          </p:cNvPr>
          <p:cNvSpPr txBox="1"/>
          <p:nvPr/>
        </p:nvSpPr>
        <p:spPr>
          <a:xfrm>
            <a:off x="3151909" y="1307444"/>
            <a:ext cx="1600200" cy="830997"/>
          </a:xfrm>
          <a:prstGeom prst="rect">
            <a:avLst/>
          </a:prstGeom>
          <a:noFill/>
        </p:spPr>
        <p:txBody>
          <a:bodyPr wrap="square" rtlCol="0">
            <a:spAutoFit/>
          </a:bodyPr>
          <a:lstStyle/>
          <a:p>
            <a:r>
              <a:rPr lang="en-US" sz="2400" dirty="0">
                <a:latin typeface="+mj-lt"/>
              </a:rPr>
              <a:t>step function</a:t>
            </a:r>
          </a:p>
        </p:txBody>
      </p:sp>
      <p:graphicFrame>
        <p:nvGraphicFramePr>
          <p:cNvPr id="8" name="Object 7">
            <a:extLst>
              <a:ext uri="{FF2B5EF4-FFF2-40B4-BE49-F238E27FC236}">
                <a16:creationId xmlns:a16="http://schemas.microsoft.com/office/drawing/2014/main" id="{4AD8F7E2-2CED-4C33-8B07-DB57312068DB}"/>
              </a:ext>
            </a:extLst>
          </p:cNvPr>
          <p:cNvGraphicFramePr>
            <a:graphicFrameLocks noChangeAspect="1"/>
          </p:cNvGraphicFramePr>
          <p:nvPr>
            <p:extLst>
              <p:ext uri="{D42A27DB-BD31-4B8C-83A1-F6EECF244321}">
                <p14:modId xmlns:p14="http://schemas.microsoft.com/office/powerpoint/2010/main" val="3155869452"/>
              </p:ext>
            </p:extLst>
          </p:nvPr>
        </p:nvGraphicFramePr>
        <p:xfrm>
          <a:off x="751609" y="2364812"/>
          <a:ext cx="5607050" cy="3723601"/>
        </p:xfrm>
        <a:graphic>
          <a:graphicData uri="http://schemas.openxmlformats.org/presentationml/2006/ole">
            <mc:AlternateContent xmlns:mc="http://schemas.openxmlformats.org/markup-compatibility/2006">
              <mc:Choice xmlns:v="urn:schemas-microsoft-com:vml" Requires="v">
                <p:oleObj spid="_x0000_s32917" name="Equation" r:id="rId5" imgW="3288960" imgH="2184120" progId="Equation.DSMT4">
                  <p:embed/>
                </p:oleObj>
              </mc:Choice>
              <mc:Fallback>
                <p:oleObj name="Equation" r:id="rId5" imgW="3288960" imgH="2184120" progId="Equation.DSMT4">
                  <p:embed/>
                  <p:pic>
                    <p:nvPicPr>
                      <p:cNvPr id="0" name=""/>
                      <p:cNvPicPr/>
                      <p:nvPr/>
                    </p:nvPicPr>
                    <p:blipFill>
                      <a:blip r:embed="rId6"/>
                      <a:stretch>
                        <a:fillRect/>
                      </a:stretch>
                    </p:blipFill>
                    <p:spPr>
                      <a:xfrm>
                        <a:off x="751609" y="2364812"/>
                        <a:ext cx="5607050" cy="3723601"/>
                      </a:xfrm>
                      <a:prstGeom prst="rect">
                        <a:avLst/>
                      </a:prstGeom>
                    </p:spPr>
                  </p:pic>
                </p:oleObj>
              </mc:Fallback>
            </mc:AlternateContent>
          </a:graphicData>
        </a:graphic>
      </p:graphicFrame>
      <p:sp>
        <p:nvSpPr>
          <p:cNvPr id="9" name="Arrow: Left 8">
            <a:extLst>
              <a:ext uri="{FF2B5EF4-FFF2-40B4-BE49-F238E27FC236}">
                <a16:creationId xmlns:a16="http://schemas.microsoft.com/office/drawing/2014/main" id="{E93495B8-4900-4972-9587-55B737A0FE69}"/>
              </a:ext>
            </a:extLst>
          </p:cNvPr>
          <p:cNvSpPr/>
          <p:nvPr/>
        </p:nvSpPr>
        <p:spPr>
          <a:xfrm>
            <a:off x="3886200" y="5486400"/>
            <a:ext cx="5334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Object 9">
            <a:extLst>
              <a:ext uri="{FF2B5EF4-FFF2-40B4-BE49-F238E27FC236}">
                <a16:creationId xmlns:a16="http://schemas.microsoft.com/office/drawing/2014/main" id="{0522A451-35B6-44A4-AC79-4610A0236B20}"/>
              </a:ext>
            </a:extLst>
          </p:cNvPr>
          <p:cNvGraphicFramePr>
            <a:graphicFrameLocks noChangeAspect="1"/>
          </p:cNvGraphicFramePr>
          <p:nvPr>
            <p:extLst>
              <p:ext uri="{D42A27DB-BD31-4B8C-83A1-F6EECF244321}">
                <p14:modId xmlns:p14="http://schemas.microsoft.com/office/powerpoint/2010/main" val="650304949"/>
              </p:ext>
            </p:extLst>
          </p:nvPr>
        </p:nvGraphicFramePr>
        <p:xfrm>
          <a:off x="4709970" y="5308600"/>
          <a:ext cx="3609788" cy="812800"/>
        </p:xfrm>
        <a:graphic>
          <a:graphicData uri="http://schemas.openxmlformats.org/presentationml/2006/ole">
            <mc:AlternateContent xmlns:mc="http://schemas.openxmlformats.org/markup-compatibility/2006">
              <mc:Choice xmlns:v="urn:schemas-microsoft-com:vml" Requires="v">
                <p:oleObj spid="_x0000_s32918" name="Equation" r:id="rId7" imgW="1917360" imgH="431640" progId="Equation.DSMT4">
                  <p:embed/>
                </p:oleObj>
              </mc:Choice>
              <mc:Fallback>
                <p:oleObj name="Equation" r:id="rId7" imgW="1917360" imgH="431640" progId="Equation.DSMT4">
                  <p:embed/>
                  <p:pic>
                    <p:nvPicPr>
                      <p:cNvPr id="0" name=""/>
                      <p:cNvPicPr/>
                      <p:nvPr/>
                    </p:nvPicPr>
                    <p:blipFill>
                      <a:blip r:embed="rId8"/>
                      <a:stretch>
                        <a:fillRect/>
                      </a:stretch>
                    </p:blipFill>
                    <p:spPr>
                      <a:xfrm>
                        <a:off x="4709970" y="5308600"/>
                        <a:ext cx="3609788" cy="812800"/>
                      </a:xfrm>
                      <a:prstGeom prst="rect">
                        <a:avLst/>
                      </a:prstGeom>
                    </p:spPr>
                  </p:pic>
                </p:oleObj>
              </mc:Fallback>
            </mc:AlternateContent>
          </a:graphicData>
        </a:graphic>
      </p:graphicFrame>
      <p:sp>
        <p:nvSpPr>
          <p:cNvPr id="11" name="Date Placeholder 10">
            <a:extLst>
              <a:ext uri="{FF2B5EF4-FFF2-40B4-BE49-F238E27FC236}">
                <a16:creationId xmlns:a16="http://schemas.microsoft.com/office/drawing/2014/main" id="{F59A3B71-335A-4B93-B5CA-48461C812DB7}"/>
              </a:ext>
            </a:extLst>
          </p:cNvPr>
          <p:cNvSpPr>
            <a:spLocks noGrp="1"/>
          </p:cNvSpPr>
          <p:nvPr>
            <p:ph type="dt" sz="half" idx="10"/>
          </p:nvPr>
        </p:nvSpPr>
        <p:spPr/>
        <p:txBody>
          <a:bodyPr/>
          <a:lstStyle/>
          <a:p>
            <a:r>
              <a:rPr lang="en-US"/>
              <a:t>2/12/2021</a:t>
            </a:r>
            <a:endParaRPr lang="en-US" dirty="0"/>
          </a:p>
        </p:txBody>
      </p:sp>
      <p:sp>
        <p:nvSpPr>
          <p:cNvPr id="12" name="Footer Placeholder 11">
            <a:extLst>
              <a:ext uri="{FF2B5EF4-FFF2-40B4-BE49-F238E27FC236}">
                <a16:creationId xmlns:a16="http://schemas.microsoft.com/office/drawing/2014/main" id="{9E86D60E-A2E0-4256-BA7A-A051BE22AE6A}"/>
              </a:ext>
            </a:extLst>
          </p:cNvPr>
          <p:cNvSpPr>
            <a:spLocks noGrp="1"/>
          </p:cNvSpPr>
          <p:nvPr>
            <p:ph type="ftr" sz="quarter" idx="11"/>
          </p:nvPr>
        </p:nvSpPr>
        <p:spPr/>
        <p:txBody>
          <a:bodyPr/>
          <a:lstStyle/>
          <a:p>
            <a:r>
              <a:rPr lang="en-US"/>
              <a:t>PHY 341/641  Spring 2021 -- Lecture 8</a:t>
            </a:r>
            <a:endParaRPr lang="en-US" dirty="0"/>
          </a:p>
        </p:txBody>
      </p:sp>
      <p:sp>
        <p:nvSpPr>
          <p:cNvPr id="13" name="Slide Number Placeholder 12">
            <a:extLst>
              <a:ext uri="{FF2B5EF4-FFF2-40B4-BE49-F238E27FC236}">
                <a16:creationId xmlns:a16="http://schemas.microsoft.com/office/drawing/2014/main" id="{1134F880-7EBF-4115-902F-568C50F47A63}"/>
              </a:ext>
            </a:extLst>
          </p:cNvPr>
          <p:cNvSpPr>
            <a:spLocks noGrp="1"/>
          </p:cNvSpPr>
          <p:nvPr>
            <p:ph type="sldNum" sz="quarter" idx="12"/>
          </p:nvPr>
        </p:nvSpPr>
        <p:spPr/>
        <p:txBody>
          <a:bodyPr/>
          <a:lstStyle/>
          <a:p>
            <a:fld id="{CE368B07-CEBF-4C80-90AF-53B34FA04CF3}" type="slidenum">
              <a:rPr lang="en-US" smtClean="0"/>
              <a:t>12</a:t>
            </a:fld>
            <a:endParaRPr lang="en-US" dirty="0"/>
          </a:p>
        </p:txBody>
      </p:sp>
    </p:spTree>
    <p:extLst>
      <p:ext uri="{BB962C8B-B14F-4D97-AF65-F5344CB8AC3E}">
        <p14:creationId xmlns:p14="http://schemas.microsoft.com/office/powerpoint/2010/main" val="4285562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a:extLst>
              <a:ext uri="{FF2B5EF4-FFF2-40B4-BE49-F238E27FC236}">
                <a16:creationId xmlns:a16="http://schemas.microsoft.com/office/drawing/2014/main" id="{6AC0D12C-2DD6-40F7-A9FD-7BA6DFC4C465}"/>
              </a:ext>
            </a:extLst>
          </p:cNvPr>
          <p:cNvGraphicFramePr>
            <a:graphicFrameLocks noChangeAspect="1"/>
          </p:cNvGraphicFramePr>
          <p:nvPr>
            <p:extLst>
              <p:ext uri="{D42A27DB-BD31-4B8C-83A1-F6EECF244321}">
                <p14:modId xmlns:p14="http://schemas.microsoft.com/office/powerpoint/2010/main" val="1946947620"/>
              </p:ext>
            </p:extLst>
          </p:nvPr>
        </p:nvGraphicFramePr>
        <p:xfrm>
          <a:off x="990600" y="838200"/>
          <a:ext cx="6228272" cy="4713287"/>
        </p:xfrm>
        <a:graphic>
          <a:graphicData uri="http://schemas.openxmlformats.org/presentationml/2006/ole">
            <mc:AlternateContent xmlns:mc="http://schemas.openxmlformats.org/markup-compatibility/2006">
              <mc:Choice xmlns:v="urn:schemas-microsoft-com:vml" Requires="v">
                <p:oleObj spid="_x0000_s33844" name="Equation" r:id="rId3" imgW="2349360" imgH="1777680" progId="Equation.DSMT4">
                  <p:embed/>
                </p:oleObj>
              </mc:Choice>
              <mc:Fallback>
                <p:oleObj name="Equation" r:id="rId3" imgW="2349360" imgH="1777680" progId="Equation.DSMT4">
                  <p:embed/>
                  <p:pic>
                    <p:nvPicPr>
                      <p:cNvPr id="0" name=""/>
                      <p:cNvPicPr/>
                      <p:nvPr/>
                    </p:nvPicPr>
                    <p:blipFill>
                      <a:blip r:embed="rId4"/>
                      <a:stretch>
                        <a:fillRect/>
                      </a:stretch>
                    </p:blipFill>
                    <p:spPr>
                      <a:xfrm>
                        <a:off x="990600" y="838200"/>
                        <a:ext cx="6228272" cy="4713287"/>
                      </a:xfrm>
                      <a:prstGeom prst="rect">
                        <a:avLst/>
                      </a:prstGeom>
                    </p:spPr>
                  </p:pic>
                </p:oleObj>
              </mc:Fallback>
            </mc:AlternateContent>
          </a:graphicData>
        </a:graphic>
      </p:graphicFrame>
      <p:sp>
        <p:nvSpPr>
          <p:cNvPr id="6" name="Date Placeholder 5">
            <a:extLst>
              <a:ext uri="{FF2B5EF4-FFF2-40B4-BE49-F238E27FC236}">
                <a16:creationId xmlns:a16="http://schemas.microsoft.com/office/drawing/2014/main" id="{D5627318-82D2-4D3D-B2AE-92C8F0FD9033}"/>
              </a:ext>
            </a:extLst>
          </p:cNvPr>
          <p:cNvSpPr>
            <a:spLocks noGrp="1"/>
          </p:cNvSpPr>
          <p:nvPr>
            <p:ph type="dt" sz="half" idx="10"/>
          </p:nvPr>
        </p:nvSpPr>
        <p:spPr/>
        <p:txBody>
          <a:bodyPr/>
          <a:lstStyle/>
          <a:p>
            <a:r>
              <a:rPr lang="en-US"/>
              <a:t>2/12/2021</a:t>
            </a:r>
            <a:endParaRPr lang="en-US" dirty="0"/>
          </a:p>
        </p:txBody>
      </p:sp>
      <p:sp>
        <p:nvSpPr>
          <p:cNvPr id="7" name="Footer Placeholder 6">
            <a:extLst>
              <a:ext uri="{FF2B5EF4-FFF2-40B4-BE49-F238E27FC236}">
                <a16:creationId xmlns:a16="http://schemas.microsoft.com/office/drawing/2014/main" id="{E1C8A9F7-C948-4E83-A42A-9936C9DD931A}"/>
              </a:ext>
            </a:extLst>
          </p:cNvPr>
          <p:cNvSpPr>
            <a:spLocks noGrp="1"/>
          </p:cNvSpPr>
          <p:nvPr>
            <p:ph type="ftr" sz="quarter" idx="11"/>
          </p:nvPr>
        </p:nvSpPr>
        <p:spPr/>
        <p:txBody>
          <a:bodyPr/>
          <a:lstStyle/>
          <a:p>
            <a:r>
              <a:rPr lang="en-US"/>
              <a:t>PHY 341/641  Spring 2021 -- Lecture 8</a:t>
            </a:r>
            <a:endParaRPr lang="en-US" dirty="0"/>
          </a:p>
        </p:txBody>
      </p:sp>
      <p:sp>
        <p:nvSpPr>
          <p:cNvPr id="8" name="Slide Number Placeholder 7">
            <a:extLst>
              <a:ext uri="{FF2B5EF4-FFF2-40B4-BE49-F238E27FC236}">
                <a16:creationId xmlns:a16="http://schemas.microsoft.com/office/drawing/2014/main" id="{9DAB849E-C976-48D1-95BE-C1A844F3ABED}"/>
              </a:ext>
            </a:extLst>
          </p:cNvPr>
          <p:cNvSpPr>
            <a:spLocks noGrp="1"/>
          </p:cNvSpPr>
          <p:nvPr>
            <p:ph type="sldNum" sz="quarter" idx="12"/>
          </p:nvPr>
        </p:nvSpPr>
        <p:spPr/>
        <p:txBody>
          <a:bodyPr/>
          <a:lstStyle/>
          <a:p>
            <a:fld id="{CE368B07-CEBF-4C80-90AF-53B34FA04CF3}" type="slidenum">
              <a:rPr lang="en-US" smtClean="0"/>
              <a:t>13</a:t>
            </a:fld>
            <a:endParaRPr lang="en-US" dirty="0"/>
          </a:p>
        </p:txBody>
      </p:sp>
    </p:spTree>
    <p:extLst>
      <p:ext uri="{BB962C8B-B14F-4D97-AF65-F5344CB8AC3E}">
        <p14:creationId xmlns:p14="http://schemas.microsoft.com/office/powerpoint/2010/main" val="3714856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a:extLst>
              <a:ext uri="{FF2B5EF4-FFF2-40B4-BE49-F238E27FC236}">
                <a16:creationId xmlns:a16="http://schemas.microsoft.com/office/drawing/2014/main" id="{A773960C-99CF-48F7-B9D7-86BCAC3F8B8B}"/>
              </a:ext>
            </a:extLst>
          </p:cNvPr>
          <p:cNvGraphicFramePr>
            <a:graphicFrameLocks noChangeAspect="1"/>
          </p:cNvGraphicFramePr>
          <p:nvPr>
            <p:extLst>
              <p:ext uri="{D42A27DB-BD31-4B8C-83A1-F6EECF244321}">
                <p14:modId xmlns:p14="http://schemas.microsoft.com/office/powerpoint/2010/main" val="809768022"/>
              </p:ext>
            </p:extLst>
          </p:nvPr>
        </p:nvGraphicFramePr>
        <p:xfrm>
          <a:off x="457200" y="685800"/>
          <a:ext cx="8352195" cy="1722437"/>
        </p:xfrm>
        <a:graphic>
          <a:graphicData uri="http://schemas.openxmlformats.org/presentationml/2006/ole">
            <mc:AlternateContent xmlns:mc="http://schemas.openxmlformats.org/markup-compatibility/2006">
              <mc:Choice xmlns:v="urn:schemas-microsoft-com:vml" Requires="v">
                <p:oleObj spid="_x0000_s35936" name="Equation" r:id="rId3" imgW="3263760" imgH="672840" progId="Equation.DSMT4">
                  <p:embed/>
                </p:oleObj>
              </mc:Choice>
              <mc:Fallback>
                <p:oleObj name="Equation" r:id="rId3" imgW="3263760" imgH="672840" progId="Equation.DSMT4">
                  <p:embed/>
                  <p:pic>
                    <p:nvPicPr>
                      <p:cNvPr id="0" name=""/>
                      <p:cNvPicPr/>
                      <p:nvPr/>
                    </p:nvPicPr>
                    <p:blipFill>
                      <a:blip r:embed="rId4"/>
                      <a:stretch>
                        <a:fillRect/>
                      </a:stretch>
                    </p:blipFill>
                    <p:spPr>
                      <a:xfrm>
                        <a:off x="457200" y="685800"/>
                        <a:ext cx="8352195" cy="172243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7E1AB6E5-AF83-4B7F-8593-99D39D995257}"/>
              </a:ext>
            </a:extLst>
          </p:cNvPr>
          <p:cNvGraphicFramePr>
            <a:graphicFrameLocks noChangeAspect="1"/>
          </p:cNvGraphicFramePr>
          <p:nvPr>
            <p:extLst>
              <p:ext uri="{D42A27DB-BD31-4B8C-83A1-F6EECF244321}">
                <p14:modId xmlns:p14="http://schemas.microsoft.com/office/powerpoint/2010/main" val="2217440216"/>
              </p:ext>
            </p:extLst>
          </p:nvPr>
        </p:nvGraphicFramePr>
        <p:xfrm>
          <a:off x="1010227" y="2429019"/>
          <a:ext cx="5473700" cy="3632081"/>
        </p:xfrm>
        <a:graphic>
          <a:graphicData uri="http://schemas.openxmlformats.org/presentationml/2006/ole">
            <mc:AlternateContent xmlns:mc="http://schemas.openxmlformats.org/markup-compatibility/2006">
              <mc:Choice xmlns:v="urn:schemas-microsoft-com:vml" Requires="v">
                <p:oleObj spid="_x0000_s35937" name="Equation" r:id="rId5" imgW="2717640" imgH="1803240" progId="Equation.DSMT4">
                  <p:embed/>
                </p:oleObj>
              </mc:Choice>
              <mc:Fallback>
                <p:oleObj name="Equation" r:id="rId5" imgW="2717640" imgH="1803240" progId="Equation.DSMT4">
                  <p:embed/>
                  <p:pic>
                    <p:nvPicPr>
                      <p:cNvPr id="0" name=""/>
                      <p:cNvPicPr/>
                      <p:nvPr/>
                    </p:nvPicPr>
                    <p:blipFill>
                      <a:blip r:embed="rId6"/>
                      <a:stretch>
                        <a:fillRect/>
                      </a:stretch>
                    </p:blipFill>
                    <p:spPr>
                      <a:xfrm>
                        <a:off x="1010227" y="2429019"/>
                        <a:ext cx="5473700" cy="3632081"/>
                      </a:xfrm>
                      <a:prstGeom prst="rect">
                        <a:avLst/>
                      </a:prstGeom>
                    </p:spPr>
                  </p:pic>
                </p:oleObj>
              </mc:Fallback>
            </mc:AlternateContent>
          </a:graphicData>
        </a:graphic>
      </p:graphicFrame>
      <p:sp>
        <p:nvSpPr>
          <p:cNvPr id="7" name="Date Placeholder 6">
            <a:extLst>
              <a:ext uri="{FF2B5EF4-FFF2-40B4-BE49-F238E27FC236}">
                <a16:creationId xmlns:a16="http://schemas.microsoft.com/office/drawing/2014/main" id="{722AA18E-FF82-47EE-B2B0-112E6ED6C9DD}"/>
              </a:ext>
            </a:extLst>
          </p:cNvPr>
          <p:cNvSpPr>
            <a:spLocks noGrp="1"/>
          </p:cNvSpPr>
          <p:nvPr>
            <p:ph type="dt" sz="half" idx="10"/>
          </p:nvPr>
        </p:nvSpPr>
        <p:spPr/>
        <p:txBody>
          <a:bodyPr/>
          <a:lstStyle/>
          <a:p>
            <a:r>
              <a:rPr lang="en-US"/>
              <a:t>2/12/2021</a:t>
            </a:r>
            <a:endParaRPr lang="en-US" dirty="0"/>
          </a:p>
        </p:txBody>
      </p:sp>
      <p:sp>
        <p:nvSpPr>
          <p:cNvPr id="8" name="Footer Placeholder 7">
            <a:extLst>
              <a:ext uri="{FF2B5EF4-FFF2-40B4-BE49-F238E27FC236}">
                <a16:creationId xmlns:a16="http://schemas.microsoft.com/office/drawing/2014/main" id="{C6F49A49-F676-447E-B051-2598A508CCA4}"/>
              </a:ext>
            </a:extLst>
          </p:cNvPr>
          <p:cNvSpPr>
            <a:spLocks noGrp="1"/>
          </p:cNvSpPr>
          <p:nvPr>
            <p:ph type="ftr" sz="quarter" idx="11"/>
          </p:nvPr>
        </p:nvSpPr>
        <p:spPr/>
        <p:txBody>
          <a:bodyPr/>
          <a:lstStyle/>
          <a:p>
            <a:r>
              <a:rPr lang="en-US"/>
              <a:t>PHY 341/641  Spring 2021 -- Lecture 8</a:t>
            </a:r>
            <a:endParaRPr lang="en-US" dirty="0"/>
          </a:p>
        </p:txBody>
      </p:sp>
      <p:sp>
        <p:nvSpPr>
          <p:cNvPr id="9" name="Slide Number Placeholder 8">
            <a:extLst>
              <a:ext uri="{FF2B5EF4-FFF2-40B4-BE49-F238E27FC236}">
                <a16:creationId xmlns:a16="http://schemas.microsoft.com/office/drawing/2014/main" id="{7894CFE8-BA6A-4B97-8004-D7295D6A6C2E}"/>
              </a:ext>
            </a:extLst>
          </p:cNvPr>
          <p:cNvSpPr>
            <a:spLocks noGrp="1"/>
          </p:cNvSpPr>
          <p:nvPr>
            <p:ph type="sldNum" sz="quarter" idx="12"/>
          </p:nvPr>
        </p:nvSpPr>
        <p:spPr/>
        <p:txBody>
          <a:bodyPr/>
          <a:lstStyle/>
          <a:p>
            <a:fld id="{CE368B07-CEBF-4C80-90AF-53B34FA04CF3}" type="slidenum">
              <a:rPr lang="en-US" smtClean="0"/>
              <a:t>14</a:t>
            </a:fld>
            <a:endParaRPr lang="en-US" dirty="0"/>
          </a:p>
        </p:txBody>
      </p:sp>
    </p:spTree>
    <p:extLst>
      <p:ext uri="{BB962C8B-B14F-4D97-AF65-F5344CB8AC3E}">
        <p14:creationId xmlns:p14="http://schemas.microsoft.com/office/powerpoint/2010/main" val="776521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a:extLst>
              <a:ext uri="{FF2B5EF4-FFF2-40B4-BE49-F238E27FC236}">
                <a16:creationId xmlns:a16="http://schemas.microsoft.com/office/drawing/2014/main" id="{F68E2388-0407-4DE4-A8E5-494419FFD699}"/>
              </a:ext>
            </a:extLst>
          </p:cNvPr>
          <p:cNvGraphicFramePr>
            <a:graphicFrameLocks noChangeAspect="1"/>
          </p:cNvGraphicFramePr>
          <p:nvPr>
            <p:extLst>
              <p:ext uri="{D42A27DB-BD31-4B8C-83A1-F6EECF244321}">
                <p14:modId xmlns:p14="http://schemas.microsoft.com/office/powerpoint/2010/main" val="2624651122"/>
              </p:ext>
            </p:extLst>
          </p:nvPr>
        </p:nvGraphicFramePr>
        <p:xfrm>
          <a:off x="1079500" y="598190"/>
          <a:ext cx="5473700" cy="1073150"/>
        </p:xfrm>
        <a:graphic>
          <a:graphicData uri="http://schemas.openxmlformats.org/presentationml/2006/ole">
            <mc:AlternateContent xmlns:mc="http://schemas.openxmlformats.org/markup-compatibility/2006">
              <mc:Choice xmlns:v="urn:schemas-microsoft-com:vml" Requires="v">
                <p:oleObj spid="_x0000_s36960" name="Equation" r:id="rId3" imgW="2717640" imgH="533160" progId="Equation.DSMT4">
                  <p:embed/>
                </p:oleObj>
              </mc:Choice>
              <mc:Fallback>
                <p:oleObj name="Equation" r:id="rId3" imgW="2717640" imgH="533160" progId="Equation.DSMT4">
                  <p:embed/>
                  <p:pic>
                    <p:nvPicPr>
                      <p:cNvPr id="6" name="Object 5">
                        <a:extLst>
                          <a:ext uri="{FF2B5EF4-FFF2-40B4-BE49-F238E27FC236}">
                            <a16:creationId xmlns:a16="http://schemas.microsoft.com/office/drawing/2014/main" id="{7E1AB6E5-AF83-4B7F-8593-99D39D995257}"/>
                          </a:ext>
                        </a:extLst>
                      </p:cNvPr>
                      <p:cNvPicPr/>
                      <p:nvPr/>
                    </p:nvPicPr>
                    <p:blipFill>
                      <a:blip r:embed="rId4"/>
                      <a:stretch>
                        <a:fillRect/>
                      </a:stretch>
                    </p:blipFill>
                    <p:spPr>
                      <a:xfrm>
                        <a:off x="1079500" y="598190"/>
                        <a:ext cx="5473700" cy="107315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4A3A1941-1396-4713-BB3E-B28C09B1FACE}"/>
              </a:ext>
            </a:extLst>
          </p:cNvPr>
          <p:cNvSpPr txBox="1"/>
          <p:nvPr/>
        </p:nvSpPr>
        <p:spPr>
          <a:xfrm>
            <a:off x="152400" y="136525"/>
            <a:ext cx="8229600" cy="461665"/>
          </a:xfrm>
          <a:prstGeom prst="rect">
            <a:avLst/>
          </a:prstGeom>
          <a:noFill/>
        </p:spPr>
        <p:txBody>
          <a:bodyPr wrap="square" rtlCol="0">
            <a:spAutoFit/>
          </a:bodyPr>
          <a:lstStyle/>
          <a:p>
            <a:r>
              <a:rPr lang="en-US" sz="2400" dirty="0" err="1">
                <a:latin typeface="+mj-lt"/>
              </a:rPr>
              <a:t>Sackur</a:t>
            </a:r>
            <a:r>
              <a:rPr lang="en-US" sz="2400" dirty="0">
                <a:latin typeface="+mj-lt"/>
              </a:rPr>
              <a:t>-Tetrode equation --</a:t>
            </a:r>
          </a:p>
        </p:txBody>
      </p:sp>
      <p:graphicFrame>
        <p:nvGraphicFramePr>
          <p:cNvPr id="8" name="Object 7">
            <a:extLst>
              <a:ext uri="{FF2B5EF4-FFF2-40B4-BE49-F238E27FC236}">
                <a16:creationId xmlns:a16="http://schemas.microsoft.com/office/drawing/2014/main" id="{017176EC-D46B-45E8-B8B4-FE205137E3B4}"/>
              </a:ext>
            </a:extLst>
          </p:cNvPr>
          <p:cNvGraphicFramePr>
            <a:graphicFrameLocks noChangeAspect="1"/>
          </p:cNvGraphicFramePr>
          <p:nvPr>
            <p:extLst>
              <p:ext uri="{D42A27DB-BD31-4B8C-83A1-F6EECF244321}">
                <p14:modId xmlns:p14="http://schemas.microsoft.com/office/powerpoint/2010/main" val="3601745823"/>
              </p:ext>
            </p:extLst>
          </p:nvPr>
        </p:nvGraphicFramePr>
        <p:xfrm>
          <a:off x="609600" y="2925108"/>
          <a:ext cx="7458438" cy="2411133"/>
        </p:xfrm>
        <a:graphic>
          <a:graphicData uri="http://schemas.openxmlformats.org/presentationml/2006/ole">
            <mc:AlternateContent xmlns:mc="http://schemas.openxmlformats.org/markup-compatibility/2006">
              <mc:Choice xmlns:v="urn:schemas-microsoft-com:vml" Requires="v">
                <p:oleObj spid="_x0000_s36961" name="Equation" r:id="rId5" imgW="2946240" imgH="952200" progId="Equation.DSMT4">
                  <p:embed/>
                </p:oleObj>
              </mc:Choice>
              <mc:Fallback>
                <p:oleObj name="Equation" r:id="rId5" imgW="2946240" imgH="952200" progId="Equation.DSMT4">
                  <p:embed/>
                  <p:pic>
                    <p:nvPicPr>
                      <p:cNvPr id="0" name=""/>
                      <p:cNvPicPr/>
                      <p:nvPr/>
                    </p:nvPicPr>
                    <p:blipFill>
                      <a:blip r:embed="rId6"/>
                      <a:stretch>
                        <a:fillRect/>
                      </a:stretch>
                    </p:blipFill>
                    <p:spPr>
                      <a:xfrm>
                        <a:off x="609600" y="2925108"/>
                        <a:ext cx="7458438" cy="2411133"/>
                      </a:xfrm>
                      <a:prstGeom prst="rect">
                        <a:avLst/>
                      </a:prstGeom>
                    </p:spPr>
                  </p:pic>
                </p:oleObj>
              </mc:Fallback>
            </mc:AlternateContent>
          </a:graphicData>
        </a:graphic>
      </p:graphicFrame>
      <p:sp>
        <p:nvSpPr>
          <p:cNvPr id="9" name="Date Placeholder 8">
            <a:extLst>
              <a:ext uri="{FF2B5EF4-FFF2-40B4-BE49-F238E27FC236}">
                <a16:creationId xmlns:a16="http://schemas.microsoft.com/office/drawing/2014/main" id="{9F3BB771-DAEA-4400-8E26-07B03B85C436}"/>
              </a:ext>
            </a:extLst>
          </p:cNvPr>
          <p:cNvSpPr>
            <a:spLocks noGrp="1"/>
          </p:cNvSpPr>
          <p:nvPr>
            <p:ph type="dt" sz="half" idx="10"/>
          </p:nvPr>
        </p:nvSpPr>
        <p:spPr/>
        <p:txBody>
          <a:bodyPr/>
          <a:lstStyle/>
          <a:p>
            <a:r>
              <a:rPr lang="en-US"/>
              <a:t>2/12/2021</a:t>
            </a:r>
            <a:endParaRPr lang="en-US" dirty="0"/>
          </a:p>
        </p:txBody>
      </p:sp>
      <p:sp>
        <p:nvSpPr>
          <p:cNvPr id="10" name="Footer Placeholder 9">
            <a:extLst>
              <a:ext uri="{FF2B5EF4-FFF2-40B4-BE49-F238E27FC236}">
                <a16:creationId xmlns:a16="http://schemas.microsoft.com/office/drawing/2014/main" id="{F0D20753-1F76-4453-A138-FD2DE9CF9722}"/>
              </a:ext>
            </a:extLst>
          </p:cNvPr>
          <p:cNvSpPr>
            <a:spLocks noGrp="1"/>
          </p:cNvSpPr>
          <p:nvPr>
            <p:ph type="ftr" sz="quarter" idx="11"/>
          </p:nvPr>
        </p:nvSpPr>
        <p:spPr/>
        <p:txBody>
          <a:bodyPr/>
          <a:lstStyle/>
          <a:p>
            <a:r>
              <a:rPr lang="en-US"/>
              <a:t>PHY 341/641  Spring 2021 -- Lecture 8</a:t>
            </a:r>
            <a:endParaRPr lang="en-US" dirty="0"/>
          </a:p>
        </p:txBody>
      </p:sp>
      <p:sp>
        <p:nvSpPr>
          <p:cNvPr id="11" name="Slide Number Placeholder 10">
            <a:extLst>
              <a:ext uri="{FF2B5EF4-FFF2-40B4-BE49-F238E27FC236}">
                <a16:creationId xmlns:a16="http://schemas.microsoft.com/office/drawing/2014/main" id="{36DECD28-8CDA-41D6-92A0-ED4CF8E87EE8}"/>
              </a:ext>
            </a:extLst>
          </p:cNvPr>
          <p:cNvSpPr>
            <a:spLocks noGrp="1"/>
          </p:cNvSpPr>
          <p:nvPr>
            <p:ph type="sldNum" sz="quarter" idx="12"/>
          </p:nvPr>
        </p:nvSpPr>
        <p:spPr/>
        <p:txBody>
          <a:bodyPr/>
          <a:lstStyle/>
          <a:p>
            <a:fld id="{CE368B07-CEBF-4C80-90AF-53B34FA04CF3}" type="slidenum">
              <a:rPr lang="en-US" smtClean="0"/>
              <a:t>15</a:t>
            </a:fld>
            <a:endParaRPr lang="en-US" dirty="0"/>
          </a:p>
        </p:txBody>
      </p:sp>
    </p:spTree>
    <p:extLst>
      <p:ext uri="{BB962C8B-B14F-4D97-AF65-F5344CB8AC3E}">
        <p14:creationId xmlns:p14="http://schemas.microsoft.com/office/powerpoint/2010/main" val="413060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3EC6C7-9835-44F8-AEF3-C938923C9E88}"/>
              </a:ext>
            </a:extLst>
          </p:cNvPr>
          <p:cNvSpPr>
            <a:spLocks noGrp="1"/>
          </p:cNvSpPr>
          <p:nvPr>
            <p:ph type="dt" sz="half" idx="10"/>
          </p:nvPr>
        </p:nvSpPr>
        <p:spPr/>
        <p:txBody>
          <a:bodyPr/>
          <a:lstStyle/>
          <a:p>
            <a:r>
              <a:rPr lang="en-US"/>
              <a:t>2/12/2021</a:t>
            </a:r>
            <a:endParaRPr lang="en-US" dirty="0"/>
          </a:p>
        </p:txBody>
      </p:sp>
      <p:sp>
        <p:nvSpPr>
          <p:cNvPr id="3" name="Footer Placeholder 2">
            <a:extLst>
              <a:ext uri="{FF2B5EF4-FFF2-40B4-BE49-F238E27FC236}">
                <a16:creationId xmlns:a16="http://schemas.microsoft.com/office/drawing/2014/main" id="{4929AB3F-4629-4971-936B-4A9DEDC7EA5B}"/>
              </a:ext>
            </a:extLst>
          </p:cNvPr>
          <p:cNvSpPr>
            <a:spLocks noGrp="1"/>
          </p:cNvSpPr>
          <p:nvPr>
            <p:ph type="ftr" sz="quarter" idx="11"/>
          </p:nvPr>
        </p:nvSpPr>
        <p:spPr/>
        <p:txBody>
          <a:bodyPr/>
          <a:lstStyle/>
          <a:p>
            <a:r>
              <a:rPr lang="en-US"/>
              <a:t>PHY 341/641  Spring 2021 -- Lecture 8</a:t>
            </a:r>
            <a:endParaRPr lang="en-US" dirty="0"/>
          </a:p>
        </p:txBody>
      </p:sp>
      <p:sp>
        <p:nvSpPr>
          <p:cNvPr id="4" name="Slide Number Placeholder 3">
            <a:extLst>
              <a:ext uri="{FF2B5EF4-FFF2-40B4-BE49-F238E27FC236}">
                <a16:creationId xmlns:a16="http://schemas.microsoft.com/office/drawing/2014/main" id="{CD23C3B6-6CC1-4A92-A792-38CB86E98F31}"/>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C0D2A3F3-203E-493F-AE0A-4A6E6B1E0E75}"/>
              </a:ext>
            </a:extLst>
          </p:cNvPr>
          <p:cNvSpPr txBox="1"/>
          <p:nvPr/>
        </p:nvSpPr>
        <p:spPr>
          <a:xfrm>
            <a:off x="152400" y="228600"/>
            <a:ext cx="7391400" cy="461665"/>
          </a:xfrm>
          <a:prstGeom prst="rect">
            <a:avLst/>
          </a:prstGeom>
          <a:noFill/>
        </p:spPr>
        <p:txBody>
          <a:bodyPr wrap="square" rtlCol="0">
            <a:spAutoFit/>
          </a:bodyPr>
          <a:lstStyle/>
          <a:p>
            <a:r>
              <a:rPr lang="en-US" sz="2400" dirty="0">
                <a:latin typeface="+mj-lt"/>
              </a:rPr>
              <a:t>Digression on </a:t>
            </a:r>
            <a:r>
              <a:rPr lang="en-US" sz="2400" dirty="0">
                <a:latin typeface="Symbol" panose="05050102010706020507" pitchFamily="18" charset="2"/>
              </a:rPr>
              <a:t>d</a:t>
            </a:r>
            <a:r>
              <a:rPr lang="en-US" sz="2400" dirty="0">
                <a:latin typeface="+mj-lt"/>
              </a:rPr>
              <a:t> and </a:t>
            </a:r>
            <a:r>
              <a:rPr lang="en-US" sz="2400" dirty="0">
                <a:latin typeface="Symbol" panose="05050102010706020507" pitchFamily="18" charset="2"/>
              </a:rPr>
              <a:t>Q</a:t>
            </a:r>
            <a:r>
              <a:rPr lang="en-US" sz="2400" dirty="0">
                <a:latin typeface="+mj-lt"/>
              </a:rPr>
              <a:t> functions</a:t>
            </a:r>
          </a:p>
        </p:txBody>
      </p:sp>
      <p:graphicFrame>
        <p:nvGraphicFramePr>
          <p:cNvPr id="6" name="Object 5">
            <a:extLst>
              <a:ext uri="{FF2B5EF4-FFF2-40B4-BE49-F238E27FC236}">
                <a16:creationId xmlns:a16="http://schemas.microsoft.com/office/drawing/2014/main" id="{87EF0640-9398-46BD-B4FC-31AF917AFC69}"/>
              </a:ext>
            </a:extLst>
          </p:cNvPr>
          <p:cNvGraphicFramePr>
            <a:graphicFrameLocks noChangeAspect="1"/>
          </p:cNvGraphicFramePr>
          <p:nvPr>
            <p:extLst>
              <p:ext uri="{D42A27DB-BD31-4B8C-83A1-F6EECF244321}">
                <p14:modId xmlns:p14="http://schemas.microsoft.com/office/powerpoint/2010/main" val="1742891581"/>
              </p:ext>
            </p:extLst>
          </p:nvPr>
        </p:nvGraphicFramePr>
        <p:xfrm>
          <a:off x="876300" y="838200"/>
          <a:ext cx="7391400" cy="3224436"/>
        </p:xfrm>
        <a:graphic>
          <a:graphicData uri="http://schemas.openxmlformats.org/presentationml/2006/ole">
            <mc:AlternateContent xmlns:mc="http://schemas.openxmlformats.org/markup-compatibility/2006">
              <mc:Choice xmlns:v="urn:schemas-microsoft-com:vml" Requires="v">
                <p:oleObj spid="_x0000_s43033" name="Equation" r:id="rId3" imgW="3784320" imgH="1650960" progId="Equation.DSMT4">
                  <p:embed/>
                </p:oleObj>
              </mc:Choice>
              <mc:Fallback>
                <p:oleObj name="Equation" r:id="rId3" imgW="3784320" imgH="1650960" progId="Equation.DSMT4">
                  <p:embed/>
                  <p:pic>
                    <p:nvPicPr>
                      <p:cNvPr id="0" name=""/>
                      <p:cNvPicPr/>
                      <p:nvPr/>
                    </p:nvPicPr>
                    <p:blipFill>
                      <a:blip r:embed="rId4"/>
                      <a:stretch>
                        <a:fillRect/>
                      </a:stretch>
                    </p:blipFill>
                    <p:spPr>
                      <a:xfrm>
                        <a:off x="876300" y="838200"/>
                        <a:ext cx="7391400" cy="3224436"/>
                      </a:xfrm>
                      <a:prstGeom prst="rect">
                        <a:avLst/>
                      </a:prstGeom>
                    </p:spPr>
                  </p:pic>
                </p:oleObj>
              </mc:Fallback>
            </mc:AlternateContent>
          </a:graphicData>
        </a:graphic>
      </p:graphicFrame>
    </p:spTree>
    <p:extLst>
      <p:ext uri="{BB962C8B-B14F-4D97-AF65-F5344CB8AC3E}">
        <p14:creationId xmlns:p14="http://schemas.microsoft.com/office/powerpoint/2010/main" val="3622821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E27C17-4E35-42B7-9DEB-4C883DBC62B0}"/>
              </a:ext>
            </a:extLst>
          </p:cNvPr>
          <p:cNvSpPr>
            <a:spLocks noGrp="1"/>
          </p:cNvSpPr>
          <p:nvPr>
            <p:ph type="dt" sz="half" idx="10"/>
          </p:nvPr>
        </p:nvSpPr>
        <p:spPr/>
        <p:txBody>
          <a:bodyPr/>
          <a:lstStyle/>
          <a:p>
            <a:r>
              <a:rPr lang="en-US"/>
              <a:t>2/12/2021</a:t>
            </a:r>
            <a:endParaRPr lang="en-US" dirty="0"/>
          </a:p>
        </p:txBody>
      </p:sp>
      <p:sp>
        <p:nvSpPr>
          <p:cNvPr id="3" name="Footer Placeholder 2">
            <a:extLst>
              <a:ext uri="{FF2B5EF4-FFF2-40B4-BE49-F238E27FC236}">
                <a16:creationId xmlns:a16="http://schemas.microsoft.com/office/drawing/2014/main" id="{9F1FF71C-D859-4F0F-B8F1-D112990AE383}"/>
              </a:ext>
            </a:extLst>
          </p:cNvPr>
          <p:cNvSpPr>
            <a:spLocks noGrp="1"/>
          </p:cNvSpPr>
          <p:nvPr>
            <p:ph type="ftr" sz="quarter" idx="11"/>
          </p:nvPr>
        </p:nvSpPr>
        <p:spPr/>
        <p:txBody>
          <a:bodyPr/>
          <a:lstStyle/>
          <a:p>
            <a:r>
              <a:rPr lang="en-US"/>
              <a:t>PHY 341/641  Spring 2021 -- Lecture 8</a:t>
            </a:r>
            <a:endParaRPr lang="en-US" dirty="0"/>
          </a:p>
        </p:txBody>
      </p:sp>
      <p:sp>
        <p:nvSpPr>
          <p:cNvPr id="4" name="Slide Number Placeholder 3">
            <a:extLst>
              <a:ext uri="{FF2B5EF4-FFF2-40B4-BE49-F238E27FC236}">
                <a16:creationId xmlns:a16="http://schemas.microsoft.com/office/drawing/2014/main" id="{74B26760-74CA-4932-925D-5C55BD8E99B1}"/>
              </a:ext>
            </a:extLst>
          </p:cNvPr>
          <p:cNvSpPr>
            <a:spLocks noGrp="1"/>
          </p:cNvSpPr>
          <p:nvPr>
            <p:ph type="sldNum" sz="quarter" idx="12"/>
          </p:nvPr>
        </p:nvSpPr>
        <p:spPr/>
        <p:txBody>
          <a:bodyPr/>
          <a:lstStyle/>
          <a:p>
            <a:fld id="{CE368B07-CEBF-4C80-90AF-53B34FA04CF3}" type="slidenum">
              <a:rPr lang="en-US" smtClean="0"/>
              <a:t>17</a:t>
            </a:fld>
            <a:endParaRPr lang="en-US" dirty="0"/>
          </a:p>
        </p:txBody>
      </p:sp>
      <p:pic>
        <p:nvPicPr>
          <p:cNvPr id="5" name="Picture 4">
            <a:extLst>
              <a:ext uri="{FF2B5EF4-FFF2-40B4-BE49-F238E27FC236}">
                <a16:creationId xmlns:a16="http://schemas.microsoft.com/office/drawing/2014/main" id="{FD38BF33-A5BA-4E35-86CC-0512DF0B8369}"/>
              </a:ext>
            </a:extLst>
          </p:cNvPr>
          <p:cNvPicPr>
            <a:picLocks noChangeAspect="1"/>
          </p:cNvPicPr>
          <p:nvPr/>
        </p:nvPicPr>
        <p:blipFill>
          <a:blip r:embed="rId3"/>
          <a:stretch>
            <a:fillRect/>
          </a:stretch>
        </p:blipFill>
        <p:spPr>
          <a:xfrm>
            <a:off x="381000" y="2377393"/>
            <a:ext cx="8001000" cy="4133297"/>
          </a:xfrm>
          <a:prstGeom prst="rect">
            <a:avLst/>
          </a:prstGeom>
        </p:spPr>
      </p:pic>
      <p:graphicFrame>
        <p:nvGraphicFramePr>
          <p:cNvPr id="6" name="Object 5">
            <a:extLst>
              <a:ext uri="{FF2B5EF4-FFF2-40B4-BE49-F238E27FC236}">
                <a16:creationId xmlns:a16="http://schemas.microsoft.com/office/drawing/2014/main" id="{FADC9355-8C3F-4638-BA8B-123B181AE5A9}"/>
              </a:ext>
            </a:extLst>
          </p:cNvPr>
          <p:cNvGraphicFramePr>
            <a:graphicFrameLocks noChangeAspect="1"/>
          </p:cNvGraphicFramePr>
          <p:nvPr>
            <p:extLst>
              <p:ext uri="{D42A27DB-BD31-4B8C-83A1-F6EECF244321}">
                <p14:modId xmlns:p14="http://schemas.microsoft.com/office/powerpoint/2010/main" val="4079616603"/>
              </p:ext>
            </p:extLst>
          </p:nvPr>
        </p:nvGraphicFramePr>
        <p:xfrm>
          <a:off x="838200" y="228600"/>
          <a:ext cx="5407025" cy="2281238"/>
        </p:xfrm>
        <a:graphic>
          <a:graphicData uri="http://schemas.openxmlformats.org/presentationml/2006/ole">
            <mc:AlternateContent xmlns:mc="http://schemas.openxmlformats.org/markup-compatibility/2006">
              <mc:Choice xmlns:v="urn:schemas-microsoft-com:vml" Requires="v">
                <p:oleObj spid="_x0000_s44056" name="Equation" r:id="rId4" imgW="2768400" imgH="1168200" progId="Equation.DSMT4">
                  <p:embed/>
                </p:oleObj>
              </mc:Choice>
              <mc:Fallback>
                <p:oleObj name="Equation" r:id="rId4" imgW="2768400" imgH="1168200" progId="Equation.DSMT4">
                  <p:embed/>
                  <p:pic>
                    <p:nvPicPr>
                      <p:cNvPr id="6" name="Object 5">
                        <a:extLst>
                          <a:ext uri="{FF2B5EF4-FFF2-40B4-BE49-F238E27FC236}">
                            <a16:creationId xmlns:a16="http://schemas.microsoft.com/office/drawing/2014/main" id="{87EF0640-9398-46BD-B4FC-31AF917AFC69}"/>
                          </a:ext>
                        </a:extLst>
                      </p:cNvPr>
                      <p:cNvPicPr/>
                      <p:nvPr/>
                    </p:nvPicPr>
                    <p:blipFill>
                      <a:blip r:embed="rId5"/>
                      <a:stretch>
                        <a:fillRect/>
                      </a:stretch>
                    </p:blipFill>
                    <p:spPr>
                      <a:xfrm>
                        <a:off x="838200" y="228600"/>
                        <a:ext cx="5407025" cy="2281238"/>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67BB2805-5F09-4555-BD03-6846B23047D7}"/>
              </a:ext>
            </a:extLst>
          </p:cNvPr>
          <p:cNvSpPr txBox="1"/>
          <p:nvPr/>
        </p:nvSpPr>
        <p:spPr>
          <a:xfrm>
            <a:off x="2743200" y="3733800"/>
            <a:ext cx="966788" cy="584775"/>
          </a:xfrm>
          <a:prstGeom prst="rect">
            <a:avLst/>
          </a:prstGeom>
          <a:noFill/>
        </p:spPr>
        <p:txBody>
          <a:bodyPr wrap="square" rtlCol="0">
            <a:spAutoFit/>
          </a:bodyPr>
          <a:lstStyle/>
          <a:p>
            <a:r>
              <a:rPr lang="en-US" sz="3200" dirty="0">
                <a:latin typeface="Symbol" panose="05050102010706020507" pitchFamily="18" charset="2"/>
              </a:rPr>
              <a:t>Q</a:t>
            </a:r>
          </a:p>
        </p:txBody>
      </p:sp>
    </p:spTree>
    <p:extLst>
      <p:ext uri="{BB962C8B-B14F-4D97-AF65-F5344CB8AC3E}">
        <p14:creationId xmlns:p14="http://schemas.microsoft.com/office/powerpoint/2010/main" val="2885581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95739D-F5D2-4859-9F53-A2E0541433DA}"/>
              </a:ext>
            </a:extLst>
          </p:cNvPr>
          <p:cNvSpPr>
            <a:spLocks noGrp="1"/>
          </p:cNvSpPr>
          <p:nvPr>
            <p:ph type="dt" sz="half" idx="10"/>
          </p:nvPr>
        </p:nvSpPr>
        <p:spPr/>
        <p:txBody>
          <a:bodyPr/>
          <a:lstStyle/>
          <a:p>
            <a:r>
              <a:rPr lang="en-US"/>
              <a:t>2/12/2021</a:t>
            </a:r>
            <a:endParaRPr lang="en-US" dirty="0"/>
          </a:p>
        </p:txBody>
      </p:sp>
      <p:sp>
        <p:nvSpPr>
          <p:cNvPr id="3" name="Footer Placeholder 2">
            <a:extLst>
              <a:ext uri="{FF2B5EF4-FFF2-40B4-BE49-F238E27FC236}">
                <a16:creationId xmlns:a16="http://schemas.microsoft.com/office/drawing/2014/main" id="{2B2A5F50-7188-44BC-966D-FE324FA69DBB}"/>
              </a:ext>
            </a:extLst>
          </p:cNvPr>
          <p:cNvSpPr>
            <a:spLocks noGrp="1"/>
          </p:cNvSpPr>
          <p:nvPr>
            <p:ph type="ftr" sz="quarter" idx="11"/>
          </p:nvPr>
        </p:nvSpPr>
        <p:spPr/>
        <p:txBody>
          <a:bodyPr/>
          <a:lstStyle/>
          <a:p>
            <a:r>
              <a:rPr lang="en-US"/>
              <a:t>PHY 341/641  Spring 2021 -- Lecture 8</a:t>
            </a:r>
            <a:endParaRPr lang="en-US" dirty="0"/>
          </a:p>
        </p:txBody>
      </p:sp>
      <p:sp>
        <p:nvSpPr>
          <p:cNvPr id="4" name="Slide Number Placeholder 3">
            <a:extLst>
              <a:ext uri="{FF2B5EF4-FFF2-40B4-BE49-F238E27FC236}">
                <a16:creationId xmlns:a16="http://schemas.microsoft.com/office/drawing/2014/main" id="{F4EE35D5-D34E-422D-94A7-900AD71E8B77}"/>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0D4D7A0D-7B40-494A-96BB-74659DA5AB36}"/>
              </a:ext>
            </a:extLst>
          </p:cNvPr>
          <p:cNvSpPr txBox="1"/>
          <p:nvPr/>
        </p:nvSpPr>
        <p:spPr>
          <a:xfrm>
            <a:off x="228600" y="304800"/>
            <a:ext cx="8077200" cy="461665"/>
          </a:xfrm>
          <a:prstGeom prst="rect">
            <a:avLst/>
          </a:prstGeom>
          <a:noFill/>
        </p:spPr>
        <p:txBody>
          <a:bodyPr wrap="square" rtlCol="0">
            <a:spAutoFit/>
          </a:bodyPr>
          <a:lstStyle/>
          <a:p>
            <a:r>
              <a:rPr lang="en-US" sz="2400" dirty="0">
                <a:latin typeface="+mj-lt"/>
              </a:rPr>
              <a:t>Volume and surface integrals --</a:t>
            </a:r>
          </a:p>
        </p:txBody>
      </p:sp>
      <p:pic>
        <p:nvPicPr>
          <p:cNvPr id="6" name="Picture 5">
            <a:extLst>
              <a:ext uri="{FF2B5EF4-FFF2-40B4-BE49-F238E27FC236}">
                <a16:creationId xmlns:a16="http://schemas.microsoft.com/office/drawing/2014/main" id="{D2470259-F9E2-44A6-AE4F-D44C31F7E2C2}"/>
              </a:ext>
            </a:extLst>
          </p:cNvPr>
          <p:cNvPicPr>
            <a:picLocks noChangeAspect="1"/>
          </p:cNvPicPr>
          <p:nvPr/>
        </p:nvPicPr>
        <p:blipFill>
          <a:blip r:embed="rId3"/>
          <a:stretch>
            <a:fillRect/>
          </a:stretch>
        </p:blipFill>
        <p:spPr>
          <a:xfrm>
            <a:off x="5174456" y="-11289"/>
            <a:ext cx="2757488" cy="2715389"/>
          </a:xfrm>
          <a:prstGeom prst="rect">
            <a:avLst/>
          </a:prstGeom>
        </p:spPr>
      </p:pic>
      <p:graphicFrame>
        <p:nvGraphicFramePr>
          <p:cNvPr id="7" name="Object 6">
            <a:extLst>
              <a:ext uri="{FF2B5EF4-FFF2-40B4-BE49-F238E27FC236}">
                <a16:creationId xmlns:a16="http://schemas.microsoft.com/office/drawing/2014/main" id="{A5C56A0E-5240-4CD1-80B7-38E913519459}"/>
              </a:ext>
            </a:extLst>
          </p:cNvPr>
          <p:cNvGraphicFramePr>
            <a:graphicFrameLocks noChangeAspect="1"/>
          </p:cNvGraphicFramePr>
          <p:nvPr>
            <p:extLst>
              <p:ext uri="{D42A27DB-BD31-4B8C-83A1-F6EECF244321}">
                <p14:modId xmlns:p14="http://schemas.microsoft.com/office/powerpoint/2010/main" val="4246323764"/>
              </p:ext>
            </p:extLst>
          </p:nvPr>
        </p:nvGraphicFramePr>
        <p:xfrm>
          <a:off x="228600" y="2563515"/>
          <a:ext cx="8533920" cy="1855200"/>
        </p:xfrm>
        <a:graphic>
          <a:graphicData uri="http://schemas.openxmlformats.org/presentationml/2006/ole">
            <mc:AlternateContent xmlns:mc="http://schemas.openxmlformats.org/markup-compatibility/2006">
              <mc:Choice xmlns:v="urn:schemas-microsoft-com:vml" Requires="v">
                <p:oleObj spid="_x0000_s45080" name="Equation" r:id="rId4" imgW="4089240" imgH="888840" progId="Equation.DSMT4">
                  <p:embed/>
                </p:oleObj>
              </mc:Choice>
              <mc:Fallback>
                <p:oleObj name="Equation" r:id="rId4" imgW="4089240" imgH="888840" progId="Equation.DSMT4">
                  <p:embed/>
                  <p:pic>
                    <p:nvPicPr>
                      <p:cNvPr id="0" name=""/>
                      <p:cNvPicPr/>
                      <p:nvPr/>
                    </p:nvPicPr>
                    <p:blipFill>
                      <a:blip r:embed="rId5"/>
                      <a:stretch>
                        <a:fillRect/>
                      </a:stretch>
                    </p:blipFill>
                    <p:spPr>
                      <a:xfrm>
                        <a:off x="228600" y="2563515"/>
                        <a:ext cx="8533920" cy="185520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5C7B69E7-C2B7-439B-B67B-6D05BDE69F30}"/>
              </a:ext>
            </a:extLst>
          </p:cNvPr>
          <p:cNvSpPr txBox="1"/>
          <p:nvPr/>
        </p:nvSpPr>
        <p:spPr>
          <a:xfrm>
            <a:off x="228600" y="990600"/>
            <a:ext cx="4572000" cy="830997"/>
          </a:xfrm>
          <a:prstGeom prst="rect">
            <a:avLst/>
          </a:prstGeom>
          <a:noFill/>
        </p:spPr>
        <p:txBody>
          <a:bodyPr wrap="square" rtlCol="0">
            <a:spAutoFit/>
          </a:bodyPr>
          <a:lstStyle/>
          <a:p>
            <a:r>
              <a:rPr lang="en-US" sz="2400" dirty="0">
                <a:latin typeface="+mj-lt"/>
              </a:rPr>
              <a:t>Example “hypersphere” for three dimensions --</a:t>
            </a:r>
          </a:p>
        </p:txBody>
      </p:sp>
    </p:spTree>
    <p:extLst>
      <p:ext uri="{BB962C8B-B14F-4D97-AF65-F5344CB8AC3E}">
        <p14:creationId xmlns:p14="http://schemas.microsoft.com/office/powerpoint/2010/main" val="3077591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2C6738-1B96-4AE5-B434-C8CF3335CD0A}"/>
              </a:ext>
            </a:extLst>
          </p:cNvPr>
          <p:cNvSpPr>
            <a:spLocks noGrp="1"/>
          </p:cNvSpPr>
          <p:nvPr>
            <p:ph type="dt" sz="half" idx="10"/>
          </p:nvPr>
        </p:nvSpPr>
        <p:spPr/>
        <p:txBody>
          <a:bodyPr/>
          <a:lstStyle/>
          <a:p>
            <a:r>
              <a:rPr lang="en-US"/>
              <a:t>2/12/2021</a:t>
            </a:r>
            <a:endParaRPr lang="en-US" dirty="0"/>
          </a:p>
        </p:txBody>
      </p:sp>
      <p:sp>
        <p:nvSpPr>
          <p:cNvPr id="3" name="Footer Placeholder 2">
            <a:extLst>
              <a:ext uri="{FF2B5EF4-FFF2-40B4-BE49-F238E27FC236}">
                <a16:creationId xmlns:a16="http://schemas.microsoft.com/office/drawing/2014/main" id="{73DC5D62-1D46-4916-B298-D1A4193FD80D}"/>
              </a:ext>
            </a:extLst>
          </p:cNvPr>
          <p:cNvSpPr>
            <a:spLocks noGrp="1"/>
          </p:cNvSpPr>
          <p:nvPr>
            <p:ph type="ftr" sz="quarter" idx="11"/>
          </p:nvPr>
        </p:nvSpPr>
        <p:spPr/>
        <p:txBody>
          <a:bodyPr/>
          <a:lstStyle/>
          <a:p>
            <a:r>
              <a:rPr lang="en-US"/>
              <a:t>PHY 341/641  Spring 2021 -- Lecture 8</a:t>
            </a:r>
            <a:endParaRPr lang="en-US" dirty="0"/>
          </a:p>
        </p:txBody>
      </p:sp>
      <p:sp>
        <p:nvSpPr>
          <p:cNvPr id="4" name="Slide Number Placeholder 3">
            <a:extLst>
              <a:ext uri="{FF2B5EF4-FFF2-40B4-BE49-F238E27FC236}">
                <a16:creationId xmlns:a16="http://schemas.microsoft.com/office/drawing/2014/main" id="{1A86E0D9-4E04-44A5-8933-FA1C150352A4}"/>
              </a:ext>
            </a:extLst>
          </p:cNvPr>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a:extLst>
              <a:ext uri="{FF2B5EF4-FFF2-40B4-BE49-F238E27FC236}">
                <a16:creationId xmlns:a16="http://schemas.microsoft.com/office/drawing/2014/main" id="{877DE10D-3062-4BC6-8E77-587D3DF43316}"/>
              </a:ext>
            </a:extLst>
          </p:cNvPr>
          <p:cNvGraphicFramePr>
            <a:graphicFrameLocks noChangeAspect="1"/>
          </p:cNvGraphicFramePr>
          <p:nvPr>
            <p:extLst>
              <p:ext uri="{D42A27DB-BD31-4B8C-83A1-F6EECF244321}">
                <p14:modId xmlns:p14="http://schemas.microsoft.com/office/powerpoint/2010/main" val="2737190430"/>
              </p:ext>
            </p:extLst>
          </p:nvPr>
        </p:nvGraphicFramePr>
        <p:xfrm>
          <a:off x="625122" y="1524000"/>
          <a:ext cx="7454900" cy="2117725"/>
        </p:xfrm>
        <a:graphic>
          <a:graphicData uri="http://schemas.openxmlformats.org/presentationml/2006/ole">
            <mc:AlternateContent xmlns:mc="http://schemas.openxmlformats.org/markup-compatibility/2006">
              <mc:Choice xmlns:v="urn:schemas-microsoft-com:vml" Requires="v">
                <p:oleObj spid="_x0000_s42033" name="Equation" r:id="rId3" imgW="4114800" imgH="1168200" progId="Equation.DSMT4">
                  <p:embed/>
                </p:oleObj>
              </mc:Choice>
              <mc:Fallback>
                <p:oleObj name="Equation" r:id="rId3" imgW="4114800" imgH="1168200" progId="Equation.DSMT4">
                  <p:embed/>
                  <p:pic>
                    <p:nvPicPr>
                      <p:cNvPr id="9" name="Object 8">
                        <a:extLst>
                          <a:ext uri="{FF2B5EF4-FFF2-40B4-BE49-F238E27FC236}">
                            <a16:creationId xmlns:a16="http://schemas.microsoft.com/office/drawing/2014/main" id="{BDCFBB46-4255-4B3C-9251-B7939040F6A5}"/>
                          </a:ext>
                        </a:extLst>
                      </p:cNvPr>
                      <p:cNvPicPr/>
                      <p:nvPr/>
                    </p:nvPicPr>
                    <p:blipFill>
                      <a:blip r:embed="rId4"/>
                      <a:stretch>
                        <a:fillRect/>
                      </a:stretch>
                    </p:blipFill>
                    <p:spPr>
                      <a:xfrm>
                        <a:off x="625122" y="1524000"/>
                        <a:ext cx="7454900" cy="2117725"/>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0B5F07DC-D0F5-45E2-899B-D704404AB6E1}"/>
              </a:ext>
            </a:extLst>
          </p:cNvPr>
          <p:cNvSpPr txBox="1"/>
          <p:nvPr/>
        </p:nvSpPr>
        <p:spPr>
          <a:xfrm>
            <a:off x="152400" y="136525"/>
            <a:ext cx="7924800" cy="1200329"/>
          </a:xfrm>
          <a:prstGeom prst="rect">
            <a:avLst/>
          </a:prstGeom>
          <a:noFill/>
        </p:spPr>
        <p:txBody>
          <a:bodyPr wrap="square" rtlCol="0">
            <a:spAutoFit/>
          </a:bodyPr>
          <a:lstStyle/>
          <a:p>
            <a:r>
              <a:rPr lang="en-US" sz="2400" dirty="0">
                <a:latin typeface="+mj-lt"/>
              </a:rPr>
              <a:t>Other points to remember </a:t>
            </a:r>
          </a:p>
          <a:p>
            <a:pPr lvl="1"/>
            <a:r>
              <a:rPr lang="en-US" sz="2400" dirty="0">
                <a:latin typeface="+mj-lt"/>
              </a:rPr>
              <a:t>Basic ideas of probability theory  mean (average) value and variance.</a:t>
            </a:r>
          </a:p>
        </p:txBody>
      </p:sp>
      <p:graphicFrame>
        <p:nvGraphicFramePr>
          <p:cNvPr id="7" name="Object 6">
            <a:extLst>
              <a:ext uri="{FF2B5EF4-FFF2-40B4-BE49-F238E27FC236}">
                <a16:creationId xmlns:a16="http://schemas.microsoft.com/office/drawing/2014/main" id="{CC44300A-C1CF-40FA-85AE-87F1E08E4658}"/>
              </a:ext>
            </a:extLst>
          </p:cNvPr>
          <p:cNvGraphicFramePr>
            <a:graphicFrameLocks noChangeAspect="1"/>
          </p:cNvGraphicFramePr>
          <p:nvPr>
            <p:extLst>
              <p:ext uri="{D42A27DB-BD31-4B8C-83A1-F6EECF244321}">
                <p14:modId xmlns:p14="http://schemas.microsoft.com/office/powerpoint/2010/main" val="2234601559"/>
              </p:ext>
            </p:extLst>
          </p:nvPr>
        </p:nvGraphicFramePr>
        <p:xfrm>
          <a:off x="625122" y="4051479"/>
          <a:ext cx="7682909" cy="2117725"/>
        </p:xfrm>
        <a:graphic>
          <a:graphicData uri="http://schemas.openxmlformats.org/presentationml/2006/ole">
            <mc:AlternateContent xmlns:mc="http://schemas.openxmlformats.org/markup-compatibility/2006">
              <mc:Choice xmlns:v="urn:schemas-microsoft-com:vml" Requires="v">
                <p:oleObj spid="_x0000_s42034" name="Equation" r:id="rId5" imgW="3962160" imgH="1091880" progId="Equation.DSMT4">
                  <p:embed/>
                </p:oleObj>
              </mc:Choice>
              <mc:Fallback>
                <p:oleObj name="Equation" r:id="rId5" imgW="3962160" imgH="1091880" progId="Equation.DSMT4">
                  <p:embed/>
                  <p:pic>
                    <p:nvPicPr>
                      <p:cNvPr id="0" name=""/>
                      <p:cNvPicPr/>
                      <p:nvPr/>
                    </p:nvPicPr>
                    <p:blipFill>
                      <a:blip r:embed="rId6"/>
                      <a:stretch>
                        <a:fillRect/>
                      </a:stretch>
                    </p:blipFill>
                    <p:spPr>
                      <a:xfrm>
                        <a:off x="625122" y="4051479"/>
                        <a:ext cx="7682909" cy="2117725"/>
                      </a:xfrm>
                      <a:prstGeom prst="rect">
                        <a:avLst/>
                      </a:prstGeom>
                    </p:spPr>
                  </p:pic>
                </p:oleObj>
              </mc:Fallback>
            </mc:AlternateContent>
          </a:graphicData>
        </a:graphic>
      </p:graphicFrame>
    </p:spTree>
    <p:extLst>
      <p:ext uri="{BB962C8B-B14F-4D97-AF65-F5344CB8AC3E}">
        <p14:creationId xmlns:p14="http://schemas.microsoft.com/office/powerpoint/2010/main" val="2788531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B17B436-2D5A-4F92-9426-1A53F9B70D5B}"/>
              </a:ext>
            </a:extLst>
          </p:cNvPr>
          <p:cNvPicPr>
            <a:picLocks noChangeAspect="1"/>
          </p:cNvPicPr>
          <p:nvPr/>
        </p:nvPicPr>
        <p:blipFill>
          <a:blip r:embed="rId2"/>
          <a:stretch>
            <a:fillRect/>
          </a:stretch>
        </p:blipFill>
        <p:spPr>
          <a:xfrm>
            <a:off x="0" y="1120216"/>
            <a:ext cx="9144000" cy="4617568"/>
          </a:xfrm>
          <a:prstGeom prst="rect">
            <a:avLst/>
          </a:prstGeom>
        </p:spPr>
      </p:pic>
      <p:sp>
        <p:nvSpPr>
          <p:cNvPr id="6" name="Rectangle 5">
            <a:extLst>
              <a:ext uri="{FF2B5EF4-FFF2-40B4-BE49-F238E27FC236}">
                <a16:creationId xmlns:a16="http://schemas.microsoft.com/office/drawing/2014/main" id="{9FC859EB-D31F-4DB3-B0F3-5C029A575D13}"/>
              </a:ext>
            </a:extLst>
          </p:cNvPr>
          <p:cNvSpPr/>
          <p:nvPr/>
        </p:nvSpPr>
        <p:spPr>
          <a:xfrm>
            <a:off x="647700" y="3886200"/>
            <a:ext cx="7848600" cy="228600"/>
          </a:xfrm>
          <a:prstGeom prst="rect">
            <a:avLst/>
          </a:prstGeom>
          <a:solidFill>
            <a:srgbClr val="DA32AA">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9FDF82E3-8190-4BCE-B2CD-5224AA9AC4AE}"/>
              </a:ext>
            </a:extLst>
          </p:cNvPr>
          <p:cNvSpPr>
            <a:spLocks noGrp="1"/>
          </p:cNvSpPr>
          <p:nvPr>
            <p:ph type="dt" sz="half" idx="10"/>
          </p:nvPr>
        </p:nvSpPr>
        <p:spPr/>
        <p:txBody>
          <a:bodyPr/>
          <a:lstStyle/>
          <a:p>
            <a:r>
              <a:rPr lang="en-US"/>
              <a:t>2/12/2021</a:t>
            </a:r>
            <a:endParaRPr lang="en-US" dirty="0"/>
          </a:p>
        </p:txBody>
      </p:sp>
      <p:sp>
        <p:nvSpPr>
          <p:cNvPr id="8" name="Footer Placeholder 7">
            <a:extLst>
              <a:ext uri="{FF2B5EF4-FFF2-40B4-BE49-F238E27FC236}">
                <a16:creationId xmlns:a16="http://schemas.microsoft.com/office/drawing/2014/main" id="{3076C047-264C-47A3-B938-4A71F94A6F8F}"/>
              </a:ext>
            </a:extLst>
          </p:cNvPr>
          <p:cNvSpPr>
            <a:spLocks noGrp="1"/>
          </p:cNvSpPr>
          <p:nvPr>
            <p:ph type="ftr" sz="quarter" idx="11"/>
          </p:nvPr>
        </p:nvSpPr>
        <p:spPr/>
        <p:txBody>
          <a:bodyPr/>
          <a:lstStyle/>
          <a:p>
            <a:r>
              <a:rPr lang="en-US"/>
              <a:t>PHY 341/641  Spring 2021 -- Lecture 8</a:t>
            </a:r>
            <a:endParaRPr lang="en-US" dirty="0"/>
          </a:p>
        </p:txBody>
      </p:sp>
      <p:sp>
        <p:nvSpPr>
          <p:cNvPr id="9" name="Slide Number Placeholder 8">
            <a:extLst>
              <a:ext uri="{FF2B5EF4-FFF2-40B4-BE49-F238E27FC236}">
                <a16:creationId xmlns:a16="http://schemas.microsoft.com/office/drawing/2014/main" id="{ED6655A1-58F3-473C-9924-F5CC7495CD19}"/>
              </a:ext>
            </a:extLst>
          </p:cNvPr>
          <p:cNvSpPr>
            <a:spLocks noGrp="1"/>
          </p:cNvSpPr>
          <p:nvPr>
            <p:ph type="sldNum" sz="quarter" idx="12"/>
          </p:nvPr>
        </p:nvSpPr>
        <p:spPr/>
        <p:txBody>
          <a:bodyPr/>
          <a:lstStyle/>
          <a:p>
            <a:fld id="{CE368B07-CEBF-4C80-90AF-53B34FA04CF3}" type="slidenum">
              <a:rPr lang="en-US" smtClean="0"/>
              <a:t>2</a:t>
            </a:fld>
            <a:endParaRPr lang="en-US" dirty="0"/>
          </a:p>
        </p:txBody>
      </p:sp>
    </p:spTree>
    <p:extLst>
      <p:ext uri="{BB962C8B-B14F-4D97-AF65-F5344CB8AC3E}">
        <p14:creationId xmlns:p14="http://schemas.microsoft.com/office/powerpoint/2010/main" val="423849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C6BA5F4-C287-4CD2-82D5-81406062AB3B}"/>
              </a:ext>
            </a:extLst>
          </p:cNvPr>
          <p:cNvSpPr txBox="1"/>
          <p:nvPr/>
        </p:nvSpPr>
        <p:spPr>
          <a:xfrm>
            <a:off x="533400" y="304800"/>
            <a:ext cx="8153400" cy="5632311"/>
          </a:xfrm>
          <a:prstGeom prst="rect">
            <a:avLst/>
          </a:prstGeom>
          <a:noFill/>
        </p:spPr>
        <p:txBody>
          <a:bodyPr wrap="square" rtlCol="0">
            <a:spAutoFit/>
          </a:bodyPr>
          <a:lstStyle/>
          <a:p>
            <a:r>
              <a:rPr lang="en-US" sz="2400" dirty="0"/>
              <a:t>Some ideas about the second law of thermodynamics</a:t>
            </a:r>
          </a:p>
          <a:p>
            <a:endParaRPr lang="en-US" sz="2400" dirty="0"/>
          </a:p>
          <a:p>
            <a:pPr marL="342900" indent="-342900">
              <a:buFont typeface="Arial" pitchFamily="34" charset="0"/>
              <a:buChar char="•"/>
            </a:pPr>
            <a:r>
              <a:rPr lang="en-US" sz="2400" b="1" dirty="0"/>
              <a:t>Kelvin-Planck</a:t>
            </a:r>
            <a:r>
              <a:rPr lang="en-US" sz="2400" dirty="0"/>
              <a:t>: It is impossible to construct an engine which, operation in a cycle, will produce no other effect than the extraction of energy from a reservoir and the performance of an equivalent amount of work.</a:t>
            </a:r>
          </a:p>
          <a:p>
            <a:pPr marL="342900" indent="-342900">
              <a:buFont typeface="Arial" pitchFamily="34" charset="0"/>
              <a:buChar char="•"/>
            </a:pPr>
            <a:r>
              <a:rPr lang="en-US" sz="2400" b="1" dirty="0" err="1"/>
              <a:t>Clausius</a:t>
            </a:r>
            <a:r>
              <a:rPr lang="en-US" sz="2400" dirty="0"/>
              <a:t>: No process is possible whose sole result is cooling a colder body and heating a hotter body.</a:t>
            </a:r>
          </a:p>
          <a:p>
            <a:pPr marL="342900" indent="-342900">
              <a:buFont typeface="Arial" pitchFamily="34" charset="0"/>
              <a:buChar char="•"/>
            </a:pPr>
            <a:r>
              <a:rPr lang="en-US" sz="2400" b="1" dirty="0" err="1"/>
              <a:t>Gould-Tobochnik</a:t>
            </a:r>
            <a:r>
              <a:rPr lang="en-US" sz="2400" dirty="0" err="1"/>
              <a:t>:There</a:t>
            </a:r>
            <a:r>
              <a:rPr lang="en-US" sz="2400" dirty="0"/>
              <a:t> exists an additive function of state known as the entropy S that can never decrease in an isolated system. </a:t>
            </a:r>
          </a:p>
          <a:p>
            <a:pPr marL="342900" indent="-342900">
              <a:buFont typeface="Arial" pitchFamily="34" charset="0"/>
              <a:buChar char="•"/>
            </a:pPr>
            <a:r>
              <a:rPr lang="en-US" sz="2400" b="1" dirty="0" err="1"/>
              <a:t>Schoeder</a:t>
            </a:r>
            <a:r>
              <a:rPr lang="en-US" sz="2400" b="1" dirty="0"/>
              <a:t>: </a:t>
            </a:r>
            <a:r>
              <a:rPr lang="en-US" sz="2400" dirty="0"/>
              <a:t>Any large system in equilibrium will be found in the microstate with the greatest multiplicity (aside from fluctuations that are normally too small to measure.)</a:t>
            </a:r>
            <a:endParaRPr lang="en-US" sz="2400" b="1" dirty="0"/>
          </a:p>
        </p:txBody>
      </p:sp>
      <p:sp>
        <p:nvSpPr>
          <p:cNvPr id="6" name="Date Placeholder 5">
            <a:extLst>
              <a:ext uri="{FF2B5EF4-FFF2-40B4-BE49-F238E27FC236}">
                <a16:creationId xmlns:a16="http://schemas.microsoft.com/office/drawing/2014/main" id="{FA222D9F-D88C-43AA-8BAF-9410855DFE14}"/>
              </a:ext>
            </a:extLst>
          </p:cNvPr>
          <p:cNvSpPr>
            <a:spLocks noGrp="1"/>
          </p:cNvSpPr>
          <p:nvPr>
            <p:ph type="dt" sz="half" idx="10"/>
          </p:nvPr>
        </p:nvSpPr>
        <p:spPr/>
        <p:txBody>
          <a:bodyPr/>
          <a:lstStyle/>
          <a:p>
            <a:r>
              <a:rPr lang="en-US"/>
              <a:t>2/12/2021</a:t>
            </a:r>
            <a:endParaRPr lang="en-US" dirty="0"/>
          </a:p>
        </p:txBody>
      </p:sp>
      <p:sp>
        <p:nvSpPr>
          <p:cNvPr id="7" name="Footer Placeholder 6">
            <a:extLst>
              <a:ext uri="{FF2B5EF4-FFF2-40B4-BE49-F238E27FC236}">
                <a16:creationId xmlns:a16="http://schemas.microsoft.com/office/drawing/2014/main" id="{740B23F6-9122-4E78-931E-1438CAF158E1}"/>
              </a:ext>
            </a:extLst>
          </p:cNvPr>
          <p:cNvSpPr>
            <a:spLocks noGrp="1"/>
          </p:cNvSpPr>
          <p:nvPr>
            <p:ph type="ftr" sz="quarter" idx="11"/>
          </p:nvPr>
        </p:nvSpPr>
        <p:spPr/>
        <p:txBody>
          <a:bodyPr/>
          <a:lstStyle/>
          <a:p>
            <a:r>
              <a:rPr lang="en-US"/>
              <a:t>PHY 341/641  Spring 2021 -- Lecture 8</a:t>
            </a:r>
            <a:endParaRPr lang="en-US" dirty="0"/>
          </a:p>
        </p:txBody>
      </p:sp>
      <p:sp>
        <p:nvSpPr>
          <p:cNvPr id="8" name="Slide Number Placeholder 7">
            <a:extLst>
              <a:ext uri="{FF2B5EF4-FFF2-40B4-BE49-F238E27FC236}">
                <a16:creationId xmlns:a16="http://schemas.microsoft.com/office/drawing/2014/main" id="{A110C704-0039-43D3-927E-9A4FC0E1B6D1}"/>
              </a:ext>
            </a:extLst>
          </p:cNvPr>
          <p:cNvSpPr>
            <a:spLocks noGrp="1"/>
          </p:cNvSpPr>
          <p:nvPr>
            <p:ph type="sldNum" sz="quarter" idx="12"/>
          </p:nvPr>
        </p:nvSpPr>
        <p:spPr/>
        <p:txBody>
          <a:bodyPr/>
          <a:lstStyle/>
          <a:p>
            <a:fld id="{CE368B07-CEBF-4C80-90AF-53B34FA04CF3}" type="slidenum">
              <a:rPr lang="en-US" smtClean="0"/>
              <a:t>20</a:t>
            </a:fld>
            <a:endParaRPr lang="en-US" dirty="0"/>
          </a:p>
        </p:txBody>
      </p:sp>
    </p:spTree>
    <p:extLst>
      <p:ext uri="{BB962C8B-B14F-4D97-AF65-F5344CB8AC3E}">
        <p14:creationId xmlns:p14="http://schemas.microsoft.com/office/powerpoint/2010/main" val="4190123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F4629F-BAED-4062-8B52-43D3826A7B49}"/>
              </a:ext>
            </a:extLst>
          </p:cNvPr>
          <p:cNvSpPr>
            <a:spLocks noGrp="1"/>
          </p:cNvSpPr>
          <p:nvPr>
            <p:ph type="dt" sz="half" idx="10"/>
          </p:nvPr>
        </p:nvSpPr>
        <p:spPr/>
        <p:txBody>
          <a:bodyPr/>
          <a:lstStyle/>
          <a:p>
            <a:r>
              <a:rPr lang="en-US"/>
              <a:t>2/12/2021</a:t>
            </a:r>
            <a:endParaRPr lang="en-US" dirty="0"/>
          </a:p>
        </p:txBody>
      </p:sp>
      <p:sp>
        <p:nvSpPr>
          <p:cNvPr id="3" name="Footer Placeholder 2">
            <a:extLst>
              <a:ext uri="{FF2B5EF4-FFF2-40B4-BE49-F238E27FC236}">
                <a16:creationId xmlns:a16="http://schemas.microsoft.com/office/drawing/2014/main" id="{DB9EE0FB-7CB6-4691-A834-75519DD3663F}"/>
              </a:ext>
            </a:extLst>
          </p:cNvPr>
          <p:cNvSpPr>
            <a:spLocks noGrp="1"/>
          </p:cNvSpPr>
          <p:nvPr>
            <p:ph type="ftr" sz="quarter" idx="11"/>
          </p:nvPr>
        </p:nvSpPr>
        <p:spPr/>
        <p:txBody>
          <a:bodyPr/>
          <a:lstStyle/>
          <a:p>
            <a:r>
              <a:rPr lang="en-US"/>
              <a:t>PHY 341/641  Spring 2021 -- Lecture 8</a:t>
            </a:r>
            <a:endParaRPr lang="en-US" dirty="0"/>
          </a:p>
        </p:txBody>
      </p:sp>
      <p:sp>
        <p:nvSpPr>
          <p:cNvPr id="4" name="Slide Number Placeholder 3">
            <a:extLst>
              <a:ext uri="{FF2B5EF4-FFF2-40B4-BE49-F238E27FC236}">
                <a16:creationId xmlns:a16="http://schemas.microsoft.com/office/drawing/2014/main" id="{8A288125-2A35-4192-B91B-5F6139E51D53}"/>
              </a:ext>
            </a:extLst>
          </p:cNvPr>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a:extLst>
              <a:ext uri="{FF2B5EF4-FFF2-40B4-BE49-F238E27FC236}">
                <a16:creationId xmlns:a16="http://schemas.microsoft.com/office/drawing/2014/main" id="{C1357CE5-86DA-4DB8-B0AB-022974B7FD81}"/>
              </a:ext>
            </a:extLst>
          </p:cNvPr>
          <p:cNvSpPr txBox="1"/>
          <p:nvPr/>
        </p:nvSpPr>
        <p:spPr>
          <a:xfrm>
            <a:off x="533400" y="304800"/>
            <a:ext cx="7620000" cy="1200329"/>
          </a:xfrm>
          <a:prstGeom prst="rect">
            <a:avLst/>
          </a:prstGeom>
          <a:noFill/>
        </p:spPr>
        <p:txBody>
          <a:bodyPr wrap="square" rtlCol="0">
            <a:spAutoFit/>
          </a:bodyPr>
          <a:lstStyle/>
          <a:p>
            <a:r>
              <a:rPr lang="en-US" sz="2400" dirty="0">
                <a:latin typeface="+mj-lt"/>
              </a:rPr>
              <a:t>Up to now, we have focused on describing a single isolated sample.   What happens when we have 2 samples that are somehow  related to </a:t>
            </a:r>
            <a:r>
              <a:rPr lang="en-US" sz="2400" dirty="0" err="1">
                <a:latin typeface="+mj-lt"/>
              </a:rPr>
              <a:t>eachother</a:t>
            </a:r>
            <a:r>
              <a:rPr lang="en-US" sz="2400" dirty="0">
                <a:latin typeface="+mj-lt"/>
              </a:rPr>
              <a:t>?</a:t>
            </a:r>
          </a:p>
        </p:txBody>
      </p:sp>
      <p:pic>
        <p:nvPicPr>
          <p:cNvPr id="6" name="Picture 5">
            <a:extLst>
              <a:ext uri="{FF2B5EF4-FFF2-40B4-BE49-F238E27FC236}">
                <a16:creationId xmlns:a16="http://schemas.microsoft.com/office/drawing/2014/main" id="{3A0555FC-146D-451A-B582-5D1EC23603B9}"/>
              </a:ext>
            </a:extLst>
          </p:cNvPr>
          <p:cNvPicPr>
            <a:picLocks noChangeAspect="1"/>
          </p:cNvPicPr>
          <p:nvPr/>
        </p:nvPicPr>
        <p:blipFill>
          <a:blip r:embed="rId3"/>
          <a:stretch>
            <a:fillRect/>
          </a:stretch>
        </p:blipFill>
        <p:spPr>
          <a:xfrm>
            <a:off x="371475" y="1833562"/>
            <a:ext cx="8401050" cy="3190875"/>
          </a:xfrm>
          <a:prstGeom prst="rect">
            <a:avLst/>
          </a:prstGeom>
        </p:spPr>
      </p:pic>
      <p:graphicFrame>
        <p:nvGraphicFramePr>
          <p:cNvPr id="7" name="Object 6">
            <a:extLst>
              <a:ext uri="{FF2B5EF4-FFF2-40B4-BE49-F238E27FC236}">
                <a16:creationId xmlns:a16="http://schemas.microsoft.com/office/drawing/2014/main" id="{78B9A141-4A05-438A-B3E2-087907FB4A79}"/>
              </a:ext>
            </a:extLst>
          </p:cNvPr>
          <p:cNvGraphicFramePr>
            <a:graphicFrameLocks noChangeAspect="1"/>
          </p:cNvGraphicFramePr>
          <p:nvPr>
            <p:extLst>
              <p:ext uri="{D42A27DB-BD31-4B8C-83A1-F6EECF244321}">
                <p14:modId xmlns:p14="http://schemas.microsoft.com/office/powerpoint/2010/main" val="1664014941"/>
              </p:ext>
            </p:extLst>
          </p:nvPr>
        </p:nvGraphicFramePr>
        <p:xfrm>
          <a:off x="2074863" y="5056188"/>
          <a:ext cx="4433887" cy="1497012"/>
        </p:xfrm>
        <a:graphic>
          <a:graphicData uri="http://schemas.openxmlformats.org/presentationml/2006/ole">
            <mc:AlternateContent xmlns:mc="http://schemas.openxmlformats.org/markup-compatibility/2006">
              <mc:Choice xmlns:v="urn:schemas-microsoft-com:vml" Requires="v">
                <p:oleObj spid="_x0000_s46086" name="Equation" r:id="rId4" imgW="1955520" imgH="660240" progId="Equation.DSMT4">
                  <p:embed/>
                </p:oleObj>
              </mc:Choice>
              <mc:Fallback>
                <p:oleObj name="Equation" r:id="rId4" imgW="1955520" imgH="660240" progId="Equation.DSMT4">
                  <p:embed/>
                  <p:pic>
                    <p:nvPicPr>
                      <p:cNvPr id="0" name=""/>
                      <p:cNvPicPr/>
                      <p:nvPr/>
                    </p:nvPicPr>
                    <p:blipFill>
                      <a:blip r:embed="rId5"/>
                      <a:stretch>
                        <a:fillRect/>
                      </a:stretch>
                    </p:blipFill>
                    <p:spPr>
                      <a:xfrm>
                        <a:off x="2074863" y="5056188"/>
                        <a:ext cx="4433887" cy="1497012"/>
                      </a:xfrm>
                      <a:prstGeom prst="rect">
                        <a:avLst/>
                      </a:prstGeom>
                    </p:spPr>
                  </p:pic>
                </p:oleObj>
              </mc:Fallback>
            </mc:AlternateContent>
          </a:graphicData>
        </a:graphic>
      </p:graphicFrame>
    </p:spTree>
    <p:extLst>
      <p:ext uri="{BB962C8B-B14F-4D97-AF65-F5344CB8AC3E}">
        <p14:creationId xmlns:p14="http://schemas.microsoft.com/office/powerpoint/2010/main" val="3075507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051FB3-CA0B-4479-839B-00CEBD8CCEBF}"/>
              </a:ext>
            </a:extLst>
          </p:cNvPr>
          <p:cNvSpPr>
            <a:spLocks noGrp="1"/>
          </p:cNvSpPr>
          <p:nvPr>
            <p:ph type="dt" sz="half" idx="10"/>
          </p:nvPr>
        </p:nvSpPr>
        <p:spPr/>
        <p:txBody>
          <a:bodyPr/>
          <a:lstStyle/>
          <a:p>
            <a:r>
              <a:rPr lang="en-US"/>
              <a:t>2/12/2021</a:t>
            </a:r>
            <a:endParaRPr lang="en-US" dirty="0"/>
          </a:p>
        </p:txBody>
      </p:sp>
      <p:sp>
        <p:nvSpPr>
          <p:cNvPr id="3" name="Footer Placeholder 2">
            <a:extLst>
              <a:ext uri="{FF2B5EF4-FFF2-40B4-BE49-F238E27FC236}">
                <a16:creationId xmlns:a16="http://schemas.microsoft.com/office/drawing/2014/main" id="{F5F10871-53D8-45D1-9416-332FD087F431}"/>
              </a:ext>
            </a:extLst>
          </p:cNvPr>
          <p:cNvSpPr>
            <a:spLocks noGrp="1"/>
          </p:cNvSpPr>
          <p:nvPr>
            <p:ph type="ftr" sz="quarter" idx="11"/>
          </p:nvPr>
        </p:nvSpPr>
        <p:spPr/>
        <p:txBody>
          <a:bodyPr/>
          <a:lstStyle/>
          <a:p>
            <a:r>
              <a:rPr lang="en-US"/>
              <a:t>PHY 341/641  Spring 2021 -- Lecture 8</a:t>
            </a:r>
            <a:endParaRPr lang="en-US" dirty="0"/>
          </a:p>
        </p:txBody>
      </p:sp>
      <p:sp>
        <p:nvSpPr>
          <p:cNvPr id="4" name="Slide Number Placeholder 3">
            <a:extLst>
              <a:ext uri="{FF2B5EF4-FFF2-40B4-BE49-F238E27FC236}">
                <a16:creationId xmlns:a16="http://schemas.microsoft.com/office/drawing/2014/main" id="{83051634-5A65-4903-A158-3EBAE299A5DF}"/>
              </a:ext>
            </a:extLst>
          </p:cNvPr>
          <p:cNvSpPr>
            <a:spLocks noGrp="1"/>
          </p:cNvSpPr>
          <p:nvPr>
            <p:ph type="sldNum" sz="quarter" idx="12"/>
          </p:nvPr>
        </p:nvSpPr>
        <p:spPr/>
        <p:txBody>
          <a:bodyPr/>
          <a:lstStyle/>
          <a:p>
            <a:fld id="{CE368B07-CEBF-4C80-90AF-53B34FA04CF3}" type="slidenum">
              <a:rPr lang="en-US" smtClean="0"/>
              <a:t>22</a:t>
            </a:fld>
            <a:endParaRPr lang="en-US" dirty="0"/>
          </a:p>
        </p:txBody>
      </p:sp>
      <p:pic>
        <p:nvPicPr>
          <p:cNvPr id="5" name="Picture 4">
            <a:extLst>
              <a:ext uri="{FF2B5EF4-FFF2-40B4-BE49-F238E27FC236}">
                <a16:creationId xmlns:a16="http://schemas.microsoft.com/office/drawing/2014/main" id="{A21B00F2-A9A9-4DD1-BFAF-94B83BD64A00}"/>
              </a:ext>
            </a:extLst>
          </p:cNvPr>
          <p:cNvPicPr>
            <a:picLocks noChangeAspect="1"/>
          </p:cNvPicPr>
          <p:nvPr/>
        </p:nvPicPr>
        <p:blipFill>
          <a:blip r:embed="rId2"/>
          <a:stretch>
            <a:fillRect/>
          </a:stretch>
        </p:blipFill>
        <p:spPr>
          <a:xfrm>
            <a:off x="257175" y="1509712"/>
            <a:ext cx="8629650" cy="3838575"/>
          </a:xfrm>
          <a:prstGeom prst="rect">
            <a:avLst/>
          </a:prstGeom>
        </p:spPr>
      </p:pic>
      <p:sp>
        <p:nvSpPr>
          <p:cNvPr id="6" name="TextBox 5">
            <a:extLst>
              <a:ext uri="{FF2B5EF4-FFF2-40B4-BE49-F238E27FC236}">
                <a16:creationId xmlns:a16="http://schemas.microsoft.com/office/drawing/2014/main" id="{B115CD39-8EA2-4354-8A2E-5435A3FC4522}"/>
              </a:ext>
            </a:extLst>
          </p:cNvPr>
          <p:cNvSpPr txBox="1"/>
          <p:nvPr/>
        </p:nvSpPr>
        <p:spPr>
          <a:xfrm>
            <a:off x="228600" y="304800"/>
            <a:ext cx="7848600" cy="461665"/>
          </a:xfrm>
          <a:prstGeom prst="rect">
            <a:avLst/>
          </a:prstGeom>
          <a:noFill/>
        </p:spPr>
        <p:txBody>
          <a:bodyPr wrap="square" rtlCol="0">
            <a:spAutoFit/>
          </a:bodyPr>
          <a:lstStyle/>
          <a:p>
            <a:r>
              <a:rPr lang="en-US" sz="2400" dirty="0">
                <a:latin typeface="+mj-lt"/>
              </a:rPr>
              <a:t>Mixing of two gases, initially partitioned --</a:t>
            </a:r>
          </a:p>
        </p:txBody>
      </p:sp>
    </p:spTree>
    <p:extLst>
      <p:ext uri="{BB962C8B-B14F-4D97-AF65-F5344CB8AC3E}">
        <p14:creationId xmlns:p14="http://schemas.microsoft.com/office/powerpoint/2010/main" val="3943734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F27FEDF-5D9D-4156-850D-E36138C828FE}"/>
              </a:ext>
            </a:extLst>
          </p:cNvPr>
          <p:cNvSpPr txBox="1"/>
          <p:nvPr/>
        </p:nvSpPr>
        <p:spPr>
          <a:xfrm>
            <a:off x="-5644" y="0"/>
            <a:ext cx="9073444" cy="7417415"/>
          </a:xfrm>
          <a:prstGeom prst="rect">
            <a:avLst/>
          </a:prstGeom>
          <a:noFill/>
        </p:spPr>
        <p:txBody>
          <a:bodyPr wrap="square" rtlCol="0">
            <a:spAutoFit/>
          </a:bodyPr>
          <a:lstStyle/>
          <a:p>
            <a:r>
              <a:rPr lang="en-US" sz="2400" dirty="0">
                <a:latin typeface="+mj-lt"/>
              </a:rPr>
              <a:t>Your questions –   Including some from last time --</a:t>
            </a:r>
          </a:p>
          <a:p>
            <a:r>
              <a:rPr lang="en-US" sz="2400" dirty="0">
                <a:latin typeface="+mj-lt"/>
              </a:rPr>
              <a:t>From Kristen -- </a:t>
            </a:r>
            <a:r>
              <a:rPr lang="en-US" dirty="0"/>
              <a:t>Could we discuss what we would use equation 2.41 in, is it important we know how to derive it or will we be given the values of the variables in the equation? I am confused when the book talks about free expansion what they mean by "we have manufactured new entropy, right here on the spot". How can you manufacture new entropy? Why is it important to know the </a:t>
            </a:r>
            <a:r>
              <a:rPr lang="en-US" dirty="0" err="1"/>
              <a:t>macrostate</a:t>
            </a:r>
            <a:r>
              <a:rPr lang="en-US" dirty="0"/>
              <a:t> multiplicity versus the microstate multiplicity?  Why can you use the multiplicity to determine the entropy, what is this really telling us about how they are related?  In the lecture from Wednesday, slide 21, why at the top is kB not multiplied by N but at the bottom it is?</a:t>
            </a:r>
          </a:p>
          <a:p>
            <a:br>
              <a:rPr lang="en-US" dirty="0"/>
            </a:br>
            <a:r>
              <a:rPr lang="en-US" sz="2400" dirty="0"/>
              <a:t>From Parker -- </a:t>
            </a:r>
            <a:r>
              <a:rPr lang="en-US" dirty="0"/>
              <a:t>The second law of thermodynamics states that the total entropy of the universe tends to increase, do we say it is not a fundamental law in one sense because of the probabilistic nature of it? The first law (that the change in internal energy is the work done on the system plus heat) is fundamental in the sense that it is a deterministic not probabilistic phenomenon. what sort of processed can be approximated as reversible on a macroscopic scale? Everyday life examples mostly, and why?</a:t>
            </a:r>
            <a:endParaRPr lang="en-US" sz="2400" dirty="0"/>
          </a:p>
          <a:p>
            <a:endParaRPr lang="en-US" sz="1400" dirty="0"/>
          </a:p>
          <a:p>
            <a:r>
              <a:rPr lang="en-US" sz="2400" dirty="0"/>
              <a:t>From Chao -- </a:t>
            </a:r>
            <a:r>
              <a:rPr lang="en-US" dirty="0"/>
              <a:t>Can you explain more on the relationship between multiplicity function and area of momentum hypersphere? What does the volume of momentums stand for, and while we can calculate it, why it can use </a:t>
            </a:r>
            <a:r>
              <a:rPr lang="en-US"/>
              <a:t>the area </a:t>
            </a:r>
            <a:r>
              <a:rPr lang="en-US" dirty="0"/>
              <a:t>of a hypersphere to stand for it?</a:t>
            </a:r>
          </a:p>
          <a:p>
            <a:br>
              <a:rPr lang="en-US" dirty="0"/>
            </a:br>
            <a:endParaRPr lang="en-US" dirty="0"/>
          </a:p>
          <a:p>
            <a:endParaRPr lang="en-US" sz="2400" dirty="0">
              <a:latin typeface="+mj-lt"/>
            </a:endParaRPr>
          </a:p>
        </p:txBody>
      </p:sp>
      <p:sp>
        <p:nvSpPr>
          <p:cNvPr id="6" name="Date Placeholder 5">
            <a:extLst>
              <a:ext uri="{FF2B5EF4-FFF2-40B4-BE49-F238E27FC236}">
                <a16:creationId xmlns:a16="http://schemas.microsoft.com/office/drawing/2014/main" id="{B3EB5E0B-F028-4DB5-B670-3018ACF57110}"/>
              </a:ext>
            </a:extLst>
          </p:cNvPr>
          <p:cNvSpPr>
            <a:spLocks noGrp="1"/>
          </p:cNvSpPr>
          <p:nvPr>
            <p:ph type="dt" sz="half" idx="10"/>
          </p:nvPr>
        </p:nvSpPr>
        <p:spPr/>
        <p:txBody>
          <a:bodyPr/>
          <a:lstStyle/>
          <a:p>
            <a:r>
              <a:rPr lang="en-US"/>
              <a:t>2/12/2021</a:t>
            </a:r>
            <a:endParaRPr lang="en-US" dirty="0"/>
          </a:p>
        </p:txBody>
      </p:sp>
      <p:sp>
        <p:nvSpPr>
          <p:cNvPr id="7" name="Footer Placeholder 6">
            <a:extLst>
              <a:ext uri="{FF2B5EF4-FFF2-40B4-BE49-F238E27FC236}">
                <a16:creationId xmlns:a16="http://schemas.microsoft.com/office/drawing/2014/main" id="{30E4A5D2-5A10-4F0F-878D-176258E14FE6}"/>
              </a:ext>
            </a:extLst>
          </p:cNvPr>
          <p:cNvSpPr>
            <a:spLocks noGrp="1"/>
          </p:cNvSpPr>
          <p:nvPr>
            <p:ph type="ftr" sz="quarter" idx="11"/>
          </p:nvPr>
        </p:nvSpPr>
        <p:spPr/>
        <p:txBody>
          <a:bodyPr/>
          <a:lstStyle/>
          <a:p>
            <a:r>
              <a:rPr lang="en-US"/>
              <a:t>PHY 341/641  Spring 2021 -- Lecture 8</a:t>
            </a:r>
            <a:endParaRPr lang="en-US" dirty="0"/>
          </a:p>
        </p:txBody>
      </p:sp>
      <p:sp>
        <p:nvSpPr>
          <p:cNvPr id="8" name="Slide Number Placeholder 7">
            <a:extLst>
              <a:ext uri="{FF2B5EF4-FFF2-40B4-BE49-F238E27FC236}">
                <a16:creationId xmlns:a16="http://schemas.microsoft.com/office/drawing/2014/main" id="{34FBCAEB-888D-45C5-85F2-41764EDEC719}"/>
              </a:ext>
            </a:extLst>
          </p:cNvPr>
          <p:cNvSpPr>
            <a:spLocks noGrp="1"/>
          </p:cNvSpPr>
          <p:nvPr>
            <p:ph type="sldNum" sz="quarter" idx="12"/>
          </p:nvPr>
        </p:nvSpPr>
        <p:spPr/>
        <p:txBody>
          <a:bodyPr/>
          <a:lstStyle/>
          <a:p>
            <a:fld id="{CE368B07-CEBF-4C80-90AF-53B34FA04CF3}" type="slidenum">
              <a:rPr lang="en-US" smtClean="0"/>
              <a:t>3</a:t>
            </a:fld>
            <a:endParaRPr lang="en-US" dirty="0"/>
          </a:p>
        </p:txBody>
      </p:sp>
    </p:spTree>
    <p:extLst>
      <p:ext uri="{BB962C8B-B14F-4D97-AF65-F5344CB8AC3E}">
        <p14:creationId xmlns:p14="http://schemas.microsoft.com/office/powerpoint/2010/main" val="250821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DAB478E-8166-4F8A-A153-EA3AA65C9B2F}"/>
              </a:ext>
            </a:extLst>
          </p:cNvPr>
          <p:cNvSpPr txBox="1"/>
          <p:nvPr/>
        </p:nvSpPr>
        <p:spPr>
          <a:xfrm>
            <a:off x="149578" y="-5644"/>
            <a:ext cx="8534400" cy="6894195"/>
          </a:xfrm>
          <a:prstGeom prst="rect">
            <a:avLst/>
          </a:prstGeom>
          <a:noFill/>
        </p:spPr>
        <p:txBody>
          <a:bodyPr wrap="square" rtlCol="0">
            <a:spAutoFit/>
          </a:bodyPr>
          <a:lstStyle/>
          <a:p>
            <a:r>
              <a:rPr lang="en-US" sz="2400" dirty="0"/>
              <a:t>From Rich </a:t>
            </a:r>
            <a:r>
              <a:rPr lang="en-US" sz="3200" dirty="0"/>
              <a:t>-- </a:t>
            </a:r>
            <a:r>
              <a:rPr lang="en-US" dirty="0"/>
              <a:t>How do you distinguish between reversible and irreversible processes? For example, wouldn't melting ice increase entropy yet this is still reversible? I am still confused how processes that create entropy are irreversible? For example, melting ice increases entropy but this is not irreversible? Similar to the first question, I know the formula for Gibb's Free Energy is G=H-TS. Does this show entropy can be converted to enthalpy, and does this violate the second law of thermodynamics?</a:t>
            </a:r>
          </a:p>
          <a:p>
            <a:r>
              <a:rPr lang="en-US" sz="2400" dirty="0"/>
              <a:t>From Annelise </a:t>
            </a:r>
            <a:r>
              <a:rPr lang="en-US" sz="3200" dirty="0"/>
              <a:t>-- </a:t>
            </a:r>
            <a:r>
              <a:rPr lang="en-US" dirty="0"/>
              <a:t>Why does heat flow from warm to cold if the warmer something is the more entropy it has?</a:t>
            </a:r>
          </a:p>
          <a:p>
            <a:r>
              <a:rPr lang="en-US" sz="2400" dirty="0"/>
              <a:t>From Michael </a:t>
            </a:r>
            <a:r>
              <a:rPr lang="en-US" sz="3200" dirty="0"/>
              <a:t>-- </a:t>
            </a:r>
            <a:r>
              <a:rPr lang="en-US" dirty="0"/>
              <a:t>Is the reason that entropy is always increasing is because the universe is constantly increasing? When calculating the multiplicity of a gas such as we did for our homework, is the radius we are using always going to be sqrt(2mU). If so why/why not?</a:t>
            </a:r>
          </a:p>
          <a:p>
            <a:endParaRPr lang="en-US" sz="1050" dirty="0">
              <a:latin typeface="+mj-lt"/>
            </a:endParaRPr>
          </a:p>
          <a:p>
            <a:r>
              <a:rPr lang="en-US" sz="2400" dirty="0">
                <a:latin typeface="+mj-lt"/>
              </a:rPr>
              <a:t>From </a:t>
            </a:r>
            <a:r>
              <a:rPr lang="en-US" sz="2400" dirty="0" err="1">
                <a:latin typeface="+mj-lt"/>
              </a:rPr>
              <a:t>Zezhong</a:t>
            </a:r>
            <a:r>
              <a:rPr lang="en-US" sz="2400" dirty="0">
                <a:latin typeface="+mj-lt"/>
              </a:rPr>
              <a:t> -- </a:t>
            </a:r>
            <a:r>
              <a:rPr lang="en-US" dirty="0"/>
              <a:t>Is the reason that entropy is always increasing is because the universe is constantly increasing? I still get confused about the Gibbs Paradox, I wonder how this paradox works since the description in the textbook seems vague for me</a:t>
            </a:r>
          </a:p>
          <a:p>
            <a:endParaRPr lang="en-US" sz="1000" dirty="0">
              <a:latin typeface="+mj-lt"/>
            </a:endParaRPr>
          </a:p>
          <a:p>
            <a:r>
              <a:rPr lang="en-US" sz="2400" dirty="0">
                <a:latin typeface="+mj-lt"/>
              </a:rPr>
              <a:t>From Leon -- </a:t>
            </a:r>
            <a:r>
              <a:rPr lang="en-US" dirty="0"/>
              <a:t>Could we review a bit on the multiplicity of a monatomic ideal gas? I'm still a bit confused with the concept of momentum space and the sphere, and other equations associated with them. </a:t>
            </a:r>
            <a:endParaRPr lang="en-US" sz="2400" dirty="0">
              <a:latin typeface="+mj-lt"/>
            </a:endParaRPr>
          </a:p>
        </p:txBody>
      </p:sp>
      <p:sp>
        <p:nvSpPr>
          <p:cNvPr id="6" name="Date Placeholder 5">
            <a:extLst>
              <a:ext uri="{FF2B5EF4-FFF2-40B4-BE49-F238E27FC236}">
                <a16:creationId xmlns:a16="http://schemas.microsoft.com/office/drawing/2014/main" id="{ED7E52AB-538A-4B20-B9B5-FCB7833BABF9}"/>
              </a:ext>
            </a:extLst>
          </p:cNvPr>
          <p:cNvSpPr>
            <a:spLocks noGrp="1"/>
          </p:cNvSpPr>
          <p:nvPr>
            <p:ph type="dt" sz="half" idx="10"/>
          </p:nvPr>
        </p:nvSpPr>
        <p:spPr/>
        <p:txBody>
          <a:bodyPr/>
          <a:lstStyle/>
          <a:p>
            <a:r>
              <a:rPr lang="en-US"/>
              <a:t>2/12/2021</a:t>
            </a:r>
            <a:endParaRPr lang="en-US" dirty="0"/>
          </a:p>
        </p:txBody>
      </p:sp>
      <p:sp>
        <p:nvSpPr>
          <p:cNvPr id="7" name="Footer Placeholder 6">
            <a:extLst>
              <a:ext uri="{FF2B5EF4-FFF2-40B4-BE49-F238E27FC236}">
                <a16:creationId xmlns:a16="http://schemas.microsoft.com/office/drawing/2014/main" id="{DE9D1745-EE4B-4FB6-A7B5-8E35F5CD651E}"/>
              </a:ext>
            </a:extLst>
          </p:cNvPr>
          <p:cNvSpPr>
            <a:spLocks noGrp="1"/>
          </p:cNvSpPr>
          <p:nvPr>
            <p:ph type="ftr" sz="quarter" idx="11"/>
          </p:nvPr>
        </p:nvSpPr>
        <p:spPr/>
        <p:txBody>
          <a:bodyPr/>
          <a:lstStyle/>
          <a:p>
            <a:r>
              <a:rPr lang="en-US"/>
              <a:t>PHY 341/641  Spring 2021 -- Lecture 8</a:t>
            </a:r>
            <a:endParaRPr lang="en-US" dirty="0"/>
          </a:p>
        </p:txBody>
      </p:sp>
      <p:sp>
        <p:nvSpPr>
          <p:cNvPr id="8" name="Slide Number Placeholder 7">
            <a:extLst>
              <a:ext uri="{FF2B5EF4-FFF2-40B4-BE49-F238E27FC236}">
                <a16:creationId xmlns:a16="http://schemas.microsoft.com/office/drawing/2014/main" id="{47C5D3ED-4773-4DFA-A6E9-6CF9C604C963}"/>
              </a:ext>
            </a:extLst>
          </p:cNvPr>
          <p:cNvSpPr>
            <a:spLocks noGrp="1"/>
          </p:cNvSpPr>
          <p:nvPr>
            <p:ph type="sldNum" sz="quarter" idx="12"/>
          </p:nvPr>
        </p:nvSpPr>
        <p:spPr/>
        <p:txBody>
          <a:bodyPr/>
          <a:lstStyle/>
          <a:p>
            <a:fld id="{CE368B07-CEBF-4C80-90AF-53B34FA04CF3}" type="slidenum">
              <a:rPr lang="en-US" smtClean="0"/>
              <a:t>4</a:t>
            </a:fld>
            <a:endParaRPr lang="en-US" dirty="0"/>
          </a:p>
        </p:txBody>
      </p:sp>
    </p:spTree>
    <p:extLst>
      <p:ext uri="{BB962C8B-B14F-4D97-AF65-F5344CB8AC3E}">
        <p14:creationId xmlns:p14="http://schemas.microsoft.com/office/powerpoint/2010/main" val="661223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FE87966-0124-4127-8460-05A16808003C}"/>
              </a:ext>
            </a:extLst>
          </p:cNvPr>
          <p:cNvSpPr txBox="1"/>
          <p:nvPr/>
        </p:nvSpPr>
        <p:spPr>
          <a:xfrm>
            <a:off x="304800" y="28222"/>
            <a:ext cx="8229600" cy="8279190"/>
          </a:xfrm>
          <a:prstGeom prst="rect">
            <a:avLst/>
          </a:prstGeom>
          <a:noFill/>
        </p:spPr>
        <p:txBody>
          <a:bodyPr wrap="square" rtlCol="0">
            <a:spAutoFit/>
          </a:bodyPr>
          <a:lstStyle/>
          <a:p>
            <a:r>
              <a:rPr lang="en-US" sz="2400" dirty="0">
                <a:latin typeface="+mj-lt"/>
              </a:rPr>
              <a:t>Variables of thermodynamics</a:t>
            </a:r>
          </a:p>
          <a:p>
            <a:pPr marL="800100" lvl="1" indent="-342900">
              <a:lnSpc>
                <a:spcPct val="150000"/>
              </a:lnSpc>
              <a:buFont typeface="Wingdings" panose="05000000000000000000" pitchFamily="2" charset="2"/>
              <a:buChar char="q"/>
            </a:pPr>
            <a:r>
              <a:rPr lang="en-US" sz="2400" dirty="0">
                <a:latin typeface="+mj-lt"/>
              </a:rPr>
              <a:t>Temperature – T </a:t>
            </a:r>
            <a:r>
              <a:rPr lang="en-US" sz="2400" dirty="0">
                <a:latin typeface="Symbol" panose="05050102010706020507" pitchFamily="18" charset="2"/>
              </a:rPr>
              <a:t>³ </a:t>
            </a:r>
            <a:r>
              <a:rPr lang="en-US" sz="2400" dirty="0">
                <a:latin typeface="+mj-lt"/>
              </a:rPr>
              <a:t> 0 in Kelvin scale</a:t>
            </a:r>
          </a:p>
          <a:p>
            <a:pPr marL="800100" lvl="1" indent="-342900">
              <a:lnSpc>
                <a:spcPct val="150000"/>
              </a:lnSpc>
              <a:buFont typeface="Wingdings" panose="05000000000000000000" pitchFamily="2" charset="2"/>
              <a:buChar char="q"/>
            </a:pPr>
            <a:r>
              <a:rPr lang="en-US" sz="2400" dirty="0">
                <a:latin typeface="+mj-lt"/>
              </a:rPr>
              <a:t>Volume – V in units of m</a:t>
            </a:r>
            <a:r>
              <a:rPr lang="en-US" sz="2400" baseline="30000" dirty="0">
                <a:latin typeface="+mj-lt"/>
              </a:rPr>
              <a:t>3</a:t>
            </a:r>
            <a:endParaRPr lang="en-US" sz="2400" dirty="0">
              <a:latin typeface="+mj-lt"/>
            </a:endParaRPr>
          </a:p>
          <a:p>
            <a:pPr marL="800100" lvl="1" indent="-342900">
              <a:lnSpc>
                <a:spcPct val="150000"/>
              </a:lnSpc>
              <a:buFont typeface="Wingdings" panose="05000000000000000000" pitchFamily="2" charset="2"/>
              <a:buChar char="q"/>
            </a:pPr>
            <a:r>
              <a:rPr lang="en-US" sz="2400" dirty="0">
                <a:latin typeface="+mj-lt"/>
              </a:rPr>
              <a:t>Pressure – P in units of Pascals (Newtons/m</a:t>
            </a:r>
            <a:r>
              <a:rPr lang="en-US" sz="2400" baseline="30000" dirty="0">
                <a:latin typeface="+mj-lt"/>
              </a:rPr>
              <a:t>2</a:t>
            </a:r>
            <a:r>
              <a:rPr lang="en-US" sz="2400" dirty="0">
                <a:latin typeface="+mj-lt"/>
              </a:rPr>
              <a:t>)</a:t>
            </a:r>
          </a:p>
          <a:p>
            <a:pPr marL="800100" lvl="1" indent="-342900">
              <a:lnSpc>
                <a:spcPct val="150000"/>
              </a:lnSpc>
              <a:buFont typeface="Wingdings" panose="05000000000000000000" pitchFamily="2" charset="2"/>
              <a:buChar char="q"/>
            </a:pPr>
            <a:r>
              <a:rPr lang="en-US" sz="2400" dirty="0">
                <a:latin typeface="+mj-lt"/>
              </a:rPr>
              <a:t>Entropy – S in units of Joules/K</a:t>
            </a:r>
          </a:p>
          <a:p>
            <a:pPr marL="800100" lvl="1" indent="-342900">
              <a:lnSpc>
                <a:spcPct val="150000"/>
              </a:lnSpc>
              <a:buFont typeface="Wingdings" panose="05000000000000000000" pitchFamily="2" charset="2"/>
              <a:buChar char="q"/>
            </a:pPr>
            <a:r>
              <a:rPr lang="en-US" sz="2400" dirty="0"/>
              <a:t>Mass – M in units of kg</a:t>
            </a:r>
          </a:p>
          <a:p>
            <a:pPr marL="800100" lvl="1" indent="-342900">
              <a:lnSpc>
                <a:spcPct val="150000"/>
              </a:lnSpc>
              <a:buFont typeface="Wingdings" panose="05000000000000000000" pitchFamily="2" charset="2"/>
              <a:buChar char="q"/>
            </a:pPr>
            <a:r>
              <a:rPr lang="en-US" sz="2400" dirty="0"/>
              <a:t>Number  of particles – N</a:t>
            </a:r>
          </a:p>
          <a:p>
            <a:pPr>
              <a:lnSpc>
                <a:spcPct val="150000"/>
              </a:lnSpc>
            </a:pPr>
            <a:r>
              <a:rPr lang="en-US" sz="2400" dirty="0"/>
              <a:t>Energies of thermodynamics  (in units of Joules)</a:t>
            </a:r>
          </a:p>
          <a:p>
            <a:pPr marL="800100" lvl="1" indent="-342900">
              <a:lnSpc>
                <a:spcPct val="150000"/>
              </a:lnSpc>
              <a:buFont typeface="Wingdings" panose="05000000000000000000" pitchFamily="2" charset="2"/>
              <a:buChar char="q"/>
            </a:pPr>
            <a:r>
              <a:rPr lang="en-US" sz="2400" dirty="0"/>
              <a:t>Internal energy U</a:t>
            </a:r>
          </a:p>
          <a:p>
            <a:pPr marL="800100" lvl="1" indent="-342900">
              <a:lnSpc>
                <a:spcPct val="150000"/>
              </a:lnSpc>
              <a:buFont typeface="Wingdings" panose="05000000000000000000" pitchFamily="2" charset="2"/>
              <a:buChar char="q"/>
            </a:pPr>
            <a:r>
              <a:rPr lang="en-US" sz="2400" dirty="0"/>
              <a:t>Enthalpy H</a:t>
            </a:r>
          </a:p>
          <a:p>
            <a:pPr marL="800100" lvl="1" indent="-342900">
              <a:lnSpc>
                <a:spcPct val="150000"/>
              </a:lnSpc>
              <a:buFont typeface="Wingdings" panose="05000000000000000000" pitchFamily="2" charset="2"/>
              <a:buChar char="q"/>
            </a:pPr>
            <a:r>
              <a:rPr lang="en-US" sz="2400" dirty="0"/>
              <a:t>Helmholtz free energy F</a:t>
            </a:r>
          </a:p>
          <a:p>
            <a:pPr marL="800100" lvl="1" indent="-342900">
              <a:lnSpc>
                <a:spcPct val="150000"/>
              </a:lnSpc>
              <a:buFont typeface="Wingdings" panose="05000000000000000000" pitchFamily="2" charset="2"/>
              <a:buChar char="q"/>
            </a:pPr>
            <a:r>
              <a:rPr lang="en-US" sz="2400" dirty="0"/>
              <a:t>Gibbs free energy G</a:t>
            </a:r>
          </a:p>
          <a:p>
            <a:pPr>
              <a:lnSpc>
                <a:spcPct val="150000"/>
              </a:lnSpc>
            </a:pPr>
            <a:endParaRPr lang="en-US" sz="2400" dirty="0">
              <a:latin typeface="+mj-lt"/>
            </a:endParaRPr>
          </a:p>
          <a:p>
            <a:pPr>
              <a:lnSpc>
                <a:spcPct val="150000"/>
              </a:lnSpc>
            </a:pPr>
            <a:endParaRPr lang="en-US" sz="2400" dirty="0">
              <a:latin typeface="+mj-lt"/>
            </a:endParaRPr>
          </a:p>
          <a:p>
            <a:pPr marL="800100" lvl="1" indent="-342900">
              <a:buFont typeface="Wingdings" panose="05000000000000000000" pitchFamily="2" charset="2"/>
              <a:buChar char="q"/>
            </a:pPr>
            <a:endParaRPr lang="en-US" sz="2400" baseline="30000" dirty="0">
              <a:latin typeface="+mj-lt"/>
            </a:endParaRPr>
          </a:p>
          <a:p>
            <a:pPr marL="800100" lvl="1" indent="-342900">
              <a:buFont typeface="Wingdings" panose="05000000000000000000" pitchFamily="2" charset="2"/>
              <a:buChar char="q"/>
            </a:pPr>
            <a:endParaRPr lang="en-US" sz="2400" dirty="0">
              <a:latin typeface="+mj-lt"/>
            </a:endParaRPr>
          </a:p>
        </p:txBody>
      </p:sp>
      <p:sp>
        <p:nvSpPr>
          <p:cNvPr id="6" name="Arrow: Right 5">
            <a:extLst>
              <a:ext uri="{FF2B5EF4-FFF2-40B4-BE49-F238E27FC236}">
                <a16:creationId xmlns:a16="http://schemas.microsoft.com/office/drawing/2014/main" id="{BE3DE21C-A58C-4198-9B05-7C26C629D1BE}"/>
              </a:ext>
            </a:extLst>
          </p:cNvPr>
          <p:cNvSpPr/>
          <p:nvPr/>
        </p:nvSpPr>
        <p:spPr>
          <a:xfrm>
            <a:off x="152400" y="2057400"/>
            <a:ext cx="6096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a:extLst>
              <a:ext uri="{FF2B5EF4-FFF2-40B4-BE49-F238E27FC236}">
                <a16:creationId xmlns:a16="http://schemas.microsoft.com/office/drawing/2014/main" id="{575B9BF0-2DA5-4ED5-B6BD-DAD6D59FB1A7}"/>
              </a:ext>
            </a:extLst>
          </p:cNvPr>
          <p:cNvSpPr>
            <a:spLocks noGrp="1"/>
          </p:cNvSpPr>
          <p:nvPr>
            <p:ph type="dt" sz="half" idx="10"/>
          </p:nvPr>
        </p:nvSpPr>
        <p:spPr/>
        <p:txBody>
          <a:bodyPr/>
          <a:lstStyle/>
          <a:p>
            <a:r>
              <a:rPr lang="en-US"/>
              <a:t>2/12/2021</a:t>
            </a:r>
            <a:endParaRPr lang="en-US" dirty="0"/>
          </a:p>
        </p:txBody>
      </p:sp>
      <p:sp>
        <p:nvSpPr>
          <p:cNvPr id="8" name="Footer Placeholder 7">
            <a:extLst>
              <a:ext uri="{FF2B5EF4-FFF2-40B4-BE49-F238E27FC236}">
                <a16:creationId xmlns:a16="http://schemas.microsoft.com/office/drawing/2014/main" id="{6FEB7277-A83C-45FD-916F-772D82233131}"/>
              </a:ext>
            </a:extLst>
          </p:cNvPr>
          <p:cNvSpPr>
            <a:spLocks noGrp="1"/>
          </p:cNvSpPr>
          <p:nvPr>
            <p:ph type="ftr" sz="quarter" idx="11"/>
          </p:nvPr>
        </p:nvSpPr>
        <p:spPr/>
        <p:txBody>
          <a:bodyPr/>
          <a:lstStyle/>
          <a:p>
            <a:r>
              <a:rPr lang="en-US"/>
              <a:t>PHY 341/641  Spring 2021 -- Lecture 8</a:t>
            </a:r>
            <a:endParaRPr lang="en-US" dirty="0"/>
          </a:p>
        </p:txBody>
      </p:sp>
      <p:sp>
        <p:nvSpPr>
          <p:cNvPr id="9" name="Slide Number Placeholder 8">
            <a:extLst>
              <a:ext uri="{FF2B5EF4-FFF2-40B4-BE49-F238E27FC236}">
                <a16:creationId xmlns:a16="http://schemas.microsoft.com/office/drawing/2014/main" id="{5A0F4693-B098-4891-AF5A-9C151FB8FD17}"/>
              </a:ext>
            </a:extLst>
          </p:cNvPr>
          <p:cNvSpPr>
            <a:spLocks noGrp="1"/>
          </p:cNvSpPr>
          <p:nvPr>
            <p:ph type="sldNum" sz="quarter" idx="12"/>
          </p:nvPr>
        </p:nvSpPr>
        <p:spPr/>
        <p:txBody>
          <a:bodyPr/>
          <a:lstStyle/>
          <a:p>
            <a:fld id="{CE368B07-CEBF-4C80-90AF-53B34FA04CF3}" type="slidenum">
              <a:rPr lang="en-US" smtClean="0"/>
              <a:t>5</a:t>
            </a:fld>
            <a:endParaRPr lang="en-US" dirty="0"/>
          </a:p>
        </p:txBody>
      </p:sp>
    </p:spTree>
    <p:extLst>
      <p:ext uri="{BB962C8B-B14F-4D97-AF65-F5344CB8AC3E}">
        <p14:creationId xmlns:p14="http://schemas.microsoft.com/office/powerpoint/2010/main" val="3688267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360138F-DA74-423E-A02A-2A6098727290}"/>
              </a:ext>
            </a:extLst>
          </p:cNvPr>
          <p:cNvSpPr txBox="1"/>
          <p:nvPr/>
        </p:nvSpPr>
        <p:spPr>
          <a:xfrm>
            <a:off x="228600" y="1002562"/>
            <a:ext cx="8305800" cy="1200329"/>
          </a:xfrm>
          <a:prstGeom prst="rect">
            <a:avLst/>
          </a:prstGeom>
          <a:noFill/>
        </p:spPr>
        <p:txBody>
          <a:bodyPr wrap="square" rtlCol="0">
            <a:spAutoFit/>
          </a:bodyPr>
          <a:lstStyle/>
          <a:p>
            <a:r>
              <a:rPr lang="en-US" sz="2400" dirty="0">
                <a:latin typeface="+mj-lt"/>
              </a:rPr>
              <a:t>Carnot invented a very efficient ideal cycle which Clausius further analyzed as “entropy” </a:t>
            </a:r>
            <a:r>
              <a:rPr lang="en-US" sz="2400" i="1" dirty="0">
                <a:latin typeface="+mj-lt"/>
              </a:rPr>
              <a:t>S</a:t>
            </a:r>
            <a:r>
              <a:rPr lang="en-US" sz="2400" dirty="0">
                <a:latin typeface="+mj-lt"/>
              </a:rPr>
              <a:t> which is related to heat</a:t>
            </a:r>
          </a:p>
          <a:p>
            <a:r>
              <a:rPr lang="en-US" sz="2400" dirty="0">
                <a:latin typeface="+mj-lt"/>
              </a:rPr>
              <a:t>according to</a:t>
            </a:r>
          </a:p>
        </p:txBody>
      </p:sp>
      <p:graphicFrame>
        <p:nvGraphicFramePr>
          <p:cNvPr id="6" name="Object 5">
            <a:extLst>
              <a:ext uri="{FF2B5EF4-FFF2-40B4-BE49-F238E27FC236}">
                <a16:creationId xmlns:a16="http://schemas.microsoft.com/office/drawing/2014/main" id="{2650B0DA-7541-4792-910F-556CB8DAB1DA}"/>
              </a:ext>
            </a:extLst>
          </p:cNvPr>
          <p:cNvGraphicFramePr>
            <a:graphicFrameLocks noChangeAspect="1"/>
          </p:cNvGraphicFramePr>
          <p:nvPr>
            <p:extLst>
              <p:ext uri="{D42A27DB-BD31-4B8C-83A1-F6EECF244321}">
                <p14:modId xmlns:p14="http://schemas.microsoft.com/office/powerpoint/2010/main" val="1013686748"/>
              </p:ext>
            </p:extLst>
          </p:nvPr>
        </p:nvGraphicFramePr>
        <p:xfrm>
          <a:off x="3124200" y="1768149"/>
          <a:ext cx="1589088" cy="1200150"/>
        </p:xfrm>
        <a:graphic>
          <a:graphicData uri="http://schemas.openxmlformats.org/presentationml/2006/ole">
            <mc:AlternateContent xmlns:mc="http://schemas.openxmlformats.org/markup-compatibility/2006">
              <mc:Choice xmlns:v="urn:schemas-microsoft-com:vml" Requires="v">
                <p:oleObj spid="_x0000_s37944" name="Equation" r:id="rId3" imgW="672840" imgH="507960" progId="Equation.DSMT4">
                  <p:embed/>
                </p:oleObj>
              </mc:Choice>
              <mc:Fallback>
                <p:oleObj name="Equation" r:id="rId3" imgW="672840" imgH="507960" progId="Equation.DSMT4">
                  <p:embed/>
                  <p:pic>
                    <p:nvPicPr>
                      <p:cNvPr id="6" name="Object 5">
                        <a:extLst>
                          <a:ext uri="{FF2B5EF4-FFF2-40B4-BE49-F238E27FC236}">
                            <a16:creationId xmlns:a16="http://schemas.microsoft.com/office/drawing/2014/main" id="{6D8D2E93-DF1A-45DE-A96C-82C2A6B85E72}"/>
                          </a:ext>
                        </a:extLst>
                      </p:cNvPr>
                      <p:cNvPicPr/>
                      <p:nvPr/>
                    </p:nvPicPr>
                    <p:blipFill>
                      <a:blip r:embed="rId4"/>
                      <a:stretch>
                        <a:fillRect/>
                      </a:stretch>
                    </p:blipFill>
                    <p:spPr>
                      <a:xfrm>
                        <a:off x="3124200" y="1768149"/>
                        <a:ext cx="1589088" cy="1200150"/>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902A4739-4B44-424D-A9FD-45CB31C53D69}"/>
              </a:ext>
            </a:extLst>
          </p:cNvPr>
          <p:cNvSpPr/>
          <p:nvPr/>
        </p:nvSpPr>
        <p:spPr>
          <a:xfrm>
            <a:off x="1828800" y="3440962"/>
            <a:ext cx="25908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C8FEF276-61CC-4AA7-BE05-FCD761F9014A}"/>
              </a:ext>
            </a:extLst>
          </p:cNvPr>
          <p:cNvCxnSpPr/>
          <p:nvPr/>
        </p:nvCxnSpPr>
        <p:spPr>
          <a:xfrm flipV="1">
            <a:off x="1828800" y="3974362"/>
            <a:ext cx="0" cy="6096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D2F0AF1-25DB-4253-BE00-41EFC08E30B8}"/>
              </a:ext>
            </a:extLst>
          </p:cNvPr>
          <p:cNvCxnSpPr>
            <a:cxnSpLocks/>
          </p:cNvCxnSpPr>
          <p:nvPr/>
        </p:nvCxnSpPr>
        <p:spPr>
          <a:xfrm>
            <a:off x="4419600" y="3974362"/>
            <a:ext cx="0" cy="9144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3A6B619-380F-4CEE-9112-9F23BB4D89FC}"/>
              </a:ext>
            </a:extLst>
          </p:cNvPr>
          <p:cNvCxnSpPr>
            <a:cxnSpLocks/>
          </p:cNvCxnSpPr>
          <p:nvPr/>
        </p:nvCxnSpPr>
        <p:spPr>
          <a:xfrm>
            <a:off x="2743200" y="3440962"/>
            <a:ext cx="6096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FC43390-985C-44CC-899D-EE47A54F929C}"/>
              </a:ext>
            </a:extLst>
          </p:cNvPr>
          <p:cNvCxnSpPr>
            <a:cxnSpLocks/>
          </p:cNvCxnSpPr>
          <p:nvPr/>
        </p:nvCxnSpPr>
        <p:spPr>
          <a:xfrm flipH="1">
            <a:off x="2431477" y="5057727"/>
            <a:ext cx="692723"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149DC0A-5FA0-439C-87F0-56BE6F6E301C}"/>
              </a:ext>
            </a:extLst>
          </p:cNvPr>
          <p:cNvSpPr txBox="1"/>
          <p:nvPr/>
        </p:nvSpPr>
        <p:spPr>
          <a:xfrm>
            <a:off x="1295400" y="4126762"/>
            <a:ext cx="381000" cy="457200"/>
          </a:xfrm>
          <a:prstGeom prst="rect">
            <a:avLst/>
          </a:prstGeom>
          <a:noFill/>
        </p:spPr>
        <p:txBody>
          <a:bodyPr wrap="square" rtlCol="0">
            <a:spAutoFit/>
          </a:bodyPr>
          <a:lstStyle/>
          <a:p>
            <a:r>
              <a:rPr lang="en-US" sz="2400" dirty="0">
                <a:latin typeface="+mj-lt"/>
              </a:rPr>
              <a:t>A</a:t>
            </a:r>
          </a:p>
        </p:txBody>
      </p:sp>
      <p:sp>
        <p:nvSpPr>
          <p:cNvPr id="13" name="TextBox 12">
            <a:extLst>
              <a:ext uri="{FF2B5EF4-FFF2-40B4-BE49-F238E27FC236}">
                <a16:creationId xmlns:a16="http://schemas.microsoft.com/office/drawing/2014/main" id="{EBC438F1-9A4D-4228-9A38-69CD8EB79726}"/>
              </a:ext>
            </a:extLst>
          </p:cNvPr>
          <p:cNvSpPr txBox="1"/>
          <p:nvPr/>
        </p:nvSpPr>
        <p:spPr>
          <a:xfrm>
            <a:off x="2824221" y="2932596"/>
            <a:ext cx="381000" cy="457200"/>
          </a:xfrm>
          <a:prstGeom prst="rect">
            <a:avLst/>
          </a:prstGeom>
          <a:noFill/>
        </p:spPr>
        <p:txBody>
          <a:bodyPr wrap="square" rtlCol="0">
            <a:spAutoFit/>
          </a:bodyPr>
          <a:lstStyle/>
          <a:p>
            <a:r>
              <a:rPr lang="en-US" sz="2400" dirty="0">
                <a:latin typeface="+mj-lt"/>
              </a:rPr>
              <a:t>B</a:t>
            </a:r>
          </a:p>
        </p:txBody>
      </p:sp>
      <p:sp>
        <p:nvSpPr>
          <p:cNvPr id="14" name="TextBox 13">
            <a:extLst>
              <a:ext uri="{FF2B5EF4-FFF2-40B4-BE49-F238E27FC236}">
                <a16:creationId xmlns:a16="http://schemas.microsoft.com/office/drawing/2014/main" id="{E82F660F-C06A-4EE7-885F-FD607DAF3D01}"/>
              </a:ext>
            </a:extLst>
          </p:cNvPr>
          <p:cNvSpPr txBox="1"/>
          <p:nvPr/>
        </p:nvSpPr>
        <p:spPr>
          <a:xfrm>
            <a:off x="4485859" y="4139641"/>
            <a:ext cx="381000" cy="457200"/>
          </a:xfrm>
          <a:prstGeom prst="rect">
            <a:avLst/>
          </a:prstGeom>
          <a:noFill/>
        </p:spPr>
        <p:txBody>
          <a:bodyPr wrap="square" rtlCol="0">
            <a:spAutoFit/>
          </a:bodyPr>
          <a:lstStyle/>
          <a:p>
            <a:r>
              <a:rPr lang="en-US" sz="2400" dirty="0">
                <a:latin typeface="+mj-lt"/>
              </a:rPr>
              <a:t>C</a:t>
            </a:r>
          </a:p>
        </p:txBody>
      </p:sp>
      <p:sp>
        <p:nvSpPr>
          <p:cNvPr id="15" name="TextBox 14">
            <a:extLst>
              <a:ext uri="{FF2B5EF4-FFF2-40B4-BE49-F238E27FC236}">
                <a16:creationId xmlns:a16="http://schemas.microsoft.com/office/drawing/2014/main" id="{288E7C55-1C44-4CC5-99D5-3186CF955D87}"/>
              </a:ext>
            </a:extLst>
          </p:cNvPr>
          <p:cNvSpPr txBox="1"/>
          <p:nvPr/>
        </p:nvSpPr>
        <p:spPr>
          <a:xfrm>
            <a:off x="2667000" y="5155461"/>
            <a:ext cx="381000" cy="457200"/>
          </a:xfrm>
          <a:prstGeom prst="rect">
            <a:avLst/>
          </a:prstGeom>
          <a:noFill/>
        </p:spPr>
        <p:txBody>
          <a:bodyPr wrap="square" rtlCol="0">
            <a:spAutoFit/>
          </a:bodyPr>
          <a:lstStyle/>
          <a:p>
            <a:r>
              <a:rPr lang="en-US" sz="2400" dirty="0">
                <a:latin typeface="+mj-lt"/>
              </a:rPr>
              <a:t>D</a:t>
            </a:r>
          </a:p>
        </p:txBody>
      </p:sp>
      <p:cxnSp>
        <p:nvCxnSpPr>
          <p:cNvPr id="16" name="Straight Arrow Connector 15">
            <a:extLst>
              <a:ext uri="{FF2B5EF4-FFF2-40B4-BE49-F238E27FC236}">
                <a16:creationId xmlns:a16="http://schemas.microsoft.com/office/drawing/2014/main" id="{6A7CD970-375A-4DCC-BA14-A5B01C6BAF24}"/>
              </a:ext>
            </a:extLst>
          </p:cNvPr>
          <p:cNvCxnSpPr/>
          <p:nvPr/>
        </p:nvCxnSpPr>
        <p:spPr>
          <a:xfrm flipV="1">
            <a:off x="914400" y="2202891"/>
            <a:ext cx="0" cy="382887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CE7A29C-A212-479E-A110-3E3A1755728F}"/>
              </a:ext>
            </a:extLst>
          </p:cNvPr>
          <p:cNvCxnSpPr>
            <a:cxnSpLocks/>
          </p:cNvCxnSpPr>
          <p:nvPr/>
        </p:nvCxnSpPr>
        <p:spPr>
          <a:xfrm flipV="1">
            <a:off x="914400" y="5971437"/>
            <a:ext cx="5105400" cy="352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080E67F-4C4D-4460-9714-CD70AF9C3C1B}"/>
              </a:ext>
            </a:extLst>
          </p:cNvPr>
          <p:cNvSpPr txBox="1"/>
          <p:nvPr/>
        </p:nvSpPr>
        <p:spPr>
          <a:xfrm>
            <a:off x="520148" y="2246789"/>
            <a:ext cx="1219200" cy="461665"/>
          </a:xfrm>
          <a:prstGeom prst="rect">
            <a:avLst/>
          </a:prstGeom>
          <a:noFill/>
        </p:spPr>
        <p:txBody>
          <a:bodyPr wrap="square" rtlCol="0">
            <a:spAutoFit/>
          </a:bodyPr>
          <a:lstStyle/>
          <a:p>
            <a:r>
              <a:rPr lang="en-US" sz="2400" b="1" i="1" dirty="0">
                <a:latin typeface="+mj-lt"/>
              </a:rPr>
              <a:t>T</a:t>
            </a:r>
          </a:p>
        </p:txBody>
      </p:sp>
      <p:sp>
        <p:nvSpPr>
          <p:cNvPr id="19" name="TextBox 18">
            <a:extLst>
              <a:ext uri="{FF2B5EF4-FFF2-40B4-BE49-F238E27FC236}">
                <a16:creationId xmlns:a16="http://schemas.microsoft.com/office/drawing/2014/main" id="{43666342-FCB3-4C58-B3CD-B79B339179AD}"/>
              </a:ext>
            </a:extLst>
          </p:cNvPr>
          <p:cNvSpPr txBox="1"/>
          <p:nvPr/>
        </p:nvSpPr>
        <p:spPr>
          <a:xfrm>
            <a:off x="6172200" y="5646297"/>
            <a:ext cx="1219200" cy="461665"/>
          </a:xfrm>
          <a:prstGeom prst="rect">
            <a:avLst/>
          </a:prstGeom>
          <a:noFill/>
        </p:spPr>
        <p:txBody>
          <a:bodyPr wrap="square" rtlCol="0">
            <a:spAutoFit/>
          </a:bodyPr>
          <a:lstStyle/>
          <a:p>
            <a:r>
              <a:rPr lang="en-US" sz="2400" b="1" i="1" dirty="0">
                <a:latin typeface="+mj-lt"/>
              </a:rPr>
              <a:t>S</a:t>
            </a:r>
          </a:p>
        </p:txBody>
      </p:sp>
      <p:sp>
        <p:nvSpPr>
          <p:cNvPr id="20" name="TextBox 19">
            <a:extLst>
              <a:ext uri="{FF2B5EF4-FFF2-40B4-BE49-F238E27FC236}">
                <a16:creationId xmlns:a16="http://schemas.microsoft.com/office/drawing/2014/main" id="{2068718A-36EA-487B-82A8-787737D0B75C}"/>
              </a:ext>
            </a:extLst>
          </p:cNvPr>
          <p:cNvSpPr txBox="1"/>
          <p:nvPr/>
        </p:nvSpPr>
        <p:spPr>
          <a:xfrm>
            <a:off x="4193686" y="5989846"/>
            <a:ext cx="609598" cy="461665"/>
          </a:xfrm>
          <a:prstGeom prst="rect">
            <a:avLst/>
          </a:prstGeom>
          <a:noFill/>
        </p:spPr>
        <p:txBody>
          <a:bodyPr wrap="square" rtlCol="0">
            <a:spAutoFit/>
          </a:bodyPr>
          <a:lstStyle/>
          <a:p>
            <a:r>
              <a:rPr lang="en-US" sz="2400" dirty="0">
                <a:latin typeface="+mj-lt"/>
              </a:rPr>
              <a:t>S</a:t>
            </a:r>
            <a:r>
              <a:rPr lang="en-US" sz="2400" baseline="-25000" dirty="0">
                <a:latin typeface="+mj-lt"/>
              </a:rPr>
              <a:t>2</a:t>
            </a:r>
            <a:endParaRPr lang="en-US" sz="2400" dirty="0">
              <a:latin typeface="+mj-lt"/>
            </a:endParaRPr>
          </a:p>
        </p:txBody>
      </p:sp>
      <p:sp>
        <p:nvSpPr>
          <p:cNvPr id="21" name="TextBox 20">
            <a:extLst>
              <a:ext uri="{FF2B5EF4-FFF2-40B4-BE49-F238E27FC236}">
                <a16:creationId xmlns:a16="http://schemas.microsoft.com/office/drawing/2014/main" id="{83EE61EC-A6F7-43BB-8038-C1EC395BA8A1}"/>
              </a:ext>
            </a:extLst>
          </p:cNvPr>
          <p:cNvSpPr txBox="1"/>
          <p:nvPr/>
        </p:nvSpPr>
        <p:spPr>
          <a:xfrm>
            <a:off x="1676400" y="6015335"/>
            <a:ext cx="609598" cy="461665"/>
          </a:xfrm>
          <a:prstGeom prst="rect">
            <a:avLst/>
          </a:prstGeom>
          <a:noFill/>
        </p:spPr>
        <p:txBody>
          <a:bodyPr wrap="square" rtlCol="0">
            <a:spAutoFit/>
          </a:bodyPr>
          <a:lstStyle/>
          <a:p>
            <a:r>
              <a:rPr lang="en-US" sz="2400" dirty="0">
                <a:latin typeface="+mj-lt"/>
              </a:rPr>
              <a:t>S</a:t>
            </a:r>
            <a:r>
              <a:rPr lang="en-US" sz="2400" baseline="-25000" dirty="0">
                <a:latin typeface="+mj-lt"/>
              </a:rPr>
              <a:t>1</a:t>
            </a:r>
            <a:endParaRPr lang="en-US" sz="2400" dirty="0">
              <a:latin typeface="+mj-lt"/>
            </a:endParaRPr>
          </a:p>
        </p:txBody>
      </p:sp>
      <p:sp>
        <p:nvSpPr>
          <p:cNvPr id="22" name="TextBox 21">
            <a:extLst>
              <a:ext uri="{FF2B5EF4-FFF2-40B4-BE49-F238E27FC236}">
                <a16:creationId xmlns:a16="http://schemas.microsoft.com/office/drawing/2014/main" id="{A338CA51-9C43-4EF1-A44F-DCDA122B6C87}"/>
              </a:ext>
            </a:extLst>
          </p:cNvPr>
          <p:cNvSpPr txBox="1"/>
          <p:nvPr/>
        </p:nvSpPr>
        <p:spPr>
          <a:xfrm>
            <a:off x="470159" y="4807860"/>
            <a:ext cx="609598" cy="461665"/>
          </a:xfrm>
          <a:prstGeom prst="rect">
            <a:avLst/>
          </a:prstGeom>
          <a:noFill/>
        </p:spPr>
        <p:txBody>
          <a:bodyPr wrap="square" rtlCol="0">
            <a:spAutoFit/>
          </a:bodyPr>
          <a:lstStyle/>
          <a:p>
            <a:r>
              <a:rPr lang="en-US" sz="2400" dirty="0">
                <a:latin typeface="+mj-lt"/>
              </a:rPr>
              <a:t>T</a:t>
            </a:r>
            <a:r>
              <a:rPr lang="en-US" sz="2400" baseline="-25000" dirty="0">
                <a:latin typeface="+mj-lt"/>
              </a:rPr>
              <a:t>1</a:t>
            </a:r>
            <a:endParaRPr lang="en-US" sz="2400" dirty="0">
              <a:latin typeface="+mj-lt"/>
            </a:endParaRPr>
          </a:p>
        </p:txBody>
      </p:sp>
      <p:sp>
        <p:nvSpPr>
          <p:cNvPr id="23" name="TextBox 22">
            <a:extLst>
              <a:ext uri="{FF2B5EF4-FFF2-40B4-BE49-F238E27FC236}">
                <a16:creationId xmlns:a16="http://schemas.microsoft.com/office/drawing/2014/main" id="{D27D278D-4F1C-44FF-A164-C2C347182D1D}"/>
              </a:ext>
            </a:extLst>
          </p:cNvPr>
          <p:cNvSpPr txBox="1"/>
          <p:nvPr/>
        </p:nvSpPr>
        <p:spPr>
          <a:xfrm>
            <a:off x="439697" y="3260539"/>
            <a:ext cx="609598" cy="461665"/>
          </a:xfrm>
          <a:prstGeom prst="rect">
            <a:avLst/>
          </a:prstGeom>
          <a:noFill/>
        </p:spPr>
        <p:txBody>
          <a:bodyPr wrap="square" rtlCol="0">
            <a:spAutoFit/>
          </a:bodyPr>
          <a:lstStyle/>
          <a:p>
            <a:r>
              <a:rPr lang="en-US" sz="2400" dirty="0">
                <a:latin typeface="+mj-lt"/>
              </a:rPr>
              <a:t>T</a:t>
            </a:r>
            <a:r>
              <a:rPr lang="en-US" sz="2400" baseline="-25000" dirty="0">
                <a:latin typeface="+mj-lt"/>
              </a:rPr>
              <a:t>2</a:t>
            </a:r>
            <a:endParaRPr lang="en-US" sz="2400" dirty="0">
              <a:latin typeface="+mj-lt"/>
            </a:endParaRPr>
          </a:p>
        </p:txBody>
      </p:sp>
      <p:graphicFrame>
        <p:nvGraphicFramePr>
          <p:cNvPr id="24" name="Object 23">
            <a:extLst>
              <a:ext uri="{FF2B5EF4-FFF2-40B4-BE49-F238E27FC236}">
                <a16:creationId xmlns:a16="http://schemas.microsoft.com/office/drawing/2014/main" id="{C49ABBAC-D335-4169-A718-C44294BADB03}"/>
              </a:ext>
            </a:extLst>
          </p:cNvPr>
          <p:cNvGraphicFramePr>
            <a:graphicFrameLocks noChangeAspect="1"/>
          </p:cNvGraphicFramePr>
          <p:nvPr>
            <p:extLst>
              <p:ext uri="{D42A27DB-BD31-4B8C-83A1-F6EECF244321}">
                <p14:modId xmlns:p14="http://schemas.microsoft.com/office/powerpoint/2010/main" val="1399652816"/>
              </p:ext>
            </p:extLst>
          </p:nvPr>
        </p:nvGraphicFramePr>
        <p:xfrm>
          <a:off x="5532438" y="2831362"/>
          <a:ext cx="2740025" cy="2301875"/>
        </p:xfrm>
        <a:graphic>
          <a:graphicData uri="http://schemas.openxmlformats.org/presentationml/2006/ole">
            <mc:AlternateContent xmlns:mc="http://schemas.openxmlformats.org/markup-compatibility/2006">
              <mc:Choice xmlns:v="urn:schemas-microsoft-com:vml" Requires="v">
                <p:oleObj spid="_x0000_s37945" name="Equation" r:id="rId5" imgW="1663560" imgH="1396800" progId="Equation.DSMT4">
                  <p:embed/>
                </p:oleObj>
              </mc:Choice>
              <mc:Fallback>
                <p:oleObj name="Equation" r:id="rId5" imgW="1663560" imgH="1396800" progId="Equation.DSMT4">
                  <p:embed/>
                  <p:pic>
                    <p:nvPicPr>
                      <p:cNvPr id="34" name="Object 33">
                        <a:extLst>
                          <a:ext uri="{FF2B5EF4-FFF2-40B4-BE49-F238E27FC236}">
                            <a16:creationId xmlns:a16="http://schemas.microsoft.com/office/drawing/2014/main" id="{16A68A0D-DDF4-4317-B4E3-483C415DA507}"/>
                          </a:ext>
                        </a:extLst>
                      </p:cNvPr>
                      <p:cNvPicPr/>
                      <p:nvPr/>
                    </p:nvPicPr>
                    <p:blipFill>
                      <a:blip r:embed="rId6"/>
                      <a:stretch>
                        <a:fillRect/>
                      </a:stretch>
                    </p:blipFill>
                    <p:spPr>
                      <a:xfrm>
                        <a:off x="5532438" y="2831362"/>
                        <a:ext cx="2740025" cy="2301875"/>
                      </a:xfrm>
                      <a:prstGeom prst="rect">
                        <a:avLst/>
                      </a:prstGeom>
                    </p:spPr>
                  </p:pic>
                </p:oleObj>
              </mc:Fallback>
            </mc:AlternateContent>
          </a:graphicData>
        </a:graphic>
      </p:graphicFrame>
      <p:sp>
        <p:nvSpPr>
          <p:cNvPr id="25" name="TextBox 24">
            <a:extLst>
              <a:ext uri="{FF2B5EF4-FFF2-40B4-BE49-F238E27FC236}">
                <a16:creationId xmlns:a16="http://schemas.microsoft.com/office/drawing/2014/main" id="{9412950D-56C9-4A40-A3A2-C593EEC81857}"/>
              </a:ext>
            </a:extLst>
          </p:cNvPr>
          <p:cNvSpPr txBox="1"/>
          <p:nvPr/>
        </p:nvSpPr>
        <p:spPr>
          <a:xfrm>
            <a:off x="1533940" y="5000066"/>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1</a:t>
            </a:r>
            <a:endParaRPr lang="en-US" sz="2400" dirty="0">
              <a:latin typeface="+mj-lt"/>
            </a:endParaRPr>
          </a:p>
        </p:txBody>
      </p:sp>
      <p:sp>
        <p:nvSpPr>
          <p:cNvPr id="26" name="TextBox 25">
            <a:extLst>
              <a:ext uri="{FF2B5EF4-FFF2-40B4-BE49-F238E27FC236}">
                <a16:creationId xmlns:a16="http://schemas.microsoft.com/office/drawing/2014/main" id="{7F83F309-3808-426C-BB10-244336904EE5}"/>
              </a:ext>
            </a:extLst>
          </p:cNvPr>
          <p:cNvSpPr txBox="1"/>
          <p:nvPr/>
        </p:nvSpPr>
        <p:spPr>
          <a:xfrm>
            <a:off x="1468411" y="2927668"/>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2</a:t>
            </a:r>
            <a:endParaRPr lang="en-US" sz="2400" dirty="0">
              <a:latin typeface="+mj-lt"/>
            </a:endParaRPr>
          </a:p>
        </p:txBody>
      </p:sp>
      <p:sp>
        <p:nvSpPr>
          <p:cNvPr id="27" name="TextBox 26">
            <a:extLst>
              <a:ext uri="{FF2B5EF4-FFF2-40B4-BE49-F238E27FC236}">
                <a16:creationId xmlns:a16="http://schemas.microsoft.com/office/drawing/2014/main" id="{1EEC2DEE-9EC0-45B9-AD33-938E7EA95F59}"/>
              </a:ext>
            </a:extLst>
          </p:cNvPr>
          <p:cNvSpPr txBox="1"/>
          <p:nvPr/>
        </p:nvSpPr>
        <p:spPr>
          <a:xfrm>
            <a:off x="4215091" y="2964689"/>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3</a:t>
            </a:r>
            <a:endParaRPr lang="en-US" sz="2400" dirty="0">
              <a:latin typeface="+mj-lt"/>
            </a:endParaRPr>
          </a:p>
        </p:txBody>
      </p:sp>
      <p:sp>
        <p:nvSpPr>
          <p:cNvPr id="28" name="TextBox 27">
            <a:extLst>
              <a:ext uri="{FF2B5EF4-FFF2-40B4-BE49-F238E27FC236}">
                <a16:creationId xmlns:a16="http://schemas.microsoft.com/office/drawing/2014/main" id="{43722A72-DEB7-4DBB-8404-966CC320DA93}"/>
              </a:ext>
            </a:extLst>
          </p:cNvPr>
          <p:cNvSpPr txBox="1"/>
          <p:nvPr/>
        </p:nvSpPr>
        <p:spPr>
          <a:xfrm>
            <a:off x="4181060" y="5064996"/>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4</a:t>
            </a:r>
            <a:endParaRPr lang="en-US" sz="2400" dirty="0">
              <a:latin typeface="+mj-lt"/>
            </a:endParaRPr>
          </a:p>
        </p:txBody>
      </p:sp>
      <p:sp>
        <p:nvSpPr>
          <p:cNvPr id="29" name="TextBox 28">
            <a:extLst>
              <a:ext uri="{FF2B5EF4-FFF2-40B4-BE49-F238E27FC236}">
                <a16:creationId xmlns:a16="http://schemas.microsoft.com/office/drawing/2014/main" id="{3DC60878-3ABE-4A05-8FA3-85620FD49FBF}"/>
              </a:ext>
            </a:extLst>
          </p:cNvPr>
          <p:cNvSpPr txBox="1"/>
          <p:nvPr/>
        </p:nvSpPr>
        <p:spPr>
          <a:xfrm>
            <a:off x="76200" y="152400"/>
            <a:ext cx="7696200" cy="461665"/>
          </a:xfrm>
          <a:prstGeom prst="rect">
            <a:avLst/>
          </a:prstGeom>
          <a:noFill/>
        </p:spPr>
        <p:txBody>
          <a:bodyPr wrap="square" rtlCol="0">
            <a:spAutoFit/>
          </a:bodyPr>
          <a:lstStyle/>
          <a:p>
            <a:r>
              <a:rPr lang="en-US" sz="2400" dirty="0">
                <a:latin typeface="+mj-lt"/>
              </a:rPr>
              <a:t>From last Friday’s lecture --</a:t>
            </a:r>
          </a:p>
        </p:txBody>
      </p:sp>
      <p:sp>
        <p:nvSpPr>
          <p:cNvPr id="30" name="Date Placeholder 29">
            <a:extLst>
              <a:ext uri="{FF2B5EF4-FFF2-40B4-BE49-F238E27FC236}">
                <a16:creationId xmlns:a16="http://schemas.microsoft.com/office/drawing/2014/main" id="{AB5C80A0-EFC5-45CB-A2A1-45A2BC18B265}"/>
              </a:ext>
            </a:extLst>
          </p:cNvPr>
          <p:cNvSpPr>
            <a:spLocks noGrp="1"/>
          </p:cNvSpPr>
          <p:nvPr>
            <p:ph type="dt" sz="half" idx="10"/>
          </p:nvPr>
        </p:nvSpPr>
        <p:spPr/>
        <p:txBody>
          <a:bodyPr/>
          <a:lstStyle/>
          <a:p>
            <a:r>
              <a:rPr lang="en-US"/>
              <a:t>2/12/2021</a:t>
            </a:r>
            <a:endParaRPr lang="en-US" dirty="0"/>
          </a:p>
        </p:txBody>
      </p:sp>
      <p:sp>
        <p:nvSpPr>
          <p:cNvPr id="31" name="Footer Placeholder 30">
            <a:extLst>
              <a:ext uri="{FF2B5EF4-FFF2-40B4-BE49-F238E27FC236}">
                <a16:creationId xmlns:a16="http://schemas.microsoft.com/office/drawing/2014/main" id="{72FD64EA-A260-4644-9D0A-3DBE17EF41FC}"/>
              </a:ext>
            </a:extLst>
          </p:cNvPr>
          <p:cNvSpPr>
            <a:spLocks noGrp="1"/>
          </p:cNvSpPr>
          <p:nvPr>
            <p:ph type="ftr" sz="quarter" idx="11"/>
          </p:nvPr>
        </p:nvSpPr>
        <p:spPr/>
        <p:txBody>
          <a:bodyPr/>
          <a:lstStyle/>
          <a:p>
            <a:r>
              <a:rPr lang="en-US"/>
              <a:t>PHY 341/641  Spring 2021 -- Lecture 8</a:t>
            </a:r>
            <a:endParaRPr lang="en-US" dirty="0"/>
          </a:p>
        </p:txBody>
      </p:sp>
      <p:sp>
        <p:nvSpPr>
          <p:cNvPr id="32" name="Slide Number Placeholder 31">
            <a:extLst>
              <a:ext uri="{FF2B5EF4-FFF2-40B4-BE49-F238E27FC236}">
                <a16:creationId xmlns:a16="http://schemas.microsoft.com/office/drawing/2014/main" id="{65285226-C813-4391-9A95-8BA2AD547FB6}"/>
              </a:ext>
            </a:extLst>
          </p:cNvPr>
          <p:cNvSpPr>
            <a:spLocks noGrp="1"/>
          </p:cNvSpPr>
          <p:nvPr>
            <p:ph type="sldNum" sz="quarter" idx="12"/>
          </p:nvPr>
        </p:nvSpPr>
        <p:spPr/>
        <p:txBody>
          <a:bodyPr/>
          <a:lstStyle/>
          <a:p>
            <a:fld id="{CE368B07-CEBF-4C80-90AF-53B34FA04CF3}" type="slidenum">
              <a:rPr lang="en-US" smtClean="0"/>
              <a:t>6</a:t>
            </a:fld>
            <a:endParaRPr lang="en-US" dirty="0"/>
          </a:p>
        </p:txBody>
      </p:sp>
    </p:spTree>
    <p:extLst>
      <p:ext uri="{BB962C8B-B14F-4D97-AF65-F5344CB8AC3E}">
        <p14:creationId xmlns:p14="http://schemas.microsoft.com/office/powerpoint/2010/main" val="3791310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a:extLst>
              <a:ext uri="{FF2B5EF4-FFF2-40B4-BE49-F238E27FC236}">
                <a16:creationId xmlns:a16="http://schemas.microsoft.com/office/drawing/2014/main" id="{62359714-91F5-4F8C-9A02-82B423BCFD92}"/>
              </a:ext>
            </a:extLst>
          </p:cNvPr>
          <p:cNvGraphicFramePr>
            <a:graphicFrameLocks noChangeAspect="1"/>
          </p:cNvGraphicFramePr>
          <p:nvPr>
            <p:extLst>
              <p:ext uri="{D42A27DB-BD31-4B8C-83A1-F6EECF244321}">
                <p14:modId xmlns:p14="http://schemas.microsoft.com/office/powerpoint/2010/main" val="689567312"/>
              </p:ext>
            </p:extLst>
          </p:nvPr>
        </p:nvGraphicFramePr>
        <p:xfrm>
          <a:off x="1219200" y="283833"/>
          <a:ext cx="7239000" cy="6290333"/>
        </p:xfrm>
        <a:graphic>
          <a:graphicData uri="http://schemas.openxmlformats.org/presentationml/2006/ole">
            <mc:AlternateContent xmlns:mc="http://schemas.openxmlformats.org/markup-compatibility/2006">
              <mc:Choice xmlns:v="urn:schemas-microsoft-com:vml" Requires="v">
                <p:oleObj spid="_x0000_s38941" name="Equation" r:id="rId3" imgW="3479760" imgH="3022560" progId="Equation.DSMT4">
                  <p:embed/>
                </p:oleObj>
              </mc:Choice>
              <mc:Fallback>
                <p:oleObj name="Equation" r:id="rId3" imgW="3479760" imgH="3022560" progId="Equation.DSMT4">
                  <p:embed/>
                  <p:pic>
                    <p:nvPicPr>
                      <p:cNvPr id="5" name="Object 4">
                        <a:extLst>
                          <a:ext uri="{FF2B5EF4-FFF2-40B4-BE49-F238E27FC236}">
                            <a16:creationId xmlns:a16="http://schemas.microsoft.com/office/drawing/2014/main" id="{759A4A4A-5CB5-41C7-BDD9-C84725DE5B0D}"/>
                          </a:ext>
                        </a:extLst>
                      </p:cNvPr>
                      <p:cNvPicPr/>
                      <p:nvPr/>
                    </p:nvPicPr>
                    <p:blipFill>
                      <a:blip r:embed="rId4"/>
                      <a:stretch>
                        <a:fillRect/>
                      </a:stretch>
                    </p:blipFill>
                    <p:spPr>
                      <a:xfrm>
                        <a:off x="1219200" y="283833"/>
                        <a:ext cx="7239000" cy="6290333"/>
                      </a:xfrm>
                      <a:prstGeom prst="rect">
                        <a:avLst/>
                      </a:prstGeom>
                    </p:spPr>
                  </p:pic>
                </p:oleObj>
              </mc:Fallback>
            </mc:AlternateContent>
          </a:graphicData>
        </a:graphic>
      </p:graphicFrame>
      <p:sp>
        <p:nvSpPr>
          <p:cNvPr id="10" name="Footer Placeholder 9">
            <a:extLst>
              <a:ext uri="{FF2B5EF4-FFF2-40B4-BE49-F238E27FC236}">
                <a16:creationId xmlns:a16="http://schemas.microsoft.com/office/drawing/2014/main" id="{54858508-20F0-454E-A097-7AE75C370AC3}"/>
              </a:ext>
            </a:extLst>
          </p:cNvPr>
          <p:cNvSpPr>
            <a:spLocks noGrp="1"/>
          </p:cNvSpPr>
          <p:nvPr>
            <p:ph type="ftr" sz="quarter" idx="11"/>
          </p:nvPr>
        </p:nvSpPr>
        <p:spPr/>
        <p:txBody>
          <a:bodyPr/>
          <a:lstStyle/>
          <a:p>
            <a:r>
              <a:rPr lang="en-US"/>
              <a:t>PHY 341/641  Spring 2021 -- Lecture 8</a:t>
            </a:r>
            <a:endParaRPr lang="en-US" dirty="0"/>
          </a:p>
        </p:txBody>
      </p:sp>
      <p:sp>
        <p:nvSpPr>
          <p:cNvPr id="11" name="Slide Number Placeholder 10">
            <a:extLst>
              <a:ext uri="{FF2B5EF4-FFF2-40B4-BE49-F238E27FC236}">
                <a16:creationId xmlns:a16="http://schemas.microsoft.com/office/drawing/2014/main" id="{EB422E62-75FD-45E0-A85E-71C4C038A302}"/>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12" name="Date Placeholder 11">
            <a:extLst>
              <a:ext uri="{FF2B5EF4-FFF2-40B4-BE49-F238E27FC236}">
                <a16:creationId xmlns:a16="http://schemas.microsoft.com/office/drawing/2014/main" id="{8211DDB2-2715-4D8E-9EE0-9E40CA1AFE21}"/>
              </a:ext>
            </a:extLst>
          </p:cNvPr>
          <p:cNvSpPr>
            <a:spLocks noGrp="1"/>
          </p:cNvSpPr>
          <p:nvPr>
            <p:ph type="dt" sz="half" idx="10"/>
          </p:nvPr>
        </p:nvSpPr>
        <p:spPr/>
        <p:txBody>
          <a:bodyPr/>
          <a:lstStyle/>
          <a:p>
            <a:r>
              <a:rPr lang="en-US"/>
              <a:t>2/12/2021</a:t>
            </a:r>
            <a:endParaRPr lang="en-US" dirty="0"/>
          </a:p>
        </p:txBody>
      </p:sp>
    </p:spTree>
    <p:extLst>
      <p:ext uri="{BB962C8B-B14F-4D97-AF65-F5344CB8AC3E}">
        <p14:creationId xmlns:p14="http://schemas.microsoft.com/office/powerpoint/2010/main" val="993611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245656E-06D9-4ACC-89B7-6A5B505E10CE}"/>
              </a:ext>
            </a:extLst>
          </p:cNvPr>
          <p:cNvSpPr txBox="1"/>
          <p:nvPr/>
        </p:nvSpPr>
        <p:spPr>
          <a:xfrm>
            <a:off x="228600" y="304800"/>
            <a:ext cx="8305800" cy="461665"/>
          </a:xfrm>
          <a:prstGeom prst="rect">
            <a:avLst/>
          </a:prstGeom>
          <a:noFill/>
        </p:spPr>
        <p:txBody>
          <a:bodyPr wrap="square" rtlCol="0">
            <a:spAutoFit/>
          </a:bodyPr>
          <a:lstStyle/>
          <a:p>
            <a:r>
              <a:rPr lang="en-US" sz="2400" dirty="0">
                <a:latin typeface="+mj-lt"/>
              </a:rPr>
              <a:t>Summary of results</a:t>
            </a:r>
          </a:p>
        </p:txBody>
      </p:sp>
      <p:graphicFrame>
        <p:nvGraphicFramePr>
          <p:cNvPr id="10" name="Object 9">
            <a:extLst>
              <a:ext uri="{FF2B5EF4-FFF2-40B4-BE49-F238E27FC236}">
                <a16:creationId xmlns:a16="http://schemas.microsoft.com/office/drawing/2014/main" id="{203C75E8-EF1D-4B1A-A64D-FEA5FEB86665}"/>
              </a:ext>
            </a:extLst>
          </p:cNvPr>
          <p:cNvGraphicFramePr>
            <a:graphicFrameLocks noChangeAspect="1"/>
          </p:cNvGraphicFramePr>
          <p:nvPr>
            <p:extLst>
              <p:ext uri="{D42A27DB-BD31-4B8C-83A1-F6EECF244321}">
                <p14:modId xmlns:p14="http://schemas.microsoft.com/office/powerpoint/2010/main" val="3493296717"/>
              </p:ext>
            </p:extLst>
          </p:nvPr>
        </p:nvGraphicFramePr>
        <p:xfrm>
          <a:off x="3124200" y="1070387"/>
          <a:ext cx="1589088" cy="1200150"/>
        </p:xfrm>
        <a:graphic>
          <a:graphicData uri="http://schemas.openxmlformats.org/presentationml/2006/ole">
            <mc:AlternateContent xmlns:mc="http://schemas.openxmlformats.org/markup-compatibility/2006">
              <mc:Choice xmlns:v="urn:schemas-microsoft-com:vml" Requires="v">
                <p:oleObj spid="_x0000_s39992" name="Equation" r:id="rId3" imgW="672840" imgH="507960" progId="Equation.DSMT4">
                  <p:embed/>
                </p:oleObj>
              </mc:Choice>
              <mc:Fallback>
                <p:oleObj name="Equation" r:id="rId3" imgW="672840" imgH="507960" progId="Equation.DSMT4">
                  <p:embed/>
                  <p:pic>
                    <p:nvPicPr>
                      <p:cNvPr id="6" name="Object 5">
                        <a:extLst>
                          <a:ext uri="{FF2B5EF4-FFF2-40B4-BE49-F238E27FC236}">
                            <a16:creationId xmlns:a16="http://schemas.microsoft.com/office/drawing/2014/main" id="{6D8D2E93-DF1A-45DE-A96C-82C2A6B85E72}"/>
                          </a:ext>
                        </a:extLst>
                      </p:cNvPr>
                      <p:cNvPicPr/>
                      <p:nvPr/>
                    </p:nvPicPr>
                    <p:blipFill>
                      <a:blip r:embed="rId4"/>
                      <a:stretch>
                        <a:fillRect/>
                      </a:stretch>
                    </p:blipFill>
                    <p:spPr>
                      <a:xfrm>
                        <a:off x="3124200" y="1070387"/>
                        <a:ext cx="1589088" cy="1200150"/>
                      </a:xfrm>
                      <a:prstGeom prst="rect">
                        <a:avLst/>
                      </a:prstGeom>
                    </p:spPr>
                  </p:pic>
                </p:oleObj>
              </mc:Fallback>
            </mc:AlternateContent>
          </a:graphicData>
        </a:graphic>
      </p:graphicFrame>
      <p:sp>
        <p:nvSpPr>
          <p:cNvPr id="11" name="Rectangle 10">
            <a:extLst>
              <a:ext uri="{FF2B5EF4-FFF2-40B4-BE49-F238E27FC236}">
                <a16:creationId xmlns:a16="http://schemas.microsoft.com/office/drawing/2014/main" id="{974391FD-CD39-4201-8A01-ED8958344D0F}"/>
              </a:ext>
            </a:extLst>
          </p:cNvPr>
          <p:cNvSpPr/>
          <p:nvPr/>
        </p:nvSpPr>
        <p:spPr>
          <a:xfrm>
            <a:off x="1828800" y="2743200"/>
            <a:ext cx="25908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a:extLst>
              <a:ext uri="{FF2B5EF4-FFF2-40B4-BE49-F238E27FC236}">
                <a16:creationId xmlns:a16="http://schemas.microsoft.com/office/drawing/2014/main" id="{85B84380-8142-4B58-91F2-97D5CD8CC09F}"/>
              </a:ext>
            </a:extLst>
          </p:cNvPr>
          <p:cNvCxnSpPr/>
          <p:nvPr/>
        </p:nvCxnSpPr>
        <p:spPr>
          <a:xfrm flipV="1">
            <a:off x="1828800" y="3276600"/>
            <a:ext cx="0" cy="6096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6A3FE9F-B365-47DE-8016-C3087ED239E9}"/>
              </a:ext>
            </a:extLst>
          </p:cNvPr>
          <p:cNvCxnSpPr>
            <a:cxnSpLocks/>
          </p:cNvCxnSpPr>
          <p:nvPr/>
        </p:nvCxnSpPr>
        <p:spPr>
          <a:xfrm>
            <a:off x="4419600" y="3276600"/>
            <a:ext cx="0" cy="9144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B42362A-F029-47C5-9BD9-F9DE8819C8EC}"/>
              </a:ext>
            </a:extLst>
          </p:cNvPr>
          <p:cNvCxnSpPr>
            <a:cxnSpLocks/>
          </p:cNvCxnSpPr>
          <p:nvPr/>
        </p:nvCxnSpPr>
        <p:spPr>
          <a:xfrm>
            <a:off x="2743200" y="2743200"/>
            <a:ext cx="6096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A108C17-E5A6-46A8-86B1-E6CD002782EF}"/>
              </a:ext>
            </a:extLst>
          </p:cNvPr>
          <p:cNvCxnSpPr>
            <a:cxnSpLocks/>
          </p:cNvCxnSpPr>
          <p:nvPr/>
        </p:nvCxnSpPr>
        <p:spPr>
          <a:xfrm flipH="1">
            <a:off x="2431477" y="4359965"/>
            <a:ext cx="692723"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D4E846E-6D76-4A77-AAC6-A7A68CD70101}"/>
              </a:ext>
            </a:extLst>
          </p:cNvPr>
          <p:cNvSpPr txBox="1"/>
          <p:nvPr/>
        </p:nvSpPr>
        <p:spPr>
          <a:xfrm>
            <a:off x="1295400" y="3429000"/>
            <a:ext cx="381000" cy="457200"/>
          </a:xfrm>
          <a:prstGeom prst="rect">
            <a:avLst/>
          </a:prstGeom>
          <a:noFill/>
        </p:spPr>
        <p:txBody>
          <a:bodyPr wrap="square" rtlCol="0">
            <a:spAutoFit/>
          </a:bodyPr>
          <a:lstStyle/>
          <a:p>
            <a:r>
              <a:rPr lang="en-US" sz="2400" dirty="0">
                <a:latin typeface="+mj-lt"/>
              </a:rPr>
              <a:t>A</a:t>
            </a:r>
          </a:p>
        </p:txBody>
      </p:sp>
      <p:sp>
        <p:nvSpPr>
          <p:cNvPr id="17" name="TextBox 16">
            <a:extLst>
              <a:ext uri="{FF2B5EF4-FFF2-40B4-BE49-F238E27FC236}">
                <a16:creationId xmlns:a16="http://schemas.microsoft.com/office/drawing/2014/main" id="{73E40B9D-6EB8-403B-B514-C96EE117B1E4}"/>
              </a:ext>
            </a:extLst>
          </p:cNvPr>
          <p:cNvSpPr txBox="1"/>
          <p:nvPr/>
        </p:nvSpPr>
        <p:spPr>
          <a:xfrm>
            <a:off x="2824221" y="2234834"/>
            <a:ext cx="381000" cy="457200"/>
          </a:xfrm>
          <a:prstGeom prst="rect">
            <a:avLst/>
          </a:prstGeom>
          <a:noFill/>
        </p:spPr>
        <p:txBody>
          <a:bodyPr wrap="square" rtlCol="0">
            <a:spAutoFit/>
          </a:bodyPr>
          <a:lstStyle/>
          <a:p>
            <a:r>
              <a:rPr lang="en-US" sz="2400" dirty="0">
                <a:latin typeface="+mj-lt"/>
              </a:rPr>
              <a:t>B</a:t>
            </a:r>
          </a:p>
        </p:txBody>
      </p:sp>
      <p:sp>
        <p:nvSpPr>
          <p:cNvPr id="18" name="TextBox 17">
            <a:extLst>
              <a:ext uri="{FF2B5EF4-FFF2-40B4-BE49-F238E27FC236}">
                <a16:creationId xmlns:a16="http://schemas.microsoft.com/office/drawing/2014/main" id="{CE78BE93-1153-49CC-BB46-00AD72724167}"/>
              </a:ext>
            </a:extLst>
          </p:cNvPr>
          <p:cNvSpPr txBox="1"/>
          <p:nvPr/>
        </p:nvSpPr>
        <p:spPr>
          <a:xfrm>
            <a:off x="4485859" y="3441879"/>
            <a:ext cx="381000" cy="457200"/>
          </a:xfrm>
          <a:prstGeom prst="rect">
            <a:avLst/>
          </a:prstGeom>
          <a:noFill/>
        </p:spPr>
        <p:txBody>
          <a:bodyPr wrap="square" rtlCol="0">
            <a:spAutoFit/>
          </a:bodyPr>
          <a:lstStyle/>
          <a:p>
            <a:r>
              <a:rPr lang="en-US" sz="2400" dirty="0">
                <a:latin typeface="+mj-lt"/>
              </a:rPr>
              <a:t>C</a:t>
            </a:r>
          </a:p>
        </p:txBody>
      </p:sp>
      <p:sp>
        <p:nvSpPr>
          <p:cNvPr id="19" name="TextBox 18">
            <a:extLst>
              <a:ext uri="{FF2B5EF4-FFF2-40B4-BE49-F238E27FC236}">
                <a16:creationId xmlns:a16="http://schemas.microsoft.com/office/drawing/2014/main" id="{D1110DFC-6E72-419F-808B-C645F46155EA}"/>
              </a:ext>
            </a:extLst>
          </p:cNvPr>
          <p:cNvSpPr txBox="1"/>
          <p:nvPr/>
        </p:nvSpPr>
        <p:spPr>
          <a:xfrm>
            <a:off x="2667000" y="4457699"/>
            <a:ext cx="381000" cy="457200"/>
          </a:xfrm>
          <a:prstGeom prst="rect">
            <a:avLst/>
          </a:prstGeom>
          <a:noFill/>
        </p:spPr>
        <p:txBody>
          <a:bodyPr wrap="square" rtlCol="0">
            <a:spAutoFit/>
          </a:bodyPr>
          <a:lstStyle/>
          <a:p>
            <a:r>
              <a:rPr lang="en-US" sz="2400" dirty="0">
                <a:latin typeface="+mj-lt"/>
              </a:rPr>
              <a:t>D</a:t>
            </a:r>
          </a:p>
        </p:txBody>
      </p:sp>
      <p:cxnSp>
        <p:nvCxnSpPr>
          <p:cNvPr id="20" name="Straight Arrow Connector 19">
            <a:extLst>
              <a:ext uri="{FF2B5EF4-FFF2-40B4-BE49-F238E27FC236}">
                <a16:creationId xmlns:a16="http://schemas.microsoft.com/office/drawing/2014/main" id="{8B559A7B-2A02-4229-8BB4-3887D1E8A325}"/>
              </a:ext>
            </a:extLst>
          </p:cNvPr>
          <p:cNvCxnSpPr/>
          <p:nvPr/>
        </p:nvCxnSpPr>
        <p:spPr>
          <a:xfrm flipV="1">
            <a:off x="914400" y="1505129"/>
            <a:ext cx="0" cy="382887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58B9766-B0A2-4AD3-A673-15F6F705B68E}"/>
              </a:ext>
            </a:extLst>
          </p:cNvPr>
          <p:cNvCxnSpPr>
            <a:cxnSpLocks/>
          </p:cNvCxnSpPr>
          <p:nvPr/>
        </p:nvCxnSpPr>
        <p:spPr>
          <a:xfrm flipV="1">
            <a:off x="914400" y="5273675"/>
            <a:ext cx="5105400" cy="352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91575C9-ABE1-463F-9F2B-284745C2C06D}"/>
              </a:ext>
            </a:extLst>
          </p:cNvPr>
          <p:cNvSpPr txBox="1"/>
          <p:nvPr/>
        </p:nvSpPr>
        <p:spPr>
          <a:xfrm>
            <a:off x="520148" y="1549027"/>
            <a:ext cx="1219200" cy="461665"/>
          </a:xfrm>
          <a:prstGeom prst="rect">
            <a:avLst/>
          </a:prstGeom>
          <a:noFill/>
        </p:spPr>
        <p:txBody>
          <a:bodyPr wrap="square" rtlCol="0">
            <a:spAutoFit/>
          </a:bodyPr>
          <a:lstStyle/>
          <a:p>
            <a:r>
              <a:rPr lang="en-US" sz="2400" b="1" i="1" dirty="0">
                <a:latin typeface="+mj-lt"/>
              </a:rPr>
              <a:t>T</a:t>
            </a:r>
          </a:p>
        </p:txBody>
      </p:sp>
      <p:sp>
        <p:nvSpPr>
          <p:cNvPr id="23" name="TextBox 22">
            <a:extLst>
              <a:ext uri="{FF2B5EF4-FFF2-40B4-BE49-F238E27FC236}">
                <a16:creationId xmlns:a16="http://schemas.microsoft.com/office/drawing/2014/main" id="{723FBFAF-BEFC-45C2-9464-FD1610526370}"/>
              </a:ext>
            </a:extLst>
          </p:cNvPr>
          <p:cNvSpPr txBox="1"/>
          <p:nvPr/>
        </p:nvSpPr>
        <p:spPr>
          <a:xfrm>
            <a:off x="6172200" y="4948535"/>
            <a:ext cx="1219200" cy="461665"/>
          </a:xfrm>
          <a:prstGeom prst="rect">
            <a:avLst/>
          </a:prstGeom>
          <a:noFill/>
        </p:spPr>
        <p:txBody>
          <a:bodyPr wrap="square" rtlCol="0">
            <a:spAutoFit/>
          </a:bodyPr>
          <a:lstStyle/>
          <a:p>
            <a:r>
              <a:rPr lang="en-US" sz="2400" b="1" i="1" dirty="0">
                <a:latin typeface="+mj-lt"/>
              </a:rPr>
              <a:t>S</a:t>
            </a:r>
          </a:p>
        </p:txBody>
      </p:sp>
      <p:sp>
        <p:nvSpPr>
          <p:cNvPr id="24" name="TextBox 23">
            <a:extLst>
              <a:ext uri="{FF2B5EF4-FFF2-40B4-BE49-F238E27FC236}">
                <a16:creationId xmlns:a16="http://schemas.microsoft.com/office/drawing/2014/main" id="{638E5660-E316-4658-B53A-742F1C1A9632}"/>
              </a:ext>
            </a:extLst>
          </p:cNvPr>
          <p:cNvSpPr txBox="1"/>
          <p:nvPr/>
        </p:nvSpPr>
        <p:spPr>
          <a:xfrm>
            <a:off x="4193686" y="5292084"/>
            <a:ext cx="609598" cy="461665"/>
          </a:xfrm>
          <a:prstGeom prst="rect">
            <a:avLst/>
          </a:prstGeom>
          <a:noFill/>
        </p:spPr>
        <p:txBody>
          <a:bodyPr wrap="square" rtlCol="0">
            <a:spAutoFit/>
          </a:bodyPr>
          <a:lstStyle/>
          <a:p>
            <a:r>
              <a:rPr lang="en-US" sz="2400" dirty="0">
                <a:latin typeface="+mj-lt"/>
              </a:rPr>
              <a:t>S</a:t>
            </a:r>
            <a:r>
              <a:rPr lang="en-US" sz="2400" baseline="-25000" dirty="0">
                <a:latin typeface="+mj-lt"/>
              </a:rPr>
              <a:t>2</a:t>
            </a:r>
            <a:endParaRPr lang="en-US" sz="2400" dirty="0">
              <a:latin typeface="+mj-lt"/>
            </a:endParaRPr>
          </a:p>
        </p:txBody>
      </p:sp>
      <p:sp>
        <p:nvSpPr>
          <p:cNvPr id="25" name="TextBox 24">
            <a:extLst>
              <a:ext uri="{FF2B5EF4-FFF2-40B4-BE49-F238E27FC236}">
                <a16:creationId xmlns:a16="http://schemas.microsoft.com/office/drawing/2014/main" id="{8C8A9812-7E17-4975-B313-0422D57CE016}"/>
              </a:ext>
            </a:extLst>
          </p:cNvPr>
          <p:cNvSpPr txBox="1"/>
          <p:nvPr/>
        </p:nvSpPr>
        <p:spPr>
          <a:xfrm>
            <a:off x="1676400" y="5317573"/>
            <a:ext cx="609598" cy="461665"/>
          </a:xfrm>
          <a:prstGeom prst="rect">
            <a:avLst/>
          </a:prstGeom>
          <a:noFill/>
        </p:spPr>
        <p:txBody>
          <a:bodyPr wrap="square" rtlCol="0">
            <a:spAutoFit/>
          </a:bodyPr>
          <a:lstStyle/>
          <a:p>
            <a:r>
              <a:rPr lang="en-US" sz="2400" dirty="0">
                <a:latin typeface="+mj-lt"/>
              </a:rPr>
              <a:t>S</a:t>
            </a:r>
            <a:r>
              <a:rPr lang="en-US" sz="2400" baseline="-25000" dirty="0">
                <a:latin typeface="+mj-lt"/>
              </a:rPr>
              <a:t>1</a:t>
            </a:r>
            <a:endParaRPr lang="en-US" sz="2400" dirty="0">
              <a:latin typeface="+mj-lt"/>
            </a:endParaRPr>
          </a:p>
        </p:txBody>
      </p:sp>
      <p:sp>
        <p:nvSpPr>
          <p:cNvPr id="26" name="TextBox 25">
            <a:extLst>
              <a:ext uri="{FF2B5EF4-FFF2-40B4-BE49-F238E27FC236}">
                <a16:creationId xmlns:a16="http://schemas.microsoft.com/office/drawing/2014/main" id="{73812C07-CD7E-4DA2-9D25-83DCA55911B5}"/>
              </a:ext>
            </a:extLst>
          </p:cNvPr>
          <p:cNvSpPr txBox="1"/>
          <p:nvPr/>
        </p:nvSpPr>
        <p:spPr>
          <a:xfrm>
            <a:off x="470159" y="4110098"/>
            <a:ext cx="609598" cy="461665"/>
          </a:xfrm>
          <a:prstGeom prst="rect">
            <a:avLst/>
          </a:prstGeom>
          <a:noFill/>
        </p:spPr>
        <p:txBody>
          <a:bodyPr wrap="square" rtlCol="0">
            <a:spAutoFit/>
          </a:bodyPr>
          <a:lstStyle/>
          <a:p>
            <a:r>
              <a:rPr lang="en-US" sz="2400" dirty="0">
                <a:latin typeface="+mj-lt"/>
              </a:rPr>
              <a:t>T</a:t>
            </a:r>
            <a:r>
              <a:rPr lang="en-US" sz="2400" baseline="-25000" dirty="0">
                <a:latin typeface="+mj-lt"/>
              </a:rPr>
              <a:t>1</a:t>
            </a:r>
            <a:endParaRPr lang="en-US" sz="2400" dirty="0">
              <a:latin typeface="+mj-lt"/>
            </a:endParaRPr>
          </a:p>
        </p:txBody>
      </p:sp>
      <p:sp>
        <p:nvSpPr>
          <p:cNvPr id="27" name="TextBox 26">
            <a:extLst>
              <a:ext uri="{FF2B5EF4-FFF2-40B4-BE49-F238E27FC236}">
                <a16:creationId xmlns:a16="http://schemas.microsoft.com/office/drawing/2014/main" id="{49EE5BEF-20F6-4C0C-838D-D3494EC4AEA4}"/>
              </a:ext>
            </a:extLst>
          </p:cNvPr>
          <p:cNvSpPr txBox="1"/>
          <p:nvPr/>
        </p:nvSpPr>
        <p:spPr>
          <a:xfrm>
            <a:off x="439697" y="2562777"/>
            <a:ext cx="609598" cy="461665"/>
          </a:xfrm>
          <a:prstGeom prst="rect">
            <a:avLst/>
          </a:prstGeom>
          <a:noFill/>
        </p:spPr>
        <p:txBody>
          <a:bodyPr wrap="square" rtlCol="0">
            <a:spAutoFit/>
          </a:bodyPr>
          <a:lstStyle/>
          <a:p>
            <a:r>
              <a:rPr lang="en-US" sz="2400" dirty="0">
                <a:latin typeface="+mj-lt"/>
              </a:rPr>
              <a:t>T</a:t>
            </a:r>
            <a:r>
              <a:rPr lang="en-US" sz="2400" baseline="-25000" dirty="0">
                <a:latin typeface="+mj-lt"/>
              </a:rPr>
              <a:t>2</a:t>
            </a:r>
            <a:endParaRPr lang="en-US" sz="2400" dirty="0">
              <a:latin typeface="+mj-lt"/>
            </a:endParaRPr>
          </a:p>
        </p:txBody>
      </p:sp>
      <p:graphicFrame>
        <p:nvGraphicFramePr>
          <p:cNvPr id="28" name="Object 27">
            <a:extLst>
              <a:ext uri="{FF2B5EF4-FFF2-40B4-BE49-F238E27FC236}">
                <a16:creationId xmlns:a16="http://schemas.microsoft.com/office/drawing/2014/main" id="{44572A86-C41C-47BA-87A0-829CF23703C9}"/>
              </a:ext>
            </a:extLst>
          </p:cNvPr>
          <p:cNvGraphicFramePr>
            <a:graphicFrameLocks noChangeAspect="1"/>
          </p:cNvGraphicFramePr>
          <p:nvPr>
            <p:extLst>
              <p:ext uri="{D42A27DB-BD31-4B8C-83A1-F6EECF244321}">
                <p14:modId xmlns:p14="http://schemas.microsoft.com/office/powerpoint/2010/main" val="1108399284"/>
              </p:ext>
            </p:extLst>
          </p:nvPr>
        </p:nvGraphicFramePr>
        <p:xfrm>
          <a:off x="5386388" y="1927225"/>
          <a:ext cx="3033712" cy="2717800"/>
        </p:xfrm>
        <a:graphic>
          <a:graphicData uri="http://schemas.openxmlformats.org/presentationml/2006/ole">
            <mc:AlternateContent xmlns:mc="http://schemas.openxmlformats.org/markup-compatibility/2006">
              <mc:Choice xmlns:v="urn:schemas-microsoft-com:vml" Requires="v">
                <p:oleObj spid="_x0000_s39993" name="Equation" r:id="rId5" imgW="1841400" imgH="1650960" progId="Equation.DSMT4">
                  <p:embed/>
                </p:oleObj>
              </mc:Choice>
              <mc:Fallback>
                <p:oleObj name="Equation" r:id="rId5" imgW="1841400" imgH="1650960" progId="Equation.DSMT4">
                  <p:embed/>
                  <p:pic>
                    <p:nvPicPr>
                      <p:cNvPr id="34" name="Object 33">
                        <a:extLst>
                          <a:ext uri="{FF2B5EF4-FFF2-40B4-BE49-F238E27FC236}">
                            <a16:creationId xmlns:a16="http://schemas.microsoft.com/office/drawing/2014/main" id="{16A68A0D-DDF4-4317-B4E3-483C415DA507}"/>
                          </a:ext>
                        </a:extLst>
                      </p:cNvPr>
                      <p:cNvPicPr/>
                      <p:nvPr/>
                    </p:nvPicPr>
                    <p:blipFill>
                      <a:blip r:embed="rId6"/>
                      <a:stretch>
                        <a:fillRect/>
                      </a:stretch>
                    </p:blipFill>
                    <p:spPr>
                      <a:xfrm>
                        <a:off x="5386388" y="1927225"/>
                        <a:ext cx="3033712" cy="2717800"/>
                      </a:xfrm>
                      <a:prstGeom prst="rect">
                        <a:avLst/>
                      </a:prstGeom>
                    </p:spPr>
                  </p:pic>
                </p:oleObj>
              </mc:Fallback>
            </mc:AlternateContent>
          </a:graphicData>
        </a:graphic>
      </p:graphicFrame>
      <p:sp>
        <p:nvSpPr>
          <p:cNvPr id="29" name="TextBox 28">
            <a:extLst>
              <a:ext uri="{FF2B5EF4-FFF2-40B4-BE49-F238E27FC236}">
                <a16:creationId xmlns:a16="http://schemas.microsoft.com/office/drawing/2014/main" id="{6D243A51-07E1-4DEE-8FAB-8E394508ACAE}"/>
              </a:ext>
            </a:extLst>
          </p:cNvPr>
          <p:cNvSpPr txBox="1"/>
          <p:nvPr/>
        </p:nvSpPr>
        <p:spPr>
          <a:xfrm>
            <a:off x="1533940" y="4302304"/>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1</a:t>
            </a:r>
            <a:endParaRPr lang="en-US" sz="2400" dirty="0">
              <a:latin typeface="+mj-lt"/>
            </a:endParaRPr>
          </a:p>
        </p:txBody>
      </p:sp>
      <p:sp>
        <p:nvSpPr>
          <p:cNvPr id="30" name="TextBox 29">
            <a:extLst>
              <a:ext uri="{FF2B5EF4-FFF2-40B4-BE49-F238E27FC236}">
                <a16:creationId xmlns:a16="http://schemas.microsoft.com/office/drawing/2014/main" id="{5ACE4509-CE3D-472F-BE38-F9C0591805BC}"/>
              </a:ext>
            </a:extLst>
          </p:cNvPr>
          <p:cNvSpPr txBox="1"/>
          <p:nvPr/>
        </p:nvSpPr>
        <p:spPr>
          <a:xfrm>
            <a:off x="1468411" y="2229906"/>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2</a:t>
            </a:r>
            <a:endParaRPr lang="en-US" sz="2400" dirty="0">
              <a:latin typeface="+mj-lt"/>
            </a:endParaRPr>
          </a:p>
        </p:txBody>
      </p:sp>
      <p:sp>
        <p:nvSpPr>
          <p:cNvPr id="31" name="TextBox 30">
            <a:extLst>
              <a:ext uri="{FF2B5EF4-FFF2-40B4-BE49-F238E27FC236}">
                <a16:creationId xmlns:a16="http://schemas.microsoft.com/office/drawing/2014/main" id="{14990A57-6C62-462C-9299-58D1C3988B5E}"/>
              </a:ext>
            </a:extLst>
          </p:cNvPr>
          <p:cNvSpPr txBox="1"/>
          <p:nvPr/>
        </p:nvSpPr>
        <p:spPr>
          <a:xfrm>
            <a:off x="4215091" y="2266927"/>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3</a:t>
            </a:r>
            <a:endParaRPr lang="en-US" sz="2400" dirty="0">
              <a:latin typeface="+mj-lt"/>
            </a:endParaRPr>
          </a:p>
        </p:txBody>
      </p:sp>
      <p:sp>
        <p:nvSpPr>
          <p:cNvPr id="32" name="TextBox 31">
            <a:extLst>
              <a:ext uri="{FF2B5EF4-FFF2-40B4-BE49-F238E27FC236}">
                <a16:creationId xmlns:a16="http://schemas.microsoft.com/office/drawing/2014/main" id="{A630E901-C197-4FB3-B850-6B736F9FC54E}"/>
              </a:ext>
            </a:extLst>
          </p:cNvPr>
          <p:cNvSpPr txBox="1"/>
          <p:nvPr/>
        </p:nvSpPr>
        <p:spPr>
          <a:xfrm>
            <a:off x="4181060" y="4367234"/>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4</a:t>
            </a:r>
            <a:endParaRPr lang="en-US" sz="2400" dirty="0">
              <a:latin typeface="+mj-lt"/>
            </a:endParaRPr>
          </a:p>
        </p:txBody>
      </p:sp>
      <p:sp>
        <p:nvSpPr>
          <p:cNvPr id="33" name="Date Placeholder 32">
            <a:extLst>
              <a:ext uri="{FF2B5EF4-FFF2-40B4-BE49-F238E27FC236}">
                <a16:creationId xmlns:a16="http://schemas.microsoft.com/office/drawing/2014/main" id="{4B561372-815A-4FDA-B185-E8FA9DDC016F}"/>
              </a:ext>
            </a:extLst>
          </p:cNvPr>
          <p:cNvSpPr>
            <a:spLocks noGrp="1"/>
          </p:cNvSpPr>
          <p:nvPr>
            <p:ph type="dt" sz="half" idx="10"/>
          </p:nvPr>
        </p:nvSpPr>
        <p:spPr/>
        <p:txBody>
          <a:bodyPr/>
          <a:lstStyle/>
          <a:p>
            <a:r>
              <a:rPr lang="en-US"/>
              <a:t>2/12/2021</a:t>
            </a:r>
            <a:endParaRPr lang="en-US" dirty="0"/>
          </a:p>
        </p:txBody>
      </p:sp>
      <p:sp>
        <p:nvSpPr>
          <p:cNvPr id="34" name="Footer Placeholder 33">
            <a:extLst>
              <a:ext uri="{FF2B5EF4-FFF2-40B4-BE49-F238E27FC236}">
                <a16:creationId xmlns:a16="http://schemas.microsoft.com/office/drawing/2014/main" id="{C6DE98DD-BB57-4DB1-B8E1-475B9D4576A1}"/>
              </a:ext>
            </a:extLst>
          </p:cNvPr>
          <p:cNvSpPr>
            <a:spLocks noGrp="1"/>
          </p:cNvSpPr>
          <p:nvPr>
            <p:ph type="ftr" sz="quarter" idx="11"/>
          </p:nvPr>
        </p:nvSpPr>
        <p:spPr/>
        <p:txBody>
          <a:bodyPr/>
          <a:lstStyle/>
          <a:p>
            <a:r>
              <a:rPr lang="en-US"/>
              <a:t>PHY 341/641  Spring 2021 -- Lecture 8</a:t>
            </a:r>
            <a:endParaRPr lang="en-US" dirty="0"/>
          </a:p>
        </p:txBody>
      </p:sp>
      <p:sp>
        <p:nvSpPr>
          <p:cNvPr id="35" name="Slide Number Placeholder 34">
            <a:extLst>
              <a:ext uri="{FF2B5EF4-FFF2-40B4-BE49-F238E27FC236}">
                <a16:creationId xmlns:a16="http://schemas.microsoft.com/office/drawing/2014/main" id="{A1D4504B-B924-44F4-B4EF-089DAE717C09}"/>
              </a:ext>
            </a:extLst>
          </p:cNvPr>
          <p:cNvSpPr>
            <a:spLocks noGrp="1"/>
          </p:cNvSpPr>
          <p:nvPr>
            <p:ph type="sldNum" sz="quarter" idx="12"/>
          </p:nvPr>
        </p:nvSpPr>
        <p:spPr/>
        <p:txBody>
          <a:bodyPr/>
          <a:lstStyle/>
          <a:p>
            <a:fld id="{CE368B07-CEBF-4C80-90AF-53B34FA04CF3}" type="slidenum">
              <a:rPr lang="en-US" smtClean="0"/>
              <a:t>8</a:t>
            </a:fld>
            <a:endParaRPr lang="en-US" dirty="0"/>
          </a:p>
        </p:txBody>
      </p:sp>
    </p:spTree>
    <p:extLst>
      <p:ext uri="{BB962C8B-B14F-4D97-AF65-F5344CB8AC3E}">
        <p14:creationId xmlns:p14="http://schemas.microsoft.com/office/powerpoint/2010/main" val="3016653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0C2474-0A36-4972-9C72-F16B323706D0}"/>
              </a:ext>
            </a:extLst>
          </p:cNvPr>
          <p:cNvSpPr>
            <a:spLocks noGrp="1"/>
          </p:cNvSpPr>
          <p:nvPr>
            <p:ph type="dt" sz="half" idx="10"/>
          </p:nvPr>
        </p:nvSpPr>
        <p:spPr/>
        <p:txBody>
          <a:bodyPr/>
          <a:lstStyle/>
          <a:p>
            <a:r>
              <a:rPr lang="en-US"/>
              <a:t>2/12/2021</a:t>
            </a:r>
            <a:endParaRPr lang="en-US" dirty="0"/>
          </a:p>
        </p:txBody>
      </p:sp>
      <p:sp>
        <p:nvSpPr>
          <p:cNvPr id="3" name="Footer Placeholder 2">
            <a:extLst>
              <a:ext uri="{FF2B5EF4-FFF2-40B4-BE49-F238E27FC236}">
                <a16:creationId xmlns:a16="http://schemas.microsoft.com/office/drawing/2014/main" id="{E82643E4-A2AC-4211-8289-1D498E460D26}"/>
              </a:ext>
            </a:extLst>
          </p:cNvPr>
          <p:cNvSpPr>
            <a:spLocks noGrp="1"/>
          </p:cNvSpPr>
          <p:nvPr>
            <p:ph type="ftr" sz="quarter" idx="11"/>
          </p:nvPr>
        </p:nvSpPr>
        <p:spPr/>
        <p:txBody>
          <a:bodyPr/>
          <a:lstStyle/>
          <a:p>
            <a:r>
              <a:rPr lang="en-US"/>
              <a:t>PHY 341/641  Spring 2021 -- Lecture 8</a:t>
            </a:r>
            <a:endParaRPr lang="en-US" dirty="0"/>
          </a:p>
        </p:txBody>
      </p:sp>
      <p:sp>
        <p:nvSpPr>
          <p:cNvPr id="4" name="Slide Number Placeholder 3">
            <a:extLst>
              <a:ext uri="{FF2B5EF4-FFF2-40B4-BE49-F238E27FC236}">
                <a16:creationId xmlns:a16="http://schemas.microsoft.com/office/drawing/2014/main" id="{90F27873-75A3-45D8-966C-DBF8848B23DE}"/>
              </a:ext>
            </a:extLst>
          </p:cNvPr>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a:extLst>
              <a:ext uri="{FF2B5EF4-FFF2-40B4-BE49-F238E27FC236}">
                <a16:creationId xmlns:a16="http://schemas.microsoft.com/office/drawing/2014/main" id="{F0BB728F-1476-4140-8B8F-3C1450DFD808}"/>
              </a:ext>
            </a:extLst>
          </p:cNvPr>
          <p:cNvGraphicFramePr>
            <a:graphicFrameLocks noChangeAspect="1"/>
          </p:cNvGraphicFramePr>
          <p:nvPr>
            <p:extLst>
              <p:ext uri="{D42A27DB-BD31-4B8C-83A1-F6EECF244321}">
                <p14:modId xmlns:p14="http://schemas.microsoft.com/office/powerpoint/2010/main" val="841260753"/>
              </p:ext>
            </p:extLst>
          </p:nvPr>
        </p:nvGraphicFramePr>
        <p:xfrm>
          <a:off x="762000" y="967433"/>
          <a:ext cx="5473700" cy="1073150"/>
        </p:xfrm>
        <a:graphic>
          <a:graphicData uri="http://schemas.openxmlformats.org/presentationml/2006/ole">
            <mc:AlternateContent xmlns:mc="http://schemas.openxmlformats.org/markup-compatibility/2006">
              <mc:Choice xmlns:v="urn:schemas-microsoft-com:vml" Requires="v">
                <p:oleObj spid="_x0000_s41044" name="Equation" r:id="rId3" imgW="2717640" imgH="533160" progId="Equation.DSMT4">
                  <p:embed/>
                </p:oleObj>
              </mc:Choice>
              <mc:Fallback>
                <p:oleObj name="Equation" r:id="rId3" imgW="2717640" imgH="533160" progId="Equation.DSMT4">
                  <p:embed/>
                  <p:pic>
                    <p:nvPicPr>
                      <p:cNvPr id="5" name="Object 4">
                        <a:extLst>
                          <a:ext uri="{FF2B5EF4-FFF2-40B4-BE49-F238E27FC236}">
                            <a16:creationId xmlns:a16="http://schemas.microsoft.com/office/drawing/2014/main" id="{F68E2388-0407-4DE4-A8E5-494419FFD699}"/>
                          </a:ext>
                        </a:extLst>
                      </p:cNvPr>
                      <p:cNvPicPr/>
                      <p:nvPr/>
                    </p:nvPicPr>
                    <p:blipFill>
                      <a:blip r:embed="rId4"/>
                      <a:stretch>
                        <a:fillRect/>
                      </a:stretch>
                    </p:blipFill>
                    <p:spPr>
                      <a:xfrm>
                        <a:off x="762000" y="967433"/>
                        <a:ext cx="5473700" cy="107315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BB151DB3-77D3-489A-A253-C2CBED68B4AC}"/>
              </a:ext>
            </a:extLst>
          </p:cNvPr>
          <p:cNvSpPr txBox="1"/>
          <p:nvPr/>
        </p:nvSpPr>
        <p:spPr>
          <a:xfrm>
            <a:off x="254000" y="729130"/>
            <a:ext cx="8229600" cy="461665"/>
          </a:xfrm>
          <a:prstGeom prst="rect">
            <a:avLst/>
          </a:prstGeom>
          <a:noFill/>
        </p:spPr>
        <p:txBody>
          <a:bodyPr wrap="square" rtlCol="0">
            <a:spAutoFit/>
          </a:bodyPr>
          <a:lstStyle/>
          <a:p>
            <a:r>
              <a:rPr lang="en-US" sz="2400" dirty="0" err="1">
                <a:latin typeface="+mj-lt"/>
              </a:rPr>
              <a:t>Sackur</a:t>
            </a:r>
            <a:r>
              <a:rPr lang="en-US" sz="2400" dirty="0">
                <a:latin typeface="+mj-lt"/>
              </a:rPr>
              <a:t>-Tetrode equation --</a:t>
            </a:r>
          </a:p>
        </p:txBody>
      </p:sp>
      <p:graphicFrame>
        <p:nvGraphicFramePr>
          <p:cNvPr id="8" name="Object 7">
            <a:extLst>
              <a:ext uri="{FF2B5EF4-FFF2-40B4-BE49-F238E27FC236}">
                <a16:creationId xmlns:a16="http://schemas.microsoft.com/office/drawing/2014/main" id="{287AFC2F-1210-4CF3-A653-23D0D32295A3}"/>
              </a:ext>
            </a:extLst>
          </p:cNvPr>
          <p:cNvGraphicFramePr>
            <a:graphicFrameLocks noChangeAspect="1"/>
          </p:cNvGraphicFramePr>
          <p:nvPr>
            <p:extLst>
              <p:ext uri="{D42A27DB-BD31-4B8C-83A1-F6EECF244321}">
                <p14:modId xmlns:p14="http://schemas.microsoft.com/office/powerpoint/2010/main" val="511561854"/>
              </p:ext>
            </p:extLst>
          </p:nvPr>
        </p:nvGraphicFramePr>
        <p:xfrm>
          <a:off x="423681" y="2143112"/>
          <a:ext cx="7458438" cy="2411133"/>
        </p:xfrm>
        <a:graphic>
          <a:graphicData uri="http://schemas.openxmlformats.org/presentationml/2006/ole">
            <mc:AlternateContent xmlns:mc="http://schemas.openxmlformats.org/markup-compatibility/2006">
              <mc:Choice xmlns:v="urn:schemas-microsoft-com:vml" Requires="v">
                <p:oleObj spid="_x0000_s41045" name="Equation" r:id="rId5" imgW="2946240" imgH="952200" progId="Equation.DSMT4">
                  <p:embed/>
                </p:oleObj>
              </mc:Choice>
              <mc:Fallback>
                <p:oleObj name="Equation" r:id="rId5" imgW="2946240" imgH="952200" progId="Equation.DSMT4">
                  <p:embed/>
                  <p:pic>
                    <p:nvPicPr>
                      <p:cNvPr id="8" name="Object 7">
                        <a:extLst>
                          <a:ext uri="{FF2B5EF4-FFF2-40B4-BE49-F238E27FC236}">
                            <a16:creationId xmlns:a16="http://schemas.microsoft.com/office/drawing/2014/main" id="{017176EC-D46B-45E8-B8B4-FE205137E3B4}"/>
                          </a:ext>
                        </a:extLst>
                      </p:cNvPr>
                      <p:cNvPicPr/>
                      <p:nvPr/>
                    </p:nvPicPr>
                    <p:blipFill>
                      <a:blip r:embed="rId6"/>
                      <a:stretch>
                        <a:fillRect/>
                      </a:stretch>
                    </p:blipFill>
                    <p:spPr>
                      <a:xfrm>
                        <a:off x="423681" y="2143112"/>
                        <a:ext cx="7458438" cy="2411133"/>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CC6EFAF7-C49D-45B3-96D0-302F93099A1B}"/>
              </a:ext>
            </a:extLst>
          </p:cNvPr>
          <p:cNvSpPr txBox="1"/>
          <p:nvPr/>
        </p:nvSpPr>
        <p:spPr>
          <a:xfrm>
            <a:off x="76200" y="228600"/>
            <a:ext cx="8153400" cy="461665"/>
          </a:xfrm>
          <a:prstGeom prst="rect">
            <a:avLst/>
          </a:prstGeom>
          <a:noFill/>
        </p:spPr>
        <p:txBody>
          <a:bodyPr wrap="square" rtlCol="0">
            <a:spAutoFit/>
          </a:bodyPr>
          <a:lstStyle/>
          <a:p>
            <a:r>
              <a:rPr lang="en-US" sz="2400" dirty="0">
                <a:latin typeface="+mj-lt"/>
              </a:rPr>
              <a:t>From Wednesday’s lecture --</a:t>
            </a:r>
          </a:p>
        </p:txBody>
      </p:sp>
      <p:graphicFrame>
        <p:nvGraphicFramePr>
          <p:cNvPr id="10" name="Object 9">
            <a:extLst>
              <a:ext uri="{FF2B5EF4-FFF2-40B4-BE49-F238E27FC236}">
                <a16:creationId xmlns:a16="http://schemas.microsoft.com/office/drawing/2014/main" id="{8AA0D574-6564-4568-B4F0-0D2FD34B3E78}"/>
              </a:ext>
            </a:extLst>
          </p:cNvPr>
          <p:cNvGraphicFramePr>
            <a:graphicFrameLocks noChangeAspect="1"/>
          </p:cNvGraphicFramePr>
          <p:nvPr>
            <p:extLst>
              <p:ext uri="{D42A27DB-BD31-4B8C-83A1-F6EECF244321}">
                <p14:modId xmlns:p14="http://schemas.microsoft.com/office/powerpoint/2010/main" val="723774746"/>
              </p:ext>
            </p:extLst>
          </p:nvPr>
        </p:nvGraphicFramePr>
        <p:xfrm>
          <a:off x="457200" y="4541370"/>
          <a:ext cx="4912093" cy="1587500"/>
        </p:xfrm>
        <a:graphic>
          <a:graphicData uri="http://schemas.openxmlformats.org/presentationml/2006/ole">
            <mc:AlternateContent xmlns:mc="http://schemas.openxmlformats.org/markup-compatibility/2006">
              <mc:Choice xmlns:v="urn:schemas-microsoft-com:vml" Requires="v">
                <p:oleObj spid="_x0000_s41046" name="Equation" r:id="rId7" imgW="2120760" imgH="685800" progId="Equation.DSMT4">
                  <p:embed/>
                </p:oleObj>
              </mc:Choice>
              <mc:Fallback>
                <p:oleObj name="Equation" r:id="rId7" imgW="2120760" imgH="685800" progId="Equation.DSMT4">
                  <p:embed/>
                  <p:pic>
                    <p:nvPicPr>
                      <p:cNvPr id="28" name="Object 27">
                        <a:extLst>
                          <a:ext uri="{FF2B5EF4-FFF2-40B4-BE49-F238E27FC236}">
                            <a16:creationId xmlns:a16="http://schemas.microsoft.com/office/drawing/2014/main" id="{44572A86-C41C-47BA-87A0-829CF23703C9}"/>
                          </a:ext>
                        </a:extLst>
                      </p:cNvPr>
                      <p:cNvPicPr/>
                      <p:nvPr/>
                    </p:nvPicPr>
                    <p:blipFill>
                      <a:blip r:embed="rId8"/>
                      <a:stretch>
                        <a:fillRect/>
                      </a:stretch>
                    </p:blipFill>
                    <p:spPr>
                      <a:xfrm>
                        <a:off x="457200" y="4541370"/>
                        <a:ext cx="4912093" cy="1587500"/>
                      </a:xfrm>
                      <a:prstGeom prst="rect">
                        <a:avLst/>
                      </a:prstGeom>
                    </p:spPr>
                  </p:pic>
                </p:oleObj>
              </mc:Fallback>
            </mc:AlternateContent>
          </a:graphicData>
        </a:graphic>
      </p:graphicFrame>
    </p:spTree>
    <p:extLst>
      <p:ext uri="{BB962C8B-B14F-4D97-AF65-F5344CB8AC3E}">
        <p14:creationId xmlns:p14="http://schemas.microsoft.com/office/powerpoint/2010/main" val="619239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16286</TotalTime>
  <Words>772</Words>
  <Application>Microsoft Office PowerPoint</Application>
  <PresentationFormat>On-screen Show (4:3)</PresentationFormat>
  <Paragraphs>164</Paragraphs>
  <Slides>22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9" baseType="lpstr">
      <vt:lpstr>Arial</vt:lpstr>
      <vt:lpstr>Calibri</vt:lpstr>
      <vt:lpstr>Symbol</vt:lpstr>
      <vt:lpstr>Wingdings</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989</cp:revision>
  <cp:lastPrinted>2021-01-31T04:39:24Z</cp:lastPrinted>
  <dcterms:created xsi:type="dcterms:W3CDTF">2012-01-10T18:32:24Z</dcterms:created>
  <dcterms:modified xsi:type="dcterms:W3CDTF">2021-02-12T19:54:09Z</dcterms:modified>
</cp:coreProperties>
</file>