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96" r:id="rId2"/>
    <p:sldId id="324" r:id="rId3"/>
    <p:sldId id="343" r:id="rId4"/>
    <p:sldId id="346" r:id="rId5"/>
    <p:sldId id="347" r:id="rId6"/>
    <p:sldId id="348" r:id="rId7"/>
    <p:sldId id="351" r:id="rId8"/>
    <p:sldId id="352" r:id="rId9"/>
    <p:sldId id="353" r:id="rId10"/>
    <p:sldId id="349" r:id="rId11"/>
    <p:sldId id="350" r:id="rId12"/>
    <p:sldId id="354" r:id="rId13"/>
    <p:sldId id="355" r:id="rId14"/>
    <p:sldId id="356"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68" d="100"/>
          <a:sy n="68" d="100"/>
        </p:scale>
        <p:origin x="259" y="58"/>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e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2.e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2/15/2021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2/15/2021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2/15/2021</a:t>
            </a:r>
            <a:endParaRPr lang="en-US" dirty="0"/>
          </a:p>
        </p:txBody>
      </p:sp>
      <p:sp>
        <p:nvSpPr>
          <p:cNvPr id="5" name="Footer Placeholder 4"/>
          <p:cNvSpPr>
            <a:spLocks noGrp="1"/>
          </p:cNvSpPr>
          <p:nvPr>
            <p:ph type="ftr" sz="quarter" idx="11"/>
          </p:nvPr>
        </p:nvSpPr>
        <p:spPr/>
        <p:txBody>
          <a:bodyPr/>
          <a:lstStyle/>
          <a:p>
            <a:r>
              <a:rPr lang="en-US"/>
              <a:t>PHY 341/641  Spring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2/15/2021</a:t>
            </a:r>
            <a:endParaRPr lang="en-US" dirty="0"/>
          </a:p>
        </p:txBody>
      </p:sp>
      <p:sp>
        <p:nvSpPr>
          <p:cNvPr id="5" name="Footer Placeholder 4"/>
          <p:cNvSpPr>
            <a:spLocks noGrp="1"/>
          </p:cNvSpPr>
          <p:nvPr>
            <p:ph type="ftr" sz="quarter" idx="11"/>
          </p:nvPr>
        </p:nvSpPr>
        <p:spPr/>
        <p:txBody>
          <a:bodyPr/>
          <a:lstStyle/>
          <a:p>
            <a:r>
              <a:rPr lang="en-US"/>
              <a:t>PHY 341/641  Spring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2/15/2021</a:t>
            </a:r>
            <a:endParaRPr lang="en-US" dirty="0"/>
          </a:p>
        </p:txBody>
      </p:sp>
      <p:sp>
        <p:nvSpPr>
          <p:cNvPr id="5" name="Footer Placeholder 4"/>
          <p:cNvSpPr>
            <a:spLocks noGrp="1"/>
          </p:cNvSpPr>
          <p:nvPr>
            <p:ph type="ftr" sz="quarter" idx="11"/>
          </p:nvPr>
        </p:nvSpPr>
        <p:spPr/>
        <p:txBody>
          <a:bodyPr/>
          <a:lstStyle/>
          <a:p>
            <a:r>
              <a:rPr lang="en-US"/>
              <a:t>PHY 341/641  Spring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2/15/2021</a:t>
            </a:r>
            <a:endParaRPr lang="en-US" dirty="0"/>
          </a:p>
        </p:txBody>
      </p:sp>
      <p:sp>
        <p:nvSpPr>
          <p:cNvPr id="5" name="Footer Placeholder 4"/>
          <p:cNvSpPr>
            <a:spLocks noGrp="1"/>
          </p:cNvSpPr>
          <p:nvPr>
            <p:ph type="ftr" sz="quarter" idx="11"/>
          </p:nvPr>
        </p:nvSpPr>
        <p:spPr/>
        <p:txBody>
          <a:bodyPr/>
          <a:lstStyle/>
          <a:p>
            <a:r>
              <a:rPr lang="en-US"/>
              <a:t>PHY 341/641  Spring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2/15/2021</a:t>
            </a:r>
            <a:endParaRPr lang="en-US" dirty="0"/>
          </a:p>
        </p:txBody>
      </p:sp>
      <p:sp>
        <p:nvSpPr>
          <p:cNvPr id="5" name="Footer Placeholder 4"/>
          <p:cNvSpPr>
            <a:spLocks noGrp="1"/>
          </p:cNvSpPr>
          <p:nvPr>
            <p:ph type="ftr" sz="quarter" idx="11"/>
          </p:nvPr>
        </p:nvSpPr>
        <p:spPr/>
        <p:txBody>
          <a:bodyPr/>
          <a:lstStyle/>
          <a:p>
            <a:r>
              <a:rPr lang="en-US"/>
              <a:t>PHY 341/641  Spring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2/15/2021</a:t>
            </a:r>
            <a:endParaRPr lang="en-US" dirty="0"/>
          </a:p>
        </p:txBody>
      </p:sp>
      <p:sp>
        <p:nvSpPr>
          <p:cNvPr id="6" name="Footer Placeholder 5"/>
          <p:cNvSpPr>
            <a:spLocks noGrp="1"/>
          </p:cNvSpPr>
          <p:nvPr>
            <p:ph type="ftr" sz="quarter" idx="11"/>
          </p:nvPr>
        </p:nvSpPr>
        <p:spPr/>
        <p:txBody>
          <a:bodyPr/>
          <a:lstStyle/>
          <a:p>
            <a:r>
              <a:rPr lang="en-US"/>
              <a:t>PHY 341/641  Spring 2021 --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2/15/2021</a:t>
            </a:r>
            <a:endParaRPr lang="en-US" dirty="0"/>
          </a:p>
        </p:txBody>
      </p:sp>
      <p:sp>
        <p:nvSpPr>
          <p:cNvPr id="8" name="Footer Placeholder 7"/>
          <p:cNvSpPr>
            <a:spLocks noGrp="1"/>
          </p:cNvSpPr>
          <p:nvPr>
            <p:ph type="ftr" sz="quarter" idx="11"/>
          </p:nvPr>
        </p:nvSpPr>
        <p:spPr/>
        <p:txBody>
          <a:bodyPr/>
          <a:lstStyle/>
          <a:p>
            <a:r>
              <a:rPr lang="en-US"/>
              <a:t>PHY 341/641  Spring 2021 -- Lecture 9</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2/15/2021</a:t>
            </a:r>
            <a:endParaRPr lang="en-US" dirty="0"/>
          </a:p>
        </p:txBody>
      </p:sp>
      <p:sp>
        <p:nvSpPr>
          <p:cNvPr id="4" name="Footer Placeholder 3"/>
          <p:cNvSpPr>
            <a:spLocks noGrp="1"/>
          </p:cNvSpPr>
          <p:nvPr>
            <p:ph type="ftr" sz="quarter" idx="11"/>
          </p:nvPr>
        </p:nvSpPr>
        <p:spPr/>
        <p:txBody>
          <a:bodyPr/>
          <a:lstStyle/>
          <a:p>
            <a:r>
              <a:rPr lang="en-US"/>
              <a:t>PHY 341/641  Spring 2021 -- Lecture 9</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2/15/2021</a:t>
            </a:r>
            <a:endParaRPr lang="en-US" dirty="0"/>
          </a:p>
        </p:txBody>
      </p:sp>
      <p:sp>
        <p:nvSpPr>
          <p:cNvPr id="3" name="Footer Placeholder 2"/>
          <p:cNvSpPr>
            <a:spLocks noGrp="1"/>
          </p:cNvSpPr>
          <p:nvPr>
            <p:ph type="ftr" sz="quarter" idx="11"/>
          </p:nvPr>
        </p:nvSpPr>
        <p:spPr/>
        <p:txBody>
          <a:bodyPr/>
          <a:lstStyle/>
          <a:p>
            <a:r>
              <a:rPr lang="en-US"/>
              <a:t>PHY 341/641  Spring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2/15/2021</a:t>
            </a:r>
            <a:endParaRPr lang="en-US" dirty="0"/>
          </a:p>
        </p:txBody>
      </p:sp>
      <p:sp>
        <p:nvSpPr>
          <p:cNvPr id="6" name="Footer Placeholder 5"/>
          <p:cNvSpPr>
            <a:spLocks noGrp="1"/>
          </p:cNvSpPr>
          <p:nvPr>
            <p:ph type="ftr" sz="quarter" idx="11"/>
          </p:nvPr>
        </p:nvSpPr>
        <p:spPr/>
        <p:txBody>
          <a:bodyPr/>
          <a:lstStyle/>
          <a:p>
            <a:r>
              <a:rPr lang="en-US"/>
              <a:t>PHY 341/641  Spring 2021 --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2/15/2021</a:t>
            </a:r>
            <a:endParaRPr lang="en-US" dirty="0"/>
          </a:p>
        </p:txBody>
      </p:sp>
      <p:sp>
        <p:nvSpPr>
          <p:cNvPr id="6" name="Footer Placeholder 5"/>
          <p:cNvSpPr>
            <a:spLocks noGrp="1"/>
          </p:cNvSpPr>
          <p:nvPr>
            <p:ph type="ftr" sz="quarter" idx="11"/>
          </p:nvPr>
        </p:nvSpPr>
        <p:spPr/>
        <p:txBody>
          <a:bodyPr/>
          <a:lstStyle/>
          <a:p>
            <a:r>
              <a:rPr lang="en-US"/>
              <a:t>PHY 341/641  Spring 2021 --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2/15/2021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9</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5.wmf"/><Relationship Id="rId5" Type="http://schemas.openxmlformats.org/officeDocument/2006/relationships/oleObject" Target="../embeddings/oleObject18.bin"/><Relationship Id="rId4"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6.wmf"/></Relationships>
</file>

<file path=ppt/slides/_rels/slide12.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8.wmf"/><Relationship Id="rId5" Type="http://schemas.openxmlformats.org/officeDocument/2006/relationships/oleObject" Target="../embeddings/oleObject21.bin"/><Relationship Id="rId4" Type="http://schemas.openxmlformats.org/officeDocument/2006/relationships/image" Target="../media/image17.wmf"/></Relationships>
</file>

<file path=ppt/slides/_rels/slide13.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8.wmf"/><Relationship Id="rId5" Type="http://schemas.openxmlformats.org/officeDocument/2006/relationships/oleObject" Target="../embeddings/oleObject24.bin"/><Relationship Id="rId10" Type="http://schemas.openxmlformats.org/officeDocument/2006/relationships/image" Target="../media/image21.wmf"/><Relationship Id="rId4" Type="http://schemas.openxmlformats.org/officeDocument/2006/relationships/image" Target="../media/image17.wmf"/><Relationship Id="rId9" Type="http://schemas.openxmlformats.org/officeDocument/2006/relationships/oleObject" Target="../embeddings/oleObject26.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emf"/><Relationship Id="rId9"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6.wmf"/><Relationship Id="rId4" Type="http://schemas.openxmlformats.org/officeDocument/2006/relationships/image" Target="../media/image2.emf"/><Relationship Id="rId9" Type="http://schemas.openxmlformats.org/officeDocument/2006/relationships/oleObject" Target="../embeddings/oleObject8.bin"/></Relationships>
</file>

<file path=ppt/slides/_rels/slide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11.bin"/><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14.bin"/><Relationship Id="rId4" Type="http://schemas.openxmlformats.org/officeDocument/2006/relationships/image" Target="../media/image8.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457200"/>
            <a:ext cx="8763000" cy="4708981"/>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Discussion for Lecture 9:</a:t>
            </a:r>
          </a:p>
          <a:p>
            <a:pPr algn="ctr"/>
            <a:r>
              <a:rPr lang="en-US" sz="3200" b="1" dirty="0"/>
              <a:t>Entropy and microstate multiplicity</a:t>
            </a:r>
          </a:p>
          <a:p>
            <a:pPr marL="457200" lvl="2">
              <a:spcBef>
                <a:spcPct val="50000"/>
              </a:spcBef>
            </a:pPr>
            <a:r>
              <a:rPr lang="en-US" sz="2400" b="1" dirty="0">
                <a:solidFill>
                  <a:schemeClr val="folHlink"/>
                </a:solidFill>
              </a:rPr>
              <a:t>Reading: Chapters 3.1-3.2</a:t>
            </a:r>
          </a:p>
          <a:p>
            <a:pPr lvl="3" indent="-457200">
              <a:spcBef>
                <a:spcPct val="50000"/>
              </a:spcBef>
              <a:buAutoNum type="arabicPeriod"/>
            </a:pPr>
            <a:r>
              <a:rPr lang="en-US" sz="2400" b="1" dirty="0">
                <a:solidFill>
                  <a:schemeClr val="folHlink"/>
                </a:solidFill>
              </a:rPr>
              <a:t>Temperature and entropy</a:t>
            </a:r>
          </a:p>
          <a:p>
            <a:pPr lvl="3" indent="-457200">
              <a:spcBef>
                <a:spcPct val="50000"/>
              </a:spcBef>
              <a:buAutoNum type="arabicPeriod"/>
            </a:pPr>
            <a:r>
              <a:rPr lang="en-US" sz="2400" b="1" dirty="0">
                <a:solidFill>
                  <a:schemeClr val="folHlink"/>
                </a:solidFill>
              </a:rPr>
              <a:t>Heat and entropy</a:t>
            </a:r>
          </a:p>
        </p:txBody>
      </p:sp>
      <p:sp>
        <p:nvSpPr>
          <p:cNvPr id="6" name="TextBox 5">
            <a:extLst>
              <a:ext uri="{FF2B5EF4-FFF2-40B4-BE49-F238E27FC236}">
                <a16:creationId xmlns:a16="http://schemas.microsoft.com/office/drawing/2014/main" id="{F4C5B91D-9561-4743-A1D2-EFA8BE515BFF}"/>
              </a:ext>
            </a:extLst>
          </p:cNvPr>
          <p:cNvSpPr txBox="1"/>
          <p:nvPr/>
        </p:nvSpPr>
        <p:spPr>
          <a:xfrm>
            <a:off x="5410200" y="3462867"/>
            <a:ext cx="2895600" cy="584775"/>
          </a:xfrm>
          <a:prstGeom prst="rect">
            <a:avLst/>
          </a:prstGeom>
          <a:noFill/>
        </p:spPr>
        <p:txBody>
          <a:bodyPr wrap="square" rtlCol="0">
            <a:spAutoFit/>
          </a:bodyPr>
          <a:lstStyle/>
          <a:p>
            <a:r>
              <a:rPr lang="en-US" sz="3200" dirty="0">
                <a:latin typeface="+mj-lt"/>
              </a:rPr>
              <a:t>Record!!!</a:t>
            </a:r>
          </a:p>
        </p:txBody>
      </p:sp>
      <p:sp>
        <p:nvSpPr>
          <p:cNvPr id="7" name="Date Placeholder 6">
            <a:extLst>
              <a:ext uri="{FF2B5EF4-FFF2-40B4-BE49-F238E27FC236}">
                <a16:creationId xmlns:a16="http://schemas.microsoft.com/office/drawing/2014/main" id="{A3739F48-A755-4781-AD71-E638F336882B}"/>
              </a:ext>
            </a:extLst>
          </p:cNvPr>
          <p:cNvSpPr>
            <a:spLocks noGrp="1"/>
          </p:cNvSpPr>
          <p:nvPr>
            <p:ph type="dt" sz="half" idx="10"/>
          </p:nvPr>
        </p:nvSpPr>
        <p:spPr/>
        <p:txBody>
          <a:bodyPr/>
          <a:lstStyle/>
          <a:p>
            <a:r>
              <a:rPr lang="en-US"/>
              <a:t>2/15/2021</a:t>
            </a:r>
            <a:endParaRPr lang="en-US" dirty="0"/>
          </a:p>
        </p:txBody>
      </p:sp>
      <p:sp>
        <p:nvSpPr>
          <p:cNvPr id="8" name="Footer Placeholder 7">
            <a:extLst>
              <a:ext uri="{FF2B5EF4-FFF2-40B4-BE49-F238E27FC236}">
                <a16:creationId xmlns:a16="http://schemas.microsoft.com/office/drawing/2014/main" id="{91A3637E-0198-4E3B-A4CF-044F238B43A4}"/>
              </a:ext>
            </a:extLst>
          </p:cNvPr>
          <p:cNvSpPr>
            <a:spLocks noGrp="1"/>
          </p:cNvSpPr>
          <p:nvPr>
            <p:ph type="ftr" sz="quarter" idx="11"/>
          </p:nvPr>
        </p:nvSpPr>
        <p:spPr/>
        <p:txBody>
          <a:bodyPr/>
          <a:lstStyle/>
          <a:p>
            <a:r>
              <a:rPr lang="en-US"/>
              <a:t>PHY 341/641  Spring 2021 -- Lecture 9</a:t>
            </a:r>
            <a:endParaRPr lang="en-US" dirty="0"/>
          </a:p>
        </p:txBody>
      </p:sp>
      <p:sp>
        <p:nvSpPr>
          <p:cNvPr id="9" name="Slide Number Placeholder 8">
            <a:extLst>
              <a:ext uri="{FF2B5EF4-FFF2-40B4-BE49-F238E27FC236}">
                <a16:creationId xmlns:a16="http://schemas.microsoft.com/office/drawing/2014/main" id="{C5070087-69D3-4805-A9DC-F5F23F55D957}"/>
              </a:ext>
            </a:extLst>
          </p:cNvPr>
          <p:cNvSpPr>
            <a:spLocks noGrp="1"/>
          </p:cNvSpPr>
          <p:nvPr>
            <p:ph type="sldNum" sz="quarter" idx="12"/>
          </p:nvPr>
        </p:nvSpPr>
        <p:spPr/>
        <p:txBody>
          <a:bodyPr/>
          <a:lstStyle/>
          <a:p>
            <a:fld id="{CE368B07-CEBF-4C80-90AF-53B34FA04CF3}" type="slidenum">
              <a:rPr lang="en-US" smtClean="0"/>
              <a:t>1</a:t>
            </a:fld>
            <a:endParaRPr lang="en-US" dirty="0"/>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11F4E0-0C45-4857-B924-CBDA6755CA2F}"/>
              </a:ext>
            </a:extLst>
          </p:cNvPr>
          <p:cNvSpPr>
            <a:spLocks noGrp="1"/>
          </p:cNvSpPr>
          <p:nvPr>
            <p:ph type="dt" sz="half" idx="10"/>
          </p:nvPr>
        </p:nvSpPr>
        <p:spPr/>
        <p:txBody>
          <a:bodyPr/>
          <a:lstStyle/>
          <a:p>
            <a:r>
              <a:rPr lang="en-US"/>
              <a:t>2/15/2021</a:t>
            </a:r>
            <a:endParaRPr lang="en-US" dirty="0"/>
          </a:p>
        </p:txBody>
      </p:sp>
      <p:sp>
        <p:nvSpPr>
          <p:cNvPr id="3" name="Footer Placeholder 2">
            <a:extLst>
              <a:ext uri="{FF2B5EF4-FFF2-40B4-BE49-F238E27FC236}">
                <a16:creationId xmlns:a16="http://schemas.microsoft.com/office/drawing/2014/main" id="{B692BFAE-B313-4000-A6F0-354B863532AA}"/>
              </a:ext>
            </a:extLst>
          </p:cNvPr>
          <p:cNvSpPr>
            <a:spLocks noGrp="1"/>
          </p:cNvSpPr>
          <p:nvPr>
            <p:ph type="ftr" sz="quarter" idx="11"/>
          </p:nvPr>
        </p:nvSpPr>
        <p:spPr/>
        <p:txBody>
          <a:bodyPr/>
          <a:lstStyle/>
          <a:p>
            <a:r>
              <a:rPr lang="en-US"/>
              <a:t>PHY 341/641  Spring 2021 -- Lecture 9</a:t>
            </a:r>
            <a:endParaRPr lang="en-US" dirty="0"/>
          </a:p>
        </p:txBody>
      </p:sp>
      <p:sp>
        <p:nvSpPr>
          <p:cNvPr id="4" name="Slide Number Placeholder 3">
            <a:extLst>
              <a:ext uri="{FF2B5EF4-FFF2-40B4-BE49-F238E27FC236}">
                <a16:creationId xmlns:a16="http://schemas.microsoft.com/office/drawing/2014/main" id="{47A12443-DD6A-47FD-8F52-AD9AED3CD469}"/>
              </a:ext>
            </a:extLst>
          </p:cNvPr>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6" name="Object 5">
            <a:extLst>
              <a:ext uri="{FF2B5EF4-FFF2-40B4-BE49-F238E27FC236}">
                <a16:creationId xmlns:a16="http://schemas.microsoft.com/office/drawing/2014/main" id="{2389F7C4-14DA-475F-AD29-282223AB8D5C}"/>
              </a:ext>
            </a:extLst>
          </p:cNvPr>
          <p:cNvGraphicFramePr>
            <a:graphicFrameLocks noChangeAspect="1"/>
          </p:cNvGraphicFramePr>
          <p:nvPr>
            <p:extLst>
              <p:ext uri="{D42A27DB-BD31-4B8C-83A1-F6EECF244321}">
                <p14:modId xmlns:p14="http://schemas.microsoft.com/office/powerpoint/2010/main" val="1234188231"/>
              </p:ext>
            </p:extLst>
          </p:nvPr>
        </p:nvGraphicFramePr>
        <p:xfrm>
          <a:off x="457200" y="381000"/>
          <a:ext cx="6886969" cy="1233487"/>
        </p:xfrm>
        <a:graphic>
          <a:graphicData uri="http://schemas.openxmlformats.org/presentationml/2006/ole">
            <mc:AlternateContent xmlns:mc="http://schemas.openxmlformats.org/markup-compatibility/2006">
              <mc:Choice xmlns:v="urn:schemas-microsoft-com:vml" Requires="v">
                <p:oleObj spid="_x0000_s49195" name="Equation" r:id="rId3" imgW="3403440" imgH="609480" progId="Equation.DSMT4">
                  <p:embed/>
                </p:oleObj>
              </mc:Choice>
              <mc:Fallback>
                <p:oleObj name="Equation" r:id="rId3" imgW="3403440" imgH="609480" progId="Equation.DSMT4">
                  <p:embed/>
                  <p:pic>
                    <p:nvPicPr>
                      <p:cNvPr id="0" name=""/>
                      <p:cNvPicPr/>
                      <p:nvPr/>
                    </p:nvPicPr>
                    <p:blipFill>
                      <a:blip r:embed="rId4"/>
                      <a:stretch>
                        <a:fillRect/>
                      </a:stretch>
                    </p:blipFill>
                    <p:spPr>
                      <a:xfrm>
                        <a:off x="457200" y="381000"/>
                        <a:ext cx="6886969" cy="123348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9399B824-4668-4A98-8E1F-043BF4D2785E}"/>
              </a:ext>
            </a:extLst>
          </p:cNvPr>
          <p:cNvGraphicFramePr>
            <a:graphicFrameLocks noChangeAspect="1"/>
          </p:cNvGraphicFramePr>
          <p:nvPr>
            <p:extLst>
              <p:ext uri="{D42A27DB-BD31-4B8C-83A1-F6EECF244321}">
                <p14:modId xmlns:p14="http://schemas.microsoft.com/office/powerpoint/2010/main" val="2709751965"/>
              </p:ext>
            </p:extLst>
          </p:nvPr>
        </p:nvGraphicFramePr>
        <p:xfrm>
          <a:off x="485422" y="1981200"/>
          <a:ext cx="6422423" cy="2700337"/>
        </p:xfrm>
        <a:graphic>
          <a:graphicData uri="http://schemas.openxmlformats.org/presentationml/2006/ole">
            <mc:AlternateContent xmlns:mc="http://schemas.openxmlformats.org/markup-compatibility/2006">
              <mc:Choice xmlns:v="urn:schemas-microsoft-com:vml" Requires="v">
                <p:oleObj spid="_x0000_s49196" name="Equation" r:id="rId5" imgW="3352680" imgH="1409400" progId="Equation.DSMT4">
                  <p:embed/>
                </p:oleObj>
              </mc:Choice>
              <mc:Fallback>
                <p:oleObj name="Equation" r:id="rId5" imgW="3352680" imgH="1409400" progId="Equation.DSMT4">
                  <p:embed/>
                  <p:pic>
                    <p:nvPicPr>
                      <p:cNvPr id="0" name=""/>
                      <p:cNvPicPr/>
                      <p:nvPr/>
                    </p:nvPicPr>
                    <p:blipFill>
                      <a:blip r:embed="rId6"/>
                      <a:stretch>
                        <a:fillRect/>
                      </a:stretch>
                    </p:blipFill>
                    <p:spPr>
                      <a:xfrm>
                        <a:off x="485422" y="1981200"/>
                        <a:ext cx="6422423" cy="2700337"/>
                      </a:xfrm>
                      <a:prstGeom prst="rect">
                        <a:avLst/>
                      </a:prstGeom>
                    </p:spPr>
                  </p:pic>
                </p:oleObj>
              </mc:Fallback>
            </mc:AlternateContent>
          </a:graphicData>
        </a:graphic>
      </p:graphicFrame>
    </p:spTree>
    <p:extLst>
      <p:ext uri="{BB962C8B-B14F-4D97-AF65-F5344CB8AC3E}">
        <p14:creationId xmlns:p14="http://schemas.microsoft.com/office/powerpoint/2010/main" val="1469727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E61770-8C89-4172-A12A-5969647585E5}"/>
              </a:ext>
            </a:extLst>
          </p:cNvPr>
          <p:cNvSpPr>
            <a:spLocks noGrp="1"/>
          </p:cNvSpPr>
          <p:nvPr>
            <p:ph type="dt" sz="half" idx="10"/>
          </p:nvPr>
        </p:nvSpPr>
        <p:spPr/>
        <p:txBody>
          <a:bodyPr/>
          <a:lstStyle/>
          <a:p>
            <a:r>
              <a:rPr lang="en-US"/>
              <a:t>2/15/2021</a:t>
            </a:r>
            <a:endParaRPr lang="en-US" dirty="0"/>
          </a:p>
        </p:txBody>
      </p:sp>
      <p:sp>
        <p:nvSpPr>
          <p:cNvPr id="3" name="Footer Placeholder 2">
            <a:extLst>
              <a:ext uri="{FF2B5EF4-FFF2-40B4-BE49-F238E27FC236}">
                <a16:creationId xmlns:a16="http://schemas.microsoft.com/office/drawing/2014/main" id="{A261D8A7-8F65-4A05-8020-DE9B0DF5739F}"/>
              </a:ext>
            </a:extLst>
          </p:cNvPr>
          <p:cNvSpPr>
            <a:spLocks noGrp="1"/>
          </p:cNvSpPr>
          <p:nvPr>
            <p:ph type="ftr" sz="quarter" idx="11"/>
          </p:nvPr>
        </p:nvSpPr>
        <p:spPr/>
        <p:txBody>
          <a:bodyPr/>
          <a:lstStyle/>
          <a:p>
            <a:r>
              <a:rPr lang="en-US"/>
              <a:t>PHY 341/641  Spring 2021 -- Lecture 9</a:t>
            </a:r>
            <a:endParaRPr lang="en-US" dirty="0"/>
          </a:p>
        </p:txBody>
      </p:sp>
      <p:sp>
        <p:nvSpPr>
          <p:cNvPr id="4" name="Slide Number Placeholder 3">
            <a:extLst>
              <a:ext uri="{FF2B5EF4-FFF2-40B4-BE49-F238E27FC236}">
                <a16:creationId xmlns:a16="http://schemas.microsoft.com/office/drawing/2014/main" id="{62E94E58-9F49-400B-9A43-5E982C8E2249}"/>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A4C5D05C-63DB-41A3-B124-90358A30EEF1}"/>
              </a:ext>
            </a:extLst>
          </p:cNvPr>
          <p:cNvSpPr txBox="1"/>
          <p:nvPr/>
        </p:nvSpPr>
        <p:spPr>
          <a:xfrm>
            <a:off x="304800" y="228600"/>
            <a:ext cx="8382000" cy="2677656"/>
          </a:xfrm>
          <a:prstGeom prst="rect">
            <a:avLst/>
          </a:prstGeom>
          <a:noFill/>
        </p:spPr>
        <p:txBody>
          <a:bodyPr wrap="square" rtlCol="0">
            <a:spAutoFit/>
          </a:bodyPr>
          <a:lstStyle/>
          <a:p>
            <a:r>
              <a:rPr lang="en-US" sz="2400" dirty="0">
                <a:latin typeface="+mj-lt"/>
              </a:rPr>
              <a:t>More examples –</a:t>
            </a:r>
          </a:p>
          <a:p>
            <a:endParaRPr lang="en-US" sz="2400" dirty="0">
              <a:latin typeface="+mj-lt"/>
            </a:endParaRPr>
          </a:p>
          <a:p>
            <a:r>
              <a:rPr lang="en-US" sz="2400" dirty="0">
                <a:latin typeface="+mj-lt"/>
              </a:rPr>
              <a:t>Empirically we know of examples of matter changing phase at constant temperature and often with little change in volume.    The heat involved with such a phase change is called the “latent” heat.    The latent heat associated with</a:t>
            </a:r>
          </a:p>
          <a:p>
            <a:r>
              <a:rPr lang="en-US" sz="2400" dirty="0">
                <a:latin typeface="+mj-lt"/>
              </a:rPr>
              <a:t>the phase change of ice to water is 3.34 x 10</a:t>
            </a:r>
            <a:r>
              <a:rPr lang="en-US" sz="2400" baseline="30000" dirty="0">
                <a:latin typeface="+mj-lt"/>
              </a:rPr>
              <a:t>5</a:t>
            </a:r>
            <a:r>
              <a:rPr lang="en-US" sz="2400" dirty="0">
                <a:latin typeface="+mj-lt"/>
              </a:rPr>
              <a:t> J/kg at 273 K</a:t>
            </a:r>
          </a:p>
        </p:txBody>
      </p:sp>
      <p:graphicFrame>
        <p:nvGraphicFramePr>
          <p:cNvPr id="6" name="Object 5">
            <a:extLst>
              <a:ext uri="{FF2B5EF4-FFF2-40B4-BE49-F238E27FC236}">
                <a16:creationId xmlns:a16="http://schemas.microsoft.com/office/drawing/2014/main" id="{84CBB3DB-D293-4D2C-A8EF-A911E396273E}"/>
              </a:ext>
            </a:extLst>
          </p:cNvPr>
          <p:cNvGraphicFramePr>
            <a:graphicFrameLocks noChangeAspect="1"/>
          </p:cNvGraphicFramePr>
          <p:nvPr>
            <p:extLst>
              <p:ext uri="{D42A27DB-BD31-4B8C-83A1-F6EECF244321}">
                <p14:modId xmlns:p14="http://schemas.microsoft.com/office/powerpoint/2010/main" val="3621235160"/>
              </p:ext>
            </p:extLst>
          </p:nvPr>
        </p:nvGraphicFramePr>
        <p:xfrm>
          <a:off x="285044" y="3581400"/>
          <a:ext cx="8628888" cy="1447800"/>
        </p:xfrm>
        <a:graphic>
          <a:graphicData uri="http://schemas.openxmlformats.org/presentationml/2006/ole">
            <mc:AlternateContent xmlns:mc="http://schemas.openxmlformats.org/markup-compatibility/2006">
              <mc:Choice xmlns:v="urn:schemas-microsoft-com:vml" Requires="v">
                <p:oleObj spid="_x0000_s50196" name="Equation" r:id="rId3" imgW="3784320" imgH="634680" progId="Equation.DSMT4">
                  <p:embed/>
                </p:oleObj>
              </mc:Choice>
              <mc:Fallback>
                <p:oleObj name="Equation" r:id="rId3" imgW="3784320" imgH="634680" progId="Equation.DSMT4">
                  <p:embed/>
                  <p:pic>
                    <p:nvPicPr>
                      <p:cNvPr id="0" name=""/>
                      <p:cNvPicPr/>
                      <p:nvPr/>
                    </p:nvPicPr>
                    <p:blipFill>
                      <a:blip r:embed="rId4"/>
                      <a:stretch>
                        <a:fillRect/>
                      </a:stretch>
                    </p:blipFill>
                    <p:spPr>
                      <a:xfrm>
                        <a:off x="285044" y="3581400"/>
                        <a:ext cx="8628888" cy="1447800"/>
                      </a:xfrm>
                      <a:prstGeom prst="rect">
                        <a:avLst/>
                      </a:prstGeom>
                    </p:spPr>
                  </p:pic>
                </p:oleObj>
              </mc:Fallback>
            </mc:AlternateContent>
          </a:graphicData>
        </a:graphic>
      </p:graphicFrame>
    </p:spTree>
    <p:extLst>
      <p:ext uri="{BB962C8B-B14F-4D97-AF65-F5344CB8AC3E}">
        <p14:creationId xmlns:p14="http://schemas.microsoft.com/office/powerpoint/2010/main" val="4257175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BA2DB7-9036-4E05-B400-1FB4BF885736}"/>
              </a:ext>
            </a:extLst>
          </p:cNvPr>
          <p:cNvSpPr>
            <a:spLocks noGrp="1"/>
          </p:cNvSpPr>
          <p:nvPr>
            <p:ph type="dt" sz="half" idx="10"/>
          </p:nvPr>
        </p:nvSpPr>
        <p:spPr/>
        <p:txBody>
          <a:bodyPr/>
          <a:lstStyle/>
          <a:p>
            <a:r>
              <a:rPr lang="en-US"/>
              <a:t>2/15/2021</a:t>
            </a:r>
            <a:endParaRPr lang="en-US" dirty="0"/>
          </a:p>
        </p:txBody>
      </p:sp>
      <p:sp>
        <p:nvSpPr>
          <p:cNvPr id="3" name="Footer Placeholder 2">
            <a:extLst>
              <a:ext uri="{FF2B5EF4-FFF2-40B4-BE49-F238E27FC236}">
                <a16:creationId xmlns:a16="http://schemas.microsoft.com/office/drawing/2014/main" id="{E319561F-8E43-4628-9D65-AEFE1D9792B6}"/>
              </a:ext>
            </a:extLst>
          </p:cNvPr>
          <p:cNvSpPr>
            <a:spLocks noGrp="1"/>
          </p:cNvSpPr>
          <p:nvPr>
            <p:ph type="ftr" sz="quarter" idx="11"/>
          </p:nvPr>
        </p:nvSpPr>
        <p:spPr/>
        <p:txBody>
          <a:bodyPr/>
          <a:lstStyle/>
          <a:p>
            <a:r>
              <a:rPr lang="en-US"/>
              <a:t>PHY 341/641  Spring 2021 -- Lecture 9</a:t>
            </a:r>
            <a:endParaRPr lang="en-US" dirty="0"/>
          </a:p>
        </p:txBody>
      </p:sp>
      <p:sp>
        <p:nvSpPr>
          <p:cNvPr id="4" name="Slide Number Placeholder 3">
            <a:extLst>
              <a:ext uri="{FF2B5EF4-FFF2-40B4-BE49-F238E27FC236}">
                <a16:creationId xmlns:a16="http://schemas.microsoft.com/office/drawing/2014/main" id="{59A3EF47-C68E-4C52-AE7C-266320D8A01B}"/>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AAABD284-BF50-4236-A51B-DA341E44E3A8}"/>
              </a:ext>
            </a:extLst>
          </p:cNvPr>
          <p:cNvSpPr txBox="1"/>
          <p:nvPr/>
        </p:nvSpPr>
        <p:spPr>
          <a:xfrm>
            <a:off x="228600" y="228600"/>
            <a:ext cx="8686800" cy="2677656"/>
          </a:xfrm>
          <a:prstGeom prst="rect">
            <a:avLst/>
          </a:prstGeom>
          <a:noFill/>
        </p:spPr>
        <p:txBody>
          <a:bodyPr wrap="square" rtlCol="0">
            <a:spAutoFit/>
          </a:bodyPr>
          <a:lstStyle/>
          <a:p>
            <a:r>
              <a:rPr lang="en-US" sz="2400" dirty="0">
                <a:latin typeface="+mj-lt"/>
              </a:rPr>
              <a:t>More discussion about thermodynamic variables, particularly entropy.</a:t>
            </a:r>
          </a:p>
          <a:p>
            <a:endParaRPr lang="en-US" sz="2400" dirty="0">
              <a:latin typeface="+mj-lt"/>
            </a:endParaRPr>
          </a:p>
          <a:p>
            <a:r>
              <a:rPr lang="en-US" sz="2400" dirty="0">
                <a:latin typeface="+mj-lt"/>
              </a:rPr>
              <a:t>Most of our discussion in class has focused on the behavior of an isolated system and the notions of the thermodynamic variables and measures assume that the system is in equilibrium.    What happens when we have two systems?</a:t>
            </a:r>
          </a:p>
        </p:txBody>
      </p:sp>
      <p:sp>
        <p:nvSpPr>
          <p:cNvPr id="6" name="Rectangle 5">
            <a:extLst>
              <a:ext uri="{FF2B5EF4-FFF2-40B4-BE49-F238E27FC236}">
                <a16:creationId xmlns:a16="http://schemas.microsoft.com/office/drawing/2014/main" id="{8134D061-E6B3-4361-8413-9E2032A1B761}"/>
              </a:ext>
            </a:extLst>
          </p:cNvPr>
          <p:cNvSpPr/>
          <p:nvPr/>
        </p:nvSpPr>
        <p:spPr>
          <a:xfrm>
            <a:off x="1524000" y="3429000"/>
            <a:ext cx="1600200" cy="14478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0BA4432-06B2-4E7D-989E-EE0E6CC279EE}"/>
              </a:ext>
            </a:extLst>
          </p:cNvPr>
          <p:cNvSpPr/>
          <p:nvPr/>
        </p:nvSpPr>
        <p:spPr>
          <a:xfrm>
            <a:off x="5067302" y="3429000"/>
            <a:ext cx="1600200" cy="1447800"/>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A1C9B0A-AE21-4096-94A7-DAA03461BB19}"/>
              </a:ext>
            </a:extLst>
          </p:cNvPr>
          <p:cNvSpPr txBox="1"/>
          <p:nvPr/>
        </p:nvSpPr>
        <p:spPr>
          <a:xfrm>
            <a:off x="1790700" y="3800305"/>
            <a:ext cx="1066800" cy="830997"/>
          </a:xfrm>
          <a:prstGeom prst="rect">
            <a:avLst/>
          </a:prstGeom>
          <a:noFill/>
        </p:spPr>
        <p:txBody>
          <a:bodyPr wrap="square" rtlCol="0">
            <a:spAutoFit/>
          </a:bodyPr>
          <a:lstStyle/>
          <a:p>
            <a:r>
              <a:rPr lang="en-US" sz="2400" b="1" dirty="0">
                <a:latin typeface="+mj-lt"/>
              </a:rPr>
              <a:t>N,V,P,T,U,S</a:t>
            </a:r>
          </a:p>
        </p:txBody>
      </p:sp>
      <p:sp>
        <p:nvSpPr>
          <p:cNvPr id="9" name="TextBox 8">
            <a:extLst>
              <a:ext uri="{FF2B5EF4-FFF2-40B4-BE49-F238E27FC236}">
                <a16:creationId xmlns:a16="http://schemas.microsoft.com/office/drawing/2014/main" id="{2772F8EC-219D-40AB-9AAA-13E4FFF33E44}"/>
              </a:ext>
            </a:extLst>
          </p:cNvPr>
          <p:cNvSpPr txBox="1"/>
          <p:nvPr/>
        </p:nvSpPr>
        <p:spPr>
          <a:xfrm>
            <a:off x="5334000" y="3733800"/>
            <a:ext cx="1066800" cy="830997"/>
          </a:xfrm>
          <a:prstGeom prst="rect">
            <a:avLst/>
          </a:prstGeom>
          <a:noFill/>
        </p:spPr>
        <p:txBody>
          <a:bodyPr wrap="square" rtlCol="0">
            <a:spAutoFit/>
          </a:bodyPr>
          <a:lstStyle/>
          <a:p>
            <a:r>
              <a:rPr lang="en-US" sz="2400" b="1" dirty="0">
                <a:latin typeface="+mj-lt"/>
              </a:rPr>
              <a:t>N,V,P,T,U,S</a:t>
            </a:r>
          </a:p>
        </p:txBody>
      </p:sp>
      <p:graphicFrame>
        <p:nvGraphicFramePr>
          <p:cNvPr id="10" name="Object 9">
            <a:extLst>
              <a:ext uri="{FF2B5EF4-FFF2-40B4-BE49-F238E27FC236}">
                <a16:creationId xmlns:a16="http://schemas.microsoft.com/office/drawing/2014/main" id="{FAA58F81-2C47-443B-A44F-4043C45EA749}"/>
              </a:ext>
            </a:extLst>
          </p:cNvPr>
          <p:cNvGraphicFramePr>
            <a:graphicFrameLocks noChangeAspect="1"/>
          </p:cNvGraphicFramePr>
          <p:nvPr>
            <p:extLst>
              <p:ext uri="{D42A27DB-BD31-4B8C-83A1-F6EECF244321}">
                <p14:modId xmlns:p14="http://schemas.microsoft.com/office/powerpoint/2010/main" val="2337146521"/>
              </p:ext>
            </p:extLst>
          </p:nvPr>
        </p:nvGraphicFramePr>
        <p:xfrm>
          <a:off x="1879598" y="4759154"/>
          <a:ext cx="977902" cy="977902"/>
        </p:xfrm>
        <a:graphic>
          <a:graphicData uri="http://schemas.openxmlformats.org/presentationml/2006/ole">
            <mc:AlternateContent xmlns:mc="http://schemas.openxmlformats.org/markup-compatibility/2006">
              <mc:Choice xmlns:v="urn:schemas-microsoft-com:vml" Requires="v">
                <p:oleObj spid="_x0000_s54298" name="Equation" r:id="rId3" imgW="228600" imgH="228600" progId="Equation.DSMT4">
                  <p:embed/>
                </p:oleObj>
              </mc:Choice>
              <mc:Fallback>
                <p:oleObj name="Equation" r:id="rId3" imgW="228600" imgH="228600" progId="Equation.DSMT4">
                  <p:embed/>
                  <p:pic>
                    <p:nvPicPr>
                      <p:cNvPr id="0" name=""/>
                      <p:cNvPicPr/>
                      <p:nvPr/>
                    </p:nvPicPr>
                    <p:blipFill>
                      <a:blip r:embed="rId4"/>
                      <a:stretch>
                        <a:fillRect/>
                      </a:stretch>
                    </p:blipFill>
                    <p:spPr>
                      <a:xfrm>
                        <a:off x="1879598" y="4759154"/>
                        <a:ext cx="977902" cy="977902"/>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3EC33F71-44EC-4A9A-BE85-6C5D59935267}"/>
              </a:ext>
            </a:extLst>
          </p:cNvPr>
          <p:cNvGraphicFramePr>
            <a:graphicFrameLocks noChangeAspect="1"/>
          </p:cNvGraphicFramePr>
          <p:nvPr>
            <p:extLst>
              <p:ext uri="{D42A27DB-BD31-4B8C-83A1-F6EECF244321}">
                <p14:modId xmlns:p14="http://schemas.microsoft.com/office/powerpoint/2010/main" val="392976440"/>
              </p:ext>
            </p:extLst>
          </p:nvPr>
        </p:nvGraphicFramePr>
        <p:xfrm>
          <a:off x="5618952" y="4742221"/>
          <a:ext cx="977903" cy="977903"/>
        </p:xfrm>
        <a:graphic>
          <a:graphicData uri="http://schemas.openxmlformats.org/presentationml/2006/ole">
            <mc:AlternateContent xmlns:mc="http://schemas.openxmlformats.org/markup-compatibility/2006">
              <mc:Choice xmlns:v="urn:schemas-microsoft-com:vml" Requires="v">
                <p:oleObj spid="_x0000_s54299" name="Equation" r:id="rId5" imgW="228600" imgH="228600" progId="Equation.DSMT4">
                  <p:embed/>
                </p:oleObj>
              </mc:Choice>
              <mc:Fallback>
                <p:oleObj name="Equation" r:id="rId5" imgW="228600" imgH="228600" progId="Equation.DSMT4">
                  <p:embed/>
                  <p:pic>
                    <p:nvPicPr>
                      <p:cNvPr id="0" name=""/>
                      <p:cNvPicPr/>
                      <p:nvPr/>
                    </p:nvPicPr>
                    <p:blipFill>
                      <a:blip r:embed="rId6"/>
                      <a:stretch>
                        <a:fillRect/>
                      </a:stretch>
                    </p:blipFill>
                    <p:spPr>
                      <a:xfrm>
                        <a:off x="5618952" y="4742221"/>
                        <a:ext cx="977903" cy="977903"/>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7480FF50-A529-4F9B-BC06-C542228D77CB}"/>
              </a:ext>
            </a:extLst>
          </p:cNvPr>
          <p:cNvGraphicFramePr>
            <a:graphicFrameLocks noChangeAspect="1"/>
          </p:cNvGraphicFramePr>
          <p:nvPr>
            <p:extLst>
              <p:ext uri="{D42A27DB-BD31-4B8C-83A1-F6EECF244321}">
                <p14:modId xmlns:p14="http://schemas.microsoft.com/office/powerpoint/2010/main" val="2680917043"/>
              </p:ext>
            </p:extLst>
          </p:nvPr>
        </p:nvGraphicFramePr>
        <p:xfrm>
          <a:off x="2133600" y="5833512"/>
          <a:ext cx="4102100" cy="482600"/>
        </p:xfrm>
        <a:graphic>
          <a:graphicData uri="http://schemas.openxmlformats.org/presentationml/2006/ole">
            <mc:AlternateContent xmlns:mc="http://schemas.openxmlformats.org/markup-compatibility/2006">
              <mc:Choice xmlns:v="urn:schemas-microsoft-com:vml" Requires="v">
                <p:oleObj spid="_x0000_s54300" name="Equation" r:id="rId7" imgW="1942920" imgH="228600" progId="Equation.DSMT4">
                  <p:embed/>
                </p:oleObj>
              </mc:Choice>
              <mc:Fallback>
                <p:oleObj name="Equation" r:id="rId7" imgW="1942920" imgH="228600" progId="Equation.DSMT4">
                  <p:embed/>
                  <p:pic>
                    <p:nvPicPr>
                      <p:cNvPr id="0" name=""/>
                      <p:cNvPicPr/>
                      <p:nvPr/>
                    </p:nvPicPr>
                    <p:blipFill>
                      <a:blip r:embed="rId8"/>
                      <a:stretch>
                        <a:fillRect/>
                      </a:stretch>
                    </p:blipFill>
                    <p:spPr>
                      <a:xfrm>
                        <a:off x="2133600" y="5833512"/>
                        <a:ext cx="4102100" cy="482600"/>
                      </a:xfrm>
                      <a:prstGeom prst="rect">
                        <a:avLst/>
                      </a:prstGeom>
                    </p:spPr>
                  </p:pic>
                </p:oleObj>
              </mc:Fallback>
            </mc:AlternateContent>
          </a:graphicData>
        </a:graphic>
      </p:graphicFrame>
    </p:spTree>
    <p:extLst>
      <p:ext uri="{BB962C8B-B14F-4D97-AF65-F5344CB8AC3E}">
        <p14:creationId xmlns:p14="http://schemas.microsoft.com/office/powerpoint/2010/main" val="1592063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742C9D-8A81-4F5E-9FAA-296A067E062B}"/>
              </a:ext>
            </a:extLst>
          </p:cNvPr>
          <p:cNvSpPr>
            <a:spLocks noGrp="1"/>
          </p:cNvSpPr>
          <p:nvPr>
            <p:ph type="dt" sz="half" idx="10"/>
          </p:nvPr>
        </p:nvSpPr>
        <p:spPr/>
        <p:txBody>
          <a:bodyPr/>
          <a:lstStyle/>
          <a:p>
            <a:r>
              <a:rPr lang="en-US" dirty="0"/>
              <a:t>2/15/2021</a:t>
            </a:r>
          </a:p>
        </p:txBody>
      </p:sp>
      <p:sp>
        <p:nvSpPr>
          <p:cNvPr id="3" name="Footer Placeholder 2">
            <a:extLst>
              <a:ext uri="{FF2B5EF4-FFF2-40B4-BE49-F238E27FC236}">
                <a16:creationId xmlns:a16="http://schemas.microsoft.com/office/drawing/2014/main" id="{0708B08A-EE2E-4C66-B8B1-435B3458EE1E}"/>
              </a:ext>
            </a:extLst>
          </p:cNvPr>
          <p:cNvSpPr>
            <a:spLocks noGrp="1"/>
          </p:cNvSpPr>
          <p:nvPr>
            <p:ph type="ftr" sz="quarter" idx="11"/>
          </p:nvPr>
        </p:nvSpPr>
        <p:spPr/>
        <p:txBody>
          <a:bodyPr/>
          <a:lstStyle/>
          <a:p>
            <a:r>
              <a:rPr lang="en-US"/>
              <a:t>PHY 341/641  Spring 2021 -- Lecture 9</a:t>
            </a:r>
            <a:endParaRPr lang="en-US" dirty="0"/>
          </a:p>
        </p:txBody>
      </p:sp>
      <p:sp>
        <p:nvSpPr>
          <p:cNvPr id="4" name="Slide Number Placeholder 3">
            <a:extLst>
              <a:ext uri="{FF2B5EF4-FFF2-40B4-BE49-F238E27FC236}">
                <a16:creationId xmlns:a16="http://schemas.microsoft.com/office/drawing/2014/main" id="{3D48C31A-7FF2-40F5-A729-8FB57CE9F491}"/>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B0D0747E-2A77-46B9-ADC0-F27D8F67FA6F}"/>
              </a:ext>
            </a:extLst>
          </p:cNvPr>
          <p:cNvSpPr txBox="1"/>
          <p:nvPr/>
        </p:nvSpPr>
        <p:spPr>
          <a:xfrm>
            <a:off x="152400" y="152400"/>
            <a:ext cx="8153400" cy="830997"/>
          </a:xfrm>
          <a:prstGeom prst="rect">
            <a:avLst/>
          </a:prstGeom>
          <a:noFill/>
        </p:spPr>
        <p:txBody>
          <a:bodyPr wrap="square" rtlCol="0">
            <a:spAutoFit/>
          </a:bodyPr>
          <a:lstStyle/>
          <a:p>
            <a:r>
              <a:rPr lang="en-US" sz="2400" dirty="0">
                <a:latin typeface="+mj-lt"/>
              </a:rPr>
              <a:t>What happens when the two systems can exchange energy?</a:t>
            </a:r>
          </a:p>
        </p:txBody>
      </p:sp>
      <p:sp>
        <p:nvSpPr>
          <p:cNvPr id="6" name="Rectangle 5">
            <a:extLst>
              <a:ext uri="{FF2B5EF4-FFF2-40B4-BE49-F238E27FC236}">
                <a16:creationId xmlns:a16="http://schemas.microsoft.com/office/drawing/2014/main" id="{06F0DC0E-7B4E-4256-ACCE-50C2C6564729}"/>
              </a:ext>
            </a:extLst>
          </p:cNvPr>
          <p:cNvSpPr/>
          <p:nvPr/>
        </p:nvSpPr>
        <p:spPr>
          <a:xfrm>
            <a:off x="609600" y="1447800"/>
            <a:ext cx="1600200" cy="14478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EAFB825E-3494-4A1B-B007-678D106C474B}"/>
              </a:ext>
            </a:extLst>
          </p:cNvPr>
          <p:cNvSpPr/>
          <p:nvPr/>
        </p:nvSpPr>
        <p:spPr>
          <a:xfrm>
            <a:off x="2743200" y="1447800"/>
            <a:ext cx="1600200" cy="1447800"/>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D0A5F3E-5C6C-4C80-B409-47B2078E9598}"/>
              </a:ext>
            </a:extLst>
          </p:cNvPr>
          <p:cNvSpPr txBox="1"/>
          <p:nvPr/>
        </p:nvSpPr>
        <p:spPr>
          <a:xfrm>
            <a:off x="876300" y="1819105"/>
            <a:ext cx="1066800" cy="830997"/>
          </a:xfrm>
          <a:prstGeom prst="rect">
            <a:avLst/>
          </a:prstGeom>
          <a:noFill/>
        </p:spPr>
        <p:txBody>
          <a:bodyPr wrap="square" rtlCol="0">
            <a:spAutoFit/>
          </a:bodyPr>
          <a:lstStyle/>
          <a:p>
            <a:r>
              <a:rPr lang="en-US" sz="2400" b="1" dirty="0">
                <a:latin typeface="+mj-lt"/>
              </a:rPr>
              <a:t>N,V,P,T,U,S</a:t>
            </a:r>
          </a:p>
        </p:txBody>
      </p:sp>
      <p:sp>
        <p:nvSpPr>
          <p:cNvPr id="9" name="TextBox 8">
            <a:extLst>
              <a:ext uri="{FF2B5EF4-FFF2-40B4-BE49-F238E27FC236}">
                <a16:creationId xmlns:a16="http://schemas.microsoft.com/office/drawing/2014/main" id="{7E7BBB9F-738A-4A13-B96F-2AE07A4CA947}"/>
              </a:ext>
            </a:extLst>
          </p:cNvPr>
          <p:cNvSpPr txBox="1"/>
          <p:nvPr/>
        </p:nvSpPr>
        <p:spPr>
          <a:xfrm>
            <a:off x="3009898" y="1752600"/>
            <a:ext cx="1066800" cy="830997"/>
          </a:xfrm>
          <a:prstGeom prst="rect">
            <a:avLst/>
          </a:prstGeom>
          <a:noFill/>
        </p:spPr>
        <p:txBody>
          <a:bodyPr wrap="square" rtlCol="0">
            <a:spAutoFit/>
          </a:bodyPr>
          <a:lstStyle/>
          <a:p>
            <a:r>
              <a:rPr lang="en-US" sz="2400" b="1" dirty="0">
                <a:latin typeface="+mj-lt"/>
              </a:rPr>
              <a:t>N,V,P,T,U,S</a:t>
            </a:r>
          </a:p>
        </p:txBody>
      </p:sp>
      <p:sp>
        <p:nvSpPr>
          <p:cNvPr id="10" name="TextBox 9">
            <a:extLst>
              <a:ext uri="{FF2B5EF4-FFF2-40B4-BE49-F238E27FC236}">
                <a16:creationId xmlns:a16="http://schemas.microsoft.com/office/drawing/2014/main" id="{5E1A2687-D11F-4508-840D-095C5E494443}"/>
              </a:ext>
            </a:extLst>
          </p:cNvPr>
          <p:cNvSpPr txBox="1"/>
          <p:nvPr/>
        </p:nvSpPr>
        <p:spPr>
          <a:xfrm>
            <a:off x="4648200" y="1819105"/>
            <a:ext cx="1066800" cy="461665"/>
          </a:xfrm>
          <a:prstGeom prst="rect">
            <a:avLst/>
          </a:prstGeom>
          <a:noFill/>
        </p:spPr>
        <p:txBody>
          <a:bodyPr wrap="square" rtlCol="0">
            <a:spAutoFit/>
          </a:bodyPr>
          <a:lstStyle/>
          <a:p>
            <a:r>
              <a:rPr lang="en-US" sz="2400" dirty="0">
                <a:latin typeface="+mj-lt"/>
                <a:sym typeface="Wingdings" panose="05000000000000000000" pitchFamily="2" charset="2"/>
              </a:rPr>
              <a:t></a:t>
            </a:r>
            <a:endParaRPr lang="en-US" sz="2400" dirty="0">
              <a:latin typeface="+mj-lt"/>
            </a:endParaRPr>
          </a:p>
        </p:txBody>
      </p:sp>
      <p:sp>
        <p:nvSpPr>
          <p:cNvPr id="11" name="Rectangle 10">
            <a:extLst>
              <a:ext uri="{FF2B5EF4-FFF2-40B4-BE49-F238E27FC236}">
                <a16:creationId xmlns:a16="http://schemas.microsoft.com/office/drawing/2014/main" id="{1C9AE1F4-E16B-4293-ADA1-779A03449A8F}"/>
              </a:ext>
            </a:extLst>
          </p:cNvPr>
          <p:cNvSpPr/>
          <p:nvPr/>
        </p:nvSpPr>
        <p:spPr>
          <a:xfrm>
            <a:off x="5257800" y="1447800"/>
            <a:ext cx="1600200" cy="1447800"/>
          </a:xfrm>
          <a:prstGeom prst="rect">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0C213EB-5FDB-4965-B21D-988622B7DE42}"/>
              </a:ext>
            </a:extLst>
          </p:cNvPr>
          <p:cNvSpPr/>
          <p:nvPr/>
        </p:nvSpPr>
        <p:spPr>
          <a:xfrm>
            <a:off x="6819900" y="1447800"/>
            <a:ext cx="1600200" cy="1447800"/>
          </a:xfrm>
          <a:prstGeom prst="rect">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919D845-DDE8-42C8-9597-1CE8A685534B}"/>
              </a:ext>
            </a:extLst>
          </p:cNvPr>
          <p:cNvSpPr txBox="1"/>
          <p:nvPr/>
        </p:nvSpPr>
        <p:spPr>
          <a:xfrm>
            <a:off x="5908322" y="1819105"/>
            <a:ext cx="2019300" cy="461665"/>
          </a:xfrm>
          <a:prstGeom prst="rect">
            <a:avLst/>
          </a:prstGeom>
          <a:noFill/>
        </p:spPr>
        <p:txBody>
          <a:bodyPr wrap="square" rtlCol="0">
            <a:spAutoFit/>
          </a:bodyPr>
          <a:lstStyle/>
          <a:p>
            <a:r>
              <a:rPr lang="en-US" sz="2400" b="1" dirty="0">
                <a:latin typeface="+mj-lt"/>
              </a:rPr>
              <a:t>N,V,P,T,U,S</a:t>
            </a:r>
          </a:p>
        </p:txBody>
      </p:sp>
      <p:graphicFrame>
        <p:nvGraphicFramePr>
          <p:cNvPr id="14" name="Object 13">
            <a:extLst>
              <a:ext uri="{FF2B5EF4-FFF2-40B4-BE49-F238E27FC236}">
                <a16:creationId xmlns:a16="http://schemas.microsoft.com/office/drawing/2014/main" id="{E7EC5252-105F-4257-9B74-45846130E088}"/>
              </a:ext>
            </a:extLst>
          </p:cNvPr>
          <p:cNvGraphicFramePr>
            <a:graphicFrameLocks noChangeAspect="1"/>
          </p:cNvGraphicFramePr>
          <p:nvPr>
            <p:extLst>
              <p:ext uri="{D42A27DB-BD31-4B8C-83A1-F6EECF244321}">
                <p14:modId xmlns:p14="http://schemas.microsoft.com/office/powerpoint/2010/main" val="2451098622"/>
              </p:ext>
            </p:extLst>
          </p:nvPr>
        </p:nvGraphicFramePr>
        <p:xfrm>
          <a:off x="984248" y="2895600"/>
          <a:ext cx="977902" cy="977902"/>
        </p:xfrm>
        <a:graphic>
          <a:graphicData uri="http://schemas.openxmlformats.org/presentationml/2006/ole">
            <mc:AlternateContent xmlns:mc="http://schemas.openxmlformats.org/markup-compatibility/2006">
              <mc:Choice xmlns:v="urn:schemas-microsoft-com:vml" Requires="v">
                <p:oleObj spid="_x0000_s55325" name="Equation" r:id="rId3" imgW="228600" imgH="228600" progId="Equation.DSMT4">
                  <p:embed/>
                </p:oleObj>
              </mc:Choice>
              <mc:Fallback>
                <p:oleObj name="Equation" r:id="rId3" imgW="228600" imgH="228600" progId="Equation.DSMT4">
                  <p:embed/>
                  <p:pic>
                    <p:nvPicPr>
                      <p:cNvPr id="10" name="Object 9">
                        <a:extLst>
                          <a:ext uri="{FF2B5EF4-FFF2-40B4-BE49-F238E27FC236}">
                            <a16:creationId xmlns:a16="http://schemas.microsoft.com/office/drawing/2014/main" id="{FAA58F81-2C47-443B-A44F-4043C45EA749}"/>
                          </a:ext>
                        </a:extLst>
                      </p:cNvPr>
                      <p:cNvPicPr/>
                      <p:nvPr/>
                    </p:nvPicPr>
                    <p:blipFill>
                      <a:blip r:embed="rId4"/>
                      <a:stretch>
                        <a:fillRect/>
                      </a:stretch>
                    </p:blipFill>
                    <p:spPr>
                      <a:xfrm>
                        <a:off x="984248" y="2895600"/>
                        <a:ext cx="977902" cy="977902"/>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9063D0B8-02ED-4910-852E-BB37FBDC4F4F}"/>
              </a:ext>
            </a:extLst>
          </p:cNvPr>
          <p:cNvGraphicFramePr>
            <a:graphicFrameLocks noChangeAspect="1"/>
          </p:cNvGraphicFramePr>
          <p:nvPr>
            <p:extLst>
              <p:ext uri="{D42A27DB-BD31-4B8C-83A1-F6EECF244321}">
                <p14:modId xmlns:p14="http://schemas.microsoft.com/office/powerpoint/2010/main" val="3594697951"/>
              </p:ext>
            </p:extLst>
          </p:nvPr>
        </p:nvGraphicFramePr>
        <p:xfrm>
          <a:off x="3159123" y="2912533"/>
          <a:ext cx="977903" cy="977903"/>
        </p:xfrm>
        <a:graphic>
          <a:graphicData uri="http://schemas.openxmlformats.org/presentationml/2006/ole">
            <mc:AlternateContent xmlns:mc="http://schemas.openxmlformats.org/markup-compatibility/2006">
              <mc:Choice xmlns:v="urn:schemas-microsoft-com:vml" Requires="v">
                <p:oleObj spid="_x0000_s55326" name="Equation" r:id="rId5" imgW="228600" imgH="228600" progId="Equation.DSMT4">
                  <p:embed/>
                </p:oleObj>
              </mc:Choice>
              <mc:Fallback>
                <p:oleObj name="Equation" r:id="rId5" imgW="228600" imgH="228600" progId="Equation.DSMT4">
                  <p:embed/>
                  <p:pic>
                    <p:nvPicPr>
                      <p:cNvPr id="11" name="Object 10">
                        <a:extLst>
                          <a:ext uri="{FF2B5EF4-FFF2-40B4-BE49-F238E27FC236}">
                            <a16:creationId xmlns:a16="http://schemas.microsoft.com/office/drawing/2014/main" id="{3EC33F71-44EC-4A9A-BE85-6C5D59935267}"/>
                          </a:ext>
                        </a:extLst>
                      </p:cNvPr>
                      <p:cNvPicPr/>
                      <p:nvPr/>
                    </p:nvPicPr>
                    <p:blipFill>
                      <a:blip r:embed="rId6"/>
                      <a:stretch>
                        <a:fillRect/>
                      </a:stretch>
                    </p:blipFill>
                    <p:spPr>
                      <a:xfrm>
                        <a:off x="3159123" y="2912533"/>
                        <a:ext cx="977903" cy="977903"/>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82FE443A-986E-426A-9C55-E084FBE4187E}"/>
              </a:ext>
            </a:extLst>
          </p:cNvPr>
          <p:cNvGraphicFramePr>
            <a:graphicFrameLocks noChangeAspect="1"/>
          </p:cNvGraphicFramePr>
          <p:nvPr>
            <p:extLst>
              <p:ext uri="{D42A27DB-BD31-4B8C-83A1-F6EECF244321}">
                <p14:modId xmlns:p14="http://schemas.microsoft.com/office/powerpoint/2010/main" val="2732308125"/>
              </p:ext>
            </p:extLst>
          </p:nvPr>
        </p:nvGraphicFramePr>
        <p:xfrm>
          <a:off x="6421961" y="2921000"/>
          <a:ext cx="1174750" cy="919369"/>
        </p:xfrm>
        <a:graphic>
          <a:graphicData uri="http://schemas.openxmlformats.org/presentationml/2006/ole">
            <mc:AlternateContent xmlns:mc="http://schemas.openxmlformats.org/markup-compatibility/2006">
              <mc:Choice xmlns:v="urn:schemas-microsoft-com:vml" Requires="v">
                <p:oleObj spid="_x0000_s55327" name="Equation" r:id="rId7" imgW="291960" imgH="228600" progId="Equation.DSMT4">
                  <p:embed/>
                </p:oleObj>
              </mc:Choice>
              <mc:Fallback>
                <p:oleObj name="Equation" r:id="rId7" imgW="291960" imgH="228600" progId="Equation.DSMT4">
                  <p:embed/>
                  <p:pic>
                    <p:nvPicPr>
                      <p:cNvPr id="0" name=""/>
                      <p:cNvPicPr/>
                      <p:nvPr/>
                    </p:nvPicPr>
                    <p:blipFill>
                      <a:blip r:embed="rId8"/>
                      <a:stretch>
                        <a:fillRect/>
                      </a:stretch>
                    </p:blipFill>
                    <p:spPr>
                      <a:xfrm>
                        <a:off x="6421961" y="2921000"/>
                        <a:ext cx="1174750" cy="919369"/>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F678E36D-7052-402B-BA33-B1D12FFB2527}"/>
              </a:ext>
            </a:extLst>
          </p:cNvPr>
          <p:cNvGraphicFramePr>
            <a:graphicFrameLocks noChangeAspect="1"/>
          </p:cNvGraphicFramePr>
          <p:nvPr>
            <p:extLst>
              <p:ext uri="{D42A27DB-BD31-4B8C-83A1-F6EECF244321}">
                <p14:modId xmlns:p14="http://schemas.microsoft.com/office/powerpoint/2010/main" val="4120778457"/>
              </p:ext>
            </p:extLst>
          </p:nvPr>
        </p:nvGraphicFramePr>
        <p:xfrm>
          <a:off x="930275" y="3757613"/>
          <a:ext cx="6786563" cy="2489200"/>
        </p:xfrm>
        <a:graphic>
          <a:graphicData uri="http://schemas.openxmlformats.org/presentationml/2006/ole">
            <mc:AlternateContent xmlns:mc="http://schemas.openxmlformats.org/markup-compatibility/2006">
              <mc:Choice xmlns:v="urn:schemas-microsoft-com:vml" Requires="v">
                <p:oleObj spid="_x0000_s55328" name="Equation" r:id="rId9" imgW="3429000" imgH="1257120" progId="Equation.DSMT4">
                  <p:embed/>
                </p:oleObj>
              </mc:Choice>
              <mc:Fallback>
                <p:oleObj name="Equation" r:id="rId9" imgW="3429000" imgH="1257120" progId="Equation.DSMT4">
                  <p:embed/>
                  <p:pic>
                    <p:nvPicPr>
                      <p:cNvPr id="0" name=""/>
                      <p:cNvPicPr/>
                      <p:nvPr/>
                    </p:nvPicPr>
                    <p:blipFill>
                      <a:blip r:embed="rId10"/>
                      <a:stretch>
                        <a:fillRect/>
                      </a:stretch>
                    </p:blipFill>
                    <p:spPr>
                      <a:xfrm>
                        <a:off x="930275" y="3757613"/>
                        <a:ext cx="6786563" cy="2489200"/>
                      </a:xfrm>
                      <a:prstGeom prst="rect">
                        <a:avLst/>
                      </a:prstGeom>
                    </p:spPr>
                  </p:pic>
                </p:oleObj>
              </mc:Fallback>
            </mc:AlternateContent>
          </a:graphicData>
        </a:graphic>
      </p:graphicFrame>
    </p:spTree>
    <p:extLst>
      <p:ext uri="{BB962C8B-B14F-4D97-AF65-F5344CB8AC3E}">
        <p14:creationId xmlns:p14="http://schemas.microsoft.com/office/powerpoint/2010/main" val="3237065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E4C2BA-CC0F-4B8F-BF11-13120116660F}"/>
              </a:ext>
            </a:extLst>
          </p:cNvPr>
          <p:cNvSpPr>
            <a:spLocks noGrp="1"/>
          </p:cNvSpPr>
          <p:nvPr>
            <p:ph type="dt" sz="half" idx="10"/>
          </p:nvPr>
        </p:nvSpPr>
        <p:spPr/>
        <p:txBody>
          <a:bodyPr/>
          <a:lstStyle/>
          <a:p>
            <a:r>
              <a:rPr lang="en-US"/>
              <a:t>2/15/2021</a:t>
            </a:r>
            <a:endParaRPr lang="en-US" dirty="0"/>
          </a:p>
        </p:txBody>
      </p:sp>
      <p:sp>
        <p:nvSpPr>
          <p:cNvPr id="3" name="Footer Placeholder 2">
            <a:extLst>
              <a:ext uri="{FF2B5EF4-FFF2-40B4-BE49-F238E27FC236}">
                <a16:creationId xmlns:a16="http://schemas.microsoft.com/office/drawing/2014/main" id="{13628D05-A84D-4068-A609-4B8D527E94A9}"/>
              </a:ext>
            </a:extLst>
          </p:cNvPr>
          <p:cNvSpPr>
            <a:spLocks noGrp="1"/>
          </p:cNvSpPr>
          <p:nvPr>
            <p:ph type="ftr" sz="quarter" idx="11"/>
          </p:nvPr>
        </p:nvSpPr>
        <p:spPr/>
        <p:txBody>
          <a:bodyPr/>
          <a:lstStyle/>
          <a:p>
            <a:r>
              <a:rPr lang="en-US"/>
              <a:t>PHY 341/641  Spring 2021 -- Lecture 9</a:t>
            </a:r>
            <a:endParaRPr lang="en-US" dirty="0"/>
          </a:p>
        </p:txBody>
      </p:sp>
      <p:sp>
        <p:nvSpPr>
          <p:cNvPr id="4" name="Slide Number Placeholder 3">
            <a:extLst>
              <a:ext uri="{FF2B5EF4-FFF2-40B4-BE49-F238E27FC236}">
                <a16:creationId xmlns:a16="http://schemas.microsoft.com/office/drawing/2014/main" id="{B3543C06-3BE1-45D6-8A14-9F5C131D65A9}"/>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1570100F-6AEC-4942-BBB3-4D6C6C58BA47}"/>
              </a:ext>
            </a:extLst>
          </p:cNvPr>
          <p:cNvSpPr txBox="1"/>
          <p:nvPr/>
        </p:nvSpPr>
        <p:spPr>
          <a:xfrm>
            <a:off x="228600" y="228600"/>
            <a:ext cx="8229600" cy="2677656"/>
          </a:xfrm>
          <a:prstGeom prst="rect">
            <a:avLst/>
          </a:prstGeom>
          <a:noFill/>
        </p:spPr>
        <p:txBody>
          <a:bodyPr wrap="square" rtlCol="0">
            <a:spAutoFit/>
          </a:bodyPr>
          <a:lstStyle/>
          <a:p>
            <a:r>
              <a:rPr lang="en-US" sz="2400" dirty="0">
                <a:latin typeface="+mj-lt"/>
              </a:rPr>
              <a:t>Summary of ideas on entropy and </a:t>
            </a:r>
            <a:r>
              <a:rPr lang="en-US" sz="2400" dirty="0" err="1">
                <a:latin typeface="+mj-lt"/>
              </a:rPr>
              <a:t>macrostate</a:t>
            </a:r>
            <a:r>
              <a:rPr lang="en-US" sz="2400" dirty="0">
                <a:latin typeface="+mj-lt"/>
              </a:rPr>
              <a:t> multiplicity</a:t>
            </a:r>
          </a:p>
          <a:p>
            <a:endParaRPr lang="en-US" sz="2400" dirty="0">
              <a:latin typeface="+mj-lt"/>
            </a:endParaRPr>
          </a:p>
          <a:p>
            <a:endParaRPr lang="en-US" sz="2400" dirty="0">
              <a:latin typeface="+mj-lt"/>
            </a:endParaRPr>
          </a:p>
          <a:p>
            <a:r>
              <a:rPr lang="en-US" sz="2400" dirty="0">
                <a:latin typeface="+mj-lt"/>
              </a:rPr>
              <a:t>If an isolated system with many molecules is permitted to change, then, with overwhelming probability, the system will evolve to the </a:t>
            </a:r>
            <a:r>
              <a:rPr lang="en-US" sz="2400" dirty="0" err="1">
                <a:latin typeface="+mj-lt"/>
              </a:rPr>
              <a:t>macrostate</a:t>
            </a:r>
            <a:r>
              <a:rPr lang="en-US" sz="2400" dirty="0">
                <a:latin typeface="+mj-lt"/>
              </a:rPr>
              <a:t> of largest entropy and will subsequently remain in that </a:t>
            </a:r>
            <a:r>
              <a:rPr lang="en-US" sz="2400" dirty="0" err="1">
                <a:latin typeface="+mj-lt"/>
              </a:rPr>
              <a:t>macrostate</a:t>
            </a:r>
            <a:r>
              <a:rPr lang="en-US" sz="2400" dirty="0">
                <a:latin typeface="+mj-lt"/>
              </a:rPr>
              <a:t>.</a:t>
            </a:r>
          </a:p>
        </p:txBody>
      </p:sp>
    </p:spTree>
    <p:extLst>
      <p:ext uri="{BB962C8B-B14F-4D97-AF65-F5344CB8AC3E}">
        <p14:creationId xmlns:p14="http://schemas.microsoft.com/office/powerpoint/2010/main" val="1934324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7B8380-F572-46F3-B86A-960842A0496F}"/>
              </a:ext>
            </a:extLst>
          </p:cNvPr>
          <p:cNvPicPr>
            <a:picLocks noChangeAspect="1"/>
          </p:cNvPicPr>
          <p:nvPr/>
        </p:nvPicPr>
        <p:blipFill>
          <a:blip r:embed="rId2"/>
          <a:stretch>
            <a:fillRect/>
          </a:stretch>
        </p:blipFill>
        <p:spPr>
          <a:xfrm>
            <a:off x="0" y="457200"/>
            <a:ext cx="9144000" cy="5282002"/>
          </a:xfrm>
          <a:prstGeom prst="rect">
            <a:avLst/>
          </a:prstGeom>
        </p:spPr>
      </p:pic>
      <p:sp>
        <p:nvSpPr>
          <p:cNvPr id="6" name="Rectangle 5">
            <a:extLst>
              <a:ext uri="{FF2B5EF4-FFF2-40B4-BE49-F238E27FC236}">
                <a16:creationId xmlns:a16="http://schemas.microsoft.com/office/drawing/2014/main" id="{9FC859EB-D31F-4DB3-B0F3-5C029A575D13}"/>
              </a:ext>
            </a:extLst>
          </p:cNvPr>
          <p:cNvSpPr/>
          <p:nvPr/>
        </p:nvSpPr>
        <p:spPr>
          <a:xfrm>
            <a:off x="0" y="4419600"/>
            <a:ext cx="8991600" cy="304800"/>
          </a:xfrm>
          <a:prstGeom prst="rect">
            <a:avLst/>
          </a:prstGeom>
          <a:solidFill>
            <a:srgbClr val="DA32AA">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9FDF82E3-8190-4BCE-B2CD-5224AA9AC4AE}"/>
              </a:ext>
            </a:extLst>
          </p:cNvPr>
          <p:cNvSpPr>
            <a:spLocks noGrp="1"/>
          </p:cNvSpPr>
          <p:nvPr>
            <p:ph type="dt" sz="half" idx="10"/>
          </p:nvPr>
        </p:nvSpPr>
        <p:spPr/>
        <p:txBody>
          <a:bodyPr/>
          <a:lstStyle/>
          <a:p>
            <a:r>
              <a:rPr lang="en-US"/>
              <a:t>2/15/2021</a:t>
            </a:r>
            <a:endParaRPr lang="en-US" dirty="0"/>
          </a:p>
        </p:txBody>
      </p:sp>
      <p:sp>
        <p:nvSpPr>
          <p:cNvPr id="8" name="Footer Placeholder 7">
            <a:extLst>
              <a:ext uri="{FF2B5EF4-FFF2-40B4-BE49-F238E27FC236}">
                <a16:creationId xmlns:a16="http://schemas.microsoft.com/office/drawing/2014/main" id="{3076C047-264C-47A3-B938-4A71F94A6F8F}"/>
              </a:ext>
            </a:extLst>
          </p:cNvPr>
          <p:cNvSpPr>
            <a:spLocks noGrp="1"/>
          </p:cNvSpPr>
          <p:nvPr>
            <p:ph type="ftr" sz="quarter" idx="11"/>
          </p:nvPr>
        </p:nvSpPr>
        <p:spPr/>
        <p:txBody>
          <a:bodyPr/>
          <a:lstStyle/>
          <a:p>
            <a:r>
              <a:rPr lang="en-US"/>
              <a:t>PHY 341/641  Spring 2021 -- Lecture 9</a:t>
            </a:r>
            <a:endParaRPr lang="en-US" dirty="0"/>
          </a:p>
        </p:txBody>
      </p:sp>
      <p:sp>
        <p:nvSpPr>
          <p:cNvPr id="9" name="Slide Number Placeholder 8">
            <a:extLst>
              <a:ext uri="{FF2B5EF4-FFF2-40B4-BE49-F238E27FC236}">
                <a16:creationId xmlns:a16="http://schemas.microsoft.com/office/drawing/2014/main" id="{ED6655A1-58F3-473C-9924-F5CC7495CD19}"/>
              </a:ext>
            </a:extLst>
          </p:cNvPr>
          <p:cNvSpPr>
            <a:spLocks noGrp="1"/>
          </p:cNvSpPr>
          <p:nvPr>
            <p:ph type="sldNum" sz="quarter" idx="12"/>
          </p:nvPr>
        </p:nvSpPr>
        <p:spPr/>
        <p:txBody>
          <a:bodyPr/>
          <a:lstStyle/>
          <a:p>
            <a:fld id="{CE368B07-CEBF-4C80-90AF-53B34FA04CF3}" type="slidenum">
              <a:rPr lang="en-US" smtClean="0"/>
              <a:t>2</a:t>
            </a:fld>
            <a:endParaRPr lang="en-US" dirty="0"/>
          </a:p>
        </p:txBody>
      </p:sp>
    </p:spTree>
    <p:extLst>
      <p:ext uri="{BB962C8B-B14F-4D97-AF65-F5344CB8AC3E}">
        <p14:creationId xmlns:p14="http://schemas.microsoft.com/office/powerpoint/2010/main" val="423849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F27FEDF-5D9D-4156-850D-E36138C828FE}"/>
              </a:ext>
            </a:extLst>
          </p:cNvPr>
          <p:cNvSpPr txBox="1"/>
          <p:nvPr/>
        </p:nvSpPr>
        <p:spPr>
          <a:xfrm>
            <a:off x="-5644" y="0"/>
            <a:ext cx="9073444" cy="7109639"/>
          </a:xfrm>
          <a:prstGeom prst="rect">
            <a:avLst/>
          </a:prstGeom>
          <a:noFill/>
        </p:spPr>
        <p:txBody>
          <a:bodyPr wrap="square" rtlCol="0">
            <a:spAutoFit/>
          </a:bodyPr>
          <a:lstStyle/>
          <a:p>
            <a:r>
              <a:rPr lang="en-US" sz="2400" dirty="0">
                <a:latin typeface="+mj-lt"/>
              </a:rPr>
              <a:t>Your questions –</a:t>
            </a:r>
          </a:p>
          <a:p>
            <a:r>
              <a:rPr lang="en-US" b="1" dirty="0">
                <a:latin typeface="+mj-lt"/>
              </a:rPr>
              <a:t>From Parker -- </a:t>
            </a:r>
            <a:r>
              <a:rPr lang="en-US" dirty="0"/>
              <a:t>Is there much significant difference between the classical definition of entropy </a:t>
            </a:r>
            <a:r>
              <a:rPr lang="en-US" dirty="0" err="1"/>
              <a:t>dS</a:t>
            </a:r>
            <a:r>
              <a:rPr lang="en-US" dirty="0"/>
              <a:t>=Q/T and the microscopic </a:t>
            </a:r>
            <a:r>
              <a:rPr lang="en-US" dirty="0" err="1"/>
              <a:t>Boltzman</a:t>
            </a:r>
            <a:r>
              <a:rPr lang="en-US" dirty="0"/>
              <a:t> view S=k ln omega? Are they equivalent in some sense, or not? Doesn't the classical view not say anything about what entropy actually is, but does the microscopic view? </a:t>
            </a:r>
          </a:p>
          <a:p>
            <a:r>
              <a:rPr lang="en-US" b="1" dirty="0">
                <a:latin typeface="+mj-lt"/>
              </a:rPr>
              <a:t>From Rich -- </a:t>
            </a:r>
            <a:r>
              <a:rPr lang="en-US" dirty="0"/>
              <a:t>What are some examples of systems that operate with increasing or negative </a:t>
            </a:r>
            <a:r>
              <a:rPr lang="en-US" dirty="0" err="1"/>
              <a:t>dS</a:t>
            </a:r>
            <a:r>
              <a:rPr lang="en-US" dirty="0"/>
              <a:t>/</a:t>
            </a:r>
            <a:r>
              <a:rPr lang="en-US" dirty="0" err="1"/>
              <a:t>dU</a:t>
            </a:r>
            <a:r>
              <a:rPr lang="en-US" dirty="0"/>
              <a:t> graphs, what the book would call "Miserly" or "Enlightened" Systems?</a:t>
            </a:r>
          </a:p>
          <a:p>
            <a:r>
              <a:rPr lang="en-US" dirty="0"/>
              <a:t>-When is it best to use </a:t>
            </a:r>
            <a:r>
              <a:rPr lang="en-US" dirty="0" err="1"/>
              <a:t>dS</a:t>
            </a:r>
            <a:r>
              <a:rPr lang="en-US" dirty="0"/>
              <a:t>= Q/T and when is it best to use </a:t>
            </a:r>
            <a:r>
              <a:rPr lang="en-US" dirty="0" err="1"/>
              <a:t>dS</a:t>
            </a:r>
            <a:r>
              <a:rPr lang="en-US" dirty="0"/>
              <a:t>=(integral of dT)?</a:t>
            </a:r>
          </a:p>
          <a:p>
            <a:r>
              <a:rPr lang="en-US" b="1" dirty="0">
                <a:latin typeface="+mj-lt"/>
              </a:rPr>
              <a:t>From Annelise -- </a:t>
            </a:r>
            <a:r>
              <a:rPr lang="en-US" dirty="0"/>
              <a:t>This means that if a bit of energy passes from solid B to solid A, the entropy gained by A will be greater than the entropy lost by B”. How is this possible? Later in section 3.3 the book says that sometimes the entropy will increase as it goes from one object to the next, but how is that possible? Where does that entropy come from?</a:t>
            </a:r>
          </a:p>
          <a:p>
            <a:r>
              <a:rPr lang="en-US" b="1" dirty="0">
                <a:latin typeface="+mj-lt"/>
              </a:rPr>
              <a:t>From Kristen -- </a:t>
            </a:r>
            <a:r>
              <a:rPr lang="en-US" dirty="0"/>
              <a:t>1. Why is it that for a S versus U graph (Figure 3.1) a steep slope must correspond to a low temperature and a shallow slope to a high temperature? 2. Could you explain how the author used equation 3.6 to get to 3.7, I cannot follow his work.  3. Why does </a:t>
            </a:r>
            <a:r>
              <a:rPr lang="en-US" dirty="0" err="1"/>
              <a:t>Cv</a:t>
            </a:r>
            <a:r>
              <a:rPr lang="en-US" dirty="0"/>
              <a:t> go to zero when T goes to zero?</a:t>
            </a:r>
          </a:p>
          <a:p>
            <a:r>
              <a:rPr lang="en-US" b="1" dirty="0"/>
              <a:t>From </a:t>
            </a:r>
            <a:r>
              <a:rPr lang="en-US" b="1" dirty="0" err="1"/>
              <a:t>Zezhong</a:t>
            </a:r>
            <a:r>
              <a:rPr lang="en-US" b="1" dirty="0"/>
              <a:t> -- </a:t>
            </a:r>
            <a:r>
              <a:rPr lang="en-US" dirty="0"/>
              <a:t>I wonder if there is a formal equation to transform epsilon/k to regular temperature units, also, I wonder if there is another way to understand temperature except entropy vs energy graph.</a:t>
            </a:r>
          </a:p>
          <a:p>
            <a:r>
              <a:rPr lang="en-US" b="1" dirty="0"/>
              <a:t>From Noah -- </a:t>
            </a:r>
            <a:r>
              <a:rPr lang="en-US" dirty="0"/>
              <a:t>Does the residual entropy of a solid increase as the complexity of the solid increases, e.g. would a metal organic framework have a higher residual entropy than a diamond crystal?</a:t>
            </a:r>
            <a:endParaRPr lang="en-US" sz="2400" dirty="0"/>
          </a:p>
          <a:p>
            <a:r>
              <a:rPr lang="en-US" sz="2400" dirty="0">
                <a:latin typeface="+mj-lt"/>
              </a:rPr>
              <a:t> </a:t>
            </a:r>
          </a:p>
        </p:txBody>
      </p:sp>
      <p:sp>
        <p:nvSpPr>
          <p:cNvPr id="6" name="Date Placeholder 5">
            <a:extLst>
              <a:ext uri="{FF2B5EF4-FFF2-40B4-BE49-F238E27FC236}">
                <a16:creationId xmlns:a16="http://schemas.microsoft.com/office/drawing/2014/main" id="{B3EB5E0B-F028-4DB5-B670-3018ACF57110}"/>
              </a:ext>
            </a:extLst>
          </p:cNvPr>
          <p:cNvSpPr>
            <a:spLocks noGrp="1"/>
          </p:cNvSpPr>
          <p:nvPr>
            <p:ph type="dt" sz="half" idx="10"/>
          </p:nvPr>
        </p:nvSpPr>
        <p:spPr/>
        <p:txBody>
          <a:bodyPr/>
          <a:lstStyle/>
          <a:p>
            <a:r>
              <a:rPr lang="en-US"/>
              <a:t>2/15/2021</a:t>
            </a:r>
            <a:endParaRPr lang="en-US" dirty="0"/>
          </a:p>
        </p:txBody>
      </p:sp>
      <p:sp>
        <p:nvSpPr>
          <p:cNvPr id="7" name="Footer Placeholder 6">
            <a:extLst>
              <a:ext uri="{FF2B5EF4-FFF2-40B4-BE49-F238E27FC236}">
                <a16:creationId xmlns:a16="http://schemas.microsoft.com/office/drawing/2014/main" id="{30E4A5D2-5A10-4F0F-878D-176258E14FE6}"/>
              </a:ext>
            </a:extLst>
          </p:cNvPr>
          <p:cNvSpPr>
            <a:spLocks noGrp="1"/>
          </p:cNvSpPr>
          <p:nvPr>
            <p:ph type="ftr" sz="quarter" idx="11"/>
          </p:nvPr>
        </p:nvSpPr>
        <p:spPr/>
        <p:txBody>
          <a:bodyPr/>
          <a:lstStyle/>
          <a:p>
            <a:r>
              <a:rPr lang="en-US"/>
              <a:t>PHY 341/641  Spring 2021 -- Lecture 9</a:t>
            </a:r>
            <a:endParaRPr lang="en-US" dirty="0"/>
          </a:p>
        </p:txBody>
      </p:sp>
      <p:sp>
        <p:nvSpPr>
          <p:cNvPr id="8" name="Slide Number Placeholder 7">
            <a:extLst>
              <a:ext uri="{FF2B5EF4-FFF2-40B4-BE49-F238E27FC236}">
                <a16:creationId xmlns:a16="http://schemas.microsoft.com/office/drawing/2014/main" id="{34FBCAEB-888D-45C5-85F2-41764EDEC719}"/>
              </a:ext>
            </a:extLst>
          </p:cNvPr>
          <p:cNvSpPr>
            <a:spLocks noGrp="1"/>
          </p:cNvSpPr>
          <p:nvPr>
            <p:ph type="sldNum" sz="quarter" idx="12"/>
          </p:nvPr>
        </p:nvSpPr>
        <p:spPr/>
        <p:txBody>
          <a:bodyPr/>
          <a:lstStyle/>
          <a:p>
            <a:fld id="{CE368B07-CEBF-4C80-90AF-53B34FA04CF3}" type="slidenum">
              <a:rPr lang="en-US" smtClean="0"/>
              <a:t>3</a:t>
            </a:fld>
            <a:endParaRPr lang="en-US" dirty="0"/>
          </a:p>
        </p:txBody>
      </p:sp>
    </p:spTree>
    <p:extLst>
      <p:ext uri="{BB962C8B-B14F-4D97-AF65-F5344CB8AC3E}">
        <p14:creationId xmlns:p14="http://schemas.microsoft.com/office/powerpoint/2010/main" val="250821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FE87966-0124-4127-8460-05A16808003C}"/>
              </a:ext>
            </a:extLst>
          </p:cNvPr>
          <p:cNvSpPr txBox="1"/>
          <p:nvPr/>
        </p:nvSpPr>
        <p:spPr>
          <a:xfrm>
            <a:off x="304800" y="28222"/>
            <a:ext cx="8229600" cy="8279190"/>
          </a:xfrm>
          <a:prstGeom prst="rect">
            <a:avLst/>
          </a:prstGeom>
          <a:noFill/>
        </p:spPr>
        <p:txBody>
          <a:bodyPr wrap="square" rtlCol="0">
            <a:spAutoFit/>
          </a:bodyPr>
          <a:lstStyle/>
          <a:p>
            <a:r>
              <a:rPr lang="en-US" sz="2400" dirty="0">
                <a:latin typeface="+mj-lt"/>
              </a:rPr>
              <a:t>Variables of thermodynamics</a:t>
            </a:r>
          </a:p>
          <a:p>
            <a:pPr marL="800100" lvl="1" indent="-342900">
              <a:lnSpc>
                <a:spcPct val="150000"/>
              </a:lnSpc>
              <a:buFont typeface="Wingdings" panose="05000000000000000000" pitchFamily="2" charset="2"/>
              <a:buChar char="q"/>
            </a:pPr>
            <a:r>
              <a:rPr lang="en-US" sz="2400" dirty="0">
                <a:latin typeface="+mj-lt"/>
              </a:rPr>
              <a:t>Temperature – T </a:t>
            </a:r>
            <a:r>
              <a:rPr lang="en-US" sz="2400" dirty="0">
                <a:latin typeface="Symbol" panose="05050102010706020507" pitchFamily="18" charset="2"/>
              </a:rPr>
              <a:t>³ </a:t>
            </a:r>
            <a:r>
              <a:rPr lang="en-US" sz="2400" dirty="0">
                <a:latin typeface="+mj-lt"/>
              </a:rPr>
              <a:t> 0 in Kelvin scale</a:t>
            </a:r>
          </a:p>
          <a:p>
            <a:pPr marL="800100" lvl="1" indent="-342900">
              <a:lnSpc>
                <a:spcPct val="150000"/>
              </a:lnSpc>
              <a:buFont typeface="Wingdings" panose="05000000000000000000" pitchFamily="2" charset="2"/>
              <a:buChar char="q"/>
            </a:pPr>
            <a:r>
              <a:rPr lang="en-US" sz="2400" dirty="0">
                <a:latin typeface="+mj-lt"/>
              </a:rPr>
              <a:t>Volume – V in units of m</a:t>
            </a:r>
            <a:r>
              <a:rPr lang="en-US" sz="2400" baseline="30000" dirty="0">
                <a:latin typeface="+mj-lt"/>
              </a:rPr>
              <a:t>3</a:t>
            </a:r>
            <a:endParaRPr lang="en-US" sz="2400" dirty="0">
              <a:latin typeface="+mj-lt"/>
            </a:endParaRPr>
          </a:p>
          <a:p>
            <a:pPr marL="800100" lvl="1" indent="-342900">
              <a:lnSpc>
                <a:spcPct val="150000"/>
              </a:lnSpc>
              <a:buFont typeface="Wingdings" panose="05000000000000000000" pitchFamily="2" charset="2"/>
              <a:buChar char="q"/>
            </a:pPr>
            <a:r>
              <a:rPr lang="en-US" sz="2400" dirty="0">
                <a:latin typeface="+mj-lt"/>
              </a:rPr>
              <a:t>Pressure – P in units of Pascals (Newtons/m</a:t>
            </a:r>
            <a:r>
              <a:rPr lang="en-US" sz="2400" baseline="30000" dirty="0">
                <a:latin typeface="+mj-lt"/>
              </a:rPr>
              <a:t>2</a:t>
            </a:r>
            <a:r>
              <a:rPr lang="en-US" sz="2400" dirty="0">
                <a:latin typeface="+mj-lt"/>
              </a:rPr>
              <a:t>)</a:t>
            </a:r>
          </a:p>
          <a:p>
            <a:pPr marL="800100" lvl="1" indent="-342900">
              <a:lnSpc>
                <a:spcPct val="150000"/>
              </a:lnSpc>
              <a:buFont typeface="Wingdings" panose="05000000000000000000" pitchFamily="2" charset="2"/>
              <a:buChar char="q"/>
            </a:pPr>
            <a:r>
              <a:rPr lang="en-US" sz="2400" dirty="0">
                <a:latin typeface="+mj-lt"/>
              </a:rPr>
              <a:t>Entropy – S in units of Joules/K</a:t>
            </a:r>
          </a:p>
          <a:p>
            <a:pPr marL="800100" lvl="1" indent="-342900">
              <a:lnSpc>
                <a:spcPct val="150000"/>
              </a:lnSpc>
              <a:buFont typeface="Wingdings" panose="05000000000000000000" pitchFamily="2" charset="2"/>
              <a:buChar char="q"/>
            </a:pPr>
            <a:r>
              <a:rPr lang="en-US" sz="2400" dirty="0"/>
              <a:t>Mass – M in units of kg</a:t>
            </a:r>
          </a:p>
          <a:p>
            <a:pPr marL="800100" lvl="1" indent="-342900">
              <a:lnSpc>
                <a:spcPct val="150000"/>
              </a:lnSpc>
              <a:buFont typeface="Wingdings" panose="05000000000000000000" pitchFamily="2" charset="2"/>
              <a:buChar char="q"/>
            </a:pPr>
            <a:r>
              <a:rPr lang="en-US" sz="2400" dirty="0"/>
              <a:t>Number  of particles – N</a:t>
            </a:r>
          </a:p>
          <a:p>
            <a:pPr>
              <a:lnSpc>
                <a:spcPct val="150000"/>
              </a:lnSpc>
            </a:pPr>
            <a:r>
              <a:rPr lang="en-US" sz="2400" dirty="0"/>
              <a:t>Energies of thermodynamics  (in units of Joules)</a:t>
            </a:r>
          </a:p>
          <a:p>
            <a:pPr marL="800100" lvl="1" indent="-342900">
              <a:lnSpc>
                <a:spcPct val="150000"/>
              </a:lnSpc>
              <a:buFont typeface="Wingdings" panose="05000000000000000000" pitchFamily="2" charset="2"/>
              <a:buChar char="q"/>
            </a:pPr>
            <a:r>
              <a:rPr lang="en-US" sz="2400" dirty="0"/>
              <a:t>Internal energy U</a:t>
            </a:r>
          </a:p>
          <a:p>
            <a:pPr marL="800100" lvl="1" indent="-342900">
              <a:lnSpc>
                <a:spcPct val="150000"/>
              </a:lnSpc>
              <a:buFont typeface="Wingdings" panose="05000000000000000000" pitchFamily="2" charset="2"/>
              <a:buChar char="q"/>
            </a:pPr>
            <a:r>
              <a:rPr lang="en-US" sz="2400" dirty="0"/>
              <a:t>Enthalpy H</a:t>
            </a:r>
          </a:p>
          <a:p>
            <a:pPr marL="800100" lvl="1" indent="-342900">
              <a:lnSpc>
                <a:spcPct val="150000"/>
              </a:lnSpc>
              <a:buFont typeface="Wingdings" panose="05000000000000000000" pitchFamily="2" charset="2"/>
              <a:buChar char="q"/>
            </a:pPr>
            <a:r>
              <a:rPr lang="en-US" sz="2400" dirty="0"/>
              <a:t>Helmholtz free energy F</a:t>
            </a:r>
          </a:p>
          <a:p>
            <a:pPr marL="800100" lvl="1" indent="-342900">
              <a:lnSpc>
                <a:spcPct val="150000"/>
              </a:lnSpc>
              <a:buFont typeface="Wingdings" panose="05000000000000000000" pitchFamily="2" charset="2"/>
              <a:buChar char="q"/>
            </a:pPr>
            <a:r>
              <a:rPr lang="en-US" sz="2400" dirty="0"/>
              <a:t>Gibbs free energy G</a:t>
            </a:r>
          </a:p>
          <a:p>
            <a:pPr>
              <a:lnSpc>
                <a:spcPct val="150000"/>
              </a:lnSpc>
            </a:pPr>
            <a:endParaRPr lang="en-US" sz="2400" dirty="0">
              <a:latin typeface="+mj-lt"/>
            </a:endParaRPr>
          </a:p>
          <a:p>
            <a:pPr>
              <a:lnSpc>
                <a:spcPct val="150000"/>
              </a:lnSpc>
            </a:pPr>
            <a:endParaRPr lang="en-US" sz="2400" dirty="0">
              <a:latin typeface="+mj-lt"/>
            </a:endParaRPr>
          </a:p>
          <a:p>
            <a:pPr marL="800100" lvl="1" indent="-342900">
              <a:buFont typeface="Wingdings" panose="05000000000000000000" pitchFamily="2" charset="2"/>
              <a:buChar char="q"/>
            </a:pPr>
            <a:endParaRPr lang="en-US" sz="2400" baseline="30000" dirty="0">
              <a:latin typeface="+mj-lt"/>
            </a:endParaRPr>
          </a:p>
          <a:p>
            <a:pPr marL="800100" lvl="1" indent="-342900">
              <a:buFont typeface="Wingdings" panose="05000000000000000000" pitchFamily="2" charset="2"/>
              <a:buChar char="q"/>
            </a:pPr>
            <a:endParaRPr lang="en-US" sz="2400" dirty="0">
              <a:latin typeface="+mj-lt"/>
            </a:endParaRPr>
          </a:p>
        </p:txBody>
      </p:sp>
      <p:sp>
        <p:nvSpPr>
          <p:cNvPr id="7" name="Date Placeholder 6">
            <a:extLst>
              <a:ext uri="{FF2B5EF4-FFF2-40B4-BE49-F238E27FC236}">
                <a16:creationId xmlns:a16="http://schemas.microsoft.com/office/drawing/2014/main" id="{575B9BF0-2DA5-4ED5-B6BD-DAD6D59FB1A7}"/>
              </a:ext>
            </a:extLst>
          </p:cNvPr>
          <p:cNvSpPr>
            <a:spLocks noGrp="1"/>
          </p:cNvSpPr>
          <p:nvPr>
            <p:ph type="dt" sz="half" idx="10"/>
          </p:nvPr>
        </p:nvSpPr>
        <p:spPr/>
        <p:txBody>
          <a:bodyPr/>
          <a:lstStyle/>
          <a:p>
            <a:r>
              <a:rPr lang="en-US"/>
              <a:t>2/15/2021</a:t>
            </a:r>
            <a:endParaRPr lang="en-US" dirty="0"/>
          </a:p>
        </p:txBody>
      </p:sp>
      <p:sp>
        <p:nvSpPr>
          <p:cNvPr id="8" name="Footer Placeholder 7">
            <a:extLst>
              <a:ext uri="{FF2B5EF4-FFF2-40B4-BE49-F238E27FC236}">
                <a16:creationId xmlns:a16="http://schemas.microsoft.com/office/drawing/2014/main" id="{6FEB7277-A83C-45FD-916F-772D82233131}"/>
              </a:ext>
            </a:extLst>
          </p:cNvPr>
          <p:cNvSpPr>
            <a:spLocks noGrp="1"/>
          </p:cNvSpPr>
          <p:nvPr>
            <p:ph type="ftr" sz="quarter" idx="11"/>
          </p:nvPr>
        </p:nvSpPr>
        <p:spPr/>
        <p:txBody>
          <a:bodyPr/>
          <a:lstStyle/>
          <a:p>
            <a:r>
              <a:rPr lang="en-US"/>
              <a:t>PHY 341/641  Spring 2021 -- Lecture 9</a:t>
            </a:r>
            <a:endParaRPr lang="en-US" dirty="0"/>
          </a:p>
        </p:txBody>
      </p:sp>
      <p:sp>
        <p:nvSpPr>
          <p:cNvPr id="9" name="Slide Number Placeholder 8">
            <a:extLst>
              <a:ext uri="{FF2B5EF4-FFF2-40B4-BE49-F238E27FC236}">
                <a16:creationId xmlns:a16="http://schemas.microsoft.com/office/drawing/2014/main" id="{5A0F4693-B098-4891-AF5A-9C151FB8FD17}"/>
              </a:ext>
            </a:extLst>
          </p:cNvPr>
          <p:cNvSpPr>
            <a:spLocks noGrp="1"/>
          </p:cNvSpPr>
          <p:nvPr>
            <p:ph type="sldNum" sz="quarter" idx="12"/>
          </p:nvPr>
        </p:nvSpPr>
        <p:spPr/>
        <p:txBody>
          <a:bodyPr/>
          <a:lstStyle/>
          <a:p>
            <a:fld id="{CE368B07-CEBF-4C80-90AF-53B34FA04CF3}" type="slidenum">
              <a:rPr lang="en-US" smtClean="0"/>
              <a:t>4</a:t>
            </a:fld>
            <a:endParaRPr lang="en-US" dirty="0"/>
          </a:p>
        </p:txBody>
      </p:sp>
    </p:spTree>
    <p:extLst>
      <p:ext uri="{BB962C8B-B14F-4D97-AF65-F5344CB8AC3E}">
        <p14:creationId xmlns:p14="http://schemas.microsoft.com/office/powerpoint/2010/main" val="3688267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695175-BBFE-48EE-9403-C0C4DCB2FD89}"/>
              </a:ext>
            </a:extLst>
          </p:cNvPr>
          <p:cNvSpPr>
            <a:spLocks noGrp="1"/>
          </p:cNvSpPr>
          <p:nvPr>
            <p:ph type="dt" sz="half" idx="10"/>
          </p:nvPr>
        </p:nvSpPr>
        <p:spPr/>
        <p:txBody>
          <a:bodyPr/>
          <a:lstStyle/>
          <a:p>
            <a:r>
              <a:rPr lang="en-US"/>
              <a:t>2/15/2021</a:t>
            </a:r>
            <a:endParaRPr lang="en-US" dirty="0"/>
          </a:p>
        </p:txBody>
      </p:sp>
      <p:sp>
        <p:nvSpPr>
          <p:cNvPr id="3" name="Footer Placeholder 2">
            <a:extLst>
              <a:ext uri="{FF2B5EF4-FFF2-40B4-BE49-F238E27FC236}">
                <a16:creationId xmlns:a16="http://schemas.microsoft.com/office/drawing/2014/main" id="{3502C4FD-8D89-4AF4-9889-43EEB3F89486}"/>
              </a:ext>
            </a:extLst>
          </p:cNvPr>
          <p:cNvSpPr>
            <a:spLocks noGrp="1"/>
          </p:cNvSpPr>
          <p:nvPr>
            <p:ph type="ftr" sz="quarter" idx="11"/>
          </p:nvPr>
        </p:nvSpPr>
        <p:spPr/>
        <p:txBody>
          <a:bodyPr/>
          <a:lstStyle/>
          <a:p>
            <a:r>
              <a:rPr lang="en-US"/>
              <a:t>PHY 341/641  Spring 2021 -- Lecture 9</a:t>
            </a:r>
            <a:endParaRPr lang="en-US" dirty="0"/>
          </a:p>
        </p:txBody>
      </p:sp>
      <p:sp>
        <p:nvSpPr>
          <p:cNvPr id="4" name="Slide Number Placeholder 3">
            <a:extLst>
              <a:ext uri="{FF2B5EF4-FFF2-40B4-BE49-F238E27FC236}">
                <a16:creationId xmlns:a16="http://schemas.microsoft.com/office/drawing/2014/main" id="{D01ABF35-1AA3-42D6-8C39-DCF905594ED7}"/>
              </a:ext>
            </a:extLst>
          </p:cNvPr>
          <p:cNvSpPr>
            <a:spLocks noGrp="1"/>
          </p:cNvSpPr>
          <p:nvPr>
            <p:ph type="sldNum" sz="quarter" idx="12"/>
          </p:nvPr>
        </p:nvSpPr>
        <p:spPr/>
        <p:txBody>
          <a:bodyPr/>
          <a:lstStyle/>
          <a:p>
            <a:fld id="{CE368B07-CEBF-4C80-90AF-53B34FA04CF3}" type="slidenum">
              <a:rPr lang="en-US" smtClean="0"/>
              <a:t>5</a:t>
            </a:fld>
            <a:endParaRPr lang="en-US" dirty="0"/>
          </a:p>
        </p:txBody>
      </p:sp>
      <p:graphicFrame>
        <p:nvGraphicFramePr>
          <p:cNvPr id="5" name="Object 4">
            <a:extLst>
              <a:ext uri="{FF2B5EF4-FFF2-40B4-BE49-F238E27FC236}">
                <a16:creationId xmlns:a16="http://schemas.microsoft.com/office/drawing/2014/main" id="{1583F7E9-6646-408B-9E2D-429671072996}"/>
              </a:ext>
            </a:extLst>
          </p:cNvPr>
          <p:cNvGraphicFramePr>
            <a:graphicFrameLocks noChangeAspect="1"/>
          </p:cNvGraphicFramePr>
          <p:nvPr>
            <p:extLst>
              <p:ext uri="{D42A27DB-BD31-4B8C-83A1-F6EECF244321}">
                <p14:modId xmlns:p14="http://schemas.microsoft.com/office/powerpoint/2010/main" val="1280267555"/>
              </p:ext>
            </p:extLst>
          </p:nvPr>
        </p:nvGraphicFramePr>
        <p:xfrm>
          <a:off x="626533" y="967522"/>
          <a:ext cx="5464175" cy="1066800"/>
        </p:xfrm>
        <a:graphic>
          <a:graphicData uri="http://schemas.openxmlformats.org/presentationml/2006/ole">
            <mc:AlternateContent xmlns:mc="http://schemas.openxmlformats.org/markup-compatibility/2006">
              <mc:Choice xmlns:v="urn:schemas-microsoft-com:vml" Requires="v">
                <p:oleObj spid="_x0000_s47187" name="Equation" r:id="rId3" imgW="5463509" imgH="1066855" progId="Equation.DSMT4">
                  <p:embed/>
                </p:oleObj>
              </mc:Choice>
              <mc:Fallback>
                <p:oleObj name="Equation" r:id="rId3" imgW="5463509" imgH="1066855" progId="Equation.DSMT4">
                  <p:embed/>
                  <p:pic>
                    <p:nvPicPr>
                      <p:cNvPr id="0" name=""/>
                      <p:cNvPicPr/>
                      <p:nvPr/>
                    </p:nvPicPr>
                    <p:blipFill>
                      <a:blip r:embed="rId4"/>
                      <a:stretch>
                        <a:fillRect/>
                      </a:stretch>
                    </p:blipFill>
                    <p:spPr>
                      <a:xfrm>
                        <a:off x="626533" y="967522"/>
                        <a:ext cx="5464175" cy="10668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5DC921BE-75BA-4415-B52E-0AF64CFDAAFC}"/>
              </a:ext>
            </a:extLst>
          </p:cNvPr>
          <p:cNvSpPr txBox="1"/>
          <p:nvPr/>
        </p:nvSpPr>
        <p:spPr>
          <a:xfrm>
            <a:off x="152400" y="136525"/>
            <a:ext cx="8382000" cy="830997"/>
          </a:xfrm>
          <a:prstGeom prst="rect">
            <a:avLst/>
          </a:prstGeom>
          <a:noFill/>
        </p:spPr>
        <p:txBody>
          <a:bodyPr wrap="square" rtlCol="0">
            <a:spAutoFit/>
          </a:bodyPr>
          <a:lstStyle/>
          <a:p>
            <a:r>
              <a:rPr lang="en-US" sz="2400" dirty="0">
                <a:latin typeface="+mj-lt"/>
              </a:rPr>
              <a:t>Example of monoatomic ideal gas with energy U, volume V, N atoms:</a:t>
            </a:r>
          </a:p>
        </p:txBody>
      </p:sp>
      <p:graphicFrame>
        <p:nvGraphicFramePr>
          <p:cNvPr id="7" name="Object 6">
            <a:extLst>
              <a:ext uri="{FF2B5EF4-FFF2-40B4-BE49-F238E27FC236}">
                <a16:creationId xmlns:a16="http://schemas.microsoft.com/office/drawing/2014/main" id="{2CAAD971-CE64-4F3C-8187-51BDB2D1D503}"/>
              </a:ext>
            </a:extLst>
          </p:cNvPr>
          <p:cNvGraphicFramePr>
            <a:graphicFrameLocks noChangeAspect="1"/>
          </p:cNvGraphicFramePr>
          <p:nvPr>
            <p:extLst>
              <p:ext uri="{D42A27DB-BD31-4B8C-83A1-F6EECF244321}">
                <p14:modId xmlns:p14="http://schemas.microsoft.com/office/powerpoint/2010/main" val="2348992168"/>
              </p:ext>
            </p:extLst>
          </p:nvPr>
        </p:nvGraphicFramePr>
        <p:xfrm>
          <a:off x="641349" y="2362200"/>
          <a:ext cx="3815891" cy="1639887"/>
        </p:xfrm>
        <a:graphic>
          <a:graphicData uri="http://schemas.openxmlformats.org/presentationml/2006/ole">
            <mc:AlternateContent xmlns:mc="http://schemas.openxmlformats.org/markup-compatibility/2006">
              <mc:Choice xmlns:v="urn:schemas-microsoft-com:vml" Requires="v">
                <p:oleObj spid="_x0000_s47188" name="Equation" r:id="rId5" imgW="1536480" imgH="660240" progId="Equation.DSMT4">
                  <p:embed/>
                </p:oleObj>
              </mc:Choice>
              <mc:Fallback>
                <p:oleObj name="Equation" r:id="rId5" imgW="1536480" imgH="660240" progId="Equation.DSMT4">
                  <p:embed/>
                  <p:pic>
                    <p:nvPicPr>
                      <p:cNvPr id="0" name=""/>
                      <p:cNvPicPr/>
                      <p:nvPr/>
                    </p:nvPicPr>
                    <p:blipFill>
                      <a:blip r:embed="rId6"/>
                      <a:stretch>
                        <a:fillRect/>
                      </a:stretch>
                    </p:blipFill>
                    <p:spPr>
                      <a:xfrm>
                        <a:off x="641349" y="2362200"/>
                        <a:ext cx="3815891" cy="1639887"/>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AFCC9E43-055D-4196-9D4C-BFD5B85CF818}"/>
              </a:ext>
            </a:extLst>
          </p:cNvPr>
          <p:cNvSpPr txBox="1"/>
          <p:nvPr/>
        </p:nvSpPr>
        <p:spPr>
          <a:xfrm>
            <a:off x="838200" y="4419600"/>
            <a:ext cx="6934200" cy="461665"/>
          </a:xfrm>
          <a:prstGeom prst="rect">
            <a:avLst/>
          </a:prstGeom>
          <a:noFill/>
        </p:spPr>
        <p:txBody>
          <a:bodyPr wrap="square" rtlCol="0">
            <a:spAutoFit/>
          </a:bodyPr>
          <a:lstStyle/>
          <a:p>
            <a:r>
              <a:rPr lang="en-US" sz="2400" dirty="0">
                <a:latin typeface="+mj-lt"/>
              </a:rPr>
              <a:t>Does this make sense?</a:t>
            </a:r>
          </a:p>
        </p:txBody>
      </p:sp>
      <p:graphicFrame>
        <p:nvGraphicFramePr>
          <p:cNvPr id="9" name="Object 8">
            <a:extLst>
              <a:ext uri="{FF2B5EF4-FFF2-40B4-BE49-F238E27FC236}">
                <a16:creationId xmlns:a16="http://schemas.microsoft.com/office/drawing/2014/main" id="{2C4F36D8-983C-4DBA-86AC-FBC2A49FF6AE}"/>
              </a:ext>
            </a:extLst>
          </p:cNvPr>
          <p:cNvGraphicFramePr>
            <a:graphicFrameLocks noChangeAspect="1"/>
          </p:cNvGraphicFramePr>
          <p:nvPr>
            <p:extLst>
              <p:ext uri="{D42A27DB-BD31-4B8C-83A1-F6EECF244321}">
                <p14:modId xmlns:p14="http://schemas.microsoft.com/office/powerpoint/2010/main" val="2866523613"/>
              </p:ext>
            </p:extLst>
          </p:nvPr>
        </p:nvGraphicFramePr>
        <p:xfrm>
          <a:off x="933450" y="5092700"/>
          <a:ext cx="3314700" cy="992188"/>
        </p:xfrm>
        <a:graphic>
          <a:graphicData uri="http://schemas.openxmlformats.org/presentationml/2006/ole">
            <mc:AlternateContent xmlns:mc="http://schemas.openxmlformats.org/markup-compatibility/2006">
              <mc:Choice xmlns:v="urn:schemas-microsoft-com:vml" Requires="v">
                <p:oleObj spid="_x0000_s47189" name="Equation" r:id="rId7" imgW="1485720" imgH="444240" progId="Equation.DSMT4">
                  <p:embed/>
                </p:oleObj>
              </mc:Choice>
              <mc:Fallback>
                <p:oleObj name="Equation" r:id="rId7" imgW="1485720" imgH="444240" progId="Equation.DSMT4">
                  <p:embed/>
                  <p:pic>
                    <p:nvPicPr>
                      <p:cNvPr id="0" name=""/>
                      <p:cNvPicPr/>
                      <p:nvPr/>
                    </p:nvPicPr>
                    <p:blipFill>
                      <a:blip r:embed="rId8"/>
                      <a:stretch>
                        <a:fillRect/>
                      </a:stretch>
                    </p:blipFill>
                    <p:spPr>
                      <a:xfrm>
                        <a:off x="933450" y="5092700"/>
                        <a:ext cx="3314700" cy="992188"/>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5604FF59-4ACD-41D3-8330-F481D0CA58CE}"/>
              </a:ext>
            </a:extLst>
          </p:cNvPr>
          <p:cNvGraphicFramePr>
            <a:graphicFrameLocks noChangeAspect="1"/>
          </p:cNvGraphicFramePr>
          <p:nvPr>
            <p:extLst>
              <p:ext uri="{D42A27DB-BD31-4B8C-83A1-F6EECF244321}">
                <p14:modId xmlns:p14="http://schemas.microsoft.com/office/powerpoint/2010/main" val="1510886017"/>
              </p:ext>
            </p:extLst>
          </p:nvPr>
        </p:nvGraphicFramePr>
        <p:xfrm>
          <a:off x="5733943" y="5060937"/>
          <a:ext cx="1908635" cy="969962"/>
        </p:xfrm>
        <a:graphic>
          <a:graphicData uri="http://schemas.openxmlformats.org/presentationml/2006/ole">
            <mc:AlternateContent xmlns:mc="http://schemas.openxmlformats.org/markup-compatibility/2006">
              <mc:Choice xmlns:v="urn:schemas-microsoft-com:vml" Requires="v">
                <p:oleObj spid="_x0000_s47190" name="Equation" r:id="rId9" imgW="774360" imgH="393480" progId="Equation.DSMT4">
                  <p:embed/>
                </p:oleObj>
              </mc:Choice>
              <mc:Fallback>
                <p:oleObj name="Equation" r:id="rId9" imgW="774360" imgH="393480" progId="Equation.DSMT4">
                  <p:embed/>
                  <p:pic>
                    <p:nvPicPr>
                      <p:cNvPr id="0" name=""/>
                      <p:cNvPicPr/>
                      <p:nvPr/>
                    </p:nvPicPr>
                    <p:blipFill>
                      <a:blip r:embed="rId10"/>
                      <a:stretch>
                        <a:fillRect/>
                      </a:stretch>
                    </p:blipFill>
                    <p:spPr>
                      <a:xfrm>
                        <a:off x="5733943" y="5060937"/>
                        <a:ext cx="1908635" cy="969962"/>
                      </a:xfrm>
                      <a:prstGeom prst="rect">
                        <a:avLst/>
                      </a:prstGeom>
                    </p:spPr>
                  </p:pic>
                </p:oleObj>
              </mc:Fallback>
            </mc:AlternateContent>
          </a:graphicData>
        </a:graphic>
      </p:graphicFrame>
    </p:spTree>
    <p:extLst>
      <p:ext uri="{BB962C8B-B14F-4D97-AF65-F5344CB8AC3E}">
        <p14:creationId xmlns:p14="http://schemas.microsoft.com/office/powerpoint/2010/main" val="2082638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325147-4EC5-4B4F-8B84-1A2DC1EFC560}"/>
              </a:ext>
            </a:extLst>
          </p:cNvPr>
          <p:cNvSpPr>
            <a:spLocks noGrp="1"/>
          </p:cNvSpPr>
          <p:nvPr>
            <p:ph type="dt" sz="half" idx="10"/>
          </p:nvPr>
        </p:nvSpPr>
        <p:spPr/>
        <p:txBody>
          <a:bodyPr/>
          <a:lstStyle/>
          <a:p>
            <a:r>
              <a:rPr lang="en-US"/>
              <a:t>2/15/2021</a:t>
            </a:r>
            <a:endParaRPr lang="en-US" dirty="0"/>
          </a:p>
        </p:txBody>
      </p:sp>
      <p:sp>
        <p:nvSpPr>
          <p:cNvPr id="3" name="Footer Placeholder 2">
            <a:extLst>
              <a:ext uri="{FF2B5EF4-FFF2-40B4-BE49-F238E27FC236}">
                <a16:creationId xmlns:a16="http://schemas.microsoft.com/office/drawing/2014/main" id="{921C9F20-56AB-4C1C-9CF6-7F8D26A5C561}"/>
              </a:ext>
            </a:extLst>
          </p:cNvPr>
          <p:cNvSpPr>
            <a:spLocks noGrp="1"/>
          </p:cNvSpPr>
          <p:nvPr>
            <p:ph type="ftr" sz="quarter" idx="11"/>
          </p:nvPr>
        </p:nvSpPr>
        <p:spPr/>
        <p:txBody>
          <a:bodyPr/>
          <a:lstStyle/>
          <a:p>
            <a:r>
              <a:rPr lang="en-US"/>
              <a:t>PHY 341/641  Spring 2021 -- Lecture 9</a:t>
            </a:r>
            <a:endParaRPr lang="en-US" dirty="0"/>
          </a:p>
        </p:txBody>
      </p:sp>
      <p:sp>
        <p:nvSpPr>
          <p:cNvPr id="4" name="Slide Number Placeholder 3">
            <a:extLst>
              <a:ext uri="{FF2B5EF4-FFF2-40B4-BE49-F238E27FC236}">
                <a16:creationId xmlns:a16="http://schemas.microsoft.com/office/drawing/2014/main" id="{023DCFD9-352F-4243-B1DC-C8206F475B05}"/>
              </a:ext>
            </a:extLst>
          </p:cNvPr>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a:extLst>
              <a:ext uri="{FF2B5EF4-FFF2-40B4-BE49-F238E27FC236}">
                <a16:creationId xmlns:a16="http://schemas.microsoft.com/office/drawing/2014/main" id="{3B1D37C6-E6C4-49B7-AE26-10752D9653EE}"/>
              </a:ext>
            </a:extLst>
          </p:cNvPr>
          <p:cNvGraphicFramePr>
            <a:graphicFrameLocks noChangeAspect="1"/>
          </p:cNvGraphicFramePr>
          <p:nvPr>
            <p:extLst>
              <p:ext uri="{D42A27DB-BD31-4B8C-83A1-F6EECF244321}">
                <p14:modId xmlns:p14="http://schemas.microsoft.com/office/powerpoint/2010/main" val="2653259503"/>
              </p:ext>
            </p:extLst>
          </p:nvPr>
        </p:nvGraphicFramePr>
        <p:xfrm>
          <a:off x="392112" y="736790"/>
          <a:ext cx="5464175" cy="1066800"/>
        </p:xfrm>
        <a:graphic>
          <a:graphicData uri="http://schemas.openxmlformats.org/presentationml/2006/ole">
            <mc:AlternateContent xmlns:mc="http://schemas.openxmlformats.org/markup-compatibility/2006">
              <mc:Choice xmlns:v="urn:schemas-microsoft-com:vml" Requires="v">
                <p:oleObj spid="_x0000_s48234" name="Equation" r:id="rId3" imgW="5463509" imgH="1066855" progId="Equation.DSMT4">
                  <p:embed/>
                </p:oleObj>
              </mc:Choice>
              <mc:Fallback>
                <p:oleObj name="Equation" r:id="rId3" imgW="5463509" imgH="1066855" progId="Equation.DSMT4">
                  <p:embed/>
                  <p:pic>
                    <p:nvPicPr>
                      <p:cNvPr id="5" name="Object 4">
                        <a:extLst>
                          <a:ext uri="{FF2B5EF4-FFF2-40B4-BE49-F238E27FC236}">
                            <a16:creationId xmlns:a16="http://schemas.microsoft.com/office/drawing/2014/main" id="{1583F7E9-6646-408B-9E2D-429671072996}"/>
                          </a:ext>
                        </a:extLst>
                      </p:cNvPr>
                      <p:cNvPicPr/>
                      <p:nvPr/>
                    </p:nvPicPr>
                    <p:blipFill>
                      <a:blip r:embed="rId4"/>
                      <a:stretch>
                        <a:fillRect/>
                      </a:stretch>
                    </p:blipFill>
                    <p:spPr>
                      <a:xfrm>
                        <a:off x="392112" y="736790"/>
                        <a:ext cx="5464175" cy="10668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1E9745AA-11D5-410A-9C59-DF96C1AFED07}"/>
              </a:ext>
            </a:extLst>
          </p:cNvPr>
          <p:cNvSpPr txBox="1"/>
          <p:nvPr/>
        </p:nvSpPr>
        <p:spPr>
          <a:xfrm>
            <a:off x="0" y="57210"/>
            <a:ext cx="8382000" cy="830997"/>
          </a:xfrm>
          <a:prstGeom prst="rect">
            <a:avLst/>
          </a:prstGeom>
          <a:noFill/>
        </p:spPr>
        <p:txBody>
          <a:bodyPr wrap="square" rtlCol="0">
            <a:spAutoFit/>
          </a:bodyPr>
          <a:lstStyle/>
          <a:p>
            <a:r>
              <a:rPr lang="en-US" sz="2400" dirty="0">
                <a:latin typeface="+mj-lt"/>
              </a:rPr>
              <a:t>Example of monoatomic ideal gas with energy U, volume V, N atoms:   --  continued</a:t>
            </a:r>
          </a:p>
        </p:txBody>
      </p:sp>
      <p:graphicFrame>
        <p:nvGraphicFramePr>
          <p:cNvPr id="7" name="Object 6">
            <a:extLst>
              <a:ext uri="{FF2B5EF4-FFF2-40B4-BE49-F238E27FC236}">
                <a16:creationId xmlns:a16="http://schemas.microsoft.com/office/drawing/2014/main" id="{33549F8C-B5DC-4243-A3C2-4B8C6D187454}"/>
              </a:ext>
            </a:extLst>
          </p:cNvPr>
          <p:cNvGraphicFramePr>
            <a:graphicFrameLocks noChangeAspect="1"/>
          </p:cNvGraphicFramePr>
          <p:nvPr>
            <p:extLst>
              <p:ext uri="{D42A27DB-BD31-4B8C-83A1-F6EECF244321}">
                <p14:modId xmlns:p14="http://schemas.microsoft.com/office/powerpoint/2010/main" val="984273176"/>
              </p:ext>
            </p:extLst>
          </p:nvPr>
        </p:nvGraphicFramePr>
        <p:xfrm>
          <a:off x="457200" y="1738709"/>
          <a:ext cx="3314700" cy="992188"/>
        </p:xfrm>
        <a:graphic>
          <a:graphicData uri="http://schemas.openxmlformats.org/presentationml/2006/ole">
            <mc:AlternateContent xmlns:mc="http://schemas.openxmlformats.org/markup-compatibility/2006">
              <mc:Choice xmlns:v="urn:schemas-microsoft-com:vml" Requires="v">
                <p:oleObj spid="_x0000_s48235" name="Equation" r:id="rId5" imgW="1485720" imgH="444240" progId="Equation.DSMT4">
                  <p:embed/>
                </p:oleObj>
              </mc:Choice>
              <mc:Fallback>
                <p:oleObj name="Equation" r:id="rId5" imgW="1485720" imgH="444240" progId="Equation.DSMT4">
                  <p:embed/>
                  <p:pic>
                    <p:nvPicPr>
                      <p:cNvPr id="9" name="Object 8">
                        <a:extLst>
                          <a:ext uri="{FF2B5EF4-FFF2-40B4-BE49-F238E27FC236}">
                            <a16:creationId xmlns:a16="http://schemas.microsoft.com/office/drawing/2014/main" id="{2C4F36D8-983C-4DBA-86AC-FBC2A49FF6AE}"/>
                          </a:ext>
                        </a:extLst>
                      </p:cNvPr>
                      <p:cNvPicPr/>
                      <p:nvPr/>
                    </p:nvPicPr>
                    <p:blipFill>
                      <a:blip r:embed="rId6"/>
                      <a:stretch>
                        <a:fillRect/>
                      </a:stretch>
                    </p:blipFill>
                    <p:spPr>
                      <a:xfrm>
                        <a:off x="457200" y="1738709"/>
                        <a:ext cx="3314700" cy="992188"/>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1E7E38D7-0D30-4659-9B0F-2E845217DC6E}"/>
              </a:ext>
            </a:extLst>
          </p:cNvPr>
          <p:cNvGraphicFramePr>
            <a:graphicFrameLocks noChangeAspect="1"/>
          </p:cNvGraphicFramePr>
          <p:nvPr>
            <p:extLst>
              <p:ext uri="{D42A27DB-BD31-4B8C-83A1-F6EECF244321}">
                <p14:modId xmlns:p14="http://schemas.microsoft.com/office/powerpoint/2010/main" val="4151846413"/>
              </p:ext>
            </p:extLst>
          </p:nvPr>
        </p:nvGraphicFramePr>
        <p:xfrm>
          <a:off x="4417784" y="1696055"/>
          <a:ext cx="1908635" cy="969962"/>
        </p:xfrm>
        <a:graphic>
          <a:graphicData uri="http://schemas.openxmlformats.org/presentationml/2006/ole">
            <mc:AlternateContent xmlns:mc="http://schemas.openxmlformats.org/markup-compatibility/2006">
              <mc:Choice xmlns:v="urn:schemas-microsoft-com:vml" Requires="v">
                <p:oleObj spid="_x0000_s48236" name="Equation" r:id="rId7" imgW="774360" imgH="393480" progId="Equation.DSMT4">
                  <p:embed/>
                </p:oleObj>
              </mc:Choice>
              <mc:Fallback>
                <p:oleObj name="Equation" r:id="rId7" imgW="774360" imgH="393480" progId="Equation.DSMT4">
                  <p:embed/>
                  <p:pic>
                    <p:nvPicPr>
                      <p:cNvPr id="10" name="Object 9">
                        <a:extLst>
                          <a:ext uri="{FF2B5EF4-FFF2-40B4-BE49-F238E27FC236}">
                            <a16:creationId xmlns:a16="http://schemas.microsoft.com/office/drawing/2014/main" id="{5604FF59-4ACD-41D3-8330-F481D0CA58CE}"/>
                          </a:ext>
                        </a:extLst>
                      </p:cNvPr>
                      <p:cNvPicPr/>
                      <p:nvPr/>
                    </p:nvPicPr>
                    <p:blipFill>
                      <a:blip r:embed="rId8"/>
                      <a:stretch>
                        <a:fillRect/>
                      </a:stretch>
                    </p:blipFill>
                    <p:spPr>
                      <a:xfrm>
                        <a:off x="4417784" y="1696055"/>
                        <a:ext cx="1908635" cy="969962"/>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7BBC988E-913C-4205-BE98-2350662E1EC0}"/>
              </a:ext>
            </a:extLst>
          </p:cNvPr>
          <p:cNvSpPr txBox="1"/>
          <p:nvPr/>
        </p:nvSpPr>
        <p:spPr>
          <a:xfrm>
            <a:off x="122590" y="2860185"/>
            <a:ext cx="7848600" cy="461665"/>
          </a:xfrm>
          <a:prstGeom prst="rect">
            <a:avLst/>
          </a:prstGeom>
          <a:noFill/>
        </p:spPr>
        <p:txBody>
          <a:bodyPr wrap="square" rtlCol="0">
            <a:spAutoFit/>
          </a:bodyPr>
          <a:lstStyle/>
          <a:p>
            <a:r>
              <a:rPr lang="en-US" sz="2400" dirty="0">
                <a:latin typeface="+mj-lt"/>
              </a:rPr>
              <a:t>How is this related to heat and heat capacity?</a:t>
            </a:r>
          </a:p>
        </p:txBody>
      </p:sp>
      <p:graphicFrame>
        <p:nvGraphicFramePr>
          <p:cNvPr id="10" name="Object 9">
            <a:extLst>
              <a:ext uri="{FF2B5EF4-FFF2-40B4-BE49-F238E27FC236}">
                <a16:creationId xmlns:a16="http://schemas.microsoft.com/office/drawing/2014/main" id="{45C5FC09-38A7-4218-9E9D-93091D750797}"/>
              </a:ext>
            </a:extLst>
          </p:cNvPr>
          <p:cNvGraphicFramePr>
            <a:graphicFrameLocks noChangeAspect="1"/>
          </p:cNvGraphicFramePr>
          <p:nvPr>
            <p:extLst>
              <p:ext uri="{D42A27DB-BD31-4B8C-83A1-F6EECF244321}">
                <p14:modId xmlns:p14="http://schemas.microsoft.com/office/powerpoint/2010/main" val="1605190520"/>
              </p:ext>
            </p:extLst>
          </p:nvPr>
        </p:nvGraphicFramePr>
        <p:xfrm>
          <a:off x="519112" y="3429000"/>
          <a:ext cx="7343776" cy="2043112"/>
        </p:xfrm>
        <a:graphic>
          <a:graphicData uri="http://schemas.openxmlformats.org/presentationml/2006/ole">
            <mc:AlternateContent xmlns:mc="http://schemas.openxmlformats.org/markup-compatibility/2006">
              <mc:Choice xmlns:v="urn:schemas-microsoft-com:vml" Requires="v">
                <p:oleObj spid="_x0000_s48237" name="Equation" r:id="rId9" imgW="3924000" imgH="1091880" progId="Equation.DSMT4">
                  <p:embed/>
                </p:oleObj>
              </mc:Choice>
              <mc:Fallback>
                <p:oleObj name="Equation" r:id="rId9" imgW="3924000" imgH="1091880" progId="Equation.DSMT4">
                  <p:embed/>
                  <p:pic>
                    <p:nvPicPr>
                      <p:cNvPr id="0" name=""/>
                      <p:cNvPicPr/>
                      <p:nvPr/>
                    </p:nvPicPr>
                    <p:blipFill>
                      <a:blip r:embed="rId10"/>
                      <a:stretch>
                        <a:fillRect/>
                      </a:stretch>
                    </p:blipFill>
                    <p:spPr>
                      <a:xfrm>
                        <a:off x="519112" y="3429000"/>
                        <a:ext cx="7343776" cy="2043112"/>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D3101DAE-5762-4A1D-97F3-4A028CB5AFC7}"/>
              </a:ext>
            </a:extLst>
          </p:cNvPr>
          <p:cNvGraphicFramePr>
            <a:graphicFrameLocks noChangeAspect="1"/>
          </p:cNvGraphicFramePr>
          <p:nvPr>
            <p:extLst>
              <p:ext uri="{D42A27DB-BD31-4B8C-83A1-F6EECF244321}">
                <p14:modId xmlns:p14="http://schemas.microsoft.com/office/powerpoint/2010/main" val="1415971318"/>
              </p:ext>
            </p:extLst>
          </p:nvPr>
        </p:nvGraphicFramePr>
        <p:xfrm>
          <a:off x="609600" y="5542573"/>
          <a:ext cx="6129338" cy="941388"/>
        </p:xfrm>
        <a:graphic>
          <a:graphicData uri="http://schemas.openxmlformats.org/presentationml/2006/ole">
            <mc:AlternateContent xmlns:mc="http://schemas.openxmlformats.org/markup-compatibility/2006">
              <mc:Choice xmlns:v="urn:schemas-microsoft-com:vml" Requires="v">
                <p:oleObj spid="_x0000_s48238" name="Equation" r:id="rId11" imgW="2565360" imgH="393480" progId="Equation.DSMT4">
                  <p:embed/>
                </p:oleObj>
              </mc:Choice>
              <mc:Fallback>
                <p:oleObj name="Equation" r:id="rId11" imgW="2565360" imgH="393480" progId="Equation.DSMT4">
                  <p:embed/>
                  <p:pic>
                    <p:nvPicPr>
                      <p:cNvPr id="0" name=""/>
                      <p:cNvPicPr/>
                      <p:nvPr/>
                    </p:nvPicPr>
                    <p:blipFill>
                      <a:blip r:embed="rId12"/>
                      <a:stretch>
                        <a:fillRect/>
                      </a:stretch>
                    </p:blipFill>
                    <p:spPr>
                      <a:xfrm>
                        <a:off x="609600" y="5542573"/>
                        <a:ext cx="6129338" cy="941388"/>
                      </a:xfrm>
                      <a:prstGeom prst="rect">
                        <a:avLst/>
                      </a:prstGeom>
                    </p:spPr>
                  </p:pic>
                </p:oleObj>
              </mc:Fallback>
            </mc:AlternateContent>
          </a:graphicData>
        </a:graphic>
      </p:graphicFrame>
    </p:spTree>
    <p:extLst>
      <p:ext uri="{BB962C8B-B14F-4D97-AF65-F5344CB8AC3E}">
        <p14:creationId xmlns:p14="http://schemas.microsoft.com/office/powerpoint/2010/main" val="1342416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1734E8-A85D-4B0E-9CBE-3A53B26A6395}"/>
              </a:ext>
            </a:extLst>
          </p:cNvPr>
          <p:cNvSpPr>
            <a:spLocks noGrp="1"/>
          </p:cNvSpPr>
          <p:nvPr>
            <p:ph type="dt" sz="half" idx="10"/>
          </p:nvPr>
        </p:nvSpPr>
        <p:spPr/>
        <p:txBody>
          <a:bodyPr/>
          <a:lstStyle/>
          <a:p>
            <a:r>
              <a:rPr lang="en-US"/>
              <a:t>2/15/2021</a:t>
            </a:r>
            <a:endParaRPr lang="en-US" dirty="0"/>
          </a:p>
        </p:txBody>
      </p:sp>
      <p:sp>
        <p:nvSpPr>
          <p:cNvPr id="3" name="Footer Placeholder 2">
            <a:extLst>
              <a:ext uri="{FF2B5EF4-FFF2-40B4-BE49-F238E27FC236}">
                <a16:creationId xmlns:a16="http://schemas.microsoft.com/office/drawing/2014/main" id="{BE14A264-B994-4733-828A-122CF90F131E}"/>
              </a:ext>
            </a:extLst>
          </p:cNvPr>
          <p:cNvSpPr>
            <a:spLocks noGrp="1"/>
          </p:cNvSpPr>
          <p:nvPr>
            <p:ph type="ftr" sz="quarter" idx="11"/>
          </p:nvPr>
        </p:nvSpPr>
        <p:spPr/>
        <p:txBody>
          <a:bodyPr/>
          <a:lstStyle/>
          <a:p>
            <a:r>
              <a:rPr lang="en-US"/>
              <a:t>PHY 341/641  Spring 2021 -- Lecture 9</a:t>
            </a:r>
            <a:endParaRPr lang="en-US" dirty="0"/>
          </a:p>
        </p:txBody>
      </p:sp>
      <p:sp>
        <p:nvSpPr>
          <p:cNvPr id="4" name="Slide Number Placeholder 3">
            <a:extLst>
              <a:ext uri="{FF2B5EF4-FFF2-40B4-BE49-F238E27FC236}">
                <a16:creationId xmlns:a16="http://schemas.microsoft.com/office/drawing/2014/main" id="{43972A32-2858-4825-8609-6DBDB2EBF6DD}"/>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89AD3277-8EB8-44D3-ADB2-3DB5719755F8}"/>
              </a:ext>
            </a:extLst>
          </p:cNvPr>
          <p:cNvSpPr txBox="1"/>
          <p:nvPr/>
        </p:nvSpPr>
        <p:spPr>
          <a:xfrm>
            <a:off x="228600" y="381000"/>
            <a:ext cx="7924800" cy="830997"/>
          </a:xfrm>
          <a:prstGeom prst="rect">
            <a:avLst/>
          </a:prstGeom>
          <a:noFill/>
        </p:spPr>
        <p:txBody>
          <a:bodyPr wrap="square" rtlCol="0">
            <a:spAutoFit/>
          </a:bodyPr>
          <a:lstStyle/>
          <a:p>
            <a:r>
              <a:rPr lang="en-US" sz="2400" dirty="0">
                <a:latin typeface="+mj-lt"/>
              </a:rPr>
              <a:t>Question – is it reasonable to </a:t>
            </a:r>
            <a:r>
              <a:rPr lang="en-US" sz="2400" dirty="0" err="1">
                <a:latin typeface="+mj-lt"/>
              </a:rPr>
              <a:t>to</a:t>
            </a:r>
            <a:r>
              <a:rPr lang="en-US" sz="2400" dirty="0">
                <a:latin typeface="+mj-lt"/>
              </a:rPr>
              <a:t> use the entropy-heat relationship  </a:t>
            </a:r>
          </a:p>
        </p:txBody>
      </p:sp>
      <p:graphicFrame>
        <p:nvGraphicFramePr>
          <p:cNvPr id="6" name="Object 5">
            <a:extLst>
              <a:ext uri="{FF2B5EF4-FFF2-40B4-BE49-F238E27FC236}">
                <a16:creationId xmlns:a16="http://schemas.microsoft.com/office/drawing/2014/main" id="{1B32F3AF-D545-4E34-87C9-93A61EA53706}"/>
              </a:ext>
            </a:extLst>
          </p:cNvPr>
          <p:cNvGraphicFramePr>
            <a:graphicFrameLocks noChangeAspect="1"/>
          </p:cNvGraphicFramePr>
          <p:nvPr>
            <p:extLst>
              <p:ext uri="{D42A27DB-BD31-4B8C-83A1-F6EECF244321}">
                <p14:modId xmlns:p14="http://schemas.microsoft.com/office/powerpoint/2010/main" val="806711343"/>
              </p:ext>
            </p:extLst>
          </p:nvPr>
        </p:nvGraphicFramePr>
        <p:xfrm>
          <a:off x="2286000" y="773920"/>
          <a:ext cx="1346200" cy="907222"/>
        </p:xfrm>
        <a:graphic>
          <a:graphicData uri="http://schemas.openxmlformats.org/presentationml/2006/ole">
            <mc:AlternateContent xmlns:mc="http://schemas.openxmlformats.org/markup-compatibility/2006">
              <mc:Choice xmlns:v="urn:schemas-microsoft-com:vml" Requires="v">
                <p:oleObj spid="_x0000_s51253" name="Equation" r:id="rId3" imgW="583920" imgH="393480" progId="Equation.DSMT4">
                  <p:embed/>
                </p:oleObj>
              </mc:Choice>
              <mc:Fallback>
                <p:oleObj name="Equation" r:id="rId3" imgW="583920" imgH="393480" progId="Equation.DSMT4">
                  <p:embed/>
                  <p:pic>
                    <p:nvPicPr>
                      <p:cNvPr id="0" name=""/>
                      <p:cNvPicPr/>
                      <p:nvPr/>
                    </p:nvPicPr>
                    <p:blipFill>
                      <a:blip r:embed="rId4"/>
                      <a:stretch>
                        <a:fillRect/>
                      </a:stretch>
                    </p:blipFill>
                    <p:spPr>
                      <a:xfrm>
                        <a:off x="2286000" y="773920"/>
                        <a:ext cx="1346200" cy="907222"/>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F2EABA9A-5867-438F-BEE0-70A8CF7EA8B2}"/>
              </a:ext>
            </a:extLst>
          </p:cNvPr>
          <p:cNvSpPr txBox="1"/>
          <p:nvPr/>
        </p:nvSpPr>
        <p:spPr>
          <a:xfrm>
            <a:off x="3886200" y="796498"/>
            <a:ext cx="4876800" cy="461665"/>
          </a:xfrm>
          <a:prstGeom prst="rect">
            <a:avLst/>
          </a:prstGeom>
          <a:noFill/>
        </p:spPr>
        <p:txBody>
          <a:bodyPr wrap="square" rtlCol="0">
            <a:spAutoFit/>
          </a:bodyPr>
          <a:lstStyle/>
          <a:p>
            <a:r>
              <a:rPr lang="en-US" sz="2400" dirty="0">
                <a:latin typeface="+mj-lt"/>
              </a:rPr>
              <a:t>(assuming “reversible” conditions)</a:t>
            </a:r>
          </a:p>
        </p:txBody>
      </p:sp>
      <p:graphicFrame>
        <p:nvGraphicFramePr>
          <p:cNvPr id="8" name="Object 7">
            <a:extLst>
              <a:ext uri="{FF2B5EF4-FFF2-40B4-BE49-F238E27FC236}">
                <a16:creationId xmlns:a16="http://schemas.microsoft.com/office/drawing/2014/main" id="{89FE8440-484D-4358-A1D6-0F31E224C2E4}"/>
              </a:ext>
            </a:extLst>
          </p:cNvPr>
          <p:cNvGraphicFramePr>
            <a:graphicFrameLocks noChangeAspect="1"/>
          </p:cNvGraphicFramePr>
          <p:nvPr>
            <p:extLst>
              <p:ext uri="{D42A27DB-BD31-4B8C-83A1-F6EECF244321}">
                <p14:modId xmlns:p14="http://schemas.microsoft.com/office/powerpoint/2010/main" val="1459098623"/>
              </p:ext>
            </p:extLst>
          </p:nvPr>
        </p:nvGraphicFramePr>
        <p:xfrm>
          <a:off x="457200" y="2092325"/>
          <a:ext cx="4613685" cy="1336675"/>
        </p:xfrm>
        <a:graphic>
          <a:graphicData uri="http://schemas.openxmlformats.org/presentationml/2006/ole">
            <mc:AlternateContent xmlns:mc="http://schemas.openxmlformats.org/markup-compatibility/2006">
              <mc:Choice xmlns:v="urn:schemas-microsoft-com:vml" Requires="v">
                <p:oleObj spid="_x0000_s51254" name="Equation" r:id="rId5" imgW="2717640" imgH="787320" progId="Equation.DSMT4">
                  <p:embed/>
                </p:oleObj>
              </mc:Choice>
              <mc:Fallback>
                <p:oleObj name="Equation" r:id="rId5" imgW="2717640" imgH="787320" progId="Equation.DSMT4">
                  <p:embed/>
                  <p:pic>
                    <p:nvPicPr>
                      <p:cNvPr id="0" name=""/>
                      <p:cNvPicPr/>
                      <p:nvPr/>
                    </p:nvPicPr>
                    <p:blipFill>
                      <a:blip r:embed="rId6"/>
                      <a:stretch>
                        <a:fillRect/>
                      </a:stretch>
                    </p:blipFill>
                    <p:spPr>
                      <a:xfrm>
                        <a:off x="457200" y="2092325"/>
                        <a:ext cx="4613685" cy="1336675"/>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AE344C36-15AA-4A8F-9A88-93A40073A533}"/>
              </a:ext>
            </a:extLst>
          </p:cNvPr>
          <p:cNvSpPr txBox="1"/>
          <p:nvPr/>
        </p:nvSpPr>
        <p:spPr>
          <a:xfrm>
            <a:off x="222956" y="1590488"/>
            <a:ext cx="8077200" cy="461665"/>
          </a:xfrm>
          <a:prstGeom prst="rect">
            <a:avLst/>
          </a:prstGeom>
          <a:noFill/>
        </p:spPr>
        <p:txBody>
          <a:bodyPr wrap="square" rtlCol="0">
            <a:spAutoFit/>
          </a:bodyPr>
          <a:lstStyle/>
          <a:p>
            <a:r>
              <a:rPr lang="en-US" sz="2400" dirty="0">
                <a:latin typeface="+mj-lt"/>
              </a:rPr>
              <a:t>Consider the monoatomic ideal gas:</a:t>
            </a:r>
          </a:p>
        </p:txBody>
      </p:sp>
      <p:graphicFrame>
        <p:nvGraphicFramePr>
          <p:cNvPr id="10" name="Object 9">
            <a:extLst>
              <a:ext uri="{FF2B5EF4-FFF2-40B4-BE49-F238E27FC236}">
                <a16:creationId xmlns:a16="http://schemas.microsoft.com/office/drawing/2014/main" id="{F8152E7F-B729-4145-8643-A8987CBA0732}"/>
              </a:ext>
            </a:extLst>
          </p:cNvPr>
          <p:cNvGraphicFramePr>
            <a:graphicFrameLocks noChangeAspect="1"/>
          </p:cNvGraphicFramePr>
          <p:nvPr>
            <p:extLst>
              <p:ext uri="{D42A27DB-BD31-4B8C-83A1-F6EECF244321}">
                <p14:modId xmlns:p14="http://schemas.microsoft.com/office/powerpoint/2010/main" val="3892782828"/>
              </p:ext>
            </p:extLst>
          </p:nvPr>
        </p:nvGraphicFramePr>
        <p:xfrm>
          <a:off x="1057275" y="3465513"/>
          <a:ext cx="3702050" cy="2943225"/>
        </p:xfrm>
        <a:graphic>
          <a:graphicData uri="http://schemas.openxmlformats.org/presentationml/2006/ole">
            <mc:AlternateContent xmlns:mc="http://schemas.openxmlformats.org/markup-compatibility/2006">
              <mc:Choice xmlns:v="urn:schemas-microsoft-com:vml" Requires="v">
                <p:oleObj spid="_x0000_s51255" name="Equation" r:id="rId7" imgW="1917360" imgH="1523880" progId="Equation.DSMT4">
                  <p:embed/>
                </p:oleObj>
              </mc:Choice>
              <mc:Fallback>
                <p:oleObj name="Equation" r:id="rId7" imgW="1917360" imgH="1523880" progId="Equation.DSMT4">
                  <p:embed/>
                  <p:pic>
                    <p:nvPicPr>
                      <p:cNvPr id="0" name=""/>
                      <p:cNvPicPr/>
                      <p:nvPr/>
                    </p:nvPicPr>
                    <p:blipFill>
                      <a:blip r:embed="rId8"/>
                      <a:stretch>
                        <a:fillRect/>
                      </a:stretch>
                    </p:blipFill>
                    <p:spPr>
                      <a:xfrm>
                        <a:off x="1057275" y="3465513"/>
                        <a:ext cx="3702050" cy="2943225"/>
                      </a:xfrm>
                      <a:prstGeom prst="rect">
                        <a:avLst/>
                      </a:prstGeom>
                    </p:spPr>
                  </p:pic>
                </p:oleObj>
              </mc:Fallback>
            </mc:AlternateContent>
          </a:graphicData>
        </a:graphic>
      </p:graphicFrame>
    </p:spTree>
    <p:extLst>
      <p:ext uri="{BB962C8B-B14F-4D97-AF65-F5344CB8AC3E}">
        <p14:creationId xmlns:p14="http://schemas.microsoft.com/office/powerpoint/2010/main" val="422140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1734E8-A85D-4B0E-9CBE-3A53B26A6395}"/>
              </a:ext>
            </a:extLst>
          </p:cNvPr>
          <p:cNvSpPr>
            <a:spLocks noGrp="1"/>
          </p:cNvSpPr>
          <p:nvPr>
            <p:ph type="dt" sz="half" idx="10"/>
          </p:nvPr>
        </p:nvSpPr>
        <p:spPr/>
        <p:txBody>
          <a:bodyPr/>
          <a:lstStyle/>
          <a:p>
            <a:r>
              <a:rPr lang="en-US"/>
              <a:t>2/15/2021</a:t>
            </a:r>
            <a:endParaRPr lang="en-US" dirty="0"/>
          </a:p>
        </p:txBody>
      </p:sp>
      <p:sp>
        <p:nvSpPr>
          <p:cNvPr id="3" name="Footer Placeholder 2">
            <a:extLst>
              <a:ext uri="{FF2B5EF4-FFF2-40B4-BE49-F238E27FC236}">
                <a16:creationId xmlns:a16="http://schemas.microsoft.com/office/drawing/2014/main" id="{BE14A264-B994-4733-828A-122CF90F131E}"/>
              </a:ext>
            </a:extLst>
          </p:cNvPr>
          <p:cNvSpPr>
            <a:spLocks noGrp="1"/>
          </p:cNvSpPr>
          <p:nvPr>
            <p:ph type="ftr" sz="quarter" idx="11"/>
          </p:nvPr>
        </p:nvSpPr>
        <p:spPr/>
        <p:txBody>
          <a:bodyPr/>
          <a:lstStyle/>
          <a:p>
            <a:r>
              <a:rPr lang="en-US"/>
              <a:t>PHY 341/641  Spring 2021 -- Lecture 9</a:t>
            </a:r>
            <a:endParaRPr lang="en-US" dirty="0"/>
          </a:p>
        </p:txBody>
      </p:sp>
      <p:sp>
        <p:nvSpPr>
          <p:cNvPr id="4" name="Slide Number Placeholder 3">
            <a:extLst>
              <a:ext uri="{FF2B5EF4-FFF2-40B4-BE49-F238E27FC236}">
                <a16:creationId xmlns:a16="http://schemas.microsoft.com/office/drawing/2014/main" id="{43972A32-2858-4825-8609-6DBDB2EBF6DD}"/>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89AD3277-8EB8-44D3-ADB2-3DB5719755F8}"/>
              </a:ext>
            </a:extLst>
          </p:cNvPr>
          <p:cNvSpPr txBox="1"/>
          <p:nvPr/>
        </p:nvSpPr>
        <p:spPr>
          <a:xfrm>
            <a:off x="228600" y="381000"/>
            <a:ext cx="7924800" cy="830997"/>
          </a:xfrm>
          <a:prstGeom prst="rect">
            <a:avLst/>
          </a:prstGeom>
          <a:noFill/>
        </p:spPr>
        <p:txBody>
          <a:bodyPr wrap="square" rtlCol="0">
            <a:spAutoFit/>
          </a:bodyPr>
          <a:lstStyle/>
          <a:p>
            <a:r>
              <a:rPr lang="en-US" sz="2400" dirty="0">
                <a:latin typeface="+mj-lt"/>
              </a:rPr>
              <a:t>Question – is it reasonable to </a:t>
            </a:r>
            <a:r>
              <a:rPr lang="en-US" sz="2400" dirty="0" err="1">
                <a:latin typeface="+mj-lt"/>
              </a:rPr>
              <a:t>to</a:t>
            </a:r>
            <a:r>
              <a:rPr lang="en-US" sz="2400" dirty="0">
                <a:latin typeface="+mj-lt"/>
              </a:rPr>
              <a:t> use the entropy-heat relationship  </a:t>
            </a:r>
          </a:p>
        </p:txBody>
      </p:sp>
      <p:graphicFrame>
        <p:nvGraphicFramePr>
          <p:cNvPr id="6" name="Object 5">
            <a:extLst>
              <a:ext uri="{FF2B5EF4-FFF2-40B4-BE49-F238E27FC236}">
                <a16:creationId xmlns:a16="http://schemas.microsoft.com/office/drawing/2014/main" id="{1B32F3AF-D545-4E34-87C9-93A61EA53706}"/>
              </a:ext>
            </a:extLst>
          </p:cNvPr>
          <p:cNvGraphicFramePr>
            <a:graphicFrameLocks noChangeAspect="1"/>
          </p:cNvGraphicFramePr>
          <p:nvPr/>
        </p:nvGraphicFramePr>
        <p:xfrm>
          <a:off x="2286000" y="773920"/>
          <a:ext cx="1346200" cy="907222"/>
        </p:xfrm>
        <a:graphic>
          <a:graphicData uri="http://schemas.openxmlformats.org/presentationml/2006/ole">
            <mc:AlternateContent xmlns:mc="http://schemas.openxmlformats.org/markup-compatibility/2006">
              <mc:Choice xmlns:v="urn:schemas-microsoft-com:vml" Requires="v">
                <p:oleObj spid="_x0000_s52274" name="Equation" r:id="rId3" imgW="583920" imgH="393480" progId="Equation.DSMT4">
                  <p:embed/>
                </p:oleObj>
              </mc:Choice>
              <mc:Fallback>
                <p:oleObj name="Equation" r:id="rId3" imgW="583920" imgH="393480" progId="Equation.DSMT4">
                  <p:embed/>
                  <p:pic>
                    <p:nvPicPr>
                      <p:cNvPr id="6" name="Object 5">
                        <a:extLst>
                          <a:ext uri="{FF2B5EF4-FFF2-40B4-BE49-F238E27FC236}">
                            <a16:creationId xmlns:a16="http://schemas.microsoft.com/office/drawing/2014/main" id="{1B32F3AF-D545-4E34-87C9-93A61EA53706}"/>
                          </a:ext>
                        </a:extLst>
                      </p:cNvPr>
                      <p:cNvPicPr/>
                      <p:nvPr/>
                    </p:nvPicPr>
                    <p:blipFill>
                      <a:blip r:embed="rId4"/>
                      <a:stretch>
                        <a:fillRect/>
                      </a:stretch>
                    </p:blipFill>
                    <p:spPr>
                      <a:xfrm>
                        <a:off x="2286000" y="773920"/>
                        <a:ext cx="1346200" cy="907222"/>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F2EABA9A-5867-438F-BEE0-70A8CF7EA8B2}"/>
              </a:ext>
            </a:extLst>
          </p:cNvPr>
          <p:cNvSpPr txBox="1"/>
          <p:nvPr/>
        </p:nvSpPr>
        <p:spPr>
          <a:xfrm>
            <a:off x="3886200" y="796498"/>
            <a:ext cx="4876800" cy="461665"/>
          </a:xfrm>
          <a:prstGeom prst="rect">
            <a:avLst/>
          </a:prstGeom>
          <a:noFill/>
        </p:spPr>
        <p:txBody>
          <a:bodyPr wrap="square" rtlCol="0">
            <a:spAutoFit/>
          </a:bodyPr>
          <a:lstStyle/>
          <a:p>
            <a:r>
              <a:rPr lang="en-US" sz="2400" dirty="0">
                <a:latin typeface="+mj-lt"/>
              </a:rPr>
              <a:t>(assuming “reversible” conditions)</a:t>
            </a:r>
          </a:p>
        </p:txBody>
      </p:sp>
      <p:graphicFrame>
        <p:nvGraphicFramePr>
          <p:cNvPr id="8" name="Object 7">
            <a:extLst>
              <a:ext uri="{FF2B5EF4-FFF2-40B4-BE49-F238E27FC236}">
                <a16:creationId xmlns:a16="http://schemas.microsoft.com/office/drawing/2014/main" id="{89FE8440-484D-4358-A1D6-0F31E224C2E4}"/>
              </a:ext>
            </a:extLst>
          </p:cNvPr>
          <p:cNvGraphicFramePr>
            <a:graphicFrameLocks noChangeAspect="1"/>
          </p:cNvGraphicFramePr>
          <p:nvPr>
            <p:extLst>
              <p:ext uri="{D42A27DB-BD31-4B8C-83A1-F6EECF244321}">
                <p14:modId xmlns:p14="http://schemas.microsoft.com/office/powerpoint/2010/main" val="2989602000"/>
              </p:ext>
            </p:extLst>
          </p:nvPr>
        </p:nvGraphicFramePr>
        <p:xfrm>
          <a:off x="457200" y="2092325"/>
          <a:ext cx="4613685" cy="1336675"/>
        </p:xfrm>
        <a:graphic>
          <a:graphicData uri="http://schemas.openxmlformats.org/presentationml/2006/ole">
            <mc:AlternateContent xmlns:mc="http://schemas.openxmlformats.org/markup-compatibility/2006">
              <mc:Choice xmlns:v="urn:schemas-microsoft-com:vml" Requires="v">
                <p:oleObj spid="_x0000_s52275" name="Equation" r:id="rId5" imgW="2717640" imgH="787320" progId="Equation.DSMT4">
                  <p:embed/>
                </p:oleObj>
              </mc:Choice>
              <mc:Fallback>
                <p:oleObj name="Equation" r:id="rId5" imgW="2717640" imgH="787320" progId="Equation.DSMT4">
                  <p:embed/>
                  <p:pic>
                    <p:nvPicPr>
                      <p:cNvPr id="8" name="Object 7">
                        <a:extLst>
                          <a:ext uri="{FF2B5EF4-FFF2-40B4-BE49-F238E27FC236}">
                            <a16:creationId xmlns:a16="http://schemas.microsoft.com/office/drawing/2014/main" id="{89FE8440-484D-4358-A1D6-0F31E224C2E4}"/>
                          </a:ext>
                        </a:extLst>
                      </p:cNvPr>
                      <p:cNvPicPr/>
                      <p:nvPr/>
                    </p:nvPicPr>
                    <p:blipFill>
                      <a:blip r:embed="rId6"/>
                      <a:stretch>
                        <a:fillRect/>
                      </a:stretch>
                    </p:blipFill>
                    <p:spPr>
                      <a:xfrm>
                        <a:off x="457200" y="2092325"/>
                        <a:ext cx="4613685" cy="1336675"/>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AE344C36-15AA-4A8F-9A88-93A40073A533}"/>
              </a:ext>
            </a:extLst>
          </p:cNvPr>
          <p:cNvSpPr txBox="1"/>
          <p:nvPr/>
        </p:nvSpPr>
        <p:spPr>
          <a:xfrm>
            <a:off x="222956" y="1590488"/>
            <a:ext cx="8077200" cy="461665"/>
          </a:xfrm>
          <a:prstGeom prst="rect">
            <a:avLst/>
          </a:prstGeom>
          <a:noFill/>
        </p:spPr>
        <p:txBody>
          <a:bodyPr wrap="square" rtlCol="0">
            <a:spAutoFit/>
          </a:bodyPr>
          <a:lstStyle/>
          <a:p>
            <a:r>
              <a:rPr lang="en-US" sz="2400" dirty="0">
                <a:latin typeface="+mj-lt"/>
              </a:rPr>
              <a:t>Consider the monoatomic ideal gas:</a:t>
            </a:r>
          </a:p>
        </p:txBody>
      </p:sp>
      <p:graphicFrame>
        <p:nvGraphicFramePr>
          <p:cNvPr id="10" name="Object 9">
            <a:extLst>
              <a:ext uri="{FF2B5EF4-FFF2-40B4-BE49-F238E27FC236}">
                <a16:creationId xmlns:a16="http://schemas.microsoft.com/office/drawing/2014/main" id="{F8152E7F-B729-4145-8643-A8987CBA0732}"/>
              </a:ext>
            </a:extLst>
          </p:cNvPr>
          <p:cNvGraphicFramePr>
            <a:graphicFrameLocks noChangeAspect="1"/>
          </p:cNvGraphicFramePr>
          <p:nvPr>
            <p:extLst>
              <p:ext uri="{D42A27DB-BD31-4B8C-83A1-F6EECF244321}">
                <p14:modId xmlns:p14="http://schemas.microsoft.com/office/powerpoint/2010/main" val="1747979499"/>
              </p:ext>
            </p:extLst>
          </p:nvPr>
        </p:nvGraphicFramePr>
        <p:xfrm>
          <a:off x="1314450" y="3465513"/>
          <a:ext cx="3187700" cy="2943225"/>
        </p:xfrm>
        <a:graphic>
          <a:graphicData uri="http://schemas.openxmlformats.org/presentationml/2006/ole">
            <mc:AlternateContent xmlns:mc="http://schemas.openxmlformats.org/markup-compatibility/2006">
              <mc:Choice xmlns:v="urn:schemas-microsoft-com:vml" Requires="v">
                <p:oleObj spid="_x0000_s52276" name="Equation" r:id="rId7" imgW="1650960" imgH="1523880" progId="Equation.DSMT4">
                  <p:embed/>
                </p:oleObj>
              </mc:Choice>
              <mc:Fallback>
                <p:oleObj name="Equation" r:id="rId7" imgW="1650960" imgH="1523880" progId="Equation.DSMT4">
                  <p:embed/>
                  <p:pic>
                    <p:nvPicPr>
                      <p:cNvPr id="10" name="Object 9">
                        <a:extLst>
                          <a:ext uri="{FF2B5EF4-FFF2-40B4-BE49-F238E27FC236}">
                            <a16:creationId xmlns:a16="http://schemas.microsoft.com/office/drawing/2014/main" id="{F8152E7F-B729-4145-8643-A8987CBA0732}"/>
                          </a:ext>
                        </a:extLst>
                      </p:cNvPr>
                      <p:cNvPicPr/>
                      <p:nvPr/>
                    </p:nvPicPr>
                    <p:blipFill>
                      <a:blip r:embed="rId8"/>
                      <a:stretch>
                        <a:fillRect/>
                      </a:stretch>
                    </p:blipFill>
                    <p:spPr>
                      <a:xfrm>
                        <a:off x="1314450" y="3465513"/>
                        <a:ext cx="3187700" cy="2943225"/>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EC4B8F0D-B540-47F8-91F4-0A672A6C1056}"/>
              </a:ext>
            </a:extLst>
          </p:cNvPr>
          <p:cNvSpPr txBox="1"/>
          <p:nvPr/>
        </p:nvSpPr>
        <p:spPr>
          <a:xfrm>
            <a:off x="5346700" y="3962400"/>
            <a:ext cx="3187700" cy="461665"/>
          </a:xfrm>
          <a:prstGeom prst="rect">
            <a:avLst/>
          </a:prstGeom>
          <a:noFill/>
        </p:spPr>
        <p:txBody>
          <a:bodyPr wrap="square" rtlCol="0">
            <a:spAutoFit/>
          </a:bodyPr>
          <a:lstStyle/>
          <a:p>
            <a:r>
              <a:rPr lang="en-US" sz="2400" dirty="0">
                <a:latin typeface="+mj-lt"/>
              </a:rPr>
              <a:t>Does this really work?</a:t>
            </a:r>
          </a:p>
        </p:txBody>
      </p:sp>
    </p:spTree>
    <p:extLst>
      <p:ext uri="{BB962C8B-B14F-4D97-AF65-F5344CB8AC3E}">
        <p14:creationId xmlns:p14="http://schemas.microsoft.com/office/powerpoint/2010/main" val="2942519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AEE543-D25F-4157-AD43-C4083D278256}"/>
              </a:ext>
            </a:extLst>
          </p:cNvPr>
          <p:cNvSpPr>
            <a:spLocks noGrp="1"/>
          </p:cNvSpPr>
          <p:nvPr>
            <p:ph type="dt" sz="half" idx="10"/>
          </p:nvPr>
        </p:nvSpPr>
        <p:spPr/>
        <p:txBody>
          <a:bodyPr/>
          <a:lstStyle/>
          <a:p>
            <a:r>
              <a:rPr lang="en-US"/>
              <a:t>2/15/2021</a:t>
            </a:r>
            <a:endParaRPr lang="en-US" dirty="0"/>
          </a:p>
        </p:txBody>
      </p:sp>
      <p:sp>
        <p:nvSpPr>
          <p:cNvPr id="3" name="Footer Placeholder 2">
            <a:extLst>
              <a:ext uri="{FF2B5EF4-FFF2-40B4-BE49-F238E27FC236}">
                <a16:creationId xmlns:a16="http://schemas.microsoft.com/office/drawing/2014/main" id="{D74B52E3-6519-4781-8960-9D6352003582}"/>
              </a:ext>
            </a:extLst>
          </p:cNvPr>
          <p:cNvSpPr>
            <a:spLocks noGrp="1"/>
          </p:cNvSpPr>
          <p:nvPr>
            <p:ph type="ftr" sz="quarter" idx="11"/>
          </p:nvPr>
        </p:nvSpPr>
        <p:spPr/>
        <p:txBody>
          <a:bodyPr/>
          <a:lstStyle/>
          <a:p>
            <a:r>
              <a:rPr lang="en-US"/>
              <a:t>PHY 341/641  Spring 2021 -- Lecture 9</a:t>
            </a:r>
            <a:endParaRPr lang="en-US" dirty="0"/>
          </a:p>
        </p:txBody>
      </p:sp>
      <p:sp>
        <p:nvSpPr>
          <p:cNvPr id="4" name="Slide Number Placeholder 3">
            <a:extLst>
              <a:ext uri="{FF2B5EF4-FFF2-40B4-BE49-F238E27FC236}">
                <a16:creationId xmlns:a16="http://schemas.microsoft.com/office/drawing/2014/main" id="{8D7D5D66-B704-4838-8EB7-60469E661DF8}"/>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9AC1E012-AD8C-4A8E-81A8-5AB903798684}"/>
              </a:ext>
            </a:extLst>
          </p:cNvPr>
          <p:cNvSpPr txBox="1"/>
          <p:nvPr/>
        </p:nvSpPr>
        <p:spPr>
          <a:xfrm>
            <a:off x="228600" y="228600"/>
            <a:ext cx="8458200" cy="461665"/>
          </a:xfrm>
          <a:prstGeom prst="rect">
            <a:avLst/>
          </a:prstGeom>
          <a:noFill/>
        </p:spPr>
        <p:txBody>
          <a:bodyPr wrap="square" rtlCol="0">
            <a:spAutoFit/>
          </a:bodyPr>
          <a:lstStyle/>
          <a:p>
            <a:r>
              <a:rPr lang="en-US" sz="2400" dirty="0">
                <a:latin typeface="+mj-lt"/>
              </a:rPr>
              <a:t>Consider the isobaric case more carefully --</a:t>
            </a:r>
          </a:p>
        </p:txBody>
      </p:sp>
      <p:graphicFrame>
        <p:nvGraphicFramePr>
          <p:cNvPr id="6" name="Object 5">
            <a:extLst>
              <a:ext uri="{FF2B5EF4-FFF2-40B4-BE49-F238E27FC236}">
                <a16:creationId xmlns:a16="http://schemas.microsoft.com/office/drawing/2014/main" id="{B65E4F62-A5B8-4EAA-9152-23116DDE3CAE}"/>
              </a:ext>
            </a:extLst>
          </p:cNvPr>
          <p:cNvGraphicFramePr>
            <a:graphicFrameLocks noChangeAspect="1"/>
          </p:cNvGraphicFramePr>
          <p:nvPr>
            <p:extLst>
              <p:ext uri="{D42A27DB-BD31-4B8C-83A1-F6EECF244321}">
                <p14:modId xmlns:p14="http://schemas.microsoft.com/office/powerpoint/2010/main" val="2608426426"/>
              </p:ext>
            </p:extLst>
          </p:nvPr>
        </p:nvGraphicFramePr>
        <p:xfrm>
          <a:off x="588962" y="1143000"/>
          <a:ext cx="7966075" cy="4235451"/>
        </p:xfrm>
        <a:graphic>
          <a:graphicData uri="http://schemas.openxmlformats.org/presentationml/2006/ole">
            <mc:AlternateContent xmlns:mc="http://schemas.openxmlformats.org/markup-compatibility/2006">
              <mc:Choice xmlns:v="urn:schemas-microsoft-com:vml" Requires="v">
                <p:oleObj spid="_x0000_s53264" name="Equation" r:id="rId3" imgW="4609800" imgH="2450880" progId="Equation.DSMT4">
                  <p:embed/>
                </p:oleObj>
              </mc:Choice>
              <mc:Fallback>
                <p:oleObj name="Equation" r:id="rId3" imgW="4609800" imgH="2450880" progId="Equation.DSMT4">
                  <p:embed/>
                  <p:pic>
                    <p:nvPicPr>
                      <p:cNvPr id="0" name=""/>
                      <p:cNvPicPr/>
                      <p:nvPr/>
                    </p:nvPicPr>
                    <p:blipFill>
                      <a:blip r:embed="rId4"/>
                      <a:stretch>
                        <a:fillRect/>
                      </a:stretch>
                    </p:blipFill>
                    <p:spPr>
                      <a:xfrm>
                        <a:off x="588962" y="1143000"/>
                        <a:ext cx="7966075" cy="4235451"/>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39916ECC-2D38-4394-9A4C-39A6B22278CA}"/>
              </a:ext>
            </a:extLst>
          </p:cNvPr>
          <p:cNvSpPr txBox="1"/>
          <p:nvPr/>
        </p:nvSpPr>
        <p:spPr>
          <a:xfrm>
            <a:off x="228600" y="5643004"/>
            <a:ext cx="8610600" cy="830997"/>
          </a:xfrm>
          <a:prstGeom prst="rect">
            <a:avLst/>
          </a:prstGeom>
          <a:noFill/>
        </p:spPr>
        <p:txBody>
          <a:bodyPr wrap="square" rtlCol="0">
            <a:spAutoFit/>
          </a:bodyPr>
          <a:lstStyle/>
          <a:p>
            <a:r>
              <a:rPr lang="en-US" sz="2400" dirty="0">
                <a:latin typeface="+mj-lt"/>
              </a:rPr>
              <a:t>Exercise:   What is </a:t>
            </a:r>
            <a:r>
              <a:rPr lang="en-US" sz="2400" i="1" dirty="0">
                <a:latin typeface="+mj-lt"/>
              </a:rPr>
              <a:t>S</a:t>
            </a:r>
            <a:r>
              <a:rPr lang="en-US" sz="2400" i="1" baseline="-25000" dirty="0">
                <a:latin typeface="+mj-lt"/>
              </a:rPr>
              <a:t>f </a:t>
            </a:r>
            <a:r>
              <a:rPr lang="en-US" sz="2400" i="1" dirty="0">
                <a:latin typeface="+mj-lt"/>
              </a:rPr>
              <a:t>– S</a:t>
            </a:r>
            <a:r>
              <a:rPr lang="en-US" sz="2400" i="1" baseline="-25000" dirty="0">
                <a:latin typeface="+mj-lt"/>
              </a:rPr>
              <a:t>i</a:t>
            </a:r>
            <a:r>
              <a:rPr lang="en-US" sz="2400" i="1" dirty="0">
                <a:latin typeface="+mj-lt"/>
              </a:rPr>
              <a:t> </a:t>
            </a:r>
            <a:r>
              <a:rPr lang="en-US" sz="2400" dirty="0">
                <a:latin typeface="+mj-lt"/>
              </a:rPr>
              <a:t>for an adiabatic or an isothermal process?</a:t>
            </a:r>
          </a:p>
        </p:txBody>
      </p:sp>
    </p:spTree>
    <p:extLst>
      <p:ext uri="{BB962C8B-B14F-4D97-AF65-F5344CB8AC3E}">
        <p14:creationId xmlns:p14="http://schemas.microsoft.com/office/powerpoint/2010/main" val="1611675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16771</TotalTime>
  <Words>590</Words>
  <Application>Microsoft Office PowerPoint</Application>
  <PresentationFormat>On-screen Show (4:3)</PresentationFormat>
  <Paragraphs>106</Paragraphs>
  <Slides>14</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1" baseType="lpstr">
      <vt:lpstr>Arial</vt:lpstr>
      <vt:lpstr>Calibri</vt:lpstr>
      <vt:lpstr>Symbol</vt:lpstr>
      <vt:lpstr>Wingdings</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1015</cp:revision>
  <cp:lastPrinted>2021-01-31T04:39:24Z</cp:lastPrinted>
  <dcterms:created xsi:type="dcterms:W3CDTF">2012-01-10T18:32:24Z</dcterms:created>
  <dcterms:modified xsi:type="dcterms:W3CDTF">2021-02-15T18:09:07Z</dcterms:modified>
</cp:coreProperties>
</file>