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6" r:id="rId2"/>
    <p:sldId id="354" r:id="rId3"/>
    <p:sldId id="429" r:id="rId4"/>
    <p:sldId id="399" r:id="rId5"/>
    <p:sldId id="403" r:id="rId6"/>
    <p:sldId id="407" r:id="rId7"/>
    <p:sldId id="415" r:id="rId8"/>
    <p:sldId id="408" r:id="rId9"/>
    <p:sldId id="409" r:id="rId10"/>
    <p:sldId id="410" r:id="rId11"/>
    <p:sldId id="411" r:id="rId12"/>
    <p:sldId id="416" r:id="rId13"/>
    <p:sldId id="412" r:id="rId14"/>
    <p:sldId id="413" r:id="rId15"/>
    <p:sldId id="414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  <a:srgbClr val="FF00FF"/>
    <a:srgbClr val="FFCC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68" d="100"/>
          <a:sy n="68" d="100"/>
        </p:scale>
        <p:origin x="98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284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6.png"/><Relationship Id="rId4" Type="http://schemas.openxmlformats.org/officeDocument/2006/relationships/image" Target="../media/image2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2400"/>
            <a:ext cx="82296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MWF  Online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Plan for Lecture 10: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Continue reading Chapter 4</a:t>
            </a:r>
          </a:p>
          <a:p>
            <a:pPr marL="914400" lvl="3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Dipolar fields and dielectrics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Electric field due to a dipole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Electric polarization  P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Electric displacement  D and dielectric functions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1921122"/>
              </p:ext>
            </p:extLst>
          </p:nvPr>
        </p:nvGraphicFramePr>
        <p:xfrm>
          <a:off x="512763" y="1573213"/>
          <a:ext cx="7845425" cy="455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13" name="Equation" r:id="rId3" imgW="3835080" imgH="2222280" progId="Equation.DSMT4">
                  <p:embed/>
                </p:oleObj>
              </mc:Choice>
              <mc:Fallback>
                <p:oleObj name="Equation" r:id="rId3" imgW="3835080" imgH="222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1573213"/>
                        <a:ext cx="7845425" cy="455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Coarse grain representation of macroscopic distribution of dipoles -- continued:</a:t>
            </a:r>
          </a:p>
        </p:txBody>
      </p:sp>
    </p:spTree>
    <p:extLst>
      <p:ext uri="{BB962C8B-B14F-4D97-AF65-F5344CB8AC3E}">
        <p14:creationId xmlns:p14="http://schemas.microsoft.com/office/powerpoint/2010/main" val="1145886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Coarse grain representation of macroscopic distribution of dipoles --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333258"/>
              </p:ext>
            </p:extLst>
          </p:nvPr>
        </p:nvGraphicFramePr>
        <p:xfrm>
          <a:off x="163513" y="1250950"/>
          <a:ext cx="8807450" cy="242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26" name="Equation" r:id="rId3" imgW="4305240" imgH="1180800" progId="Equation.DSMT4">
                  <p:embed/>
                </p:oleObj>
              </mc:Choice>
              <mc:Fallback>
                <p:oleObj name="Equation" r:id="rId3" imgW="4305240" imgH="1180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3" y="1250950"/>
                        <a:ext cx="8807450" cy="242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40386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dielectric materials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4565779"/>
              </p:ext>
            </p:extLst>
          </p:nvPr>
        </p:nvGraphicFramePr>
        <p:xfrm>
          <a:off x="381000" y="4572000"/>
          <a:ext cx="8602663" cy="182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27" name="数式" r:id="rId5" imgW="4203360" imgH="888840" progId="Equation.3">
                  <p:embed/>
                </p:oleObj>
              </mc:Choice>
              <mc:Fallback>
                <p:oleObj name="数式" r:id="rId5" imgW="4203360" imgH="888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572000"/>
                        <a:ext cx="8602663" cy="182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1406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the presence of dielectrics – example: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9200" y="1526630"/>
            <a:ext cx="3070334" cy="2728639"/>
          </a:xfrm>
          <a:prstGeom prst="rect">
            <a:avLst/>
          </a:prstGeom>
          <a:solidFill>
            <a:srgbClr val="00B0F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268512" y="1526629"/>
            <a:ext cx="3046688" cy="2728639"/>
          </a:xfrm>
          <a:prstGeom prst="rect">
            <a:avLst/>
          </a:prstGeom>
          <a:solidFill>
            <a:srgbClr val="FF00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371600" y="1526629"/>
            <a:ext cx="762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e</a:t>
            </a:r>
            <a:r>
              <a:rPr lang="en-US" sz="2400" baseline="-25000" dirty="0">
                <a:latin typeface="+mj-lt"/>
              </a:rPr>
              <a:t>1</a:t>
            </a:r>
            <a:endParaRPr lang="en-US" sz="24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42085" y="1524000"/>
            <a:ext cx="762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e</a:t>
            </a:r>
            <a:r>
              <a:rPr lang="en-US" sz="2400" baseline="-25000" dirty="0">
                <a:latin typeface="+mj-lt"/>
              </a:rPr>
              <a:t>2</a:t>
            </a:r>
            <a:endParaRPr lang="en-US" sz="2400" dirty="0">
              <a:latin typeface="+mj-lt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2700000" flipV="1">
            <a:off x="1981317" y="2149406"/>
            <a:ext cx="1066800" cy="727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006893" y="1904482"/>
            <a:ext cx="514892" cy="83542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2700000" flipV="1">
            <a:off x="1972059" y="3288624"/>
            <a:ext cx="1066800" cy="727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832187" y="2946678"/>
            <a:ext cx="806613" cy="136821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6708229"/>
              </p:ext>
            </p:extLst>
          </p:nvPr>
        </p:nvGraphicFramePr>
        <p:xfrm>
          <a:off x="7421615" y="1888902"/>
          <a:ext cx="1499701" cy="918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60" name="Equation" r:id="rId3" imgW="1015920" imgH="622080" progId="Equation.DSMT4">
                  <p:embed/>
                </p:oleObj>
              </mc:Choice>
              <mc:Fallback>
                <p:oleObj name="Equation" r:id="rId3" imgW="101592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21615" y="1888902"/>
                        <a:ext cx="1499701" cy="9185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2053456" y="3150725"/>
            <a:ext cx="6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D</a:t>
            </a:r>
            <a:r>
              <a:rPr lang="en-US" sz="2400" b="1" baseline="-25000" dirty="0">
                <a:latin typeface="+mj-lt"/>
              </a:rPr>
              <a:t>1</a:t>
            </a:r>
            <a:endParaRPr lang="en-US" sz="2400" b="1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24398" y="3463565"/>
            <a:ext cx="6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D</a:t>
            </a:r>
            <a:r>
              <a:rPr lang="en-US" sz="2400" b="1" baseline="-25000" dirty="0">
                <a:latin typeface="+mj-lt"/>
              </a:rPr>
              <a:t>2</a:t>
            </a:r>
            <a:endParaRPr lang="en-US" sz="2400" b="1" dirty="0">
              <a:latin typeface="+mj-lt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133600" y="2883670"/>
            <a:ext cx="75949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895600" y="2959870"/>
            <a:ext cx="0" cy="6858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832187" y="2949306"/>
            <a:ext cx="75949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638800" y="2959870"/>
            <a:ext cx="0" cy="129539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133600" y="1740670"/>
            <a:ext cx="75949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895600" y="1816870"/>
            <a:ext cx="0" cy="6858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981200" y="1969270"/>
            <a:ext cx="6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E</a:t>
            </a:r>
            <a:r>
              <a:rPr lang="en-US" sz="2400" b="1" baseline="-25000" dirty="0">
                <a:latin typeface="+mj-lt"/>
              </a:rPr>
              <a:t>1</a:t>
            </a:r>
            <a:endParaRPr lang="en-US" sz="2400" b="1" dirty="0">
              <a:latin typeface="+mj-lt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5033198" y="1841418"/>
            <a:ext cx="488587" cy="656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560090" y="1903172"/>
            <a:ext cx="0" cy="81463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00600" y="2121670"/>
            <a:ext cx="6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E</a:t>
            </a:r>
            <a:r>
              <a:rPr lang="en-US" sz="2400" b="1" baseline="-25000" dirty="0">
                <a:latin typeface="+mj-lt"/>
              </a:rPr>
              <a:t>2</a:t>
            </a:r>
            <a:endParaRPr lang="en-US" sz="2400" b="1" dirty="0">
              <a:latin typeface="+mj-lt"/>
            </a:endParaRPr>
          </a:p>
        </p:txBody>
      </p:sp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5979055"/>
              </p:ext>
            </p:extLst>
          </p:nvPr>
        </p:nvGraphicFramePr>
        <p:xfrm>
          <a:off x="1904999" y="4870507"/>
          <a:ext cx="3616785" cy="1406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61" name="Equation" r:id="rId5" imgW="2514600" imgH="977760" progId="Equation.DSMT4">
                  <p:embed/>
                </p:oleObj>
              </mc:Choice>
              <mc:Fallback>
                <p:oleObj name="Equation" r:id="rId5" imgW="2514600" imgH="977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04999" y="4870507"/>
                        <a:ext cx="3616785" cy="14065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762000" y="4391087"/>
            <a:ext cx="4650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isotropic dielectrics:</a:t>
            </a:r>
          </a:p>
        </p:txBody>
      </p:sp>
    </p:spTree>
    <p:extLst>
      <p:ext uri="{BB962C8B-B14F-4D97-AF65-F5344CB8AC3E}">
        <p14:creationId xmlns:p14="http://schemas.microsoft.com/office/powerpoint/2010/main" val="1395594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the presence of dielectrics – example:</a:t>
            </a:r>
          </a:p>
        </p:txBody>
      </p:sp>
      <p:sp>
        <p:nvSpPr>
          <p:cNvPr id="6" name="Oval 5"/>
          <p:cNvSpPr/>
          <p:nvPr/>
        </p:nvSpPr>
        <p:spPr>
          <a:xfrm>
            <a:off x="3048000" y="2362200"/>
            <a:ext cx="2438400" cy="2438400"/>
          </a:xfrm>
          <a:prstGeom prst="ellipse">
            <a:avLst/>
          </a:prstGeom>
          <a:solidFill>
            <a:srgbClr val="DA32AA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3657600" y="2438400"/>
            <a:ext cx="609600" cy="1143000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81400" y="287274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38600" y="394716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itchFamily="18" charset="2"/>
              </a:rPr>
              <a:t>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15000" y="409956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itchFamily="18" charset="2"/>
              </a:rPr>
              <a:t>e</a:t>
            </a:r>
            <a:r>
              <a:rPr lang="en-US" sz="2400" i="1" baseline="-25000" dirty="0">
                <a:latin typeface="Symbol" pitchFamily="18" charset="2"/>
              </a:rPr>
              <a:t>0</a:t>
            </a:r>
            <a:endParaRPr lang="en-US" sz="2400" i="1" dirty="0">
              <a:latin typeface="Symbol" pitchFamily="18" charset="2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57200" y="3581400"/>
            <a:ext cx="7848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305800" y="335280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z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7086600" y="17526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086600" y="19050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086600" y="20574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086600" y="22098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086600" y="23622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543800" y="24384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E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dirty="0">
              <a:latin typeface="+mj-lt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4267200" y="2872740"/>
            <a:ext cx="762000" cy="7086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343400" y="28149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72000" y="312420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itchFamily="18" charset="2"/>
              </a:rPr>
              <a:t>q</a:t>
            </a: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8678027"/>
              </p:ext>
            </p:extLst>
          </p:nvPr>
        </p:nvGraphicFramePr>
        <p:xfrm>
          <a:off x="304800" y="5068887"/>
          <a:ext cx="4211637" cy="140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39" name="数式" r:id="rId3" imgW="2057400" imgH="685800" progId="Equation.3">
                  <p:embed/>
                </p:oleObj>
              </mc:Choice>
              <mc:Fallback>
                <p:oleObj name="数式" r:id="rId3" imgW="2057400" imgH="685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068887"/>
                        <a:ext cx="4211637" cy="140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0458699"/>
              </p:ext>
            </p:extLst>
          </p:nvPr>
        </p:nvGraphicFramePr>
        <p:xfrm>
          <a:off x="4648200" y="4884737"/>
          <a:ext cx="4289425" cy="166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40" name="数式" r:id="rId5" imgW="2095200" imgH="812520" progId="Equation.3">
                  <p:embed/>
                </p:oleObj>
              </mc:Choice>
              <mc:Fallback>
                <p:oleObj name="数式" r:id="rId5" imgW="2095200" imgH="81252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884737"/>
                        <a:ext cx="4289425" cy="166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5917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the presence of dielectrics – example --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982390"/>
              </p:ext>
            </p:extLst>
          </p:nvPr>
        </p:nvGraphicFramePr>
        <p:xfrm>
          <a:off x="4621213" y="1214438"/>
          <a:ext cx="4497387" cy="213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2" name="数式" r:id="rId3" imgW="2197080" imgH="1041120" progId="Equation.3">
                  <p:embed/>
                </p:oleObj>
              </mc:Choice>
              <mc:Fallback>
                <p:oleObj name="数式" r:id="rId3" imgW="2197080" imgH="104112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1213" y="1214438"/>
                        <a:ext cx="4497387" cy="213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9455875"/>
              </p:ext>
            </p:extLst>
          </p:nvPr>
        </p:nvGraphicFramePr>
        <p:xfrm>
          <a:off x="285750" y="1447800"/>
          <a:ext cx="4133850" cy="182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3" name="数式" r:id="rId5" imgW="2019240" imgH="888840" progId="Equation.3">
                  <p:embed/>
                </p:oleObj>
              </mc:Choice>
              <mc:Fallback>
                <p:oleObj name="数式" r:id="rId5" imgW="2019240" imgH="888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1447800"/>
                        <a:ext cx="4133850" cy="182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1362595"/>
              </p:ext>
            </p:extLst>
          </p:nvPr>
        </p:nvGraphicFramePr>
        <p:xfrm>
          <a:off x="862013" y="3733800"/>
          <a:ext cx="6240462" cy="192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4" name="数式" r:id="rId7" imgW="3047760" imgH="939600" progId="Equation.3">
                  <p:embed/>
                </p:oleObj>
              </mc:Choice>
              <mc:Fallback>
                <p:oleObj name="数式" r:id="rId7" imgW="3047760" imgH="939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013" y="3733800"/>
                        <a:ext cx="6240462" cy="192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6247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the presence of dielectrics – example  -- continued: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758506"/>
              </p:ext>
            </p:extLst>
          </p:nvPr>
        </p:nvGraphicFramePr>
        <p:xfrm>
          <a:off x="1524000" y="1288197"/>
          <a:ext cx="4914900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04" name="数式" r:id="rId3" imgW="2400120" imgH="990360" progId="Equation.3">
                  <p:embed/>
                </p:oleObj>
              </mc:Choice>
              <mc:Fallback>
                <p:oleObj name="数式" r:id="rId3" imgW="240012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288197"/>
                        <a:ext cx="4914900" cy="203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2235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276600"/>
            <a:ext cx="856488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 rot="10800000">
            <a:off x="1" y="4340666"/>
            <a:ext cx="553998" cy="121283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sz="2400" b="1" i="1" dirty="0">
                <a:latin typeface="Symbol" panose="05050102010706020507" pitchFamily="18" charset="2"/>
              </a:rPr>
              <a:t>F</a:t>
            </a:r>
            <a:r>
              <a:rPr lang="en-US" sz="2400" b="1" i="1" dirty="0"/>
              <a:t>(</a:t>
            </a:r>
            <a:r>
              <a:rPr lang="en-US" sz="2400" b="1" i="1" dirty="0" err="1"/>
              <a:t>r</a:t>
            </a:r>
            <a:r>
              <a:rPr lang="en-US" sz="2400" b="1" i="1" dirty="0" err="1">
                <a:latin typeface="Symbol" panose="05050102010706020507" pitchFamily="18" charset="2"/>
              </a:rPr>
              <a:t>,q</a:t>
            </a:r>
            <a:r>
              <a:rPr lang="en-US" sz="2400" b="1" i="1" dirty="0">
                <a:latin typeface="Symbol" panose="05050102010706020507" pitchFamily="18" charset="2"/>
              </a:rPr>
              <a:t>=0)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04800" y="3200400"/>
            <a:ext cx="0" cy="1066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48000" y="60198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r/a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733800" y="6250632"/>
            <a:ext cx="1676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14400" y="43434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e/e</a:t>
            </a:r>
            <a:r>
              <a:rPr lang="en-US" sz="2400" b="1" baseline="-25000" dirty="0">
                <a:latin typeface="Symbol" pitchFamily="18" charset="2"/>
              </a:rPr>
              <a:t>0</a:t>
            </a:r>
            <a:r>
              <a:rPr lang="en-US" sz="2400" b="1" dirty="0">
                <a:latin typeface="Symbol" pitchFamily="18" charset="2"/>
              </a:rPr>
              <a:t>=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524000" y="3581400"/>
            <a:ext cx="762000" cy="1752600"/>
          </a:xfrm>
          <a:prstGeom prst="straightConnector1">
            <a:avLst/>
          </a:prstGeom>
          <a:ln w="254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1905000" y="4034135"/>
            <a:ext cx="1143000" cy="1299865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674620" y="4264967"/>
            <a:ext cx="906780" cy="99283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143000" y="5334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+mj-lt"/>
              </a:rPr>
              <a:t>10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99260" y="52533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+mj-lt"/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62200" y="5257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j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494391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7BD2368-94BE-4F63-8990-159B1728CB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38637"/>
            <a:ext cx="9144000" cy="5033563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52400" y="4953000"/>
            <a:ext cx="8839200" cy="228600"/>
          </a:xfrm>
          <a:prstGeom prst="roundRect">
            <a:avLst/>
          </a:prstGeom>
          <a:solidFill>
            <a:srgbClr val="DA32AA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4B2C6C-02D7-46B5-BDF4-0411CC8FE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D19CD8-2818-4591-8C9F-8414EB65A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795C40-5AF9-4095-BAE8-14F103429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76A7503-4765-4005-9A98-98FC095676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" y="1595437"/>
            <a:ext cx="8858250" cy="3667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0AC03DB-6A09-41FE-B163-3EBAF7428DA3}"/>
              </a:ext>
            </a:extLst>
          </p:cNvPr>
          <p:cNvSpPr txBox="1"/>
          <p:nvPr/>
        </p:nvSpPr>
        <p:spPr>
          <a:xfrm>
            <a:off x="152400" y="2286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Colloquium tomorrow --</a:t>
            </a:r>
          </a:p>
        </p:txBody>
      </p:sp>
    </p:spTree>
    <p:extLst>
      <p:ext uri="{BB962C8B-B14F-4D97-AF65-F5344CB8AC3E}">
        <p14:creationId xmlns:p14="http://schemas.microsoft.com/office/powerpoint/2010/main" val="2554959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Notion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moment: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5551415"/>
              </p:ext>
            </p:extLst>
          </p:nvPr>
        </p:nvGraphicFramePr>
        <p:xfrm>
          <a:off x="1027112" y="1074737"/>
          <a:ext cx="7888288" cy="486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5" name="数式" r:id="rId3" imgW="4203360" imgH="2590560" progId="Equation.3">
                  <p:embed/>
                </p:oleObj>
              </mc:Choice>
              <mc:Fallback>
                <p:oleObj name="数式" r:id="rId3" imgW="4203360" imgH="2590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2" y="1074737"/>
                        <a:ext cx="7888288" cy="4868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9781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762786"/>
              </p:ext>
            </p:extLst>
          </p:nvPr>
        </p:nvGraphicFramePr>
        <p:xfrm>
          <a:off x="936625" y="1368425"/>
          <a:ext cx="6888163" cy="427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41" name="数式" r:id="rId3" imgW="3365280" imgH="2082600" progId="Equation.3">
                  <p:embed/>
                </p:oleObj>
              </mc:Choice>
              <mc:Fallback>
                <p:oleObj name="数式" r:id="rId3" imgW="3365280" imgH="2082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1368425"/>
                        <a:ext cx="6888163" cy="427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572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General form of electrostatic potential in terms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moments:</a:t>
            </a:r>
          </a:p>
        </p:txBody>
      </p:sp>
    </p:spTree>
    <p:extLst>
      <p:ext uri="{BB962C8B-B14F-4D97-AF65-F5344CB8AC3E}">
        <p14:creationId xmlns:p14="http://schemas.microsoft.com/office/powerpoint/2010/main" val="3911550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7268452"/>
              </p:ext>
            </p:extLst>
          </p:nvPr>
        </p:nvGraphicFramePr>
        <p:xfrm>
          <a:off x="1103136" y="1041576"/>
          <a:ext cx="5538788" cy="344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75" name="Equation" r:id="rId3" imgW="2705040" imgH="1676160" progId="Equation.DSMT4">
                  <p:embed/>
                </p:oleObj>
              </mc:Choice>
              <mc:Fallback>
                <p:oleObj name="Equation" r:id="rId3" imgW="2705040" imgH="1676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3136" y="1041576"/>
                        <a:ext cx="5538788" cy="344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Focus on dipolar contributions:</a:t>
            </a:r>
          </a:p>
        </p:txBody>
      </p:sp>
      <p:sp>
        <p:nvSpPr>
          <p:cNvPr id="8" name="Up Arrow 7"/>
          <p:cNvSpPr/>
          <p:nvPr/>
        </p:nvSpPr>
        <p:spPr>
          <a:xfrm>
            <a:off x="3139722" y="4399139"/>
            <a:ext cx="533400" cy="3810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47800" y="5499398"/>
            <a:ext cx="3048000" cy="749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latin typeface="+mj-lt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7582345"/>
              </p:ext>
            </p:extLst>
          </p:nvPr>
        </p:nvGraphicFramePr>
        <p:xfrm>
          <a:off x="3340100" y="2082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76" name="Equation" r:id="rId5" imgW="914400" imgH="198720" progId="Equation.DSMT4">
                  <p:embed/>
                </p:oleObj>
              </mc:Choice>
              <mc:Fallback>
                <p:oleObj name="Equation" r:id="rId5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40100" y="20828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3498807"/>
              </p:ext>
            </p:extLst>
          </p:nvPr>
        </p:nvGraphicFramePr>
        <p:xfrm>
          <a:off x="1427956" y="4807214"/>
          <a:ext cx="3392488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77" name="Equation" r:id="rId7" imgW="1612800" imgH="203040" progId="Equation.DSMT4">
                  <p:embed/>
                </p:oleObj>
              </mc:Choice>
              <mc:Fallback>
                <p:oleObj name="Equation" r:id="rId7" imgW="16128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27956" y="4807214"/>
                        <a:ext cx="3392488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Up Arrow 11"/>
          <p:cNvSpPr/>
          <p:nvPr/>
        </p:nvSpPr>
        <p:spPr>
          <a:xfrm>
            <a:off x="5486400" y="4249914"/>
            <a:ext cx="533400" cy="38100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4579025"/>
              </p:ext>
            </p:extLst>
          </p:nvPr>
        </p:nvGraphicFramePr>
        <p:xfrm>
          <a:off x="5025849" y="4797018"/>
          <a:ext cx="32321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78" name="Equation" r:id="rId9" imgW="1536480" imgH="177480" progId="Equation.DSMT4">
                  <p:embed/>
                </p:oleObj>
              </mc:Choice>
              <mc:Fallback>
                <p:oleObj name="Equation" r:id="rId9" imgW="1536480" imgH="1774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025849" y="4797018"/>
                        <a:ext cx="3232150" cy="428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C0D5E17-76F4-41CB-A052-B735394E2D71}"/>
              </a:ext>
            </a:extLst>
          </p:cNvPr>
          <p:cNvSpPr txBox="1"/>
          <p:nvPr/>
        </p:nvSpPr>
        <p:spPr>
          <a:xfrm>
            <a:off x="457200" y="5296164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This result was “derived” in Lecture 9.</a:t>
            </a:r>
          </a:p>
        </p:txBody>
      </p:sp>
    </p:spTree>
    <p:extLst>
      <p:ext uri="{BB962C8B-B14F-4D97-AF65-F5344CB8AC3E}">
        <p14:creationId xmlns:p14="http://schemas.microsoft.com/office/powerpoint/2010/main" val="936884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Callout 5"/>
          <p:cNvSpPr/>
          <p:nvPr/>
        </p:nvSpPr>
        <p:spPr>
          <a:xfrm rot="19154300">
            <a:off x="1276569" y="2544038"/>
            <a:ext cx="494861" cy="823259"/>
          </a:xfrm>
          <a:prstGeom prst="cloudCallout">
            <a:avLst>
              <a:gd name="adj1" fmla="val -14405"/>
              <a:gd name="adj2" fmla="val 18228"/>
            </a:avLst>
          </a:prstGeom>
          <a:gradFill>
            <a:gsLst>
              <a:gs pos="96000">
                <a:srgbClr val="00B0F0"/>
              </a:gs>
              <a:gs pos="0">
                <a:srgbClr val="DA32AA">
                  <a:alpha val="66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>
            <a:spLocks noChangeAspect="1"/>
          </p:cNvSpPr>
          <p:nvPr/>
        </p:nvSpPr>
        <p:spPr>
          <a:xfrm>
            <a:off x="990600" y="2425919"/>
            <a:ext cx="1003081" cy="1003081"/>
          </a:xfrm>
          <a:prstGeom prst="ellipse">
            <a:avLst/>
          </a:prstGeom>
          <a:gradFill flip="none" rotWithShape="1">
            <a:gsLst>
              <a:gs pos="96000">
                <a:schemeClr val="bg1">
                  <a:lumMod val="65000"/>
                  <a:alpha val="0"/>
                </a:schemeClr>
              </a:gs>
              <a:gs pos="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key argument: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33400" y="1371600"/>
            <a:ext cx="0" cy="20574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33400" y="3406665"/>
            <a:ext cx="2120462" cy="4466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33399" y="3406665"/>
            <a:ext cx="533400" cy="55573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533399" y="2895599"/>
            <a:ext cx="1060232" cy="495278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593631" y="2558584"/>
            <a:ext cx="558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r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1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18" name="Straight Arrow Connector 17"/>
          <p:cNvCxnSpPr>
            <a:endCxn id="19" idx="1"/>
          </p:cNvCxnSpPr>
          <p:nvPr/>
        </p:nvCxnSpPr>
        <p:spPr>
          <a:xfrm flipV="1">
            <a:off x="533399" y="1662525"/>
            <a:ext cx="587779" cy="174414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21178" y="1431692"/>
            <a:ext cx="558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r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2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624881" y="1320285"/>
            <a:ext cx="933278" cy="933278"/>
          </a:xfrm>
          <a:prstGeom prst="ellipse">
            <a:avLst/>
          </a:prstGeom>
          <a:gradFill flip="none" rotWithShape="1">
            <a:gsLst>
              <a:gs pos="96000">
                <a:schemeClr val="bg1">
                  <a:lumMod val="65000"/>
                  <a:alpha val="0"/>
                </a:schemeClr>
              </a:gs>
              <a:gs pos="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081692" y="3764178"/>
            <a:ext cx="326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x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45178" y="3195935"/>
            <a:ext cx="326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1000" y="838200"/>
            <a:ext cx="326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z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4913186"/>
              </p:ext>
            </p:extLst>
          </p:nvPr>
        </p:nvGraphicFramePr>
        <p:xfrm>
          <a:off x="1904415" y="861973"/>
          <a:ext cx="6086475" cy="146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94" name="Equation" r:id="rId3" imgW="4051080" imgH="977760" progId="Equation.DSMT4">
                  <p:embed/>
                </p:oleObj>
              </mc:Choice>
              <mc:Fallback>
                <p:oleObj name="Equation" r:id="rId3" imgW="4051080" imgH="977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4415" y="861973"/>
                        <a:ext cx="6086475" cy="146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756649"/>
              </p:ext>
            </p:extLst>
          </p:nvPr>
        </p:nvGraphicFramePr>
        <p:xfrm>
          <a:off x="3249613" y="2558584"/>
          <a:ext cx="5437187" cy="204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95" name="Equation" r:id="rId5" imgW="3619440" imgH="1358640" progId="Equation.DSMT4">
                  <p:embed/>
                </p:oleObj>
              </mc:Choice>
              <mc:Fallback>
                <p:oleObj name="Equation" r:id="rId5" imgW="3619440" imgH="1358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49613" y="2558584"/>
                        <a:ext cx="5437187" cy="204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780571"/>
              </p:ext>
            </p:extLst>
          </p:nvPr>
        </p:nvGraphicFramePr>
        <p:xfrm>
          <a:off x="853564" y="4809546"/>
          <a:ext cx="5943600" cy="156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96" name="Equation" r:id="rId7" imgW="4000320" imgH="1054080" progId="Equation.DSMT4">
                  <p:embed/>
                </p:oleObj>
              </mc:Choice>
              <mc:Fallback>
                <p:oleObj name="Equation" r:id="rId7" imgW="4000320" imgH="1054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564" y="4809546"/>
                        <a:ext cx="5943600" cy="156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6271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98979" y="339308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Now consider a complicated distribution of charges --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Coarse grain representation of macroscopic distribution of dipoles: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5627230"/>
              </p:ext>
            </p:extLst>
          </p:nvPr>
        </p:nvGraphicFramePr>
        <p:xfrm>
          <a:off x="798336" y="2178843"/>
          <a:ext cx="6938963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54" name="Equation" r:id="rId3" imgW="3390840" imgH="1218960" progId="Equation.DSMT4">
                  <p:embed/>
                </p:oleObj>
              </mc:Choice>
              <mc:Fallback>
                <p:oleObj name="Equation" r:id="rId3" imgW="3390840" imgH="12189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336" y="2178843"/>
                        <a:ext cx="6938963" cy="250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0337080"/>
              </p:ext>
            </p:extLst>
          </p:nvPr>
        </p:nvGraphicFramePr>
        <p:xfrm>
          <a:off x="767292" y="4602162"/>
          <a:ext cx="6835775" cy="184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55" name="Equation" r:id="rId5" imgW="3340080" imgH="901440" progId="Equation.DSMT4">
                  <p:embed/>
                </p:oleObj>
              </mc:Choice>
              <mc:Fallback>
                <p:oleObj name="Equation" r:id="rId5" imgW="3340080" imgH="9014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7292" y="4602162"/>
                        <a:ext cx="6835775" cy="184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6166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1228119"/>
              </p:ext>
            </p:extLst>
          </p:nvPr>
        </p:nvGraphicFramePr>
        <p:xfrm>
          <a:off x="129320" y="1313352"/>
          <a:ext cx="9043988" cy="4976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90" name="Equation" r:id="rId3" imgW="4419360" imgH="2425680" progId="Equation.DSMT4">
                  <p:embed/>
                </p:oleObj>
              </mc:Choice>
              <mc:Fallback>
                <p:oleObj name="Equation" r:id="rId3" imgW="4419360" imgH="24256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20" y="1313352"/>
                        <a:ext cx="9043988" cy="4976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Coarse grain representation of macroscopic distribution of dipoles -- continued:</a:t>
            </a:r>
          </a:p>
        </p:txBody>
      </p:sp>
    </p:spTree>
    <p:extLst>
      <p:ext uri="{BB962C8B-B14F-4D97-AF65-F5344CB8AC3E}">
        <p14:creationId xmlns:p14="http://schemas.microsoft.com/office/powerpoint/2010/main" val="4101920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13208</TotalTime>
  <Words>355</Words>
  <Application>Microsoft Office PowerPoint</Application>
  <PresentationFormat>On-screen Show (4:3)</PresentationFormat>
  <Paragraphs>98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Symbol</vt:lpstr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745</cp:revision>
  <cp:lastPrinted>2019-02-03T04:53:02Z</cp:lastPrinted>
  <dcterms:created xsi:type="dcterms:W3CDTF">2012-01-10T18:32:24Z</dcterms:created>
  <dcterms:modified xsi:type="dcterms:W3CDTF">2021-02-16T02:53:31Z</dcterms:modified>
</cp:coreProperties>
</file>