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6" r:id="rId2"/>
    <p:sldId id="354" r:id="rId3"/>
    <p:sldId id="430" r:id="rId4"/>
    <p:sldId id="429" r:id="rId5"/>
    <p:sldId id="431" r:id="rId6"/>
    <p:sldId id="399" r:id="rId7"/>
    <p:sldId id="403" r:id="rId8"/>
    <p:sldId id="407" r:id="rId9"/>
    <p:sldId id="415" r:id="rId10"/>
    <p:sldId id="408" r:id="rId11"/>
    <p:sldId id="409" r:id="rId12"/>
    <p:sldId id="410" r:id="rId13"/>
    <p:sldId id="411" r:id="rId14"/>
    <p:sldId id="432" r:id="rId15"/>
    <p:sldId id="416" r:id="rId16"/>
    <p:sldId id="412" r:id="rId17"/>
    <p:sldId id="433" r:id="rId18"/>
    <p:sldId id="413" r:id="rId19"/>
    <p:sldId id="414" r:id="rId2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CC66"/>
    <a:srgbClr val="DA32AA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47" d="100"/>
          <a:sy n="47" d="100"/>
        </p:scale>
        <p:origin x="74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284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9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1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0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34.png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8229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Online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discussion for Lecture 10: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Continue reading Chapter 4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Dipolar fields and dielectrics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field due to a dipole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polarization  P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Electric displacement  D and dielectric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979" y="339308"/>
            <a:ext cx="7772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Now consider a complicated distribution of charges --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>
                <a:latin typeface="+mj-lt"/>
              </a:rPr>
              <a:t>Coarse grain representation of macroscopic distribution of dipoles: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5627230"/>
              </p:ext>
            </p:extLst>
          </p:nvPr>
        </p:nvGraphicFramePr>
        <p:xfrm>
          <a:off x="798336" y="2178843"/>
          <a:ext cx="6938963" cy="250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6" name="Equation" r:id="rId3" imgW="3390840" imgH="1218960" progId="Equation.DSMT4">
                  <p:embed/>
                </p:oleObj>
              </mc:Choice>
              <mc:Fallback>
                <p:oleObj name="Equation" r:id="rId3" imgW="3390840" imgH="1218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8336" y="2178843"/>
                        <a:ext cx="6938963" cy="250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0337080"/>
              </p:ext>
            </p:extLst>
          </p:nvPr>
        </p:nvGraphicFramePr>
        <p:xfrm>
          <a:off x="767292" y="4602162"/>
          <a:ext cx="6835775" cy="1849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277" name="Equation" r:id="rId5" imgW="3340080" imgH="901440" progId="Equation.DSMT4">
                  <p:embed/>
                </p:oleObj>
              </mc:Choice>
              <mc:Fallback>
                <p:oleObj name="Equation" r:id="rId5" imgW="3340080" imgH="9014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7292" y="4602162"/>
                        <a:ext cx="6835775" cy="1849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6166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1228119"/>
              </p:ext>
            </p:extLst>
          </p:nvPr>
        </p:nvGraphicFramePr>
        <p:xfrm>
          <a:off x="129320" y="1313352"/>
          <a:ext cx="9043988" cy="4976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201" name="Equation" r:id="rId3" imgW="4419360" imgH="2425680" progId="Equation.DSMT4">
                  <p:embed/>
                </p:oleObj>
              </mc:Choice>
              <mc:Fallback>
                <p:oleObj name="Equation" r:id="rId3" imgW="4419360" imgH="24256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320" y="1313352"/>
                        <a:ext cx="9043988" cy="4976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4101920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1921122"/>
              </p:ext>
            </p:extLst>
          </p:nvPr>
        </p:nvGraphicFramePr>
        <p:xfrm>
          <a:off x="512763" y="1573213"/>
          <a:ext cx="7845425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24" name="Equation" r:id="rId3" imgW="3835080" imgH="2222280" progId="Equation.DSMT4">
                  <p:embed/>
                </p:oleObj>
              </mc:Choice>
              <mc:Fallback>
                <p:oleObj name="Equation" r:id="rId3" imgW="3835080" imgH="22222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1573213"/>
                        <a:ext cx="7845425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</p:spTree>
    <p:extLst>
      <p:ext uri="{BB962C8B-B14F-4D97-AF65-F5344CB8AC3E}">
        <p14:creationId xmlns:p14="http://schemas.microsoft.com/office/powerpoint/2010/main" val="11458869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Coarse grain representation of macroscopic distribution of dipoles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33258"/>
              </p:ext>
            </p:extLst>
          </p:nvPr>
        </p:nvGraphicFramePr>
        <p:xfrm>
          <a:off x="163513" y="1250950"/>
          <a:ext cx="8807450" cy="242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8" name="Equation" r:id="rId3" imgW="4305240" imgH="1180800" progId="Equation.DSMT4">
                  <p:embed/>
                </p:oleObj>
              </mc:Choice>
              <mc:Fallback>
                <p:oleObj name="Equation" r:id="rId3" imgW="4305240" imgH="11808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513" y="1250950"/>
                        <a:ext cx="8807450" cy="242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038600"/>
            <a:ext cx="777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dielectric materials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565779"/>
              </p:ext>
            </p:extLst>
          </p:nvPr>
        </p:nvGraphicFramePr>
        <p:xfrm>
          <a:off x="381000" y="4572000"/>
          <a:ext cx="8602663" cy="1827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49" name="数式" r:id="rId5" imgW="4203360" imgH="888840" progId="Equation.3">
                  <p:embed/>
                </p:oleObj>
              </mc:Choice>
              <mc:Fallback>
                <p:oleObj name="数式" r:id="rId5" imgW="420336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572000"/>
                        <a:ext cx="8602663" cy="1827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614068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23E2DB-A122-4FD3-B72A-1B2523CC1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AA2ADF-CDA6-495B-A6CB-9D03CE9C4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1EC72-D5A1-4001-BE45-40B35E583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D9D161-42DD-454A-9B34-233070D21083}"/>
              </a:ext>
            </a:extLst>
          </p:cNvPr>
          <p:cNvSpPr txBox="1"/>
          <p:nvPr/>
        </p:nvSpPr>
        <p:spPr>
          <a:xfrm>
            <a:off x="457200" y="199538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 --</a:t>
            </a:r>
          </a:p>
        </p:txBody>
      </p:sp>
      <p:sp>
        <p:nvSpPr>
          <p:cNvPr id="7" name="Cube 6">
            <a:extLst>
              <a:ext uri="{FF2B5EF4-FFF2-40B4-BE49-F238E27FC236}">
                <a16:creationId xmlns:a16="http://schemas.microsoft.com/office/drawing/2014/main" id="{11ED6AAE-5DCB-4513-85D7-5ECE37557190}"/>
              </a:ext>
            </a:extLst>
          </p:cNvPr>
          <p:cNvSpPr/>
          <p:nvPr/>
        </p:nvSpPr>
        <p:spPr>
          <a:xfrm>
            <a:off x="838200" y="1143000"/>
            <a:ext cx="1828800" cy="1981200"/>
          </a:xfrm>
          <a:prstGeom prst="cub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be 7">
            <a:extLst>
              <a:ext uri="{FF2B5EF4-FFF2-40B4-BE49-F238E27FC236}">
                <a16:creationId xmlns:a16="http://schemas.microsoft.com/office/drawing/2014/main" id="{1F703E73-B967-4845-A369-8E2C6688900C}"/>
              </a:ext>
            </a:extLst>
          </p:cNvPr>
          <p:cNvSpPr/>
          <p:nvPr/>
        </p:nvSpPr>
        <p:spPr>
          <a:xfrm>
            <a:off x="2209800" y="1143000"/>
            <a:ext cx="1828800" cy="1981200"/>
          </a:xfrm>
          <a:prstGeom prst="cube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9D24417-74CF-48AB-B0CB-1708FD6EA8F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019551"/>
              </p:ext>
            </p:extLst>
          </p:nvPr>
        </p:nvGraphicFramePr>
        <p:xfrm>
          <a:off x="235304" y="3414031"/>
          <a:ext cx="6615991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1" name="Equation" r:id="rId3" imgW="2628720" imgH="457200" progId="Equation.DSMT4">
                  <p:embed/>
                </p:oleObj>
              </mc:Choice>
              <mc:Fallback>
                <p:oleObj name="Equation" r:id="rId3" imgW="2628720" imgH="457200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04" y="3414031"/>
                        <a:ext cx="6615991" cy="1155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D60B443-0774-4F6B-A36B-CADDB4D73B4E}"/>
              </a:ext>
            </a:extLst>
          </p:cNvPr>
          <p:cNvSpPr txBox="1"/>
          <p:nvPr/>
        </p:nvSpPr>
        <p:spPr>
          <a:xfrm>
            <a:off x="235304" y="4613185"/>
            <a:ext cx="89086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Under electrostatic conditions, these equations are true everywhere, including at the boundary between two materials.  </a:t>
            </a:r>
          </a:p>
        </p:txBody>
      </p:sp>
      <p:sp>
        <p:nvSpPr>
          <p:cNvPr id="11" name="Cube 10">
            <a:extLst>
              <a:ext uri="{FF2B5EF4-FFF2-40B4-BE49-F238E27FC236}">
                <a16:creationId xmlns:a16="http://schemas.microsoft.com/office/drawing/2014/main" id="{529416B4-B6BB-4E08-B8FE-3CC439A54F40}"/>
              </a:ext>
            </a:extLst>
          </p:cNvPr>
          <p:cNvSpPr>
            <a:spLocks noChangeAspect="1"/>
          </p:cNvSpPr>
          <p:nvPr/>
        </p:nvSpPr>
        <p:spPr>
          <a:xfrm>
            <a:off x="6019800" y="767442"/>
            <a:ext cx="793395" cy="2971800"/>
          </a:xfrm>
          <a:prstGeom prst="cube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ube 11">
            <a:extLst>
              <a:ext uri="{FF2B5EF4-FFF2-40B4-BE49-F238E27FC236}">
                <a16:creationId xmlns:a16="http://schemas.microsoft.com/office/drawing/2014/main" id="{CAE9D667-33A4-4AEF-89A9-46D73618F8FF}"/>
              </a:ext>
            </a:extLst>
          </p:cNvPr>
          <p:cNvSpPr>
            <a:spLocks noChangeAspect="1"/>
          </p:cNvSpPr>
          <p:nvPr/>
        </p:nvSpPr>
        <p:spPr>
          <a:xfrm>
            <a:off x="6553200" y="762000"/>
            <a:ext cx="609600" cy="2971800"/>
          </a:xfrm>
          <a:prstGeom prst="cube">
            <a:avLst/>
          </a:prstGeom>
          <a:solidFill>
            <a:srgbClr val="FF00FF">
              <a:alpha val="26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0B530D86-EEF2-4ACD-84C2-F11B0F23B8FD}"/>
              </a:ext>
            </a:extLst>
          </p:cNvPr>
          <p:cNvSpPr/>
          <p:nvPr/>
        </p:nvSpPr>
        <p:spPr>
          <a:xfrm>
            <a:off x="6674203" y="1828800"/>
            <a:ext cx="672391" cy="762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5E7A1E63-7AFD-49E0-B597-CC6DA798A6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9871115"/>
              </p:ext>
            </p:extLst>
          </p:nvPr>
        </p:nvGraphicFramePr>
        <p:xfrm>
          <a:off x="229861" y="5356224"/>
          <a:ext cx="8205787" cy="118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2" name="Equation" r:id="rId5" imgW="2819160" imgH="406080" progId="Equation.DSMT4">
                  <p:embed/>
                </p:oleObj>
              </mc:Choice>
              <mc:Fallback>
                <p:oleObj name="Equation" r:id="rId5" imgW="28191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9861" y="5356224"/>
                        <a:ext cx="8205787" cy="1182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12318B60-13F1-4C1E-990A-9EC69A1386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173562"/>
              </p:ext>
            </p:extLst>
          </p:nvPr>
        </p:nvGraphicFramePr>
        <p:xfrm>
          <a:off x="7391400" y="1774824"/>
          <a:ext cx="748430" cy="663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43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91400" y="1774824"/>
                        <a:ext cx="748430" cy="663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51318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Rectangle 5"/>
          <p:cNvSpPr/>
          <p:nvPr/>
        </p:nvSpPr>
        <p:spPr>
          <a:xfrm>
            <a:off x="1219200" y="1526630"/>
            <a:ext cx="3070334" cy="2728639"/>
          </a:xfrm>
          <a:prstGeom prst="rect">
            <a:avLst/>
          </a:prstGeom>
          <a:solidFill>
            <a:srgbClr val="00B0F0">
              <a:alpha val="5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8512" y="1526629"/>
            <a:ext cx="3046688" cy="2728639"/>
          </a:xfrm>
          <a:prstGeom prst="rect">
            <a:avLst/>
          </a:prstGeom>
          <a:solidFill>
            <a:srgbClr val="FF00F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371600" y="1526629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1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42085" y="15240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Symbol" panose="05050102010706020507" pitchFamily="18" charset="2"/>
              </a:rPr>
              <a:t>e</a:t>
            </a:r>
            <a:r>
              <a:rPr lang="en-US" sz="2400" baseline="-25000" dirty="0">
                <a:latin typeface="+mj-lt"/>
              </a:rPr>
              <a:t>2</a:t>
            </a:r>
            <a:endParaRPr lang="en-US" sz="2400" dirty="0">
              <a:latin typeface="+mj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2700000" flipV="1">
            <a:off x="1981317" y="2149406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06893" y="1904482"/>
            <a:ext cx="514892" cy="835422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2700000" flipV="1">
            <a:off x="1972059" y="3288624"/>
            <a:ext cx="1066800" cy="7279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4832187" y="2946678"/>
            <a:ext cx="806613" cy="136821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708229"/>
              </p:ext>
            </p:extLst>
          </p:nvPr>
        </p:nvGraphicFramePr>
        <p:xfrm>
          <a:off x="7421615" y="1888902"/>
          <a:ext cx="1499701" cy="918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2" name="Equation" r:id="rId3" imgW="1015920" imgH="622080" progId="Equation.DSMT4">
                  <p:embed/>
                </p:oleObj>
              </mc:Choice>
              <mc:Fallback>
                <p:oleObj name="Equation" r:id="rId3" imgW="101592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21615" y="1888902"/>
                        <a:ext cx="1499701" cy="918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053456" y="315072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724398" y="3463565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D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2133600" y="2883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895600" y="2959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2187" y="2949306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2959870"/>
            <a:ext cx="0" cy="1295398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133600" y="1740670"/>
            <a:ext cx="75949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2895600" y="1816870"/>
            <a:ext cx="0" cy="68580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81200" y="19692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1</a:t>
            </a:r>
            <a:endParaRPr lang="en-US" sz="2400" b="1" dirty="0">
              <a:latin typeface="+mj-lt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flipV="1">
            <a:off x="5033198" y="1841418"/>
            <a:ext cx="488587" cy="6567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560090" y="1903172"/>
            <a:ext cx="0" cy="81463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800600" y="2121670"/>
            <a:ext cx="6122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E</a:t>
            </a:r>
            <a:r>
              <a:rPr lang="en-US" sz="2400" b="1" baseline="-25000" dirty="0">
                <a:latin typeface="+mj-lt"/>
              </a:rPr>
              <a:t>2</a:t>
            </a:r>
            <a:endParaRPr lang="en-US" sz="2400" b="1" dirty="0">
              <a:latin typeface="+mj-lt"/>
            </a:endParaRPr>
          </a:p>
        </p:txBody>
      </p:sp>
      <p:graphicFrame>
        <p:nvGraphicFramePr>
          <p:cNvPr id="46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979055"/>
              </p:ext>
            </p:extLst>
          </p:nvPr>
        </p:nvGraphicFramePr>
        <p:xfrm>
          <a:off x="1904999" y="4870507"/>
          <a:ext cx="3616785" cy="14065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4383" name="Equation" r:id="rId5" imgW="2514600" imgH="977760" progId="Equation.DSMT4">
                  <p:embed/>
                </p:oleObj>
              </mc:Choice>
              <mc:Fallback>
                <p:oleObj name="Equation" r:id="rId5" imgW="251460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04999" y="4870507"/>
                        <a:ext cx="3616785" cy="14065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7" name="TextBox 46"/>
          <p:cNvSpPr txBox="1"/>
          <p:nvPr/>
        </p:nvSpPr>
        <p:spPr>
          <a:xfrm>
            <a:off x="762000" y="4391087"/>
            <a:ext cx="46508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 isotropic dielectrics:</a:t>
            </a:r>
          </a:p>
        </p:txBody>
      </p:sp>
    </p:spTree>
    <p:extLst>
      <p:ext uri="{BB962C8B-B14F-4D97-AF65-F5344CB8AC3E}">
        <p14:creationId xmlns:p14="http://schemas.microsoft.com/office/powerpoint/2010/main" val="1395594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example:</a:t>
            </a:r>
          </a:p>
        </p:txBody>
      </p:sp>
      <p:sp>
        <p:nvSpPr>
          <p:cNvPr id="6" name="Oval 5"/>
          <p:cNvSpPr/>
          <p:nvPr/>
        </p:nvSpPr>
        <p:spPr>
          <a:xfrm>
            <a:off x="3048000" y="2362200"/>
            <a:ext cx="2438400" cy="2438400"/>
          </a:xfrm>
          <a:prstGeom prst="ellipse">
            <a:avLst/>
          </a:prstGeom>
          <a:solidFill>
            <a:srgbClr val="DA32AA">
              <a:alpha val="3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3657600" y="2438400"/>
            <a:ext cx="609600" cy="1143000"/>
          </a:xfrm>
          <a:prstGeom prst="straightConnector1">
            <a:avLst/>
          </a:prstGeom>
          <a:ln w="25400">
            <a:solidFill>
              <a:schemeClr val="accent2">
                <a:lumMod val="75000"/>
              </a:schemeClr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581400" y="287274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038600" y="39471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000" y="409956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e</a:t>
            </a:r>
            <a:r>
              <a:rPr lang="en-US" sz="2400" i="1" baseline="-25000" dirty="0">
                <a:latin typeface="Symbol" pitchFamily="18" charset="2"/>
              </a:rPr>
              <a:t>0</a:t>
            </a:r>
            <a:endParaRPr lang="en-US" sz="2400" i="1" dirty="0">
              <a:latin typeface="Symbol" pitchFamily="18" charset="2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457200" y="3581400"/>
            <a:ext cx="78486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305800" y="33528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z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7086600" y="17526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086600" y="19050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7086600" y="20574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7086600" y="22098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7086600" y="2362200"/>
            <a:ext cx="10668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543800" y="24384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4267200" y="2872740"/>
            <a:ext cx="762000" cy="70866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343400" y="2814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72000" y="3124200"/>
            <a:ext cx="457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Symbol" pitchFamily="18" charset="2"/>
              </a:rPr>
              <a:t>q</a:t>
            </a:r>
          </a:p>
        </p:txBody>
      </p:sp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8678027"/>
              </p:ext>
            </p:extLst>
          </p:nvPr>
        </p:nvGraphicFramePr>
        <p:xfrm>
          <a:off x="304800" y="5068887"/>
          <a:ext cx="4211637" cy="1408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61" name="数式" r:id="rId3" imgW="2057400" imgH="685800" progId="Equation.3">
                  <p:embed/>
                </p:oleObj>
              </mc:Choice>
              <mc:Fallback>
                <p:oleObj name="数式" r:id="rId3" imgW="2057400" imgH="685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068887"/>
                        <a:ext cx="4211637" cy="1408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58699"/>
              </p:ext>
            </p:extLst>
          </p:nvPr>
        </p:nvGraphicFramePr>
        <p:xfrm>
          <a:off x="4648200" y="4884737"/>
          <a:ext cx="4289425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362" name="数式" r:id="rId5" imgW="2095200" imgH="812520" progId="Equation.3">
                  <p:embed/>
                </p:oleObj>
              </mc:Choice>
              <mc:Fallback>
                <p:oleObj name="数式" r:id="rId5" imgW="2095200" imgH="81252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884737"/>
                        <a:ext cx="4289425" cy="1668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05917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5526C0-0715-43E8-B84F-D1D338BFA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2CFB5-873C-478C-B5E1-EA7DC599F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835301-C183-4D3D-834B-FD3308836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D554E91A-E294-4999-A469-38C97323FF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9525655"/>
              </p:ext>
            </p:extLst>
          </p:nvPr>
        </p:nvGraphicFramePr>
        <p:xfrm>
          <a:off x="419100" y="762000"/>
          <a:ext cx="7251594" cy="189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Equation" r:id="rId3" imgW="3695400" imgH="965160" progId="Equation.DSMT4">
                  <p:embed/>
                </p:oleObj>
              </mc:Choice>
              <mc:Fallback>
                <p:oleObj name="Equation" r:id="rId3" imgW="3695400" imgH="965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9100" y="762000"/>
                        <a:ext cx="7251594" cy="189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6381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0982390"/>
              </p:ext>
            </p:extLst>
          </p:nvPr>
        </p:nvGraphicFramePr>
        <p:xfrm>
          <a:off x="4621213" y="1214438"/>
          <a:ext cx="4497387" cy="213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5" name="数式" r:id="rId3" imgW="2197080" imgH="1041120" progId="Equation.3">
                  <p:embed/>
                </p:oleObj>
              </mc:Choice>
              <mc:Fallback>
                <p:oleObj name="数式" r:id="rId3" imgW="2197080" imgH="1041120" progId="Equation.3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1213" y="1214438"/>
                        <a:ext cx="4497387" cy="2136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455875"/>
              </p:ext>
            </p:extLst>
          </p:nvPr>
        </p:nvGraphicFramePr>
        <p:xfrm>
          <a:off x="285750" y="1447800"/>
          <a:ext cx="4133850" cy="182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6" name="数式" r:id="rId5" imgW="2019240" imgH="888840" progId="Equation.3">
                  <p:embed/>
                </p:oleObj>
              </mc:Choice>
              <mc:Fallback>
                <p:oleObj name="数式" r:id="rId5" imgW="2019240" imgH="888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1447800"/>
                        <a:ext cx="4133850" cy="182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1362595"/>
              </p:ext>
            </p:extLst>
          </p:nvPr>
        </p:nvGraphicFramePr>
        <p:xfrm>
          <a:off x="862013" y="3733800"/>
          <a:ext cx="6240462" cy="192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67" name="数式" r:id="rId7" imgW="3047760" imgH="939600" progId="Equation.3">
                  <p:embed/>
                </p:oleObj>
              </mc:Choice>
              <mc:Fallback>
                <p:oleObj name="数式" r:id="rId7" imgW="3047760" imgH="939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2013" y="3733800"/>
                        <a:ext cx="6240462" cy="1928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6247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4572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Boundary value problems in the presence of dielectrics – example  --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758506"/>
              </p:ext>
            </p:extLst>
          </p:nvPr>
        </p:nvGraphicFramePr>
        <p:xfrm>
          <a:off x="1524000" y="1288197"/>
          <a:ext cx="4914900" cy="20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5" name="数式" r:id="rId3" imgW="2400120" imgH="990360" progId="Equation.3">
                  <p:embed/>
                </p:oleObj>
              </mc:Choice>
              <mc:Fallback>
                <p:oleObj name="数式" r:id="rId3" imgW="240012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288197"/>
                        <a:ext cx="4914900" cy="20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2235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76600"/>
            <a:ext cx="856488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 rot="10800000">
            <a:off x="1" y="4340666"/>
            <a:ext cx="553998" cy="121283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sz="2400" b="1" i="1" dirty="0">
                <a:latin typeface="Symbol" panose="05050102010706020507" pitchFamily="18" charset="2"/>
              </a:rPr>
              <a:t>F</a:t>
            </a:r>
            <a:r>
              <a:rPr lang="en-US" sz="2400" b="1" i="1" dirty="0"/>
              <a:t>(</a:t>
            </a:r>
            <a:r>
              <a:rPr lang="en-US" sz="2400" b="1" i="1" dirty="0" err="1"/>
              <a:t>r</a:t>
            </a:r>
            <a:r>
              <a:rPr lang="en-US" sz="2400" b="1" i="1" dirty="0" err="1">
                <a:latin typeface="Symbol" panose="05050102010706020507" pitchFamily="18" charset="2"/>
              </a:rPr>
              <a:t>,q</a:t>
            </a:r>
            <a:r>
              <a:rPr lang="en-US" sz="2400" b="1" i="1" dirty="0">
                <a:latin typeface="Symbol" panose="05050102010706020507" pitchFamily="18" charset="2"/>
              </a:rPr>
              <a:t>=0)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flipV="1">
            <a:off x="304800" y="3200400"/>
            <a:ext cx="0" cy="10668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048000" y="601980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r/a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733800" y="6250632"/>
            <a:ext cx="1676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14400" y="4343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e/e</a:t>
            </a:r>
            <a:r>
              <a:rPr lang="en-US" sz="2400" b="1" baseline="-25000" dirty="0">
                <a:latin typeface="Symbol" pitchFamily="18" charset="2"/>
              </a:rPr>
              <a:t>0</a:t>
            </a:r>
            <a:r>
              <a:rPr lang="en-US" sz="2400" b="1" dirty="0">
                <a:latin typeface="Symbol" pitchFamily="18" charset="2"/>
              </a:rPr>
              <a:t>=</a:t>
            </a:r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1524000" y="3581400"/>
            <a:ext cx="762000" cy="1752600"/>
          </a:xfrm>
          <a:prstGeom prst="straightConnector1">
            <a:avLst/>
          </a:prstGeom>
          <a:ln w="254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905000" y="4034135"/>
            <a:ext cx="1143000" cy="1299865"/>
          </a:xfrm>
          <a:prstGeom prst="straightConnector1">
            <a:avLst/>
          </a:prstGeom>
          <a:ln w="254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674620" y="4264967"/>
            <a:ext cx="906780" cy="99283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1143000" y="53340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6"/>
                </a:solidFill>
                <a:latin typeface="+mj-lt"/>
              </a:rPr>
              <a:t>10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699260" y="5253335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B050"/>
                </a:solidFill>
                <a:latin typeface="+mj-lt"/>
              </a:rPr>
              <a:t>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362200" y="52578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494391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7BD2368-94BE-4F63-8990-159B1728C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138637"/>
            <a:ext cx="9144000" cy="5033563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152400" y="4953000"/>
            <a:ext cx="8839200" cy="228600"/>
          </a:xfrm>
          <a:prstGeom prst="roundRect">
            <a:avLst/>
          </a:prstGeom>
          <a:solidFill>
            <a:srgbClr val="DA32AA">
              <a:alpha val="2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03C4F2-9DF6-4FCD-8256-DFBA20E4F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93044D-AFAA-4D59-B446-D9017EFF3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166B79-18C2-4AC0-8380-5FC616F37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EC8E58-606D-46B8-BD24-627A57A01A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443" y="1066800"/>
            <a:ext cx="9144000" cy="352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4704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F4B2C6C-02D7-46B5-BDF4-0411CC8F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D19CD8-2818-4591-8C9F-8414EB65A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795C40-5AF9-4095-BAE8-14F10342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76A7503-4765-4005-9A98-98FC095676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5" y="1595437"/>
            <a:ext cx="8858250" cy="366712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0AC03DB-6A09-41FE-B163-3EBAF7428DA3}"/>
              </a:ext>
            </a:extLst>
          </p:cNvPr>
          <p:cNvSpPr txBox="1"/>
          <p:nvPr/>
        </p:nvSpPr>
        <p:spPr>
          <a:xfrm>
            <a:off x="152400" y="2286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Colloquium tomorrow --</a:t>
            </a:r>
          </a:p>
        </p:txBody>
      </p:sp>
    </p:spTree>
    <p:extLst>
      <p:ext uri="{BB962C8B-B14F-4D97-AF65-F5344CB8AC3E}">
        <p14:creationId xmlns:p14="http://schemas.microsoft.com/office/powerpoint/2010/main" val="255495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C2F378-4C1B-41C9-A964-7B159FFE19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318750-8DF6-448D-B64E-5AD452C0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61448-6A3D-4BB0-97D6-55406C52D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DCD38E5-6EBC-445B-9B2D-6EF81B0547B1}"/>
              </a:ext>
            </a:extLst>
          </p:cNvPr>
          <p:cNvSpPr txBox="1"/>
          <p:nvPr/>
        </p:nvSpPr>
        <p:spPr>
          <a:xfrm>
            <a:off x="228600" y="304800"/>
            <a:ext cx="8382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Your questions –</a:t>
            </a:r>
          </a:p>
          <a:p>
            <a:r>
              <a:rPr lang="en-US" sz="2400" dirty="0">
                <a:latin typeface="+mj-lt"/>
              </a:rPr>
              <a:t>From Tim --  </a:t>
            </a:r>
            <a:r>
              <a:rPr lang="en-US" sz="2400" dirty="0"/>
              <a:t>On slide 5 you call the multipole expansion the "Cartesian expansion".  I see that it is in terms of r which is usually used in spherical coordinates.  Is it normally used just in terms of r? Is it possible to get a divergence of the displacement field D = 0 even when you have polarizations, but the polarization is only due to dipoles?</a:t>
            </a:r>
          </a:p>
          <a:p>
            <a:br>
              <a:rPr lang="en-US" sz="2400" dirty="0"/>
            </a:br>
            <a:r>
              <a:rPr lang="en-US" sz="2400" dirty="0"/>
              <a:t>From Gao -- Could you go over how these solutions come? </a:t>
            </a:r>
            <a:endParaRPr lang="en-US" sz="2400" dirty="0">
              <a:latin typeface="+mj-lt"/>
            </a:endParaRPr>
          </a:p>
        </p:txBody>
      </p:sp>
      <p:sp>
        <p:nvSpPr>
          <p:cNvPr id="6" name="AutoShape 2" descr="截屏2021-02-17 下午7.46.43.png">
            <a:extLst>
              <a:ext uri="{FF2B5EF4-FFF2-40B4-BE49-F238E27FC236}">
                <a16:creationId xmlns:a16="http://schemas.microsoft.com/office/drawing/2014/main" id="{BC0D36C2-A990-4BD9-98C2-41D25CEE39D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267200" y="3962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5ACEAC6-1351-4199-88E0-96B61BC00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3808216"/>
            <a:ext cx="5619750" cy="2457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704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3500" y="114754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Notion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751571"/>
              </p:ext>
            </p:extLst>
          </p:nvPr>
        </p:nvGraphicFramePr>
        <p:xfrm>
          <a:off x="374650" y="539750"/>
          <a:ext cx="8031163" cy="4868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2" name="Equation" r:id="rId3" imgW="4279680" imgH="2590560" progId="Equation.DSMT4">
                  <p:embed/>
                </p:oleObj>
              </mc:Choice>
              <mc:Fallback>
                <p:oleObj name="Equation" r:id="rId3" imgW="4279680" imgH="25905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650" y="539750"/>
                        <a:ext cx="8031163" cy="4868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7C4F2E6-1607-495D-A913-8B731E8B1C0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8399878"/>
              </p:ext>
            </p:extLst>
          </p:nvPr>
        </p:nvGraphicFramePr>
        <p:xfrm>
          <a:off x="908840" y="5409224"/>
          <a:ext cx="7425762" cy="575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3" name="Equation" r:id="rId5" imgW="3276360" imgH="253800" progId="Equation.DSMT4">
                  <p:embed/>
                </p:oleObj>
              </mc:Choice>
              <mc:Fallback>
                <p:oleObj name="Equation" r:id="rId5" imgW="327636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08840" y="5409224"/>
                        <a:ext cx="7425762" cy="575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E8424840-C855-465E-8562-9B724FD35A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4126188"/>
              </p:ext>
            </p:extLst>
          </p:nvPr>
        </p:nvGraphicFramePr>
        <p:xfrm>
          <a:off x="-10885" y="5956728"/>
          <a:ext cx="8926286" cy="535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64" name="Equation" r:id="rId7" imgW="4660560" imgH="279360" progId="Equation.DSMT4">
                  <p:embed/>
                </p:oleObj>
              </mc:Choice>
              <mc:Fallback>
                <p:oleObj name="Equation" r:id="rId7" imgW="46605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-10885" y="5956728"/>
                        <a:ext cx="8926286" cy="535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69781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762786"/>
              </p:ext>
            </p:extLst>
          </p:nvPr>
        </p:nvGraphicFramePr>
        <p:xfrm>
          <a:off x="936625" y="1368425"/>
          <a:ext cx="6888163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52" name="数式" r:id="rId3" imgW="3365280" imgH="2082600" progId="Equation.3">
                  <p:embed/>
                </p:oleObj>
              </mc:Choice>
              <mc:Fallback>
                <p:oleObj name="数式" r:id="rId3" imgW="3365280" imgH="2082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1368425"/>
                        <a:ext cx="6888163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General form of electrostatic potential in terms of </a:t>
            </a:r>
            <a:r>
              <a:rPr lang="en-US" sz="2400" dirty="0" err="1">
                <a:latin typeface="+mj-lt"/>
              </a:rPr>
              <a:t>multipole</a:t>
            </a:r>
            <a:r>
              <a:rPr lang="en-US" sz="2400" dirty="0">
                <a:latin typeface="+mj-lt"/>
              </a:rPr>
              <a:t> moments:</a:t>
            </a:r>
          </a:p>
        </p:txBody>
      </p:sp>
    </p:spTree>
    <p:extLst>
      <p:ext uri="{BB962C8B-B14F-4D97-AF65-F5344CB8AC3E}">
        <p14:creationId xmlns:p14="http://schemas.microsoft.com/office/powerpoint/2010/main" val="3911550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7268452"/>
              </p:ext>
            </p:extLst>
          </p:nvPr>
        </p:nvGraphicFramePr>
        <p:xfrm>
          <a:off x="1103136" y="1041576"/>
          <a:ext cx="5538788" cy="3440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19" name="Equation" r:id="rId3" imgW="2705040" imgH="1676160" progId="Equation.DSMT4">
                  <p:embed/>
                </p:oleObj>
              </mc:Choice>
              <mc:Fallback>
                <p:oleObj name="Equation" r:id="rId3" imgW="2705040" imgH="16761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136" y="1041576"/>
                        <a:ext cx="5538788" cy="3440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Focus on dipolar contributions:</a:t>
            </a:r>
          </a:p>
        </p:txBody>
      </p:sp>
      <p:sp>
        <p:nvSpPr>
          <p:cNvPr id="8" name="Up Arrow 7"/>
          <p:cNvSpPr/>
          <p:nvPr/>
        </p:nvSpPr>
        <p:spPr>
          <a:xfrm>
            <a:off x="3139722" y="4399139"/>
            <a:ext cx="533400" cy="381000"/>
          </a:xfrm>
          <a:prstGeom prst="up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447800" y="5499398"/>
            <a:ext cx="3048000" cy="7490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7582345"/>
              </p:ext>
            </p:extLst>
          </p:nvPr>
        </p:nvGraphicFramePr>
        <p:xfrm>
          <a:off x="3340100" y="2082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20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340100" y="20828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498807"/>
              </p:ext>
            </p:extLst>
          </p:nvPr>
        </p:nvGraphicFramePr>
        <p:xfrm>
          <a:off x="1427956" y="4807214"/>
          <a:ext cx="3392488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21" name="Equation" r:id="rId7" imgW="1612800" imgH="203040" progId="Equation.DSMT4">
                  <p:embed/>
                </p:oleObj>
              </mc:Choice>
              <mc:Fallback>
                <p:oleObj name="Equation" r:id="rId7" imgW="161280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27956" y="4807214"/>
                        <a:ext cx="3392488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Up Arrow 11"/>
          <p:cNvSpPr/>
          <p:nvPr/>
        </p:nvSpPr>
        <p:spPr>
          <a:xfrm>
            <a:off x="5486400" y="4249914"/>
            <a:ext cx="533400" cy="3810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4579025"/>
              </p:ext>
            </p:extLst>
          </p:nvPr>
        </p:nvGraphicFramePr>
        <p:xfrm>
          <a:off x="5025849" y="4797018"/>
          <a:ext cx="3232150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322" name="Equation" r:id="rId9" imgW="1536480" imgH="177480" progId="Equation.DSMT4">
                  <p:embed/>
                </p:oleObj>
              </mc:Choice>
              <mc:Fallback>
                <p:oleObj name="Equation" r:id="rId9" imgW="1536480" imgH="1774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025849" y="4797018"/>
                        <a:ext cx="3232150" cy="4286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C0D5E17-76F4-41CB-A052-B735394E2D71}"/>
              </a:ext>
            </a:extLst>
          </p:cNvPr>
          <p:cNvSpPr txBox="1"/>
          <p:nvPr/>
        </p:nvSpPr>
        <p:spPr>
          <a:xfrm>
            <a:off x="457200" y="5296164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This result was “derived” in Lecture 9.</a:t>
            </a:r>
          </a:p>
        </p:txBody>
      </p:sp>
    </p:spTree>
    <p:extLst>
      <p:ext uri="{BB962C8B-B14F-4D97-AF65-F5344CB8AC3E}">
        <p14:creationId xmlns:p14="http://schemas.microsoft.com/office/powerpoint/2010/main" val="9368846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 rot="19154300">
            <a:off x="1276569" y="2544038"/>
            <a:ext cx="494861" cy="823259"/>
          </a:xfrm>
          <a:prstGeom prst="cloudCallout">
            <a:avLst>
              <a:gd name="adj1" fmla="val -14405"/>
              <a:gd name="adj2" fmla="val 18228"/>
            </a:avLst>
          </a:prstGeom>
          <a:gradFill>
            <a:gsLst>
              <a:gs pos="96000">
                <a:srgbClr val="00B0F0"/>
              </a:gs>
              <a:gs pos="0">
                <a:srgbClr val="DA32AA">
                  <a:alpha val="66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990600" y="2425919"/>
            <a:ext cx="1003081" cy="1003081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02/17/2021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2021 -- Lecture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key argument: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33400" y="1371600"/>
            <a:ext cx="0" cy="205740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533400" y="3406665"/>
            <a:ext cx="2120462" cy="44669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533399" y="3406665"/>
            <a:ext cx="533400" cy="555735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533399" y="2895599"/>
            <a:ext cx="1060232" cy="495278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593631" y="2558584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1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8" name="Straight Arrow Connector 17"/>
          <p:cNvCxnSpPr>
            <a:endCxn id="19" idx="1"/>
          </p:cNvCxnSpPr>
          <p:nvPr/>
        </p:nvCxnSpPr>
        <p:spPr>
          <a:xfrm flipV="1">
            <a:off x="533399" y="1662525"/>
            <a:ext cx="587779" cy="1744140"/>
          </a:xfrm>
          <a:prstGeom prst="straightConnector1">
            <a:avLst/>
          </a:prstGeom>
          <a:ln w="508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121178" y="1431692"/>
            <a:ext cx="558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en-US" sz="2400" b="1" i="1" baseline="-25000" dirty="0">
                <a:solidFill>
                  <a:srgbClr val="FF0000"/>
                </a:solidFill>
                <a:latin typeface="+mj-lt"/>
              </a:rPr>
              <a:t>2</a:t>
            </a:r>
            <a:endParaRPr lang="en-US" sz="2400" b="1" i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Oval 21"/>
          <p:cNvSpPr>
            <a:spLocks noChangeAspect="1"/>
          </p:cNvSpPr>
          <p:nvPr/>
        </p:nvSpPr>
        <p:spPr>
          <a:xfrm>
            <a:off x="624881" y="1320285"/>
            <a:ext cx="933278" cy="933278"/>
          </a:xfrm>
          <a:prstGeom prst="ellipse">
            <a:avLst/>
          </a:prstGeom>
          <a:gradFill flip="none" rotWithShape="1">
            <a:gsLst>
              <a:gs pos="96000">
                <a:schemeClr val="bg1">
                  <a:lumMod val="65000"/>
                  <a:alpha val="0"/>
                </a:schemeClr>
              </a:gs>
              <a:gs pos="0">
                <a:schemeClr val="bg1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081692" y="3764178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x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645178" y="3195935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y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81000" y="838200"/>
            <a:ext cx="3266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z</a:t>
            </a:r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4913186"/>
              </p:ext>
            </p:extLst>
          </p:nvPr>
        </p:nvGraphicFramePr>
        <p:xfrm>
          <a:off x="1904415" y="861973"/>
          <a:ext cx="6086475" cy="146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7" name="Equation" r:id="rId3" imgW="4051080" imgH="977760" progId="Equation.DSMT4">
                  <p:embed/>
                </p:oleObj>
              </mc:Choice>
              <mc:Fallback>
                <p:oleObj name="Equation" r:id="rId3" imgW="4051080" imgH="977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04415" y="861973"/>
                        <a:ext cx="6086475" cy="146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56649"/>
              </p:ext>
            </p:extLst>
          </p:nvPr>
        </p:nvGraphicFramePr>
        <p:xfrm>
          <a:off x="3249613" y="2558584"/>
          <a:ext cx="5437187" cy="204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8" name="Equation" r:id="rId5" imgW="3619440" imgH="1358640" progId="Equation.DSMT4">
                  <p:embed/>
                </p:oleObj>
              </mc:Choice>
              <mc:Fallback>
                <p:oleObj name="Equation" r:id="rId5" imgW="3619440" imgH="1358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249613" y="2558584"/>
                        <a:ext cx="5437187" cy="204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780571"/>
              </p:ext>
            </p:extLst>
          </p:nvPr>
        </p:nvGraphicFramePr>
        <p:xfrm>
          <a:off x="853564" y="4809546"/>
          <a:ext cx="5943600" cy="156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429" name="Equation" r:id="rId7" imgW="4000320" imgH="1054080" progId="Equation.DSMT4">
                  <p:embed/>
                </p:oleObj>
              </mc:Choice>
              <mc:Fallback>
                <p:oleObj name="Equation" r:id="rId7" imgW="4000320" imgH="1054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564" y="4809546"/>
                        <a:ext cx="5943600" cy="1569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6271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13355</TotalTime>
  <Words>432</Words>
  <Application>Microsoft Office PowerPoint</Application>
  <PresentationFormat>On-screen Show (4:3)</PresentationFormat>
  <Paragraphs>115</Paragraphs>
  <Slides>19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Symbol</vt:lpstr>
      <vt:lpstr>Office Theme</vt:lpstr>
      <vt:lpstr>MathType 7.0 Equation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753</cp:revision>
  <cp:lastPrinted>2019-02-03T04:53:02Z</cp:lastPrinted>
  <dcterms:created xsi:type="dcterms:W3CDTF">2012-01-10T18:32:24Z</dcterms:created>
  <dcterms:modified xsi:type="dcterms:W3CDTF">2021-02-17T15:58:11Z</dcterms:modified>
</cp:coreProperties>
</file>