
<file path=[Content_Types].xml><?xml version="1.0" encoding="utf-8"?>
<Types xmlns="http://schemas.openxmlformats.org/package/2006/content-types">
  <Default Extension="bin" ContentType="application/vnd.openxmlformats-officedocument.oleObject"/>
  <Default Extension="jpeg" ContentType="image/jpeg"/>
  <Default Extension="png" ContentType="image/png"/>
  <Default Extension="rels" ContentType="application/vnd.openxmlformats-package.relationships+xml"/>
  <Default Extension="vml" ContentType="application/vnd.openxmlformats-officedocument.vmlDrawing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96" r:id="rId2"/>
    <p:sldId id="354" r:id="rId3"/>
    <p:sldId id="430" r:id="rId4"/>
    <p:sldId id="429" r:id="rId5"/>
    <p:sldId id="431" r:id="rId6"/>
    <p:sldId id="399" r:id="rId7"/>
    <p:sldId id="403" r:id="rId8"/>
    <p:sldId id="407" r:id="rId9"/>
    <p:sldId id="415" r:id="rId10"/>
    <p:sldId id="408" r:id="rId11"/>
    <p:sldId id="409" r:id="rId12"/>
    <p:sldId id="410" r:id="rId13"/>
    <p:sldId id="411" r:id="rId14"/>
    <p:sldId id="432" r:id="rId15"/>
    <p:sldId id="416" r:id="rId16"/>
    <p:sldId id="412" r:id="rId17"/>
    <p:sldId id="433" r:id="rId18"/>
    <p:sldId id="413" r:id="rId19"/>
    <p:sldId id="414" r:id="rId20"/>
  </p:sldIdLst>
  <p:sldSz cx="9144000" cy="6858000" type="screen4x3"/>
  <p:notesSz cx="7315200" cy="96012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FFCC66"/>
    <a:srgbClr val="DA32AA"/>
    <a:srgbClr val="FFCC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06" autoAdjust="0"/>
    <p:restoredTop sz="94660"/>
  </p:normalViewPr>
  <p:slideViewPr>
    <p:cSldViewPr>
      <p:cViewPr varScale="1">
        <p:scale>
          <a:sx n="47" d="100"/>
          <a:sy n="47" d="100"/>
        </p:scale>
        <p:origin x="744" y="5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/Relationships>
</file>

<file path=ppt/drawings/_rels/vmlDrawing10.vml.rels><?xml version="1.0" encoding="UTF-8" standalone="yes"?>
<Relationships xmlns="http://schemas.openxmlformats.org/package/2006/relationships"><Relationship Id="rId2" Type="http://schemas.openxmlformats.org/officeDocument/2006/relationships/image" Target="../media/image26.wmf"/><Relationship Id="rId1" Type="http://schemas.openxmlformats.org/officeDocument/2006/relationships/image" Target="../media/image25.wmf"/></Relationships>
</file>

<file path=ppt/drawings/_rels/vmlDrawing11.vml.rels><?xml version="1.0" encoding="UTF-8" standalone="yes"?>
<Relationships xmlns="http://schemas.openxmlformats.org/package/2006/relationships"><Relationship Id="rId2" Type="http://schemas.openxmlformats.org/officeDocument/2006/relationships/image" Target="../media/image28.wmf"/><Relationship Id="rId1" Type="http://schemas.openxmlformats.org/officeDocument/2006/relationships/image" Target="../media/image27.wmf"/></Relationships>
</file>

<file path=ppt/drawings/_rels/vmlDrawing12.vml.rels><?xml version="1.0" encoding="UTF-8" standalone="yes"?>
<Relationships xmlns="http://schemas.openxmlformats.org/package/2006/relationships"><Relationship Id="rId1" Type="http://schemas.openxmlformats.org/officeDocument/2006/relationships/image" Target="../media/image29.wmf"/></Relationships>
</file>

<file path=ppt/drawings/_rels/vmlDrawing13.vml.rels><?xml version="1.0" encoding="UTF-8" standalone="yes"?>
<Relationships xmlns="http://schemas.openxmlformats.org/package/2006/relationships"><Relationship Id="rId3" Type="http://schemas.openxmlformats.org/officeDocument/2006/relationships/image" Target="../media/image32.wmf"/><Relationship Id="rId2" Type="http://schemas.openxmlformats.org/officeDocument/2006/relationships/image" Target="../media/image31.wmf"/><Relationship Id="rId1" Type="http://schemas.openxmlformats.org/officeDocument/2006/relationships/image" Target="../media/image30.wmf"/></Relationships>
</file>

<file path=ppt/drawings/_rels/vmlDrawing14.vml.rels><?xml version="1.0" encoding="UTF-8" standalone="yes"?>
<Relationships xmlns="http://schemas.openxmlformats.org/package/2006/relationships"><Relationship Id="rId1" Type="http://schemas.openxmlformats.org/officeDocument/2006/relationships/image" Target="../media/image33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8.w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1.wmf"/><Relationship Id="rId2" Type="http://schemas.openxmlformats.org/officeDocument/2006/relationships/image" Target="../media/image10.wmf"/><Relationship Id="rId1" Type="http://schemas.openxmlformats.org/officeDocument/2006/relationships/image" Target="../media/image9.wmf"/><Relationship Id="rId4" Type="http://schemas.openxmlformats.org/officeDocument/2006/relationships/image" Target="../media/image12.w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15.wmf"/><Relationship Id="rId2" Type="http://schemas.openxmlformats.org/officeDocument/2006/relationships/image" Target="../media/image14.wmf"/><Relationship Id="rId1" Type="http://schemas.openxmlformats.org/officeDocument/2006/relationships/image" Target="../media/image13.wmf"/></Relationships>
</file>

<file path=ppt/drawings/_rels/vmlDrawing5.vml.rels><?xml version="1.0" encoding="UTF-8" standalone="yes"?>
<Relationships xmlns="http://schemas.openxmlformats.org/package/2006/relationships"><Relationship Id="rId2" Type="http://schemas.openxmlformats.org/officeDocument/2006/relationships/image" Target="../media/image17.wmf"/><Relationship Id="rId1" Type="http://schemas.openxmlformats.org/officeDocument/2006/relationships/image" Target="../media/image16.wmf"/></Relationships>
</file>

<file path=ppt/drawings/_rels/vmlDrawing6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drawings/_rels/vmlDrawing7.vml.rels><?xml version="1.0" encoding="UTF-8" standalone="yes"?>
<Relationships xmlns="http://schemas.openxmlformats.org/package/2006/relationships"><Relationship Id="rId1" Type="http://schemas.openxmlformats.org/officeDocument/2006/relationships/image" Target="../media/image19.wmf"/></Relationships>
</file>

<file path=ppt/drawings/_rels/vmlDrawing8.vml.rels><?xml version="1.0" encoding="UTF-8" standalone="yes"?>
<Relationships xmlns="http://schemas.openxmlformats.org/package/2006/relationships"><Relationship Id="rId2" Type="http://schemas.openxmlformats.org/officeDocument/2006/relationships/image" Target="../media/image21.wmf"/><Relationship Id="rId1" Type="http://schemas.openxmlformats.org/officeDocument/2006/relationships/image" Target="../media/image20.wmf"/></Relationships>
</file>

<file path=ppt/drawings/_rels/vmlDrawing9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wmf"/><Relationship Id="rId2" Type="http://schemas.openxmlformats.org/officeDocument/2006/relationships/image" Target="../media/image23.wmf"/><Relationship Id="rId1" Type="http://schemas.openxmlformats.org/officeDocument/2006/relationships/image" Target="../media/image22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1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4143375" y="1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/>
          <a:lstStyle>
            <a:lvl1pPr algn="r">
              <a:defRPr sz="1200"/>
            </a:lvl1pPr>
          </a:lstStyle>
          <a:p>
            <a:fld id="{8194727C-8B30-4386-9703-61EF7B04C9A7}" type="datetimeFigureOut">
              <a:rPr lang="en-US" smtClean="0"/>
              <a:t>2/17/2021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1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4143375" y="9120189"/>
            <a:ext cx="3170238" cy="479425"/>
          </a:xfrm>
          <a:prstGeom prst="rect">
            <a:avLst/>
          </a:prstGeom>
        </p:spPr>
        <p:txBody>
          <a:bodyPr vert="horz" lIns="91427" tIns="45714" rIns="91427" bIns="45714" rtlCol="0" anchor="b"/>
          <a:lstStyle>
            <a:lvl1pPr algn="r">
              <a:defRPr sz="1200"/>
            </a:lvl1pPr>
          </a:lstStyle>
          <a:p>
            <a:fld id="{7E357BCF-F272-4C79-9BBA-DF21EFA30F8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76587157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143587" y="0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/>
          <a:lstStyle>
            <a:lvl1pPr algn="r">
              <a:defRPr sz="1300"/>
            </a:lvl1pPr>
          </a:lstStyle>
          <a:p>
            <a:fld id="{AC5D2E9F-93AF-4192-9362-BE5EFDABCE46}" type="datetimeFigureOut">
              <a:rPr lang="en-US" smtClean="0"/>
              <a:t>2/17/2021</a:t>
            </a:fld>
            <a:endParaRPr lang="en-US" dirty="0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257300" y="720725"/>
            <a:ext cx="4800600" cy="36004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6647" tIns="48324" rIns="96647" bIns="48324" rtlCol="0" anchor="ctr"/>
          <a:lstStyle/>
          <a:p>
            <a:endParaRPr lang="en-US" dirty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31520" y="4560570"/>
            <a:ext cx="5852160" cy="4320540"/>
          </a:xfrm>
          <a:prstGeom prst="rect">
            <a:avLst/>
          </a:prstGeom>
        </p:spPr>
        <p:txBody>
          <a:bodyPr vert="horz" lIns="96647" tIns="48324" rIns="96647" bIns="48324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l">
              <a:defRPr sz="1300"/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143587" y="9119474"/>
            <a:ext cx="3169920" cy="480060"/>
          </a:xfrm>
          <a:prstGeom prst="rect">
            <a:avLst/>
          </a:prstGeom>
        </p:spPr>
        <p:txBody>
          <a:bodyPr vert="horz" lIns="96647" tIns="48324" rIns="96647" bIns="48324" rtlCol="0" anchor="b"/>
          <a:lstStyle>
            <a:lvl1pPr algn="r">
              <a:defRPr sz="1300"/>
            </a:lvl1pPr>
          </a:lstStyle>
          <a:p>
            <a:fld id="{615B37F0-B5B5-4873-843A-F6B8A32A0D0F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7216094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1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1428413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615B37F0-B5B5-4873-843A-F6B8A32A0D0F}" type="slidenum">
              <a:rPr lang="en-US" smtClean="0"/>
              <a:t>2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02573830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225421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015515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428876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328557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2038373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27361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3692254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6891639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9586557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2250246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024472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E368B07-CEBF-4C80-90AF-53B34FA04CF3}" type="slidenum">
              <a:rPr lang="en-US" smtClean="0"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0017271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hdr="0"/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2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5.vml"/><Relationship Id="rId6" Type="http://schemas.openxmlformats.org/officeDocument/2006/relationships/image" Target="../media/image17.wmf"/><Relationship Id="rId5" Type="http://schemas.openxmlformats.org/officeDocument/2006/relationships/oleObject" Target="../embeddings/oleObject13.bin"/><Relationship Id="rId4" Type="http://schemas.openxmlformats.org/officeDocument/2006/relationships/image" Target="../media/image16.wmf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6.vml"/><Relationship Id="rId4" Type="http://schemas.openxmlformats.org/officeDocument/2006/relationships/image" Target="../media/image18.wmf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7.vml"/><Relationship Id="rId4" Type="http://schemas.openxmlformats.org/officeDocument/2006/relationships/image" Target="../media/image19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6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8.vml"/><Relationship Id="rId6" Type="http://schemas.openxmlformats.org/officeDocument/2006/relationships/image" Target="../media/image21.wmf"/><Relationship Id="rId5" Type="http://schemas.openxmlformats.org/officeDocument/2006/relationships/oleObject" Target="../embeddings/oleObject17.bin"/><Relationship Id="rId4" Type="http://schemas.openxmlformats.org/officeDocument/2006/relationships/image" Target="../media/image20.w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wmf"/><Relationship Id="rId3" Type="http://schemas.openxmlformats.org/officeDocument/2006/relationships/oleObject" Target="../embeddings/oleObject18.bin"/><Relationship Id="rId7" Type="http://schemas.openxmlformats.org/officeDocument/2006/relationships/oleObject" Target="../embeddings/oleObject20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9.vml"/><Relationship Id="rId6" Type="http://schemas.openxmlformats.org/officeDocument/2006/relationships/image" Target="../media/image23.wmf"/><Relationship Id="rId5" Type="http://schemas.openxmlformats.org/officeDocument/2006/relationships/oleObject" Target="../embeddings/oleObject19.bin"/><Relationship Id="rId4" Type="http://schemas.openxmlformats.org/officeDocument/2006/relationships/image" Target="../media/image22.wmf"/></Relationships>
</file>

<file path=ppt/slides/_rels/slide15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0.vml"/><Relationship Id="rId6" Type="http://schemas.openxmlformats.org/officeDocument/2006/relationships/image" Target="../media/image26.wmf"/><Relationship Id="rId5" Type="http://schemas.openxmlformats.org/officeDocument/2006/relationships/oleObject" Target="../embeddings/oleObject22.bin"/><Relationship Id="rId4" Type="http://schemas.openxmlformats.org/officeDocument/2006/relationships/image" Target="../media/image25.wmf"/></Relationships>
</file>

<file path=ppt/slides/_rels/slide1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1.vml"/><Relationship Id="rId6" Type="http://schemas.openxmlformats.org/officeDocument/2006/relationships/image" Target="../media/image28.wmf"/><Relationship Id="rId5" Type="http://schemas.openxmlformats.org/officeDocument/2006/relationships/oleObject" Target="../embeddings/oleObject24.bin"/><Relationship Id="rId4" Type="http://schemas.openxmlformats.org/officeDocument/2006/relationships/image" Target="../media/image27.wmf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5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2.vml"/><Relationship Id="rId4" Type="http://schemas.openxmlformats.org/officeDocument/2006/relationships/image" Target="../media/image29.wm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image" Target="../media/image32.wmf"/><Relationship Id="rId3" Type="http://schemas.openxmlformats.org/officeDocument/2006/relationships/oleObject" Target="../embeddings/oleObject26.bin"/><Relationship Id="rId7" Type="http://schemas.openxmlformats.org/officeDocument/2006/relationships/oleObject" Target="../embeddings/oleObject28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3.vml"/><Relationship Id="rId6" Type="http://schemas.openxmlformats.org/officeDocument/2006/relationships/image" Target="../media/image31.wmf"/><Relationship Id="rId5" Type="http://schemas.openxmlformats.org/officeDocument/2006/relationships/oleObject" Target="../embeddings/oleObject27.bin"/><Relationship Id="rId4" Type="http://schemas.openxmlformats.org/officeDocument/2006/relationships/image" Target="../media/image30.w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4.vml"/><Relationship Id="rId5" Type="http://schemas.openxmlformats.org/officeDocument/2006/relationships/image" Target="../media/image34.png"/><Relationship Id="rId4" Type="http://schemas.openxmlformats.org/officeDocument/2006/relationships/image" Target="../media/image33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4" Type="http://schemas.openxmlformats.org/officeDocument/2006/relationships/image" Target="../media/image5.wm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4" Type="http://schemas.openxmlformats.org/officeDocument/2006/relationships/image" Target="../media/image8.wmf"/></Relationships>
</file>

<file path=ppt/slides/_rels/slide8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5" Type="http://schemas.openxmlformats.org/officeDocument/2006/relationships/oleObject" Target="../embeddings/oleObject6.bin"/><Relationship Id="rId10" Type="http://schemas.openxmlformats.org/officeDocument/2006/relationships/image" Target="../media/image12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15.wmf"/><Relationship Id="rId3" Type="http://schemas.openxmlformats.org/officeDocument/2006/relationships/oleObject" Target="../embeddings/oleObject9.bin"/><Relationship Id="rId7" Type="http://schemas.openxmlformats.org/officeDocument/2006/relationships/oleObject" Target="../embeddings/oleObject1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4.vml"/><Relationship Id="rId6" Type="http://schemas.openxmlformats.org/officeDocument/2006/relationships/image" Target="../media/image14.wmf"/><Relationship Id="rId5" Type="http://schemas.openxmlformats.org/officeDocument/2006/relationships/oleObject" Target="../embeddings/oleObject10.bin"/><Relationship Id="rId4" Type="http://schemas.openxmlformats.org/officeDocument/2006/relationships/image" Target="../media/image13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457200" y="152400"/>
            <a:ext cx="8229600" cy="6247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/>
              <a:t>PHY 712 Electrodynamics</a:t>
            </a:r>
          </a:p>
          <a:p>
            <a:pPr algn="ctr"/>
            <a:r>
              <a:rPr lang="en-US" sz="3200" b="1" dirty="0"/>
              <a:t>10-10:50 AM  MWF  Online</a:t>
            </a:r>
          </a:p>
          <a:p>
            <a:pPr algn="ctr"/>
            <a:endParaRPr lang="en-US" sz="3200" b="1" dirty="0"/>
          </a:p>
          <a:p>
            <a:pPr algn="ctr"/>
            <a:r>
              <a:rPr lang="en-US" sz="3200" b="1" dirty="0"/>
              <a:t>Class discussion for Lecture 10:</a:t>
            </a:r>
            <a:endParaRPr lang="en-US" sz="3200" b="1" dirty="0">
              <a:solidFill>
                <a:schemeClr val="folHlink"/>
              </a:solidFill>
            </a:endParaRPr>
          </a:p>
          <a:p>
            <a:pPr marL="457200" lvl="2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Continue reading Chapter 4</a:t>
            </a:r>
          </a:p>
          <a:p>
            <a:pPr marL="914400" lvl="3">
              <a:spcBef>
                <a:spcPct val="50000"/>
              </a:spcBef>
            </a:pPr>
            <a:r>
              <a:rPr lang="en-US" sz="3200" b="1" dirty="0">
                <a:solidFill>
                  <a:schemeClr val="folHlink"/>
                </a:solidFill>
              </a:rPr>
              <a:t>Dipolar fields and dielectrics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field due to a dipole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polarization  P</a:t>
            </a:r>
          </a:p>
          <a:p>
            <a:pPr marL="1885950" lvl="4" indent="-514350">
              <a:spcBef>
                <a:spcPct val="50000"/>
              </a:spcBef>
              <a:buFont typeface="+mj-lt"/>
              <a:buAutoNum type="alphaUcPeriod"/>
            </a:pPr>
            <a:r>
              <a:rPr lang="en-US" sz="3200" b="1" dirty="0">
                <a:solidFill>
                  <a:schemeClr val="folHlink"/>
                </a:solidFill>
              </a:rPr>
              <a:t>Electric displacement  D and dielectric functions</a:t>
            </a:r>
          </a:p>
        </p:txBody>
      </p:sp>
    </p:spTree>
    <p:extLst>
      <p:ext uri="{BB962C8B-B14F-4D97-AF65-F5344CB8AC3E}">
        <p14:creationId xmlns:p14="http://schemas.microsoft.com/office/powerpoint/2010/main" val="3799874096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10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298979" y="339308"/>
            <a:ext cx="777240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Now consider a complicated distribution of charges --</a:t>
            </a:r>
          </a:p>
          <a:p>
            <a:endParaRPr lang="en-US" sz="2400" dirty="0">
              <a:latin typeface="+mj-lt"/>
            </a:endParaRPr>
          </a:p>
          <a:p>
            <a:r>
              <a:rPr lang="en-US" sz="2400" dirty="0">
                <a:latin typeface="+mj-lt"/>
              </a:rPr>
              <a:t>Coarse grain representation of macroscopic distribution of dipoles: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55627230"/>
              </p:ext>
            </p:extLst>
          </p:nvPr>
        </p:nvGraphicFramePr>
        <p:xfrm>
          <a:off x="798336" y="2178843"/>
          <a:ext cx="6938963" cy="25003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76" name="Equation" r:id="rId3" imgW="3390840" imgH="1218960" progId="Equation.DSMT4">
                  <p:embed/>
                </p:oleObj>
              </mc:Choice>
              <mc:Fallback>
                <p:oleObj name="Equation" r:id="rId3" imgW="3390840" imgH="12189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98336" y="2178843"/>
                        <a:ext cx="6938963" cy="25003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80337080"/>
              </p:ext>
            </p:extLst>
          </p:nvPr>
        </p:nvGraphicFramePr>
        <p:xfrm>
          <a:off x="767292" y="4602162"/>
          <a:ext cx="6835775" cy="1849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277" name="Equation" r:id="rId5" imgW="3340080" imgH="901440" progId="Equation.DSMT4">
                  <p:embed/>
                </p:oleObj>
              </mc:Choice>
              <mc:Fallback>
                <p:oleObj name="Equation" r:id="rId5" imgW="3340080" imgH="90144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67292" y="4602162"/>
                        <a:ext cx="6835775" cy="18494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726166806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11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11228119"/>
              </p:ext>
            </p:extLst>
          </p:nvPr>
        </p:nvGraphicFramePr>
        <p:xfrm>
          <a:off x="129320" y="1313352"/>
          <a:ext cx="9043988" cy="4976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7201" name="Equation" r:id="rId3" imgW="4419360" imgH="2425680" progId="Equation.DSMT4">
                  <p:embed/>
                </p:oleObj>
              </mc:Choice>
              <mc:Fallback>
                <p:oleObj name="Equation" r:id="rId3" imgW="4419360" imgH="242568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29320" y="1313352"/>
                        <a:ext cx="9043988" cy="4976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4101920684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12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1921122"/>
              </p:ext>
            </p:extLst>
          </p:nvPr>
        </p:nvGraphicFramePr>
        <p:xfrm>
          <a:off x="512763" y="1573213"/>
          <a:ext cx="7845425" cy="45593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8224" name="Equation" r:id="rId3" imgW="3835080" imgH="2222280" progId="Equation.DSMT4">
                  <p:embed/>
                </p:oleObj>
              </mc:Choice>
              <mc:Fallback>
                <p:oleObj name="Equation" r:id="rId3" imgW="3835080" imgH="22222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12763" y="1573213"/>
                        <a:ext cx="7845425" cy="45593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</p:spTree>
    <p:extLst>
      <p:ext uri="{BB962C8B-B14F-4D97-AF65-F5344CB8AC3E}">
        <p14:creationId xmlns:p14="http://schemas.microsoft.com/office/powerpoint/2010/main" val="114588692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13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810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Coarse grain representation of macroscopic distribution of dipoles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1333258"/>
              </p:ext>
            </p:extLst>
          </p:nvPr>
        </p:nvGraphicFramePr>
        <p:xfrm>
          <a:off x="163513" y="1250950"/>
          <a:ext cx="8807450" cy="242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8" name="Equation" r:id="rId3" imgW="4305240" imgH="1180800" progId="Equation.DSMT4">
                  <p:embed/>
                </p:oleObj>
              </mc:Choice>
              <mc:Fallback>
                <p:oleObj name="Equation" r:id="rId3" imgW="4305240" imgH="11808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63513" y="1250950"/>
                        <a:ext cx="8807450" cy="242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/>
          <p:cNvSpPr txBox="1"/>
          <p:nvPr/>
        </p:nvSpPr>
        <p:spPr>
          <a:xfrm>
            <a:off x="685800" y="4038600"/>
            <a:ext cx="7772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dielectric materials</a:t>
            </a:r>
          </a:p>
        </p:txBody>
      </p:sp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14565779"/>
              </p:ext>
            </p:extLst>
          </p:nvPr>
        </p:nvGraphicFramePr>
        <p:xfrm>
          <a:off x="381000" y="4572000"/>
          <a:ext cx="8602663" cy="18272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9349" name="数式" r:id="rId5" imgW="4203360" imgH="888840" progId="Equation.3">
                  <p:embed/>
                </p:oleObj>
              </mc:Choice>
              <mc:Fallback>
                <p:oleObj name="数式" r:id="rId5" imgW="420336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81000" y="4572000"/>
                        <a:ext cx="8602663" cy="1827212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61406818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ED23E2DB-A122-4FD3-B72A-1B2523CC157B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A7AA2ADF-CDA6-495B-A6CB-9D03CE9C443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251EC72-D5A1-4001-BE45-40B35E58373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14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9D9D161-42DD-454A-9B34-233070D21083}"/>
              </a:ext>
            </a:extLst>
          </p:cNvPr>
          <p:cNvSpPr txBox="1"/>
          <p:nvPr/>
        </p:nvSpPr>
        <p:spPr>
          <a:xfrm>
            <a:off x="457200" y="199538"/>
            <a:ext cx="8305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Some details  --</a:t>
            </a:r>
          </a:p>
        </p:txBody>
      </p:sp>
      <p:sp>
        <p:nvSpPr>
          <p:cNvPr id="7" name="Cube 6">
            <a:extLst>
              <a:ext uri="{FF2B5EF4-FFF2-40B4-BE49-F238E27FC236}">
                <a16:creationId xmlns:a16="http://schemas.microsoft.com/office/drawing/2014/main" id="{11ED6AAE-5DCB-4513-85D7-5ECE37557190}"/>
              </a:ext>
            </a:extLst>
          </p:cNvPr>
          <p:cNvSpPr/>
          <p:nvPr/>
        </p:nvSpPr>
        <p:spPr>
          <a:xfrm>
            <a:off x="838200" y="1143000"/>
            <a:ext cx="1828800" cy="1981200"/>
          </a:xfrm>
          <a:prstGeom prst="cube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Cube 7">
            <a:extLst>
              <a:ext uri="{FF2B5EF4-FFF2-40B4-BE49-F238E27FC236}">
                <a16:creationId xmlns:a16="http://schemas.microsoft.com/office/drawing/2014/main" id="{1F703E73-B967-4845-A369-8E2C6688900C}"/>
              </a:ext>
            </a:extLst>
          </p:cNvPr>
          <p:cNvSpPr/>
          <p:nvPr/>
        </p:nvSpPr>
        <p:spPr>
          <a:xfrm>
            <a:off x="2209800" y="1143000"/>
            <a:ext cx="1828800" cy="1981200"/>
          </a:xfrm>
          <a:prstGeom prst="cube">
            <a:avLst/>
          </a:prstGeom>
          <a:solidFill>
            <a:srgbClr val="FF00FF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9" name="Object 8">
            <a:extLst>
              <a:ext uri="{FF2B5EF4-FFF2-40B4-BE49-F238E27FC236}">
                <a16:creationId xmlns:a16="http://schemas.microsoft.com/office/drawing/2014/main" id="{69D24417-74CF-48AB-B0CB-1708FD6EA8F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77019551"/>
              </p:ext>
            </p:extLst>
          </p:nvPr>
        </p:nvGraphicFramePr>
        <p:xfrm>
          <a:off x="235304" y="3414031"/>
          <a:ext cx="6615991" cy="11557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1" name="Equation" r:id="rId3" imgW="2628720" imgH="457200" progId="Equation.DSMT4">
                  <p:embed/>
                </p:oleObj>
              </mc:Choice>
              <mc:Fallback>
                <p:oleObj name="Equation" r:id="rId3" imgW="2628720" imgH="457200" progId="Equation.DSMT4">
                  <p:embed/>
                  <p:pic>
                    <p:nvPicPr>
                      <p:cNvPr id="8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35304" y="3414031"/>
                        <a:ext cx="6615991" cy="11557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TextBox 9">
            <a:extLst>
              <a:ext uri="{FF2B5EF4-FFF2-40B4-BE49-F238E27FC236}">
                <a16:creationId xmlns:a16="http://schemas.microsoft.com/office/drawing/2014/main" id="{0D60B443-0774-4F6B-A36B-CADDB4D73B4E}"/>
              </a:ext>
            </a:extLst>
          </p:cNvPr>
          <p:cNvSpPr txBox="1"/>
          <p:nvPr/>
        </p:nvSpPr>
        <p:spPr>
          <a:xfrm>
            <a:off x="235304" y="4613185"/>
            <a:ext cx="8908696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Under electrostatic conditions, these equations are true everywhere, including at the boundary between two materials.  </a:t>
            </a:r>
          </a:p>
        </p:txBody>
      </p:sp>
      <p:sp>
        <p:nvSpPr>
          <p:cNvPr id="11" name="Cube 10">
            <a:extLst>
              <a:ext uri="{FF2B5EF4-FFF2-40B4-BE49-F238E27FC236}">
                <a16:creationId xmlns:a16="http://schemas.microsoft.com/office/drawing/2014/main" id="{529416B4-B6BB-4E08-B8FE-3CC439A54F40}"/>
              </a:ext>
            </a:extLst>
          </p:cNvPr>
          <p:cNvSpPr>
            <a:spLocks noChangeAspect="1"/>
          </p:cNvSpPr>
          <p:nvPr/>
        </p:nvSpPr>
        <p:spPr>
          <a:xfrm>
            <a:off x="6019800" y="767442"/>
            <a:ext cx="793395" cy="2971800"/>
          </a:xfrm>
          <a:prstGeom prst="cube">
            <a:avLst/>
          </a:prstGeom>
          <a:solidFill>
            <a:srgbClr val="FFCC66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Cube 11">
            <a:extLst>
              <a:ext uri="{FF2B5EF4-FFF2-40B4-BE49-F238E27FC236}">
                <a16:creationId xmlns:a16="http://schemas.microsoft.com/office/drawing/2014/main" id="{CAE9D667-33A4-4AEF-89A9-46D73618F8FF}"/>
              </a:ext>
            </a:extLst>
          </p:cNvPr>
          <p:cNvSpPr>
            <a:spLocks noChangeAspect="1"/>
          </p:cNvSpPr>
          <p:nvPr/>
        </p:nvSpPr>
        <p:spPr>
          <a:xfrm>
            <a:off x="6553200" y="762000"/>
            <a:ext cx="609600" cy="2971800"/>
          </a:xfrm>
          <a:prstGeom prst="cube">
            <a:avLst/>
          </a:prstGeom>
          <a:solidFill>
            <a:srgbClr val="FF00FF">
              <a:alpha val="26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Arrow: Right 12">
            <a:extLst>
              <a:ext uri="{FF2B5EF4-FFF2-40B4-BE49-F238E27FC236}">
                <a16:creationId xmlns:a16="http://schemas.microsoft.com/office/drawing/2014/main" id="{0B530D86-EEF2-4ACD-84C2-F11B0F23B8FD}"/>
              </a:ext>
            </a:extLst>
          </p:cNvPr>
          <p:cNvSpPr/>
          <p:nvPr/>
        </p:nvSpPr>
        <p:spPr>
          <a:xfrm>
            <a:off x="6674203" y="1828800"/>
            <a:ext cx="672391" cy="762000"/>
          </a:xfrm>
          <a:prstGeom prst="rightArrow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4" name="Object 13">
            <a:extLst>
              <a:ext uri="{FF2B5EF4-FFF2-40B4-BE49-F238E27FC236}">
                <a16:creationId xmlns:a16="http://schemas.microsoft.com/office/drawing/2014/main" id="{5E7A1E63-7AFD-49E0-B597-CC6DA798A6B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39871115"/>
              </p:ext>
            </p:extLst>
          </p:nvPr>
        </p:nvGraphicFramePr>
        <p:xfrm>
          <a:off x="229861" y="5356224"/>
          <a:ext cx="8205787" cy="1182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2" name="Equation" r:id="rId5" imgW="2819160" imgH="406080" progId="Equation.DSMT4">
                  <p:embed/>
                </p:oleObj>
              </mc:Choice>
              <mc:Fallback>
                <p:oleObj name="Equation" r:id="rId5" imgW="2819160" imgH="406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29861" y="5356224"/>
                        <a:ext cx="8205787" cy="1182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Object 14">
            <a:extLst>
              <a:ext uri="{FF2B5EF4-FFF2-40B4-BE49-F238E27FC236}">
                <a16:creationId xmlns:a16="http://schemas.microsoft.com/office/drawing/2014/main" id="{12318B60-13F1-4C1E-990A-9EC69A1386E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70173562"/>
              </p:ext>
            </p:extLst>
          </p:nvPr>
        </p:nvGraphicFramePr>
        <p:xfrm>
          <a:off x="7391400" y="1774824"/>
          <a:ext cx="748430" cy="66357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6343" name="Equation" r:id="rId7" imgW="126720" imgH="177480" progId="Equation.DSMT4">
                  <p:embed/>
                </p:oleObj>
              </mc:Choice>
              <mc:Fallback>
                <p:oleObj name="Equation" r:id="rId7" imgW="126720" imgH="1774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7391400" y="1774824"/>
                        <a:ext cx="748430" cy="66357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135131865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15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Rectangle 5"/>
          <p:cNvSpPr/>
          <p:nvPr/>
        </p:nvSpPr>
        <p:spPr>
          <a:xfrm>
            <a:off x="1219200" y="1526630"/>
            <a:ext cx="3070334" cy="2728639"/>
          </a:xfrm>
          <a:prstGeom prst="rect">
            <a:avLst/>
          </a:prstGeom>
          <a:solidFill>
            <a:srgbClr val="00B0F0">
              <a:alpha val="55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Rectangle 6"/>
          <p:cNvSpPr/>
          <p:nvPr/>
        </p:nvSpPr>
        <p:spPr>
          <a:xfrm>
            <a:off x="4268512" y="1526629"/>
            <a:ext cx="3046688" cy="2728639"/>
          </a:xfrm>
          <a:prstGeom prst="rect">
            <a:avLst/>
          </a:prstGeom>
          <a:solidFill>
            <a:srgbClr val="FF00FF">
              <a:alpha val="30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TextBox 7"/>
          <p:cNvSpPr txBox="1"/>
          <p:nvPr/>
        </p:nvSpPr>
        <p:spPr>
          <a:xfrm>
            <a:off x="1371600" y="1526629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1</a:t>
            </a:r>
            <a:endParaRPr lang="en-US" sz="2400" dirty="0">
              <a:latin typeface="+mj-lt"/>
            </a:endParaRPr>
          </a:p>
        </p:txBody>
      </p:sp>
      <p:sp>
        <p:nvSpPr>
          <p:cNvPr id="9" name="TextBox 8"/>
          <p:cNvSpPr txBox="1"/>
          <p:nvPr/>
        </p:nvSpPr>
        <p:spPr>
          <a:xfrm>
            <a:off x="4342085" y="1524000"/>
            <a:ext cx="7620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Symbol" panose="05050102010706020507" pitchFamily="18" charset="2"/>
              </a:rPr>
              <a:t>e</a:t>
            </a:r>
            <a:r>
              <a:rPr lang="en-US" sz="2400" baseline="-25000" dirty="0">
                <a:latin typeface="+mj-lt"/>
              </a:rPr>
              <a:t>2</a:t>
            </a:r>
            <a:endParaRPr lang="en-US" sz="2400" dirty="0">
              <a:latin typeface="+mj-lt"/>
            </a:endParaRPr>
          </a:p>
        </p:txBody>
      </p:sp>
      <p:cxnSp>
        <p:nvCxnSpPr>
          <p:cNvPr id="11" name="Straight Arrow Connector 10"/>
          <p:cNvCxnSpPr/>
          <p:nvPr/>
        </p:nvCxnSpPr>
        <p:spPr>
          <a:xfrm rot="2700000" flipV="1">
            <a:off x="1981317" y="2149406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>
            <a:off x="5006893" y="1904482"/>
            <a:ext cx="514892" cy="835422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rot="2700000" flipV="1">
            <a:off x="1972059" y="3288624"/>
            <a:ext cx="1066800" cy="7279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4832187" y="2946678"/>
            <a:ext cx="806613" cy="1368210"/>
          </a:xfrm>
          <a:prstGeom prst="straightConnector1">
            <a:avLst/>
          </a:prstGeom>
          <a:ln w="762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22" name="Object 2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526708229"/>
              </p:ext>
            </p:extLst>
          </p:nvPr>
        </p:nvGraphicFramePr>
        <p:xfrm>
          <a:off x="7421615" y="1888902"/>
          <a:ext cx="1499701" cy="91856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2" name="Equation" r:id="rId3" imgW="1015920" imgH="622080" progId="Equation.DSMT4">
                  <p:embed/>
                </p:oleObj>
              </mc:Choice>
              <mc:Fallback>
                <p:oleObj name="Equation" r:id="rId3" imgW="1015920" imgH="62208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7421615" y="1888902"/>
                        <a:ext cx="1499701" cy="91856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3" name="TextBox 22"/>
          <p:cNvSpPr txBox="1"/>
          <p:nvPr/>
        </p:nvSpPr>
        <p:spPr>
          <a:xfrm>
            <a:off x="2053456" y="315072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sp>
        <p:nvSpPr>
          <p:cNvPr id="24" name="TextBox 23"/>
          <p:cNvSpPr txBox="1"/>
          <p:nvPr/>
        </p:nvSpPr>
        <p:spPr>
          <a:xfrm>
            <a:off x="4724398" y="3463565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D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cxnSp>
        <p:nvCxnSpPr>
          <p:cNvPr id="26" name="Straight Connector 25"/>
          <p:cNvCxnSpPr/>
          <p:nvPr/>
        </p:nvCxnSpPr>
        <p:spPr>
          <a:xfrm>
            <a:off x="2133600" y="2883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2895600" y="2959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1" name="Straight Connector 30"/>
          <p:cNvCxnSpPr/>
          <p:nvPr/>
        </p:nvCxnSpPr>
        <p:spPr>
          <a:xfrm>
            <a:off x="4832187" y="2949306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2" name="Straight Connector 31"/>
          <p:cNvCxnSpPr/>
          <p:nvPr/>
        </p:nvCxnSpPr>
        <p:spPr>
          <a:xfrm>
            <a:off x="5638800" y="2959870"/>
            <a:ext cx="0" cy="1295398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4" name="Straight Connector 33"/>
          <p:cNvCxnSpPr/>
          <p:nvPr/>
        </p:nvCxnSpPr>
        <p:spPr>
          <a:xfrm>
            <a:off x="2133600" y="1740670"/>
            <a:ext cx="759490" cy="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Straight Connector 34"/>
          <p:cNvCxnSpPr/>
          <p:nvPr/>
        </p:nvCxnSpPr>
        <p:spPr>
          <a:xfrm>
            <a:off x="2895600" y="1816870"/>
            <a:ext cx="0" cy="685800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6" name="TextBox 35"/>
          <p:cNvSpPr txBox="1"/>
          <p:nvPr/>
        </p:nvSpPr>
        <p:spPr>
          <a:xfrm>
            <a:off x="1981200" y="19692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1</a:t>
            </a:r>
            <a:endParaRPr lang="en-US" sz="2400" b="1" dirty="0">
              <a:latin typeface="+mj-lt"/>
            </a:endParaRPr>
          </a:p>
        </p:txBody>
      </p:sp>
      <p:cxnSp>
        <p:nvCxnSpPr>
          <p:cNvPr id="37" name="Straight Connector 36"/>
          <p:cNvCxnSpPr/>
          <p:nvPr/>
        </p:nvCxnSpPr>
        <p:spPr>
          <a:xfrm flipV="1">
            <a:off x="5033198" y="1841418"/>
            <a:ext cx="488587" cy="6567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8" name="Straight Connector 37"/>
          <p:cNvCxnSpPr/>
          <p:nvPr/>
        </p:nvCxnSpPr>
        <p:spPr>
          <a:xfrm>
            <a:off x="5560090" y="1903172"/>
            <a:ext cx="0" cy="814634"/>
          </a:xfrm>
          <a:prstGeom prst="line">
            <a:avLst/>
          </a:prstGeom>
          <a:ln w="25400">
            <a:solidFill>
              <a:schemeClr val="tx1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45" name="TextBox 44"/>
          <p:cNvSpPr txBox="1"/>
          <p:nvPr/>
        </p:nvSpPr>
        <p:spPr>
          <a:xfrm>
            <a:off x="4800600" y="2121670"/>
            <a:ext cx="6122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E</a:t>
            </a:r>
            <a:r>
              <a:rPr lang="en-US" sz="2400" b="1" baseline="-25000" dirty="0">
                <a:latin typeface="+mj-lt"/>
              </a:rPr>
              <a:t>2</a:t>
            </a:r>
            <a:endParaRPr lang="en-US" sz="2400" b="1" dirty="0">
              <a:latin typeface="+mj-lt"/>
            </a:endParaRPr>
          </a:p>
        </p:txBody>
      </p:sp>
      <p:graphicFrame>
        <p:nvGraphicFramePr>
          <p:cNvPr id="46" name="Object 4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95979055"/>
              </p:ext>
            </p:extLst>
          </p:nvPr>
        </p:nvGraphicFramePr>
        <p:xfrm>
          <a:off x="1904999" y="4870507"/>
          <a:ext cx="3616785" cy="140652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4383" name="Equation" r:id="rId5" imgW="2514600" imgH="977760" progId="Equation.DSMT4">
                  <p:embed/>
                </p:oleObj>
              </mc:Choice>
              <mc:Fallback>
                <p:oleObj name="Equation" r:id="rId5" imgW="251460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904999" y="4870507"/>
                        <a:ext cx="3616785" cy="140652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47" name="TextBox 46"/>
          <p:cNvSpPr txBox="1"/>
          <p:nvPr/>
        </p:nvSpPr>
        <p:spPr>
          <a:xfrm>
            <a:off x="762000" y="4391087"/>
            <a:ext cx="465083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For isotropic dielectrics:</a:t>
            </a:r>
          </a:p>
        </p:txBody>
      </p:sp>
    </p:spTree>
    <p:extLst>
      <p:ext uri="{BB962C8B-B14F-4D97-AF65-F5344CB8AC3E}">
        <p14:creationId xmlns:p14="http://schemas.microsoft.com/office/powerpoint/2010/main" val="1395594027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example:</a:t>
            </a:r>
          </a:p>
        </p:txBody>
      </p:sp>
      <p:sp>
        <p:nvSpPr>
          <p:cNvPr id="6" name="Oval 5"/>
          <p:cNvSpPr/>
          <p:nvPr/>
        </p:nvSpPr>
        <p:spPr>
          <a:xfrm>
            <a:off x="3048000" y="2362200"/>
            <a:ext cx="2438400" cy="2438400"/>
          </a:xfrm>
          <a:prstGeom prst="ellipse">
            <a:avLst/>
          </a:prstGeom>
          <a:solidFill>
            <a:srgbClr val="DA32AA">
              <a:alpha val="35000"/>
            </a:srgb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cxnSp>
        <p:nvCxnSpPr>
          <p:cNvPr id="8" name="Straight Arrow Connector 7"/>
          <p:cNvCxnSpPr/>
          <p:nvPr/>
        </p:nvCxnSpPr>
        <p:spPr>
          <a:xfrm flipH="1" flipV="1">
            <a:off x="3657600" y="2438400"/>
            <a:ext cx="609600" cy="1143000"/>
          </a:xfrm>
          <a:prstGeom prst="straightConnector1">
            <a:avLst/>
          </a:prstGeom>
          <a:ln w="25400">
            <a:solidFill>
              <a:schemeClr val="accent2">
                <a:lumMod val="75000"/>
              </a:schemeClr>
            </a:solidFill>
            <a:prstDash val="sys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TextBox 8"/>
          <p:cNvSpPr txBox="1"/>
          <p:nvPr/>
        </p:nvSpPr>
        <p:spPr>
          <a:xfrm>
            <a:off x="3581400" y="287274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a</a:t>
            </a:r>
          </a:p>
        </p:txBody>
      </p:sp>
      <p:sp>
        <p:nvSpPr>
          <p:cNvPr id="11" name="TextBox 10"/>
          <p:cNvSpPr txBox="1"/>
          <p:nvPr/>
        </p:nvSpPr>
        <p:spPr>
          <a:xfrm>
            <a:off x="4038600" y="39471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</a:p>
        </p:txBody>
      </p:sp>
      <p:sp>
        <p:nvSpPr>
          <p:cNvPr id="12" name="TextBox 11"/>
          <p:cNvSpPr txBox="1"/>
          <p:nvPr/>
        </p:nvSpPr>
        <p:spPr>
          <a:xfrm>
            <a:off x="5715000" y="409956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e</a:t>
            </a:r>
            <a:r>
              <a:rPr lang="en-US" sz="2400" i="1" baseline="-25000" dirty="0">
                <a:latin typeface="Symbol" pitchFamily="18" charset="2"/>
              </a:rPr>
              <a:t>0</a:t>
            </a:r>
            <a:endParaRPr lang="en-US" sz="2400" i="1" dirty="0">
              <a:latin typeface="Symbol" pitchFamily="18" charset="2"/>
            </a:endParaRPr>
          </a:p>
        </p:txBody>
      </p:sp>
      <p:cxnSp>
        <p:nvCxnSpPr>
          <p:cNvPr id="14" name="Straight Arrow Connector 13"/>
          <p:cNvCxnSpPr/>
          <p:nvPr/>
        </p:nvCxnSpPr>
        <p:spPr>
          <a:xfrm>
            <a:off x="457200" y="3581400"/>
            <a:ext cx="78486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5" name="TextBox 14"/>
          <p:cNvSpPr txBox="1"/>
          <p:nvPr/>
        </p:nvSpPr>
        <p:spPr>
          <a:xfrm>
            <a:off x="8305800" y="33528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z</a:t>
            </a:r>
          </a:p>
        </p:txBody>
      </p:sp>
      <p:cxnSp>
        <p:nvCxnSpPr>
          <p:cNvPr id="18" name="Straight Arrow Connector 17"/>
          <p:cNvCxnSpPr/>
          <p:nvPr/>
        </p:nvCxnSpPr>
        <p:spPr>
          <a:xfrm>
            <a:off x="7086600" y="17526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>
            <a:off x="7086600" y="19050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/>
          <p:nvPr/>
        </p:nvCxnSpPr>
        <p:spPr>
          <a:xfrm>
            <a:off x="7086600" y="20574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>
          <a:xfrm>
            <a:off x="7086600" y="22098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>
          <a:xfrm>
            <a:off x="7086600" y="2362200"/>
            <a:ext cx="10668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TextBox 22"/>
          <p:cNvSpPr txBox="1"/>
          <p:nvPr/>
        </p:nvSpPr>
        <p:spPr>
          <a:xfrm>
            <a:off x="7543800" y="2438400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  <a:r>
              <a:rPr lang="en-US" sz="2400" i="1" baseline="-25000" dirty="0">
                <a:latin typeface="+mj-lt"/>
              </a:rPr>
              <a:t>0</a:t>
            </a:r>
            <a:endParaRPr lang="en-US" sz="2400" i="1" dirty="0">
              <a:latin typeface="+mj-lt"/>
            </a:endParaRPr>
          </a:p>
        </p:txBody>
      </p:sp>
      <p:cxnSp>
        <p:nvCxnSpPr>
          <p:cNvPr id="25" name="Straight Arrow Connector 24"/>
          <p:cNvCxnSpPr/>
          <p:nvPr/>
        </p:nvCxnSpPr>
        <p:spPr>
          <a:xfrm flipV="1">
            <a:off x="4267200" y="2872740"/>
            <a:ext cx="762000" cy="70866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6" name="TextBox 25"/>
          <p:cNvSpPr txBox="1"/>
          <p:nvPr/>
        </p:nvSpPr>
        <p:spPr>
          <a:xfrm>
            <a:off x="4343400" y="2814935"/>
            <a:ext cx="990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E</a:t>
            </a:r>
          </a:p>
        </p:txBody>
      </p:sp>
      <p:sp>
        <p:nvSpPr>
          <p:cNvPr id="27" name="TextBox 26"/>
          <p:cNvSpPr txBox="1"/>
          <p:nvPr/>
        </p:nvSpPr>
        <p:spPr>
          <a:xfrm>
            <a:off x="4572000" y="3124200"/>
            <a:ext cx="457200" cy="45720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Symbol" pitchFamily="18" charset="2"/>
              </a:rPr>
              <a:t>q</a:t>
            </a:r>
          </a:p>
        </p:txBody>
      </p:sp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38678027"/>
              </p:ext>
            </p:extLst>
          </p:nvPr>
        </p:nvGraphicFramePr>
        <p:xfrm>
          <a:off x="304800" y="5068887"/>
          <a:ext cx="4211637" cy="1408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61" name="数式" r:id="rId3" imgW="2057400" imgH="685800" progId="Equation.3">
                  <p:embed/>
                </p:oleObj>
              </mc:Choice>
              <mc:Fallback>
                <p:oleObj name="数式" r:id="rId3" imgW="2057400" imgH="685800" progId="Equation.3">
                  <p:embed/>
                  <p:pic>
                    <p:nvPicPr>
                      <p:cNvPr id="0" name="Object 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04800" y="5068887"/>
                        <a:ext cx="4211637" cy="1408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30458699"/>
              </p:ext>
            </p:extLst>
          </p:nvPr>
        </p:nvGraphicFramePr>
        <p:xfrm>
          <a:off x="4648200" y="4884737"/>
          <a:ext cx="4289425" cy="16684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0362" name="数式" r:id="rId5" imgW="2095200" imgH="812520" progId="Equation.3">
                  <p:embed/>
                </p:oleObj>
              </mc:Choice>
              <mc:Fallback>
                <p:oleObj name="数式" r:id="rId5" imgW="2095200" imgH="812520" progId="Equation.3">
                  <p:embed/>
                  <p:pic>
                    <p:nvPicPr>
                      <p:cNvPr id="0" name="Object 27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48200" y="4884737"/>
                        <a:ext cx="4289425" cy="16684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05917738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35526C0-0715-43E8-B84F-D1D338BFA4A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442CFB5-873C-478C-B5E1-EA7DC599FDD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835301-C183-4D3D-834B-FD3308836D2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17</a:t>
            </a:fld>
            <a:endParaRPr lang="en-US" dirty="0"/>
          </a:p>
        </p:txBody>
      </p:sp>
      <p:graphicFrame>
        <p:nvGraphicFramePr>
          <p:cNvPr id="5" name="Object 4">
            <a:extLst>
              <a:ext uri="{FF2B5EF4-FFF2-40B4-BE49-F238E27FC236}">
                <a16:creationId xmlns:a16="http://schemas.microsoft.com/office/drawing/2014/main" id="{D554E91A-E294-4999-A469-38C97323FF3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09525655"/>
              </p:ext>
            </p:extLst>
          </p:nvPr>
        </p:nvGraphicFramePr>
        <p:xfrm>
          <a:off x="419100" y="762000"/>
          <a:ext cx="7251594" cy="189388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7351" name="Equation" r:id="rId3" imgW="3695400" imgH="965160" progId="Equation.DSMT4">
                  <p:embed/>
                </p:oleObj>
              </mc:Choice>
              <mc:Fallback>
                <p:oleObj name="Equation" r:id="rId3" imgW="3695400" imgH="9651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19100" y="762000"/>
                        <a:ext cx="7251594" cy="189388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9638161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18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-- continued: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70982390"/>
              </p:ext>
            </p:extLst>
          </p:nvPr>
        </p:nvGraphicFramePr>
        <p:xfrm>
          <a:off x="4621213" y="1214438"/>
          <a:ext cx="4497387" cy="2136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5" name="数式" r:id="rId3" imgW="2197080" imgH="1041120" progId="Equation.3">
                  <p:embed/>
                </p:oleObj>
              </mc:Choice>
              <mc:Fallback>
                <p:oleObj name="数式" r:id="rId3" imgW="2197080" imgH="1041120" progId="Equation.3">
                  <p:embed/>
                  <p:pic>
                    <p:nvPicPr>
                      <p:cNvPr id="0" name="Object 28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621213" y="1214438"/>
                        <a:ext cx="4497387" cy="21367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589455875"/>
              </p:ext>
            </p:extLst>
          </p:nvPr>
        </p:nvGraphicFramePr>
        <p:xfrm>
          <a:off x="285750" y="1447800"/>
          <a:ext cx="4133850" cy="18240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6" name="数式" r:id="rId5" imgW="2019240" imgH="888840" progId="Equation.3">
                  <p:embed/>
                </p:oleObj>
              </mc:Choice>
              <mc:Fallback>
                <p:oleObj name="数式" r:id="rId5" imgW="2019240" imgH="88884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85750" y="1447800"/>
                        <a:ext cx="4133850" cy="1824037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1362595"/>
              </p:ext>
            </p:extLst>
          </p:nvPr>
        </p:nvGraphicFramePr>
        <p:xfrm>
          <a:off x="862013" y="3733800"/>
          <a:ext cx="6240462" cy="19288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467" name="数式" r:id="rId7" imgW="3047760" imgH="939600" progId="Equation.3">
                  <p:embed/>
                </p:oleObj>
              </mc:Choice>
              <mc:Fallback>
                <p:oleObj name="数式" r:id="rId7" imgW="3047760" imgH="939600" progId="Equation.3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62013" y="3733800"/>
                        <a:ext cx="6240462" cy="19288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2466247660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19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457200"/>
            <a:ext cx="77724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Boundary value problems in the presence of dielectrics – example  -- continued:</a:t>
            </a:r>
          </a:p>
        </p:txBody>
      </p:sp>
      <p:graphicFrame>
        <p:nvGraphicFramePr>
          <p:cNvPr id="7" name="Object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9758506"/>
              </p:ext>
            </p:extLst>
          </p:nvPr>
        </p:nvGraphicFramePr>
        <p:xfrm>
          <a:off x="1524000" y="1288197"/>
          <a:ext cx="4914900" cy="203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2315" name="数式" r:id="rId3" imgW="2400120" imgH="990360" progId="Equation.3">
                  <p:embed/>
                </p:oleObj>
              </mc:Choice>
              <mc:Fallback>
                <p:oleObj name="数式" r:id="rId3" imgW="2400120" imgH="99036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24000" y="1288197"/>
                        <a:ext cx="4914900" cy="2032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52235" name="Picture 11"/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4800" y="3276600"/>
            <a:ext cx="8564880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6" name="TextBox 5"/>
          <p:cNvSpPr txBox="1"/>
          <p:nvPr/>
        </p:nvSpPr>
        <p:spPr>
          <a:xfrm rot="10800000">
            <a:off x="1" y="4340666"/>
            <a:ext cx="553998" cy="1212833"/>
          </a:xfrm>
          <a:prstGeom prst="rect">
            <a:avLst/>
          </a:prstGeom>
          <a:noFill/>
        </p:spPr>
        <p:txBody>
          <a:bodyPr vert="eaVert" wrap="none" rtlCol="0">
            <a:spAutoFit/>
          </a:bodyPr>
          <a:lstStyle/>
          <a:p>
            <a:r>
              <a:rPr lang="en-US" sz="2400" b="1" i="1" dirty="0">
                <a:latin typeface="Symbol" panose="05050102010706020507" pitchFamily="18" charset="2"/>
              </a:rPr>
              <a:t>F</a:t>
            </a:r>
            <a:r>
              <a:rPr lang="en-US" sz="2400" b="1" i="1" dirty="0"/>
              <a:t>(</a:t>
            </a:r>
            <a:r>
              <a:rPr lang="en-US" sz="2400" b="1" i="1" dirty="0" err="1"/>
              <a:t>r</a:t>
            </a:r>
            <a:r>
              <a:rPr lang="en-US" sz="2400" b="1" i="1" dirty="0" err="1">
                <a:latin typeface="Symbol" panose="05050102010706020507" pitchFamily="18" charset="2"/>
              </a:rPr>
              <a:t>,q</a:t>
            </a:r>
            <a:r>
              <a:rPr lang="en-US" sz="2400" b="1" i="1" dirty="0">
                <a:latin typeface="Symbol" panose="05050102010706020507" pitchFamily="18" charset="2"/>
              </a:rPr>
              <a:t>=0)</a:t>
            </a:r>
          </a:p>
        </p:txBody>
      </p:sp>
      <p:cxnSp>
        <p:nvCxnSpPr>
          <p:cNvPr id="9" name="Straight Arrow Connector 8"/>
          <p:cNvCxnSpPr/>
          <p:nvPr/>
        </p:nvCxnSpPr>
        <p:spPr>
          <a:xfrm flipV="1">
            <a:off x="304800" y="3200400"/>
            <a:ext cx="0" cy="106680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TextBox 9"/>
          <p:cNvSpPr txBox="1"/>
          <p:nvPr/>
        </p:nvSpPr>
        <p:spPr>
          <a:xfrm>
            <a:off x="3048000" y="6019800"/>
            <a:ext cx="35052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i="1" dirty="0">
                <a:latin typeface="+mj-lt"/>
              </a:rPr>
              <a:t>r/a</a:t>
            </a:r>
          </a:p>
        </p:txBody>
      </p:sp>
      <p:cxnSp>
        <p:nvCxnSpPr>
          <p:cNvPr id="12" name="Straight Arrow Connector 11"/>
          <p:cNvCxnSpPr/>
          <p:nvPr/>
        </p:nvCxnSpPr>
        <p:spPr>
          <a:xfrm>
            <a:off x="3733800" y="6250632"/>
            <a:ext cx="1676400" cy="0"/>
          </a:xfrm>
          <a:prstGeom prst="straightConnector1">
            <a:avLst/>
          </a:prstGeom>
          <a:ln w="2540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3" name="TextBox 12"/>
          <p:cNvSpPr txBox="1"/>
          <p:nvPr/>
        </p:nvSpPr>
        <p:spPr>
          <a:xfrm>
            <a:off x="914400" y="4343400"/>
            <a:ext cx="3276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Symbol" pitchFamily="18" charset="2"/>
              </a:rPr>
              <a:t>e/e</a:t>
            </a:r>
            <a:r>
              <a:rPr lang="en-US" sz="2400" b="1" baseline="-25000" dirty="0">
                <a:latin typeface="Symbol" pitchFamily="18" charset="2"/>
              </a:rPr>
              <a:t>0</a:t>
            </a:r>
            <a:r>
              <a:rPr lang="en-US" sz="2400" b="1" dirty="0">
                <a:latin typeface="Symbol" pitchFamily="18" charset="2"/>
              </a:rPr>
              <a:t>=</a:t>
            </a:r>
          </a:p>
        </p:txBody>
      </p:sp>
      <p:cxnSp>
        <p:nvCxnSpPr>
          <p:cNvPr id="15" name="Straight Arrow Connector 14"/>
          <p:cNvCxnSpPr/>
          <p:nvPr/>
        </p:nvCxnSpPr>
        <p:spPr>
          <a:xfrm flipV="1">
            <a:off x="1524000" y="3581400"/>
            <a:ext cx="762000" cy="1752600"/>
          </a:xfrm>
          <a:prstGeom prst="straightConnector1">
            <a:avLst/>
          </a:prstGeom>
          <a:ln w="25400">
            <a:solidFill>
              <a:schemeClr val="accent6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Straight Arrow Connector 16"/>
          <p:cNvCxnSpPr/>
          <p:nvPr/>
        </p:nvCxnSpPr>
        <p:spPr>
          <a:xfrm flipV="1">
            <a:off x="1905000" y="4034135"/>
            <a:ext cx="1143000" cy="1299865"/>
          </a:xfrm>
          <a:prstGeom prst="straightConnector1">
            <a:avLst/>
          </a:prstGeom>
          <a:ln w="25400">
            <a:solidFill>
              <a:srgbClr val="00B05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9" name="Straight Arrow Connector 18"/>
          <p:cNvCxnSpPr/>
          <p:nvPr/>
        </p:nvCxnSpPr>
        <p:spPr>
          <a:xfrm flipV="1">
            <a:off x="2674620" y="4264967"/>
            <a:ext cx="906780" cy="992833"/>
          </a:xfrm>
          <a:prstGeom prst="straightConnector1">
            <a:avLst/>
          </a:prstGeom>
          <a:ln w="25400">
            <a:solidFill>
              <a:srgbClr val="FF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TextBox 19"/>
          <p:cNvSpPr txBox="1"/>
          <p:nvPr/>
        </p:nvSpPr>
        <p:spPr>
          <a:xfrm>
            <a:off x="1143000" y="53340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chemeClr val="accent6"/>
                </a:solidFill>
                <a:latin typeface="+mj-lt"/>
              </a:rPr>
              <a:t>10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1699260" y="5253335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00B050"/>
                </a:solidFill>
                <a:latin typeface="+mj-lt"/>
              </a:rPr>
              <a:t>2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362200" y="5257800"/>
            <a:ext cx="5334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  <a:latin typeface="+mj-lt"/>
              </a:rPr>
              <a:t>1</a:t>
            </a:r>
          </a:p>
        </p:txBody>
      </p:sp>
    </p:spTree>
    <p:extLst>
      <p:ext uri="{BB962C8B-B14F-4D97-AF65-F5344CB8AC3E}">
        <p14:creationId xmlns:p14="http://schemas.microsoft.com/office/powerpoint/2010/main" val="3494391929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77BD2368-94BE-4F63-8990-159B1728CB91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138637"/>
            <a:ext cx="9144000" cy="5033563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2</a:t>
            </a:fld>
            <a:endParaRPr lang="en-US" dirty="0"/>
          </a:p>
        </p:txBody>
      </p:sp>
      <p:sp>
        <p:nvSpPr>
          <p:cNvPr id="8" name="Rounded Rectangle 7"/>
          <p:cNvSpPr/>
          <p:nvPr/>
        </p:nvSpPr>
        <p:spPr>
          <a:xfrm>
            <a:off x="152400" y="4953000"/>
            <a:ext cx="8839200" cy="228600"/>
          </a:xfrm>
          <a:prstGeom prst="roundRect">
            <a:avLst/>
          </a:prstGeom>
          <a:solidFill>
            <a:srgbClr val="DA32AA">
              <a:alpha val="26000"/>
            </a:srgb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6663344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F303C4F2-9DF6-4FCD-8256-DFBA20E4F60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A93044D-AFAA-4D59-B446-D9017EFF3B1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02166B79-18C2-4AC0-8380-5FC616F374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3</a:t>
            </a:fld>
            <a:endParaRPr lang="en-US" dirty="0"/>
          </a:p>
        </p:txBody>
      </p:sp>
      <p:pic>
        <p:nvPicPr>
          <p:cNvPr id="5" name="Picture 4">
            <a:extLst>
              <a:ext uri="{FF2B5EF4-FFF2-40B4-BE49-F238E27FC236}">
                <a16:creationId xmlns:a16="http://schemas.microsoft.com/office/drawing/2014/main" id="{3AEC8E58-606D-46B8-BD24-627A57A01A09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-5443" y="1066800"/>
            <a:ext cx="9144000" cy="35202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647040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1F4B2C6C-02D7-46B5-BDF4-0411CC8FE6E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2BD19CD8-2818-4591-8C9F-8414EB65AC0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9795C40-5AF9-4095-BAE8-14F103429E9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4</a:t>
            </a:fld>
            <a:endParaRPr lang="en-US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776A7503-4765-4005-9A98-98FC09567694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42875" y="1595437"/>
            <a:ext cx="8858250" cy="3667125"/>
          </a:xfrm>
          <a:prstGeom prst="rect">
            <a:avLst/>
          </a:prstGeom>
        </p:spPr>
      </p:pic>
      <p:sp>
        <p:nvSpPr>
          <p:cNvPr id="7" name="TextBox 6">
            <a:extLst>
              <a:ext uri="{FF2B5EF4-FFF2-40B4-BE49-F238E27FC236}">
                <a16:creationId xmlns:a16="http://schemas.microsoft.com/office/drawing/2014/main" id="{70AC03DB-6A09-41FE-B163-3EBAF7428DA3}"/>
              </a:ext>
            </a:extLst>
          </p:cNvPr>
          <p:cNvSpPr txBox="1"/>
          <p:nvPr/>
        </p:nvSpPr>
        <p:spPr>
          <a:xfrm>
            <a:off x="152400" y="228600"/>
            <a:ext cx="67818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Colloquium tomorrow --</a:t>
            </a:r>
          </a:p>
        </p:txBody>
      </p:sp>
    </p:spTree>
    <p:extLst>
      <p:ext uri="{BB962C8B-B14F-4D97-AF65-F5344CB8AC3E}">
        <p14:creationId xmlns:p14="http://schemas.microsoft.com/office/powerpoint/2010/main" val="255495991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04C2F378-4C1B-41C9-A964-7B159FFE195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7F318750-8DF6-448D-B64E-5AD452C023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461448-6A3D-4BB0-97D6-55406C52D72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5</a:t>
            </a:fld>
            <a:endParaRPr lang="en-US" dirty="0"/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5DCD38E5-6EBC-445B-9B2D-6EF81B0547B1}"/>
              </a:ext>
            </a:extLst>
          </p:cNvPr>
          <p:cNvSpPr txBox="1"/>
          <p:nvPr/>
        </p:nvSpPr>
        <p:spPr>
          <a:xfrm>
            <a:off x="228600" y="304800"/>
            <a:ext cx="8382000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Your questions –</a:t>
            </a:r>
          </a:p>
          <a:p>
            <a:r>
              <a:rPr lang="en-US" sz="2400" dirty="0">
                <a:latin typeface="+mj-lt"/>
              </a:rPr>
              <a:t>From Tim --  </a:t>
            </a:r>
            <a:r>
              <a:rPr lang="en-US" sz="2400" dirty="0"/>
              <a:t>On slide 5 you call the multipole expansion the "Cartesian expansion".  I see that it is in terms of r which is usually used in spherical coordinates.  Is it normally used just in terms of r? Is it possible to get a divergence of the displacement field D = 0 even when you have polarizations, but the polarization is only due to dipoles?</a:t>
            </a:r>
          </a:p>
          <a:p>
            <a:br>
              <a:rPr lang="en-US" sz="2400" dirty="0"/>
            </a:br>
            <a:r>
              <a:rPr lang="en-US" sz="2400" dirty="0"/>
              <a:t>From Gao -- Could you go over how these solutions come? </a:t>
            </a:r>
            <a:endParaRPr lang="en-US" sz="2400" dirty="0">
              <a:latin typeface="+mj-lt"/>
            </a:endParaRPr>
          </a:p>
        </p:txBody>
      </p:sp>
      <p:sp>
        <p:nvSpPr>
          <p:cNvPr id="6" name="AutoShape 2" descr="截屏2021-02-17 下午7.46.43.png">
            <a:extLst>
              <a:ext uri="{FF2B5EF4-FFF2-40B4-BE49-F238E27FC236}">
                <a16:creationId xmlns:a16="http://schemas.microsoft.com/office/drawing/2014/main" id="{BC0D36C2-A990-4BD9-98C2-41D25CEE39DE}"/>
              </a:ext>
            </a:extLst>
          </p:cNvPr>
          <p:cNvSpPr>
            <a:spLocks noChangeAspect="1" noChangeArrowheads="1"/>
          </p:cNvSpPr>
          <p:nvPr/>
        </p:nvSpPr>
        <p:spPr bwMode="auto">
          <a:xfrm>
            <a:off x="4267200" y="3962400"/>
            <a:ext cx="304800" cy="304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  <p:pic>
        <p:nvPicPr>
          <p:cNvPr id="8" name="Picture 7">
            <a:extLst>
              <a:ext uri="{FF2B5EF4-FFF2-40B4-BE49-F238E27FC236}">
                <a16:creationId xmlns:a16="http://schemas.microsoft.com/office/drawing/2014/main" id="{55ACEAC6-1351-4199-88E0-96B61BC00517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219200" y="3808216"/>
            <a:ext cx="5619750" cy="24574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577041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6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63500" y="114754"/>
            <a:ext cx="8001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Notion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moment:</a:t>
            </a:r>
          </a:p>
        </p:txBody>
      </p:sp>
      <p:graphicFrame>
        <p:nvGraphicFramePr>
          <p:cNvPr id="6" name="Object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96751571"/>
              </p:ext>
            </p:extLst>
          </p:nvPr>
        </p:nvGraphicFramePr>
        <p:xfrm>
          <a:off x="374650" y="539750"/>
          <a:ext cx="8031163" cy="486886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2" name="Equation" r:id="rId3" imgW="4279680" imgH="2590560" progId="Equation.DSMT4">
                  <p:embed/>
                </p:oleObj>
              </mc:Choice>
              <mc:Fallback>
                <p:oleObj name="Equation" r:id="rId3" imgW="4279680" imgH="259056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74650" y="539750"/>
                        <a:ext cx="8031163" cy="486886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Object 6">
            <a:extLst>
              <a:ext uri="{FF2B5EF4-FFF2-40B4-BE49-F238E27FC236}">
                <a16:creationId xmlns:a16="http://schemas.microsoft.com/office/drawing/2014/main" id="{C7C4F2E6-1607-495D-A913-8B731E8B1C0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78399878"/>
              </p:ext>
            </p:extLst>
          </p:nvPr>
        </p:nvGraphicFramePr>
        <p:xfrm>
          <a:off x="908840" y="5409224"/>
          <a:ext cx="7425762" cy="57564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3" name="Equation" r:id="rId5" imgW="3276360" imgH="253800" progId="Equation.DSMT4">
                  <p:embed/>
                </p:oleObj>
              </mc:Choice>
              <mc:Fallback>
                <p:oleObj name="Equation" r:id="rId5" imgW="327636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908840" y="5409224"/>
                        <a:ext cx="7425762" cy="57564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Object 7">
            <a:extLst>
              <a:ext uri="{FF2B5EF4-FFF2-40B4-BE49-F238E27FC236}">
                <a16:creationId xmlns:a16="http://schemas.microsoft.com/office/drawing/2014/main" id="{E8424840-C855-465E-8562-9B724FD35A2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04126188"/>
              </p:ext>
            </p:extLst>
          </p:nvPr>
        </p:nvGraphicFramePr>
        <p:xfrm>
          <a:off x="-10885" y="5956728"/>
          <a:ext cx="8926286" cy="5350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964" name="Equation" r:id="rId7" imgW="4660560" imgH="279360" progId="Equation.DSMT4">
                  <p:embed/>
                </p:oleObj>
              </mc:Choice>
              <mc:Fallback>
                <p:oleObj name="Equation" r:id="rId7" imgW="46605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-10885" y="5956728"/>
                        <a:ext cx="8926286" cy="5350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76978138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7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15762786"/>
              </p:ext>
            </p:extLst>
          </p:nvPr>
        </p:nvGraphicFramePr>
        <p:xfrm>
          <a:off x="936625" y="1368425"/>
          <a:ext cx="6888163" cy="42703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0052" name="数式" r:id="rId3" imgW="3365280" imgH="2082600" progId="Equation.3">
                  <p:embed/>
                </p:oleObj>
              </mc:Choice>
              <mc:Fallback>
                <p:oleObj name="数式" r:id="rId3" imgW="3365280" imgH="2082600" progId="Equation.3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936625" y="1368425"/>
                        <a:ext cx="6888163" cy="4270375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General form of electrostatic potential in terms of </a:t>
            </a:r>
            <a:r>
              <a:rPr lang="en-US" sz="2400" dirty="0" err="1">
                <a:latin typeface="+mj-lt"/>
              </a:rPr>
              <a:t>multipole</a:t>
            </a:r>
            <a:r>
              <a:rPr lang="en-US" sz="2400" dirty="0">
                <a:latin typeface="+mj-lt"/>
              </a:rPr>
              <a:t> moments:</a:t>
            </a:r>
          </a:p>
        </p:txBody>
      </p:sp>
    </p:spTree>
    <p:extLst>
      <p:ext uri="{BB962C8B-B14F-4D97-AF65-F5344CB8AC3E}">
        <p14:creationId xmlns:p14="http://schemas.microsoft.com/office/powerpoint/2010/main" val="391155026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8</a:t>
            </a:fld>
            <a:endParaRPr lang="en-US" dirty="0"/>
          </a:p>
        </p:txBody>
      </p:sp>
      <p:graphicFrame>
        <p:nvGraphicFramePr>
          <p:cNvPr id="5" name="Object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67268452"/>
              </p:ext>
            </p:extLst>
          </p:nvPr>
        </p:nvGraphicFramePr>
        <p:xfrm>
          <a:off x="1103136" y="1041576"/>
          <a:ext cx="5538788" cy="3440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19" name="Equation" r:id="rId3" imgW="2705040" imgH="1676160" progId="Equation.DSMT4">
                  <p:embed/>
                </p:oleObj>
              </mc:Choice>
              <mc:Fallback>
                <p:oleObj name="Equation" r:id="rId3" imgW="2705040" imgH="167616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103136" y="1041576"/>
                        <a:ext cx="5538788" cy="3440113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TextBox 5"/>
          <p:cNvSpPr txBox="1"/>
          <p:nvPr/>
        </p:nvSpPr>
        <p:spPr>
          <a:xfrm>
            <a:off x="457200" y="457200"/>
            <a:ext cx="7848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Focus on dipolar contributions:</a:t>
            </a:r>
          </a:p>
        </p:txBody>
      </p:sp>
      <p:sp>
        <p:nvSpPr>
          <p:cNvPr id="8" name="Up Arrow 7"/>
          <p:cNvSpPr/>
          <p:nvPr/>
        </p:nvSpPr>
        <p:spPr>
          <a:xfrm>
            <a:off x="3139722" y="4399139"/>
            <a:ext cx="533400" cy="381000"/>
          </a:xfrm>
          <a:prstGeom prst="upArrow">
            <a:avLst/>
          </a:prstGeom>
          <a:solidFill>
            <a:srgbClr val="DA32AA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TextBox 8"/>
          <p:cNvSpPr txBox="1"/>
          <p:nvPr/>
        </p:nvSpPr>
        <p:spPr>
          <a:xfrm>
            <a:off x="1447800" y="5499398"/>
            <a:ext cx="3048000" cy="74900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en-US" sz="2400" dirty="0">
              <a:latin typeface="+mj-lt"/>
            </a:endParaRPr>
          </a:p>
        </p:txBody>
      </p:sp>
      <p:graphicFrame>
        <p:nvGraphicFramePr>
          <p:cNvPr id="10" name="Object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57582345"/>
              </p:ext>
            </p:extLst>
          </p:nvPr>
        </p:nvGraphicFramePr>
        <p:xfrm>
          <a:off x="3340100" y="2082800"/>
          <a:ext cx="914400" cy="19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20" name="Equation" r:id="rId5" imgW="914400" imgH="198720" progId="Equation.DSMT4">
                  <p:embed/>
                </p:oleObj>
              </mc:Choice>
              <mc:Fallback>
                <p:oleObj name="Equation" r:id="rId5" imgW="914400" imgH="19872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340100" y="2082800"/>
                        <a:ext cx="914400" cy="19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1" name="Object 1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423498807"/>
              </p:ext>
            </p:extLst>
          </p:nvPr>
        </p:nvGraphicFramePr>
        <p:xfrm>
          <a:off x="1427956" y="4807214"/>
          <a:ext cx="3392488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21" name="Equation" r:id="rId7" imgW="1612800" imgH="203040" progId="Equation.DSMT4">
                  <p:embed/>
                </p:oleObj>
              </mc:Choice>
              <mc:Fallback>
                <p:oleObj name="Equation" r:id="rId7" imgW="161280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427956" y="4807214"/>
                        <a:ext cx="3392488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Up Arrow 11"/>
          <p:cNvSpPr/>
          <p:nvPr/>
        </p:nvSpPr>
        <p:spPr>
          <a:xfrm>
            <a:off x="5486400" y="4249914"/>
            <a:ext cx="533400" cy="381000"/>
          </a:xfrm>
          <a:prstGeom prst="upArrow">
            <a:avLst/>
          </a:prstGeom>
          <a:solidFill>
            <a:srgbClr val="00B050"/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aphicFrame>
        <p:nvGraphicFramePr>
          <p:cNvPr id="13" name="Object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74579025"/>
              </p:ext>
            </p:extLst>
          </p:nvPr>
        </p:nvGraphicFramePr>
        <p:xfrm>
          <a:off x="5025849" y="4797018"/>
          <a:ext cx="3232150" cy="4286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5322" name="Equation" r:id="rId9" imgW="1536480" imgH="177480" progId="Equation.DSMT4">
                  <p:embed/>
                </p:oleObj>
              </mc:Choice>
              <mc:Fallback>
                <p:oleObj name="Equation" r:id="rId9" imgW="1536480" imgH="177480" progId="Equation.DSMT4">
                  <p:embed/>
                  <p:pic>
                    <p:nvPicPr>
                      <p:cNvPr id="11" name="Object 10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5025849" y="4797018"/>
                        <a:ext cx="3232150" cy="4286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7" name="TextBox 6">
            <a:extLst>
              <a:ext uri="{FF2B5EF4-FFF2-40B4-BE49-F238E27FC236}">
                <a16:creationId xmlns:a16="http://schemas.microsoft.com/office/drawing/2014/main" id="{CC0D5E17-76F4-41CB-A052-B735394E2D71}"/>
              </a:ext>
            </a:extLst>
          </p:cNvPr>
          <p:cNvSpPr txBox="1"/>
          <p:nvPr/>
        </p:nvSpPr>
        <p:spPr>
          <a:xfrm>
            <a:off x="457200" y="5296164"/>
            <a:ext cx="82296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This result was “derived” in Lecture 9.</a:t>
            </a:r>
          </a:p>
        </p:txBody>
      </p:sp>
    </p:spTree>
    <p:extLst>
      <p:ext uri="{BB962C8B-B14F-4D97-AF65-F5344CB8AC3E}">
        <p14:creationId xmlns:p14="http://schemas.microsoft.com/office/powerpoint/2010/main" val="936884633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loud Callout 5"/>
          <p:cNvSpPr/>
          <p:nvPr/>
        </p:nvSpPr>
        <p:spPr>
          <a:xfrm rot="19154300">
            <a:off x="1276569" y="2544038"/>
            <a:ext cx="494861" cy="823259"/>
          </a:xfrm>
          <a:prstGeom prst="cloudCallout">
            <a:avLst>
              <a:gd name="adj1" fmla="val -14405"/>
              <a:gd name="adj2" fmla="val 18228"/>
            </a:avLst>
          </a:prstGeom>
          <a:gradFill>
            <a:gsLst>
              <a:gs pos="96000">
                <a:srgbClr val="00B0F0"/>
              </a:gs>
              <a:gs pos="0">
                <a:srgbClr val="DA32AA">
                  <a:alpha val="66000"/>
                </a:srgbClr>
              </a:gs>
            </a:gsLst>
            <a:lin ang="5400000" scaled="1"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Oval 22"/>
          <p:cNvSpPr>
            <a:spLocks noChangeAspect="1"/>
          </p:cNvSpPr>
          <p:nvPr/>
        </p:nvSpPr>
        <p:spPr>
          <a:xfrm>
            <a:off x="990600" y="2425919"/>
            <a:ext cx="1003081" cy="1003081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en-US"/>
              <a:t>02/17/2021</a:t>
            </a:r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en-US"/>
              <a:t>PHY 712  Spring 2021 -- Lecture 10</a:t>
            </a:r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E368B07-CEBF-4C80-90AF-53B34FA04CF3}" type="slidenum">
              <a:rPr lang="en-US" smtClean="0"/>
              <a:t>9</a:t>
            </a:fld>
            <a:endParaRPr lang="en-US" dirty="0"/>
          </a:p>
        </p:txBody>
      </p:sp>
      <p:sp>
        <p:nvSpPr>
          <p:cNvPr id="5" name="TextBox 4"/>
          <p:cNvSpPr txBox="1"/>
          <p:nvPr/>
        </p:nvSpPr>
        <p:spPr>
          <a:xfrm>
            <a:off x="533400" y="304800"/>
            <a:ext cx="685800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latin typeface="+mj-lt"/>
              </a:rPr>
              <a:t>Summary of key argument:</a:t>
            </a:r>
          </a:p>
        </p:txBody>
      </p:sp>
      <p:cxnSp>
        <p:nvCxnSpPr>
          <p:cNvPr id="8" name="Straight Arrow Connector 7"/>
          <p:cNvCxnSpPr/>
          <p:nvPr/>
        </p:nvCxnSpPr>
        <p:spPr>
          <a:xfrm flipV="1">
            <a:off x="533400" y="1371600"/>
            <a:ext cx="0" cy="2057400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" name="Straight Arrow Connector 8"/>
          <p:cNvCxnSpPr/>
          <p:nvPr/>
        </p:nvCxnSpPr>
        <p:spPr>
          <a:xfrm>
            <a:off x="533400" y="3406665"/>
            <a:ext cx="2120462" cy="44669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2" name="Straight Arrow Connector 11"/>
          <p:cNvCxnSpPr/>
          <p:nvPr/>
        </p:nvCxnSpPr>
        <p:spPr>
          <a:xfrm>
            <a:off x="533399" y="3406665"/>
            <a:ext cx="533400" cy="555735"/>
          </a:xfrm>
          <a:prstGeom prst="straightConnector1">
            <a:avLst/>
          </a:prstGeom>
          <a:ln w="50800">
            <a:solidFill>
              <a:schemeClr val="tx1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Arrow Connector 13"/>
          <p:cNvCxnSpPr/>
          <p:nvPr/>
        </p:nvCxnSpPr>
        <p:spPr>
          <a:xfrm flipV="1">
            <a:off x="533399" y="2895599"/>
            <a:ext cx="1060232" cy="495278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TextBox 16"/>
          <p:cNvSpPr txBox="1"/>
          <p:nvPr/>
        </p:nvSpPr>
        <p:spPr>
          <a:xfrm>
            <a:off x="1593631" y="2558584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1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cxnSp>
        <p:nvCxnSpPr>
          <p:cNvPr id="18" name="Straight Arrow Connector 17"/>
          <p:cNvCxnSpPr>
            <a:endCxn id="19" idx="1"/>
          </p:cNvCxnSpPr>
          <p:nvPr/>
        </p:nvCxnSpPr>
        <p:spPr>
          <a:xfrm flipV="1">
            <a:off x="533399" y="1662525"/>
            <a:ext cx="587779" cy="1744140"/>
          </a:xfrm>
          <a:prstGeom prst="straightConnector1">
            <a:avLst/>
          </a:prstGeom>
          <a:ln w="50800">
            <a:solidFill>
              <a:srgbClr val="FF0000"/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1121178" y="1431692"/>
            <a:ext cx="558507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i="1" dirty="0">
                <a:solidFill>
                  <a:srgbClr val="FF0000"/>
                </a:solidFill>
                <a:latin typeface="+mj-lt"/>
              </a:rPr>
              <a:t>r</a:t>
            </a:r>
            <a:r>
              <a:rPr lang="en-US" sz="2400" b="1" i="1" baseline="-25000" dirty="0">
                <a:solidFill>
                  <a:srgbClr val="FF0000"/>
                </a:solidFill>
                <a:latin typeface="+mj-lt"/>
              </a:rPr>
              <a:t>2</a:t>
            </a:r>
            <a:endParaRPr lang="en-US" sz="2400" b="1" i="1" dirty="0">
              <a:solidFill>
                <a:srgbClr val="FF0000"/>
              </a:solidFill>
              <a:latin typeface="+mj-lt"/>
            </a:endParaRPr>
          </a:p>
        </p:txBody>
      </p:sp>
      <p:sp>
        <p:nvSpPr>
          <p:cNvPr id="22" name="Oval 21"/>
          <p:cNvSpPr>
            <a:spLocks noChangeAspect="1"/>
          </p:cNvSpPr>
          <p:nvPr/>
        </p:nvSpPr>
        <p:spPr>
          <a:xfrm>
            <a:off x="624881" y="1320285"/>
            <a:ext cx="933278" cy="933278"/>
          </a:xfrm>
          <a:prstGeom prst="ellipse">
            <a:avLst/>
          </a:prstGeom>
          <a:gradFill flip="none" rotWithShape="1">
            <a:gsLst>
              <a:gs pos="96000">
                <a:schemeClr val="bg1">
                  <a:lumMod val="65000"/>
                  <a:alpha val="0"/>
                </a:schemeClr>
              </a:gs>
              <a:gs pos="0">
                <a:schemeClr val="bg1"/>
              </a:gs>
            </a:gsLst>
            <a:path path="circle">
              <a:fillToRect l="50000" t="50000" r="50000" b="50000"/>
            </a:path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TextBox 23"/>
          <p:cNvSpPr txBox="1"/>
          <p:nvPr/>
        </p:nvSpPr>
        <p:spPr>
          <a:xfrm>
            <a:off x="1081692" y="3764178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x</a:t>
            </a:r>
          </a:p>
        </p:txBody>
      </p:sp>
      <p:sp>
        <p:nvSpPr>
          <p:cNvPr id="25" name="TextBox 24"/>
          <p:cNvSpPr txBox="1"/>
          <p:nvPr/>
        </p:nvSpPr>
        <p:spPr>
          <a:xfrm>
            <a:off x="2645178" y="3195935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y</a:t>
            </a:r>
          </a:p>
        </p:txBody>
      </p:sp>
      <p:sp>
        <p:nvSpPr>
          <p:cNvPr id="26" name="TextBox 25"/>
          <p:cNvSpPr txBox="1"/>
          <p:nvPr/>
        </p:nvSpPr>
        <p:spPr>
          <a:xfrm>
            <a:off x="381000" y="838200"/>
            <a:ext cx="326622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b="1" dirty="0">
                <a:latin typeface="+mj-lt"/>
              </a:rPr>
              <a:t>z</a:t>
            </a:r>
          </a:p>
        </p:txBody>
      </p:sp>
      <p:graphicFrame>
        <p:nvGraphicFramePr>
          <p:cNvPr id="27" name="Object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64913186"/>
              </p:ext>
            </p:extLst>
          </p:nvPr>
        </p:nvGraphicFramePr>
        <p:xfrm>
          <a:off x="1904415" y="861973"/>
          <a:ext cx="6086475" cy="14684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27" name="Equation" r:id="rId3" imgW="4051080" imgH="977760" progId="Equation.DSMT4">
                  <p:embed/>
                </p:oleObj>
              </mc:Choice>
              <mc:Fallback>
                <p:oleObj name="Equation" r:id="rId3" imgW="4051080" imgH="9777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904415" y="861973"/>
                        <a:ext cx="6086475" cy="14684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8" name="Object 2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7756649"/>
              </p:ext>
            </p:extLst>
          </p:nvPr>
        </p:nvGraphicFramePr>
        <p:xfrm>
          <a:off x="3249613" y="2558584"/>
          <a:ext cx="5437187" cy="2041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28" name="Equation" r:id="rId5" imgW="3619440" imgH="1358640" progId="Equation.DSMT4">
                  <p:embed/>
                </p:oleObj>
              </mc:Choice>
              <mc:Fallback>
                <p:oleObj name="Equation" r:id="rId5" imgW="3619440" imgH="13586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3249613" y="2558584"/>
                        <a:ext cx="5437187" cy="2041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9" name="Object 2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51780571"/>
              </p:ext>
            </p:extLst>
          </p:nvPr>
        </p:nvGraphicFramePr>
        <p:xfrm>
          <a:off x="853564" y="4809546"/>
          <a:ext cx="5943600" cy="15691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3429" name="Equation" r:id="rId7" imgW="4000320" imgH="1054080" progId="Equation.DSMT4">
                  <p:embed/>
                </p:oleObj>
              </mc:Choice>
              <mc:Fallback>
                <p:oleObj name="Equation" r:id="rId7" imgW="4000320" imgH="1054080" progId="Equation.DSMT4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853564" y="4809546"/>
                        <a:ext cx="5943600" cy="1569138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636271633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 Classic 2">
      <a:maj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굴림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 w="25400">
          <a:solidFill>
            <a:schemeClr val="tx1"/>
          </a:solidFill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  <a:txDef>
      <a:spPr>
        <a:noFill/>
      </a:spPr>
      <a:bodyPr wrap="square" rtlCol="0">
        <a:spAutoFit/>
      </a:bodyPr>
      <a:lstStyle>
        <a:defPPr>
          <a:defRPr sz="2400" dirty="0" smtClean="0">
            <a:latin typeface="+mj-lt"/>
          </a:defRPr>
        </a:defPPr>
      </a:lstStyle>
    </a:txDef>
  </a:objectDefaults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13355</TotalTime>
  <Words>432</Words>
  <Application>Microsoft Office PowerPoint</Application>
  <PresentationFormat>On-screen Show (4:3)</PresentationFormat>
  <Paragraphs>115</Paragraphs>
  <Slides>19</Slides>
  <Notes>2</Notes>
  <HiddenSlides>0</HiddenSlides>
  <MMClips>0</MMClips>
  <ScaleCrop>false</ScaleCrop>
  <HeadingPairs>
    <vt:vector size="8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3</vt:i4>
      </vt:variant>
      <vt:variant>
        <vt:lpstr>Slide Titles</vt:lpstr>
      </vt:variant>
      <vt:variant>
        <vt:i4>19</vt:i4>
      </vt:variant>
    </vt:vector>
  </HeadingPairs>
  <TitlesOfParts>
    <vt:vector size="26" baseType="lpstr">
      <vt:lpstr>Arial</vt:lpstr>
      <vt:lpstr>Calibri</vt:lpstr>
      <vt:lpstr>Symbol</vt:lpstr>
      <vt:lpstr>Office Theme</vt:lpstr>
      <vt:lpstr>MathType 7.0 Equation</vt:lpstr>
      <vt:lpstr>数式</vt:lpstr>
      <vt:lpstr>Equation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WFU2011</dc:creator>
  <cp:lastModifiedBy>Holzwarth, Natalie</cp:lastModifiedBy>
  <cp:revision>753</cp:revision>
  <cp:lastPrinted>2019-02-03T04:53:02Z</cp:lastPrinted>
  <dcterms:created xsi:type="dcterms:W3CDTF">2012-01-10T18:32:24Z</dcterms:created>
  <dcterms:modified xsi:type="dcterms:W3CDTF">2021-02-17T15:58:11Z</dcterms:modified>
</cp:coreProperties>
</file>