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435" r:id="rId4"/>
    <p:sldId id="407" r:id="rId5"/>
    <p:sldId id="430" r:id="rId6"/>
    <p:sldId id="431" r:id="rId7"/>
    <p:sldId id="432" r:id="rId8"/>
    <p:sldId id="433" r:id="rId9"/>
    <p:sldId id="434" r:id="rId10"/>
    <p:sldId id="415" r:id="rId11"/>
    <p:sldId id="417" r:id="rId12"/>
    <p:sldId id="418" r:id="rId13"/>
    <p:sldId id="428" r:id="rId14"/>
    <p:sldId id="416" r:id="rId15"/>
    <p:sldId id="419" r:id="rId16"/>
    <p:sldId id="429" r:id="rId17"/>
    <p:sldId id="420" r:id="rId18"/>
    <p:sldId id="422" r:id="rId19"/>
    <p:sldId id="421" r:id="rId20"/>
    <p:sldId id="423" r:id="rId21"/>
    <p:sldId id="424" r:id="rId22"/>
    <p:sldId id="425" r:id="rId23"/>
    <p:sldId id="426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749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Complete reading  of Chapter 4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Microscopic </a:t>
            </a: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macroscopic </a:t>
            </a:r>
            <a:r>
              <a:rPr lang="en-US" sz="3200" b="1" dirty="0" err="1">
                <a:solidFill>
                  <a:schemeClr val="folHlink"/>
                </a:solidFill>
                <a:sym typeface="Wingdings" pitchFamily="2" charset="2"/>
              </a:rPr>
              <a:t>polarizability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Clausius-Mossotti</a:t>
            </a:r>
            <a:r>
              <a:rPr lang="en-US" sz="3200" b="1" dirty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Electrostatic energy in dielectric media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Polarizable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Anisotropic charged molecules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936001" y="33878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685800" y="2362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isotropic atoms/molecules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657600"/>
            <a:ext cx="1371600" cy="1371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37338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3969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+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934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343400" y="5334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92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3657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24600" y="3810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3962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24600" y="4114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24600" y="4267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53200" y="2826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5029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k=m</a:t>
            </a:r>
            <a:r>
              <a:rPr lang="en-US" sz="2400" i="1" dirty="0">
                <a:latin typeface="Symbol" pitchFamily="18" charset="2"/>
              </a:rPr>
              <a:t>w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r>
              <a:rPr lang="en-US" sz="2400" i="1" baseline="30000" dirty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49618"/>
              </p:ext>
            </p:extLst>
          </p:nvPr>
        </p:nvGraphicFramePr>
        <p:xfrm>
          <a:off x="5832475" y="4473575"/>
          <a:ext cx="27035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9" name="数式" r:id="rId4" imgW="1320480" imgH="901440" progId="Equation.3">
                  <p:embed/>
                </p:oleObj>
              </mc:Choice>
              <mc:Fallback>
                <p:oleObj name="数式" r:id="rId4" imgW="132048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4473575"/>
                        <a:ext cx="2703513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+</a:t>
              </a:r>
              <a:r>
                <a:rPr lang="en-US" sz="4800" b="1" i="1" dirty="0">
                  <a:latin typeface="+mj-lt"/>
                </a:rPr>
                <a:t>q</a:t>
              </a:r>
              <a:endParaRPr lang="en-US" sz="4800" b="1" dirty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43400" y="5334000"/>
              <a:ext cx="533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d</a:t>
              </a:r>
              <a:r>
                <a:rPr lang="en-US" sz="2400" dirty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50292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k=m</a:t>
              </a:r>
              <a:r>
                <a:rPr lang="en-US" sz="2400" i="1" dirty="0">
                  <a:latin typeface="Symbol" pitchFamily="18" charset="2"/>
                </a:rPr>
                <a:t>w</a:t>
              </a:r>
              <a:r>
                <a:rPr lang="en-US" sz="2400" i="1" baseline="-25000" dirty="0">
                  <a:latin typeface="Symbol" pitchFamily="18" charset="2"/>
                </a:rPr>
                <a:t>0</a:t>
              </a:r>
              <a:r>
                <a:rPr lang="en-US" sz="2400" i="1" baseline="30000" dirty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403826"/>
              </p:ext>
            </p:extLst>
          </p:nvPr>
        </p:nvGraphicFramePr>
        <p:xfrm>
          <a:off x="330200" y="3200400"/>
          <a:ext cx="4313238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4" name="Equation" r:id="rId4" imgW="2108160" imgH="1600200" progId="Equation.DSMT4">
                  <p:embed/>
                </p:oleObj>
              </mc:Choice>
              <mc:Fallback>
                <p:oleObj name="Equation" r:id="rId4" imgW="210816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200400"/>
                        <a:ext cx="4313238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isotropic atoms/molecules – continued: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57161"/>
              </p:ext>
            </p:extLst>
          </p:nvPr>
        </p:nvGraphicFramePr>
        <p:xfrm>
          <a:off x="4994275" y="5129213"/>
          <a:ext cx="31178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5" name="Equation" r:id="rId6" imgW="1523880" imgH="660240" progId="Equation.DSMT4">
                  <p:embed/>
                </p:oleObj>
              </mc:Choice>
              <mc:Fallback>
                <p:oleObj name="Equation" r:id="rId6" imgW="1523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5129213"/>
                        <a:ext cx="31178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Alignment of molecules with permanent dipoles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p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37861"/>
              </p:ext>
            </p:extLst>
          </p:nvPr>
        </p:nvGraphicFramePr>
        <p:xfrm>
          <a:off x="185935" y="2746476"/>
          <a:ext cx="8772129" cy="304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4" name="Equation" r:id="rId3" imgW="6134040" imgH="2120760" progId="Equation.DSMT4">
                  <p:embed/>
                </p:oleObj>
              </mc:Choice>
              <mc:Fallback>
                <p:oleObj name="Equation" r:id="rId3" imgW="6134040" imgH="2120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35" y="2746476"/>
                        <a:ext cx="8772129" cy="3042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14354"/>
              </p:ext>
            </p:extLst>
          </p:nvPr>
        </p:nvGraphicFramePr>
        <p:xfrm>
          <a:off x="5105400" y="4931689"/>
          <a:ext cx="314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5" name="Equation" r:id="rId5" imgW="1536480" imgH="660240" progId="Equation.DSMT4">
                  <p:embed/>
                </p:oleObj>
              </mc:Choice>
              <mc:Fallback>
                <p:oleObj name="Equation" r:id="rId5" imgW="1536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31689"/>
                        <a:ext cx="314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Superposition of dipoles</a:t>
            </a:r>
          </a:p>
        </p:txBody>
      </p:sp>
      <p:sp>
        <p:nvSpPr>
          <p:cNvPr id="6" name="Oval 5"/>
          <p:cNvSpPr/>
          <p:nvPr/>
        </p:nvSpPr>
        <p:spPr>
          <a:xfrm>
            <a:off x="1527810" y="2209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0790" y="1143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7"/>
          </p:cNvCxnSpPr>
          <p:nvPr/>
        </p:nvCxnSpPr>
        <p:spPr>
          <a:xfrm flipV="1">
            <a:off x="1680210" y="2332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144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6588" y="2709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9610" y="513504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482590" y="4068248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7"/>
          </p:cNvCxnSpPr>
          <p:nvPr/>
        </p:nvCxnSpPr>
        <p:spPr>
          <a:xfrm flipV="1">
            <a:off x="4652010" y="5257800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437304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8388" y="5634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75610" y="3733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958590" y="2667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7"/>
          </p:cNvCxnSpPr>
          <p:nvPr/>
        </p:nvCxnSpPr>
        <p:spPr>
          <a:xfrm flipV="1">
            <a:off x="3128010" y="3856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4388" y="4233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309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21" y="1311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65077"/>
              </p:ext>
            </p:extLst>
          </p:nvPr>
        </p:nvGraphicFramePr>
        <p:xfrm>
          <a:off x="5370694" y="702025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0" name="Equation" r:id="rId3" imgW="2793960" imgH="1434960" progId="Equation.DSMT4">
                  <p:embed/>
                </p:oleObj>
              </mc:Choice>
              <mc:Fallback>
                <p:oleObj name="Equation" r:id="rId3" imgW="2793960" imgH="14349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694" y="702025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87291"/>
              </p:ext>
            </p:extLst>
          </p:nvPr>
        </p:nvGraphicFramePr>
        <p:xfrm>
          <a:off x="273050" y="4905375"/>
          <a:ext cx="7466013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1" name="Equation" r:id="rId5" imgW="4609800" imgH="1054080" progId="Equation.DSMT4">
                  <p:embed/>
                </p:oleObj>
              </mc:Choice>
              <mc:Fallback>
                <p:oleObj name="Equation" r:id="rId5" imgW="4609800" imgH="1054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4905375"/>
                        <a:ext cx="7466013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flipV="1">
            <a:off x="1399397" y="8091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52484" y="246958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30931" y="372455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695912" y="500434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80197" y="319221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936192" y="321777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313797" y="341422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039024" y="18759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48463" y="349371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147033"/>
              </p:ext>
            </p:extLst>
          </p:nvPr>
        </p:nvGraphicFramePr>
        <p:xfrm>
          <a:off x="369995" y="3505200"/>
          <a:ext cx="831532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5" name="Equation" r:id="rId3" imgW="6629400" imgH="2247840" progId="Equation.DSMT4">
                  <p:embed/>
                </p:oleObj>
              </mc:Choice>
              <mc:Fallback>
                <p:oleObj name="Equation" r:id="rId3" imgW="6629400" imgH="22478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995" y="3505200"/>
                        <a:ext cx="8315325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38517"/>
              </p:ext>
            </p:extLst>
          </p:nvPr>
        </p:nvGraphicFramePr>
        <p:xfrm>
          <a:off x="5006975" y="1243013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6" name="Equation" r:id="rId5" imgW="2793960" imgH="1434960" progId="Equation.DSMT4">
                  <p:embed/>
                </p:oleObj>
              </mc:Choice>
              <mc:Fallback>
                <p:oleObj name="Equation" r:id="rId5" imgW="279396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1243013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32350"/>
              </p:ext>
            </p:extLst>
          </p:nvPr>
        </p:nvGraphicFramePr>
        <p:xfrm>
          <a:off x="611187" y="1676400"/>
          <a:ext cx="7312025" cy="339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Equation" r:id="rId3" imgW="5829120" imgH="2705040" progId="Equation.DSMT4">
                  <p:embed/>
                </p:oleObj>
              </mc:Choice>
              <mc:Fallback>
                <p:oleObj name="Equation" r:id="rId3" imgW="5829120" imgH="27050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" y="1676400"/>
                        <a:ext cx="7312025" cy="339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00733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96122"/>
              </p:ext>
            </p:extLst>
          </p:nvPr>
        </p:nvGraphicFramePr>
        <p:xfrm>
          <a:off x="4281488" y="922338"/>
          <a:ext cx="4940300" cy="375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3" name="Equation" r:id="rId3" imgW="2412720" imgH="1828800" progId="Equation.DSMT4">
                  <p:embed/>
                </p:oleObj>
              </mc:Choice>
              <mc:Fallback>
                <p:oleObj name="Equation" r:id="rId3" imgW="241272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922338"/>
                        <a:ext cx="4940300" cy="375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12433"/>
              </p:ext>
            </p:extLst>
          </p:nvPr>
        </p:nvGraphicFramePr>
        <p:xfrm>
          <a:off x="682625" y="4648200"/>
          <a:ext cx="60055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4" name="Equation" r:id="rId5" imgW="2933640" imgH="761760" progId="Equation.DSMT4">
                  <p:embed/>
                </p:oleObj>
              </mc:Choice>
              <mc:Fallback>
                <p:oleObj name="Equation" r:id="rId5" imgW="2933640" imgH="76176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648200"/>
                        <a:ext cx="60055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Claussius-Mossotti</a:t>
            </a:r>
            <a:r>
              <a:rPr lang="en-US" sz="2400" dirty="0">
                <a:latin typeface="+mj-lt"/>
              </a:rPr>
              <a:t> equation</a:t>
            </a: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the </a:t>
            </a:r>
            <a:r>
              <a:rPr lang="en-US" sz="2400" dirty="0" err="1">
                <a:latin typeface="+mj-lt"/>
              </a:rPr>
              <a:t>Clausius-Mossotti</a:t>
            </a:r>
            <a:r>
              <a:rPr lang="en-US" sz="2400" dirty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           </a:t>
            </a:r>
          </a:p>
          <a:p>
            <a:r>
              <a:rPr lang="en-US" sz="2400" dirty="0">
                <a:latin typeface="+mj-lt"/>
              </a:rPr>
              <a:t>           Pentane (C</a:t>
            </a:r>
            <a:r>
              <a:rPr lang="en-US" sz="2400" baseline="-25000" dirty="0">
                <a:latin typeface="+mj-lt"/>
              </a:rPr>
              <a:t>5</a:t>
            </a:r>
            <a:r>
              <a:rPr lang="en-US" sz="2400" dirty="0">
                <a:latin typeface="+mj-lt"/>
              </a:rPr>
              <a:t>H</a:t>
            </a:r>
            <a:r>
              <a:rPr lang="en-US" sz="2400" baseline="-25000" dirty="0">
                <a:latin typeface="+mj-lt"/>
              </a:rPr>
              <a:t>12</a:t>
            </a:r>
            <a:r>
              <a:rPr lang="en-US" sz="2400" dirty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3754226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Density (g/cm3)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Mol/m3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3V*(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0-1)/(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0+2)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0.613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5.12536E+27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1.25646E-28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0.701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5.86114E+27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1.24084E-28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6.65544E+27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1.22536E-28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0.865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7.23236E+27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1.2131E-28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0.907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7.58353E+27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1.2151E-28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anose="05050102010706020507" pitchFamily="18" charset="2"/>
              </a:rPr>
              <a:t>g</a:t>
            </a:r>
            <a:r>
              <a:rPr lang="en-US" sz="2400" baseline="-25000" dirty="0" err="1">
                <a:latin typeface="+mj-lt"/>
              </a:rPr>
              <a:t>mol</a:t>
            </a:r>
            <a:r>
              <a:rPr lang="en-US" sz="2400" dirty="0">
                <a:latin typeface="+mj-lt"/>
              </a:rPr>
              <a:t> = 1.2 x 10</a:t>
            </a:r>
            <a:r>
              <a:rPr lang="en-US" sz="2400" baseline="30000" dirty="0">
                <a:latin typeface="+mj-lt"/>
              </a:rPr>
              <a:t>-28 </a:t>
            </a:r>
            <a:r>
              <a:rPr lang="en-US" sz="2400" dirty="0">
                <a:latin typeface="+mj-lt"/>
              </a:rPr>
              <a:t>m</a:t>
            </a:r>
            <a:r>
              <a:rPr lang="en-US" sz="2400" baseline="30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= 0.12 nm</a:t>
            </a:r>
            <a:r>
              <a:rPr lang="en-US" sz="2400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42106"/>
              </p:ext>
            </p:extLst>
          </p:nvPr>
        </p:nvGraphicFramePr>
        <p:xfrm>
          <a:off x="73025" y="1447800"/>
          <a:ext cx="8996363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5" name="Equation" r:id="rId3" imgW="4394160" imgH="2082600" progId="Equation.DSMT4">
                  <p:embed/>
                </p:oleObj>
              </mc:Choice>
              <mc:Fallback>
                <p:oleObj name="Equation" r:id="rId3" imgW="4394160" imgH="20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447800"/>
                        <a:ext cx="8996363" cy="427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B21DAA-DF60-4A2E-AF77-7999C0310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432" y="842483"/>
            <a:ext cx="9144000" cy="517303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4968" y="5334000"/>
            <a:ext cx="8839200" cy="228600"/>
          </a:xfrm>
          <a:prstGeom prst="rect">
            <a:avLst/>
          </a:prstGeom>
          <a:solidFill>
            <a:srgbClr val="DA32AA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R. </a:t>
            </a:r>
            <a:r>
              <a:rPr lang="en-US" sz="2400" dirty="0" err="1">
                <a:latin typeface="+mj-lt"/>
              </a:rPr>
              <a:t>D.King</a:t>
            </a:r>
            <a:r>
              <a:rPr lang="en-US" sz="2400" dirty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J. Phys. </a:t>
            </a:r>
            <a:r>
              <a:rPr lang="en-US" sz="2400" dirty="0" err="1"/>
              <a:t>Condens</a:t>
            </a:r>
            <a:r>
              <a:rPr lang="en-US" sz="2400" dirty="0"/>
              <a:t>. Matter 23, 123201 (2010)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N. A.  </a:t>
            </a:r>
            <a:r>
              <a:rPr lang="en-US" sz="2400" dirty="0" err="1"/>
              <a:t>Spaldin</a:t>
            </a:r>
            <a:r>
              <a:rPr lang="en-US" sz="2400" dirty="0"/>
              <a:t>, J. Solid State Chem. </a:t>
            </a:r>
            <a:r>
              <a:rPr lang="en-US" sz="2400" b="1" dirty="0"/>
              <a:t>195</a:t>
            </a:r>
            <a:r>
              <a:rPr lang="en-US" sz="2400" dirty="0"/>
              <a:t>, 2 (2012)</a:t>
            </a:r>
          </a:p>
          <a:p>
            <a:pPr lvl="2"/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7462"/>
              </p:ext>
            </p:extLst>
          </p:nvPr>
        </p:nvGraphicFramePr>
        <p:xfrm>
          <a:off x="3200400" y="3198776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3" name="数式" r:id="rId3" imgW="1993680" imgH="1130040" progId="Equation.3">
                  <p:embed/>
                </p:oleObj>
              </mc:Choice>
              <mc:Fallback>
                <p:oleObj name="数式" r:id="rId3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98776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In general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>
                <a:latin typeface="Symbol" pitchFamily="18" charset="2"/>
              </a:rPr>
              <a:t>D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        -- continued</a:t>
            </a:r>
          </a:p>
          <a:p>
            <a:r>
              <a:rPr lang="en-US" sz="2400" dirty="0">
                <a:latin typeface="+mj-lt"/>
              </a:rPr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5" name="数式" r:id="rId3" imgW="2336760" imgH="736560" progId="Equation.3">
                  <p:embed/>
                </p:oleObj>
              </mc:Choice>
              <mc:Fallback>
                <p:oleObj name="数式" r:id="rId3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303" y="4370566"/>
            <a:ext cx="8274497" cy="1608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57821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The concept of the polarization of a periodic solid is not unique:</a:t>
            </a:r>
          </a:p>
        </p:txBody>
      </p:sp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90512"/>
            <a:ext cx="5934075" cy="6276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329653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   -- linear visualization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505575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7010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24356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on the electronic distribution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6705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6705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65198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5FD9E-0B98-4F25-8BE4-28CB9EC3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03ED96-8CF9-46DE-AB48-2F235E05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ED78F-F830-4296-BB35-3229511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3D94C5-BDC4-4727-913D-0CE01A43C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292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00693"/>
              </p:ext>
            </p:extLst>
          </p:nvPr>
        </p:nvGraphicFramePr>
        <p:xfrm>
          <a:off x="762000" y="1383357"/>
          <a:ext cx="553878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7" name="Equation" r:id="rId3" imgW="2705040" imgH="2197080" progId="Equation.DSMT4">
                  <p:embed/>
                </p:oleObj>
              </mc:Choice>
              <mc:Fallback>
                <p:oleObj name="Equation" r:id="rId3" imgW="2705040" imgH="219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83357"/>
                        <a:ext cx="553878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-- Focus on dipolar fields: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4305240" imgH="1180800" progId="Equation.DSMT4">
                  <p:embed/>
                </p:oleObj>
              </mc:Choice>
              <mc:Fallback>
                <p:oleObj name="Equation" r:id="rId3" imgW="4305240" imgH="1180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576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9170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9170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9170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9144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15398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2948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26790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3370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08581"/>
              </p:ext>
            </p:extLst>
          </p:nvPr>
        </p:nvGraphicFramePr>
        <p:xfrm>
          <a:off x="7421615" y="12793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9" name="Equation" r:id="rId3" imgW="1015920" imgH="622080" progId="Equation.DSMT4">
                  <p:embed/>
                </p:oleObj>
              </mc:Choice>
              <mc:Fallback>
                <p:oleObj name="Equation" r:id="rId3" imgW="1015920" imgH="6220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1615" y="12793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25411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28539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274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350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3397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3502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131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207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359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2318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2935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15120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348072"/>
              </p:ext>
            </p:extLst>
          </p:nvPr>
        </p:nvGraphicFramePr>
        <p:xfrm>
          <a:off x="5086500" y="5184312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0" name="Equation" r:id="rId5" imgW="2514600" imgH="977760" progId="Equation.DSMT4">
                  <p:embed/>
                </p:oleObj>
              </mc:Choice>
              <mc:Fallback>
                <p:oleObj name="Equation" r:id="rId5" imgW="2514600" imgH="97776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6500" y="5184312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024454" y="5638939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CD52B53-F491-4D90-BD31-F73AE447EC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878371"/>
              </p:ext>
            </p:extLst>
          </p:nvPr>
        </p:nvGraphicFramePr>
        <p:xfrm>
          <a:off x="152400" y="3797688"/>
          <a:ext cx="865505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1" name="Equation" r:id="rId7" imgW="4228920" imgH="723600" progId="Equation.DSMT4">
                  <p:embed/>
                </p:oleObj>
              </mc:Choice>
              <mc:Fallback>
                <p:oleObj name="Equation" r:id="rId7" imgW="4228920" imgH="723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97688"/>
                        <a:ext cx="8655050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496501"/>
              </p:ext>
            </p:extLst>
          </p:nvPr>
        </p:nvGraphicFramePr>
        <p:xfrm>
          <a:off x="131763" y="4950678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4950678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52360"/>
              </p:ext>
            </p:extLst>
          </p:nvPr>
        </p:nvGraphicFramePr>
        <p:xfrm>
          <a:off x="4825267" y="4787533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4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267" y="4787533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0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1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798181"/>
              </p:ext>
            </p:extLst>
          </p:nvPr>
        </p:nvGraphicFramePr>
        <p:xfrm>
          <a:off x="744538" y="3733800"/>
          <a:ext cx="647541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2" name="Equation" r:id="rId7" imgW="3162240" imgH="939600" progId="Equation.DSMT4">
                  <p:embed/>
                </p:oleObj>
              </mc:Choice>
              <mc:Fallback>
                <p:oleObj name="Equation" r:id="rId7" imgW="3162240" imgH="939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733800"/>
                        <a:ext cx="647541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13986</TotalTime>
  <Words>694</Words>
  <Application>Microsoft Office PowerPoint</Application>
  <PresentationFormat>On-screen Show (4:3)</PresentationFormat>
  <Paragraphs>211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767</cp:revision>
  <cp:lastPrinted>2019-02-06T13:43:58Z</cp:lastPrinted>
  <dcterms:created xsi:type="dcterms:W3CDTF">2012-01-10T18:32:24Z</dcterms:created>
  <dcterms:modified xsi:type="dcterms:W3CDTF">2021-02-18T04:12:30Z</dcterms:modified>
</cp:coreProperties>
</file>