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54" r:id="rId3"/>
    <p:sldId id="435" r:id="rId4"/>
    <p:sldId id="436" r:id="rId5"/>
    <p:sldId id="407" r:id="rId6"/>
    <p:sldId id="437" r:id="rId7"/>
    <p:sldId id="430" r:id="rId8"/>
    <p:sldId id="431" r:id="rId9"/>
    <p:sldId id="432" r:id="rId10"/>
    <p:sldId id="433" r:id="rId11"/>
    <p:sldId id="434" r:id="rId12"/>
    <p:sldId id="415" r:id="rId13"/>
    <p:sldId id="417" r:id="rId14"/>
    <p:sldId id="418" r:id="rId15"/>
    <p:sldId id="428" r:id="rId16"/>
    <p:sldId id="416" r:id="rId17"/>
    <p:sldId id="419" r:id="rId18"/>
    <p:sldId id="429" r:id="rId19"/>
    <p:sldId id="420" r:id="rId20"/>
    <p:sldId id="422" r:id="rId21"/>
    <p:sldId id="421" r:id="rId22"/>
    <p:sldId id="423" r:id="rId23"/>
    <p:sldId id="424" r:id="rId24"/>
    <p:sldId id="425" r:id="rId25"/>
    <p:sldId id="426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749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50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4.png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Complete reading  of Chapter 4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endParaRPr lang="en-US" sz="24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2400" b="1" dirty="0">
                <a:solidFill>
                  <a:schemeClr val="folHlink"/>
                </a:solidFill>
              </a:rPr>
              <a:t>Microscopic </a:t>
            </a:r>
            <a:r>
              <a:rPr lang="en-US" sz="2400" b="1" dirty="0">
                <a:solidFill>
                  <a:schemeClr val="folHlink"/>
                </a:solidFill>
                <a:sym typeface="Wingdings" pitchFamily="2" charset="2"/>
              </a:rPr>
              <a:t>macroscopic polarizability and dielectric function</a:t>
            </a:r>
            <a:endParaRPr lang="en-US" sz="24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2400" b="1" dirty="0" err="1">
                <a:solidFill>
                  <a:schemeClr val="folHlink"/>
                </a:solidFill>
              </a:rPr>
              <a:t>Clausius-Mossotti</a:t>
            </a:r>
            <a:r>
              <a:rPr lang="en-US" sz="2400" b="1" dirty="0">
                <a:solidFill>
                  <a:schemeClr val="folHlink"/>
                </a:solidFill>
              </a:rPr>
              <a:t> equation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2400" b="1" dirty="0">
                <a:solidFill>
                  <a:schemeClr val="folHlink"/>
                </a:solidFill>
              </a:rPr>
              <a:t>Electrostatic energy in dielectric media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8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9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798181"/>
              </p:ext>
            </p:extLst>
          </p:nvPr>
        </p:nvGraphicFramePr>
        <p:xfrm>
          <a:off x="744538" y="3733800"/>
          <a:ext cx="647541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0" name="Equation" r:id="rId7" imgW="3162240" imgH="939600" progId="Equation.DSMT4">
                  <p:embed/>
                </p:oleObj>
              </mc:Choice>
              <mc:Fallback>
                <p:oleObj name="Equation" r:id="rId7" imgW="3162240" imgH="939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733800"/>
                        <a:ext cx="647541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4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Microscopic origin of dipole moments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Polarizable atoms/molecules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Anisotropic charged molecules aligned in random directions</a:t>
            </a:r>
          </a:p>
        </p:txBody>
      </p:sp>
      <p:pic>
        <p:nvPicPr>
          <p:cNvPr id="54274" name="Picture 2" descr="http://dapmotors.com/shop/images/Coil%20Spring%20Ste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5709">
            <a:off x="1936001" y="3387839"/>
            <a:ext cx="1991360" cy="1991360"/>
          </a:xfrm>
          <a:prstGeom prst="rect">
            <a:avLst/>
          </a:prstGeom>
          <a:solidFill>
            <a:srgbClr val="DA32AA"/>
          </a:solidFill>
        </p:spPr>
      </p:pic>
      <p:sp>
        <p:nvSpPr>
          <p:cNvPr id="6" name="TextBox 5"/>
          <p:cNvSpPr txBox="1"/>
          <p:nvPr/>
        </p:nvSpPr>
        <p:spPr>
          <a:xfrm>
            <a:off x="685800" y="2362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Polarizable isotropic atoms/molecules</a:t>
            </a:r>
          </a:p>
        </p:txBody>
      </p:sp>
      <p:sp>
        <p:nvSpPr>
          <p:cNvPr id="7" name="Oval 6"/>
          <p:cNvSpPr/>
          <p:nvPr/>
        </p:nvSpPr>
        <p:spPr>
          <a:xfrm>
            <a:off x="609600" y="3657600"/>
            <a:ext cx="1371600" cy="1371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57600" y="3733800"/>
            <a:ext cx="1371600" cy="1371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2400" y="39696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+mj-lt"/>
              </a:rPr>
              <a:t>+</a:t>
            </a:r>
            <a:r>
              <a:rPr lang="en-US" sz="4800" b="1" i="1" dirty="0">
                <a:latin typeface="+mj-lt"/>
              </a:rPr>
              <a:t>q</a:t>
            </a:r>
            <a:endParaRPr lang="en-US" sz="4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38934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+mj-lt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343400" y="53340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29200" y="5334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+mj-lt"/>
              </a:rPr>
              <a:t>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36576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24600" y="38100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24600" y="39624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24600" y="41148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24600" y="42672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53200" y="28266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+mj-lt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5029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k=m</a:t>
            </a:r>
            <a:r>
              <a:rPr lang="en-US" sz="2400" i="1" dirty="0">
                <a:latin typeface="Symbol" pitchFamily="18" charset="2"/>
              </a:rPr>
              <a:t>w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r>
              <a:rPr lang="en-US" sz="2400" i="1" baseline="30000" dirty="0">
                <a:latin typeface="+mj-lt"/>
              </a:rPr>
              <a:t>2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149618"/>
              </p:ext>
            </p:extLst>
          </p:nvPr>
        </p:nvGraphicFramePr>
        <p:xfrm>
          <a:off x="5832475" y="4473575"/>
          <a:ext cx="2703513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5" name="数式" r:id="rId4" imgW="1320480" imgH="901440" progId="Equation.3">
                  <p:embed/>
                </p:oleObj>
              </mc:Choice>
              <mc:Fallback>
                <p:oleObj name="数式" r:id="rId4" imgW="1320480" imgH="901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2475" y="4473575"/>
                        <a:ext cx="2703513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74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324600" y="1524000"/>
            <a:ext cx="1600200" cy="1440597"/>
            <a:chOff x="6324600" y="2826603"/>
            <a:chExt cx="1600200" cy="1440597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324600" y="3657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324600" y="3810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24600" y="3962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324600" y="4114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324600" y="42672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553200" y="2826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7081" y="838200"/>
            <a:ext cx="5029200" cy="2407826"/>
            <a:chOff x="609600" y="3387839"/>
            <a:chExt cx="5029200" cy="2407826"/>
          </a:xfrm>
        </p:grpSpPr>
        <p:pic>
          <p:nvPicPr>
            <p:cNvPr id="54274" name="Picture 2" descr="http://dapmotors.com/shop/images/Coil%20Spring%20Steel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15709">
              <a:off x="1936001" y="3387839"/>
              <a:ext cx="1991360" cy="1991360"/>
            </a:xfrm>
            <a:prstGeom prst="rect">
              <a:avLst/>
            </a:prstGeom>
            <a:solidFill>
              <a:srgbClr val="DA32AA"/>
            </a:solidFill>
          </p:spPr>
        </p:pic>
        <p:sp>
          <p:nvSpPr>
            <p:cNvPr id="7" name="Oval 6"/>
            <p:cNvSpPr/>
            <p:nvPr/>
          </p:nvSpPr>
          <p:spPr>
            <a:xfrm>
              <a:off x="609600" y="3657600"/>
              <a:ext cx="1371600" cy="13716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57600" y="3733800"/>
              <a:ext cx="1371600" cy="1371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62400" y="3969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+</a:t>
              </a:r>
              <a:r>
                <a:rPr lang="en-US" sz="4800" b="1" i="1" dirty="0">
                  <a:latin typeface="+mj-lt"/>
                </a:rPr>
                <a:t>q</a:t>
              </a:r>
              <a:endParaRPr lang="en-US" sz="4800" b="1" dirty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2000" y="38934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 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343400" y="5334000"/>
              <a:ext cx="5334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0" y="53340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d</a:t>
              </a:r>
              <a:r>
                <a:rPr lang="en-US" sz="2400" dirty="0">
                  <a:latin typeface="+mj-lt"/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81200" y="5029200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k=m</a:t>
              </a:r>
              <a:r>
                <a:rPr lang="en-US" sz="2400" i="1" dirty="0">
                  <a:latin typeface="Symbol" pitchFamily="18" charset="2"/>
                </a:rPr>
                <a:t>w</a:t>
              </a:r>
              <a:r>
                <a:rPr lang="en-US" sz="2400" i="1" baseline="-25000" dirty="0">
                  <a:latin typeface="Symbol" pitchFamily="18" charset="2"/>
                </a:rPr>
                <a:t>0</a:t>
              </a:r>
              <a:r>
                <a:rPr lang="en-US" sz="2400" i="1" baseline="30000" dirty="0">
                  <a:latin typeface="+mj-lt"/>
                </a:rPr>
                <a:t>2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403826"/>
              </p:ext>
            </p:extLst>
          </p:nvPr>
        </p:nvGraphicFramePr>
        <p:xfrm>
          <a:off x="330200" y="3200400"/>
          <a:ext cx="4313238" cy="328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6" name="Equation" r:id="rId4" imgW="2108160" imgH="1600200" progId="Equation.DSMT4">
                  <p:embed/>
                </p:oleObj>
              </mc:Choice>
              <mc:Fallback>
                <p:oleObj name="Equation" r:id="rId4" imgW="2108160" imgH="160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3200400"/>
                        <a:ext cx="4313238" cy="328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912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Polarizable isotropic atoms/molecules – continued: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057161"/>
              </p:ext>
            </p:extLst>
          </p:nvPr>
        </p:nvGraphicFramePr>
        <p:xfrm>
          <a:off x="4994275" y="5129213"/>
          <a:ext cx="311785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7" name="Equation" r:id="rId6" imgW="1523880" imgH="660240" progId="Equation.DSMT4">
                  <p:embed/>
                </p:oleObj>
              </mc:Choice>
              <mc:Fallback>
                <p:oleObj name="Equation" r:id="rId6" imgW="15238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5129213"/>
                        <a:ext cx="3117850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449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Alignment of molecules with permanent dipoles </a:t>
            </a:r>
            <a:r>
              <a:rPr lang="en-US" sz="2400" b="1" dirty="0">
                <a:latin typeface="+mj-lt"/>
              </a:rPr>
              <a:t>p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:</a:t>
            </a:r>
          </a:p>
        </p:txBody>
      </p:sp>
      <p:grpSp>
        <p:nvGrpSpPr>
          <p:cNvPr id="11" name="Group 10"/>
          <p:cNvGrpSpPr/>
          <p:nvPr/>
        </p:nvGrpSpPr>
        <p:grpSpPr>
          <a:xfrm rot="2545315">
            <a:off x="1920240" y="1420475"/>
            <a:ext cx="1051560" cy="1496407"/>
            <a:chOff x="1920240" y="1420475"/>
            <a:chExt cx="1051560" cy="1496407"/>
          </a:xfrm>
        </p:grpSpPr>
        <p:sp>
          <p:nvSpPr>
            <p:cNvPr id="6" name="Can 5"/>
            <p:cNvSpPr/>
            <p:nvPr/>
          </p:nvSpPr>
          <p:spPr>
            <a:xfrm>
              <a:off x="2057400" y="1752600"/>
              <a:ext cx="152400" cy="838200"/>
            </a:xfrm>
            <a:prstGeom prst="ca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50720" y="2476500"/>
              <a:ext cx="381000" cy="4191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920240" y="1447800"/>
              <a:ext cx="381000" cy="4191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1200" y="1420475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+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81200" y="2455217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-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33800" y="990600"/>
            <a:ext cx="1600200" cy="1440597"/>
            <a:chOff x="6324600" y="2826603"/>
            <a:chExt cx="1600200" cy="1440597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6324600" y="3657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324600" y="3810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6324600" y="3962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324600" y="4114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24600" y="42672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553200" y="2826603"/>
              <a:ext cx="137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latin typeface="+mj-lt"/>
                </a:rPr>
                <a:t>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61091" y="1512332"/>
            <a:ext cx="635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p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737861"/>
              </p:ext>
            </p:extLst>
          </p:nvPr>
        </p:nvGraphicFramePr>
        <p:xfrm>
          <a:off x="185935" y="2746476"/>
          <a:ext cx="8772129" cy="3042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6" name="Equation" r:id="rId3" imgW="6134040" imgH="2120760" progId="Equation.DSMT4">
                  <p:embed/>
                </p:oleObj>
              </mc:Choice>
              <mc:Fallback>
                <p:oleObj name="Equation" r:id="rId3" imgW="6134040" imgH="21207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35" y="2746476"/>
                        <a:ext cx="8772129" cy="3042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14354"/>
              </p:ext>
            </p:extLst>
          </p:nvPr>
        </p:nvGraphicFramePr>
        <p:xfrm>
          <a:off x="5105400" y="4931689"/>
          <a:ext cx="3144838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7" name="Equation" r:id="rId5" imgW="1536480" imgH="660240" progId="Equation.DSMT4">
                  <p:embed/>
                </p:oleObj>
              </mc:Choice>
              <mc:Fallback>
                <p:oleObj name="Equation" r:id="rId5" imgW="15364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931689"/>
                        <a:ext cx="3144838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235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2410" y="220352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a superposition of dipoles in an electric field </a:t>
            </a:r>
          </a:p>
        </p:txBody>
      </p:sp>
      <p:sp>
        <p:nvSpPr>
          <p:cNvPr id="6" name="Oval 5"/>
          <p:cNvSpPr/>
          <p:nvPr/>
        </p:nvSpPr>
        <p:spPr>
          <a:xfrm>
            <a:off x="1527810" y="2209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10790" y="1143000"/>
            <a:ext cx="685800" cy="952500"/>
          </a:xfrm>
          <a:prstGeom prst="straightConnector1">
            <a:avLst/>
          </a:prstGeom>
          <a:ln w="187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6" idx="7"/>
          </p:cNvCxnSpPr>
          <p:nvPr/>
        </p:nvCxnSpPr>
        <p:spPr>
          <a:xfrm flipV="1">
            <a:off x="1680210" y="2332552"/>
            <a:ext cx="563048" cy="640538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29000" y="144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16588" y="2709087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E</a:t>
            </a:r>
            <a:r>
              <a:rPr lang="en-US" sz="2400" baseline="-25000" dirty="0" err="1">
                <a:solidFill>
                  <a:srgbClr val="FF0000"/>
                </a:solidFill>
                <a:latin typeface="+mj-lt"/>
              </a:rPr>
              <a:t>dipole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99610" y="513504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482590" y="4068248"/>
            <a:ext cx="685800" cy="952500"/>
          </a:xfrm>
          <a:prstGeom prst="straightConnector1">
            <a:avLst/>
          </a:prstGeom>
          <a:ln w="187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1" idx="7"/>
          </p:cNvCxnSpPr>
          <p:nvPr/>
        </p:nvCxnSpPr>
        <p:spPr>
          <a:xfrm flipV="1">
            <a:off x="4652010" y="5257800"/>
            <a:ext cx="563048" cy="640538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00800" y="4373048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8388" y="5634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E</a:t>
            </a:r>
            <a:r>
              <a:rPr lang="en-US" sz="2400" baseline="-25000" dirty="0" err="1">
                <a:solidFill>
                  <a:srgbClr val="FF0000"/>
                </a:solidFill>
                <a:latin typeface="+mj-lt"/>
              </a:rPr>
              <a:t>dipole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975610" y="37338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958590" y="2667000"/>
            <a:ext cx="685800" cy="952500"/>
          </a:xfrm>
          <a:prstGeom prst="straightConnector1">
            <a:avLst/>
          </a:prstGeom>
          <a:ln w="187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8" idx="7"/>
          </p:cNvCxnSpPr>
          <p:nvPr/>
        </p:nvCxnSpPr>
        <p:spPr>
          <a:xfrm flipV="1">
            <a:off x="3128010" y="3856552"/>
            <a:ext cx="563048" cy="640538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76800" y="2971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64388" y="4233087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E</a:t>
            </a:r>
            <a:r>
              <a:rPr lang="en-US" sz="2400" baseline="-25000" dirty="0" err="1">
                <a:solidFill>
                  <a:srgbClr val="FF0000"/>
                </a:solidFill>
                <a:latin typeface="+mj-lt"/>
              </a:rPr>
              <a:t>dipole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309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021" y="131163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6200" y="1219200"/>
            <a:ext cx="5943600" cy="3771900"/>
            <a:chOff x="76200" y="1219200"/>
            <a:chExt cx="5943600" cy="3771900"/>
          </a:xfrm>
        </p:grpSpPr>
        <p:sp>
          <p:nvSpPr>
            <p:cNvPr id="7" name="Oval 6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ight Arrow 14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ight Arrow 15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ight Arrow 16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ight Arrow 17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ight Arrow 18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ight Arrow 19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ight Arrow 20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ight Arrow 21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ight Arrow 22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7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5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6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9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365077"/>
              </p:ext>
            </p:extLst>
          </p:nvPr>
        </p:nvGraphicFramePr>
        <p:xfrm>
          <a:off x="5370694" y="702025"/>
          <a:ext cx="3670300" cy="189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62" name="Equation" r:id="rId3" imgW="2793960" imgH="1434960" progId="Equation.DSMT4">
                  <p:embed/>
                </p:oleObj>
              </mc:Choice>
              <mc:Fallback>
                <p:oleObj name="Equation" r:id="rId3" imgW="2793960" imgH="14349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694" y="702025"/>
                        <a:ext cx="3670300" cy="189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87291"/>
              </p:ext>
            </p:extLst>
          </p:nvPr>
        </p:nvGraphicFramePr>
        <p:xfrm>
          <a:off x="273050" y="4905375"/>
          <a:ext cx="7466013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63" name="Equation" r:id="rId5" imgW="4609800" imgH="1054080" progId="Equation.DSMT4">
                  <p:embed/>
                </p:oleObj>
              </mc:Choice>
              <mc:Fallback>
                <p:oleObj name="Equation" r:id="rId5" imgW="4609800" imgH="1054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4905375"/>
                        <a:ext cx="7466013" cy="171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flipV="1">
            <a:off x="1399397" y="80913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052484" y="2469586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930931" y="372455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695912" y="500434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80197" y="319221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5936192" y="3217776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313797" y="3414220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039024" y="1875932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48463" y="349371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1221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 -- continued</a:t>
            </a:r>
          </a:p>
        </p:txBody>
      </p: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716280" y="1219200"/>
            <a:ext cx="3566160" cy="2263140"/>
            <a:chOff x="76200" y="1219200"/>
            <a:chExt cx="5943600" cy="3771900"/>
          </a:xfrm>
        </p:grpSpPr>
        <p:sp>
          <p:nvSpPr>
            <p:cNvPr id="34" name="Oval 33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ight Arrow 43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ight Arrow 46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Arrow 48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ight Arrow 49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7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2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5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4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6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9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147033"/>
              </p:ext>
            </p:extLst>
          </p:nvPr>
        </p:nvGraphicFramePr>
        <p:xfrm>
          <a:off x="369995" y="3505200"/>
          <a:ext cx="8315325" cy="282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87" name="Equation" r:id="rId3" imgW="6629400" imgH="2247840" progId="Equation.DSMT4">
                  <p:embed/>
                </p:oleObj>
              </mc:Choice>
              <mc:Fallback>
                <p:oleObj name="Equation" r:id="rId3" imgW="6629400" imgH="22478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995" y="3505200"/>
                        <a:ext cx="8315325" cy="282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238517"/>
              </p:ext>
            </p:extLst>
          </p:nvPr>
        </p:nvGraphicFramePr>
        <p:xfrm>
          <a:off x="5006975" y="1243013"/>
          <a:ext cx="3670300" cy="189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88" name="Equation" r:id="rId5" imgW="2793960" imgH="1434960" progId="Equation.DSMT4">
                  <p:embed/>
                </p:oleObj>
              </mc:Choice>
              <mc:Fallback>
                <p:oleObj name="Equation" r:id="rId5" imgW="279396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1243013"/>
                        <a:ext cx="3670300" cy="189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339E616-4257-4706-8CE6-D64098153035}"/>
              </a:ext>
            </a:extLst>
          </p:cNvPr>
          <p:cNvCxnSpPr/>
          <p:nvPr/>
        </p:nvCxnSpPr>
        <p:spPr>
          <a:xfrm flipV="1">
            <a:off x="228600" y="2743200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13A57B8-004E-49B8-AEC8-13FD2F4BED94}"/>
              </a:ext>
            </a:extLst>
          </p:cNvPr>
          <p:cNvSpPr txBox="1"/>
          <p:nvPr/>
        </p:nvSpPr>
        <p:spPr>
          <a:xfrm>
            <a:off x="1040871" y="301914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664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523992"/>
              </p:ext>
            </p:extLst>
          </p:nvPr>
        </p:nvGraphicFramePr>
        <p:xfrm>
          <a:off x="611187" y="1676400"/>
          <a:ext cx="7704779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4" name="Equation" r:id="rId3" imgW="5829120" imgH="2705040" progId="Equation.DSMT4">
                  <p:embed/>
                </p:oleObj>
              </mc:Choice>
              <mc:Fallback>
                <p:oleObj name="Equation" r:id="rId3" imgW="5829120" imgH="27050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" y="1676400"/>
                        <a:ext cx="7704779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3300733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 due to collection of induced dipoles -- continued</a:t>
            </a:r>
          </a:p>
        </p:txBody>
      </p: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716280" y="1219200"/>
            <a:ext cx="3566160" cy="2263140"/>
            <a:chOff x="76200" y="1219200"/>
            <a:chExt cx="5943600" cy="3771900"/>
          </a:xfrm>
        </p:grpSpPr>
        <p:sp>
          <p:nvSpPr>
            <p:cNvPr id="34" name="Oval 33"/>
            <p:cNvSpPr/>
            <p:nvPr/>
          </p:nvSpPr>
          <p:spPr>
            <a:xfrm>
              <a:off x="76200" y="2095500"/>
              <a:ext cx="12192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266700" y="1219200"/>
              <a:ext cx="5753100" cy="3771900"/>
              <a:chOff x="266700" y="1219200"/>
              <a:chExt cx="5753100" cy="37719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587240" y="3532936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295400" y="1524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752600" y="26670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24200" y="25298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819400" y="38481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762000" y="342138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87240" y="188214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971800" y="1219200"/>
                <a:ext cx="1219200" cy="11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ight Arrow 43"/>
              <p:cNvSpPr/>
              <p:nvPr/>
            </p:nvSpPr>
            <p:spPr>
              <a:xfrm rot="19102624">
                <a:off x="3070012" y="1684019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9102624">
                <a:off x="1409698" y="1988820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rot="19102624">
                <a:off x="266700" y="252709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ight Arrow 46"/>
              <p:cNvSpPr/>
              <p:nvPr/>
            </p:nvSpPr>
            <p:spPr>
              <a:xfrm rot="19102624">
                <a:off x="876300" y="389107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19102624">
                <a:off x="1896532" y="311109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Arrow 48"/>
              <p:cNvSpPr/>
              <p:nvPr/>
            </p:nvSpPr>
            <p:spPr>
              <a:xfrm rot="19102624">
                <a:off x="2949787" y="4299815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ight Arrow 49"/>
              <p:cNvSpPr/>
              <p:nvPr/>
            </p:nvSpPr>
            <p:spPr>
              <a:xfrm rot="19102624">
                <a:off x="3254588" y="2935836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19102624">
                <a:off x="4671906" y="3973687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Arrow 51"/>
              <p:cNvSpPr/>
              <p:nvPr/>
            </p:nvSpPr>
            <p:spPr>
              <a:xfrm rot="19102624">
                <a:off x="4702387" y="2359458"/>
                <a:ext cx="990600" cy="213360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16488" y="153436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1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953000" y="19812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7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74320" y="223530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600200" y="1717653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2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57400" y="2776421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5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30485" y="357916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4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398520" y="2633777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6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76800" y="3618702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9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048000" y="4034135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8</a:t>
                </a:r>
              </a:p>
            </p:txBody>
          </p:sp>
        </p:grp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96122"/>
              </p:ext>
            </p:extLst>
          </p:nvPr>
        </p:nvGraphicFramePr>
        <p:xfrm>
          <a:off x="4281488" y="922338"/>
          <a:ext cx="4940300" cy="375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5" name="Equation" r:id="rId3" imgW="2412720" imgH="1828800" progId="Equation.DSMT4">
                  <p:embed/>
                </p:oleObj>
              </mc:Choice>
              <mc:Fallback>
                <p:oleObj name="Equation" r:id="rId3" imgW="2412720" imgH="1828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922338"/>
                        <a:ext cx="4940300" cy="375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112433"/>
              </p:ext>
            </p:extLst>
          </p:nvPr>
        </p:nvGraphicFramePr>
        <p:xfrm>
          <a:off x="682625" y="4648200"/>
          <a:ext cx="6005513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6" name="Equation" r:id="rId5" imgW="2933640" imgH="761760" progId="Equation.DSMT4">
                  <p:embed/>
                </p:oleObj>
              </mc:Choice>
              <mc:Fallback>
                <p:oleObj name="Equation" r:id="rId5" imgW="2933640" imgH="76176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4648200"/>
                        <a:ext cx="6005513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6853" y="41910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Claussius-Mossotti</a:t>
            </a:r>
            <a:r>
              <a:rPr lang="en-US" sz="2400" dirty="0">
                <a:latin typeface="+mj-lt"/>
              </a:rPr>
              <a:t> equation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9E82C73-1ECD-4D98-8D8C-B449BD767F81}"/>
              </a:ext>
            </a:extLst>
          </p:cNvPr>
          <p:cNvCxnSpPr/>
          <p:nvPr/>
        </p:nvCxnSpPr>
        <p:spPr>
          <a:xfrm flipV="1">
            <a:off x="228600" y="2743200"/>
            <a:ext cx="837776" cy="852980"/>
          </a:xfrm>
          <a:prstGeom prst="straightConnector1">
            <a:avLst/>
          </a:prstGeom>
          <a:ln w="187325">
            <a:solidFill>
              <a:schemeClr val="tx1">
                <a:alpha val="4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8E8049F6-1921-4E67-BFCC-53080BC600CA}"/>
              </a:ext>
            </a:extLst>
          </p:cNvPr>
          <p:cNvSpPr txBox="1"/>
          <p:nvPr/>
        </p:nvSpPr>
        <p:spPr>
          <a:xfrm>
            <a:off x="1040871" y="301914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ext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296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B21DAA-DF60-4A2E-AF77-7999C0310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432" y="842483"/>
            <a:ext cx="9144000" cy="517303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4968" y="5334000"/>
            <a:ext cx="8839200" cy="228600"/>
          </a:xfrm>
          <a:prstGeom prst="rect">
            <a:avLst/>
          </a:prstGeom>
          <a:solidFill>
            <a:srgbClr val="DA32AA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the </a:t>
            </a:r>
            <a:r>
              <a:rPr lang="en-US" sz="2400" dirty="0" err="1">
                <a:latin typeface="+mj-lt"/>
              </a:rPr>
              <a:t>Clausius-Mossotti</a:t>
            </a:r>
            <a:r>
              <a:rPr lang="en-US" sz="2400" dirty="0">
                <a:latin typeface="+mj-lt"/>
              </a:rPr>
              <a:t> equation –</a:t>
            </a:r>
          </a:p>
          <a:p>
            <a:r>
              <a:rPr lang="en-US" sz="2400" dirty="0">
                <a:latin typeface="+mj-lt"/>
              </a:rPr>
              <a:t>            </a:t>
            </a:r>
          </a:p>
          <a:p>
            <a:r>
              <a:rPr lang="en-US" sz="2400" dirty="0">
                <a:latin typeface="+mj-lt"/>
              </a:rPr>
              <a:t>           Pentane (C</a:t>
            </a:r>
            <a:r>
              <a:rPr lang="en-US" sz="2400" baseline="-25000" dirty="0">
                <a:latin typeface="+mj-lt"/>
              </a:rPr>
              <a:t>5</a:t>
            </a:r>
            <a:r>
              <a:rPr lang="en-US" sz="2400" dirty="0">
                <a:latin typeface="+mj-lt"/>
              </a:rPr>
              <a:t>H</a:t>
            </a:r>
            <a:r>
              <a:rPr lang="en-US" sz="2400" baseline="-25000" dirty="0">
                <a:latin typeface="+mj-lt"/>
              </a:rPr>
              <a:t>12</a:t>
            </a:r>
            <a:r>
              <a:rPr lang="en-US" sz="2400" dirty="0">
                <a:latin typeface="+mj-lt"/>
              </a:rPr>
              <a:t>) at various densities</a:t>
            </a:r>
          </a:p>
        </p:txBody>
      </p:sp>
      <p:graphicFrame>
        <p:nvGraphicFramePr>
          <p:cNvPr id="7" name="Table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93754226"/>
              </p:ext>
            </p:extLst>
          </p:nvPr>
        </p:nvGraphicFramePr>
        <p:xfrm>
          <a:off x="1047750" y="2209800"/>
          <a:ext cx="6438899" cy="2363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49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Density (g/cm3)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Mol/m3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3V*(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0-1)/(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/</a:t>
                      </a:r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sz="1400" b="1" u="none" strike="noStrike" dirty="0">
                          <a:effectLst/>
                        </a:rPr>
                        <a:t>0+2)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0.613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5.12536E+27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1.82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1.25646E-28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0.701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5.86114E+27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1.24084E-28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0.796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6.65544E+27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1.22536E-28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0.865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7.23236E+27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1.2131E-28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0.907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7.58353E+27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2.33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1.2151E-28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0800" y="5105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anose="05050102010706020507" pitchFamily="18" charset="2"/>
              </a:rPr>
              <a:t>g</a:t>
            </a:r>
            <a:r>
              <a:rPr lang="en-US" sz="2400" baseline="-25000" dirty="0" err="1">
                <a:latin typeface="+mj-lt"/>
              </a:rPr>
              <a:t>mol</a:t>
            </a:r>
            <a:r>
              <a:rPr lang="en-US" sz="2400" dirty="0">
                <a:latin typeface="+mj-lt"/>
              </a:rPr>
              <a:t> = 1.2 x 10</a:t>
            </a:r>
            <a:r>
              <a:rPr lang="en-US" sz="2400" baseline="30000" dirty="0">
                <a:latin typeface="+mj-lt"/>
              </a:rPr>
              <a:t>-28 </a:t>
            </a:r>
            <a:r>
              <a:rPr lang="en-US" sz="2400" dirty="0">
                <a:latin typeface="+mj-lt"/>
              </a:rPr>
              <a:t>m</a:t>
            </a:r>
            <a:r>
              <a:rPr lang="en-US" sz="2400" baseline="30000" dirty="0">
                <a:latin typeface="+mj-lt"/>
              </a:rPr>
              <a:t>3</a:t>
            </a:r>
            <a:r>
              <a:rPr lang="en-US" sz="2400" dirty="0">
                <a:latin typeface="+mj-lt"/>
              </a:rPr>
              <a:t>= 0.12 nm</a:t>
            </a:r>
            <a:r>
              <a:rPr lang="en-US" sz="2400" baseline="30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1732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Re-examination of electrostatic energy in dielectric media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942106"/>
              </p:ext>
            </p:extLst>
          </p:nvPr>
        </p:nvGraphicFramePr>
        <p:xfrm>
          <a:off x="73025" y="1447800"/>
          <a:ext cx="8996363" cy="427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1" name="Equation" r:id="rId3" imgW="4394160" imgH="2082600" progId="Equation.DSMT4">
                  <p:embed/>
                </p:oleObj>
              </mc:Choice>
              <mc:Fallback>
                <p:oleObj name="Equation" r:id="rId3" imgW="4394160" imgH="20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1447800"/>
                        <a:ext cx="8996363" cy="427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978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the “Modern Theory of Polarization”</a:t>
            </a:r>
          </a:p>
          <a:p>
            <a:r>
              <a:rPr lang="en-US" sz="2400" dirty="0">
                <a:latin typeface="+mj-lt"/>
              </a:rPr>
              <a:t>    Some references: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R. </a:t>
            </a:r>
            <a:r>
              <a:rPr lang="en-US" sz="2400" dirty="0" err="1">
                <a:latin typeface="+mj-lt"/>
              </a:rPr>
              <a:t>D.King</a:t>
            </a:r>
            <a:r>
              <a:rPr lang="en-US" sz="2400" dirty="0">
                <a:latin typeface="+mj-lt"/>
              </a:rPr>
              <a:t>-Smith and D. Vanderbilt, Phys. Rev. B   47, 1651 (1993)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R. </a:t>
            </a:r>
            <a:r>
              <a:rPr lang="en-US" sz="2400" dirty="0" err="1"/>
              <a:t>Resta</a:t>
            </a:r>
            <a:r>
              <a:rPr lang="en-US" sz="2400" dirty="0"/>
              <a:t>, Rev. Mod. Physics </a:t>
            </a:r>
            <a:r>
              <a:rPr lang="en-US" sz="2400" b="1" dirty="0"/>
              <a:t>66</a:t>
            </a:r>
            <a:r>
              <a:rPr lang="en-US" sz="2400" dirty="0"/>
              <a:t>, 699 (1994)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R. </a:t>
            </a:r>
            <a:r>
              <a:rPr lang="en-US" sz="2400" dirty="0" err="1"/>
              <a:t>Resta</a:t>
            </a:r>
            <a:r>
              <a:rPr lang="en-US" sz="2400" dirty="0"/>
              <a:t>, J. Phys. </a:t>
            </a:r>
            <a:r>
              <a:rPr lang="en-US" sz="2400" dirty="0" err="1"/>
              <a:t>Condens</a:t>
            </a:r>
            <a:r>
              <a:rPr lang="en-US" sz="2400" dirty="0"/>
              <a:t>. Matter 23, 123201 (2010)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en-US" sz="2400" dirty="0"/>
              <a:t>N. A.  </a:t>
            </a:r>
            <a:r>
              <a:rPr lang="en-US" sz="2400" dirty="0" err="1"/>
              <a:t>Spaldin</a:t>
            </a:r>
            <a:r>
              <a:rPr lang="en-US" sz="2400" dirty="0"/>
              <a:t>, J. Solid State Chem. </a:t>
            </a:r>
            <a:r>
              <a:rPr lang="en-US" sz="2400" b="1" dirty="0"/>
              <a:t>195</a:t>
            </a:r>
            <a:r>
              <a:rPr lang="en-US" sz="2400" dirty="0"/>
              <a:t>, 2 (2012)</a:t>
            </a:r>
          </a:p>
          <a:p>
            <a:pPr lvl="2"/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947462"/>
              </p:ext>
            </p:extLst>
          </p:nvPr>
        </p:nvGraphicFramePr>
        <p:xfrm>
          <a:off x="3200400" y="3198776"/>
          <a:ext cx="4081462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9" name="数式" r:id="rId3" imgW="1993680" imgH="1130040" progId="Equation.3">
                  <p:embed/>
                </p:oleObj>
              </mc:Choice>
              <mc:Fallback>
                <p:oleObj name="数式" r:id="rId3" imgW="199368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98776"/>
                        <a:ext cx="4081462" cy="231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486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In general </a:t>
            </a:r>
            <a:r>
              <a:rPr lang="en-US" sz="2400" b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is highly dependent on the boundary values;   often it is more convenient/meaningful to calculate </a:t>
            </a:r>
            <a:r>
              <a:rPr lang="en-US" sz="2400" b="1" dirty="0">
                <a:latin typeface="Symbol" pitchFamily="18" charset="2"/>
              </a:rPr>
              <a:t>D</a:t>
            </a:r>
            <a:r>
              <a:rPr lang="en-US" sz="2400" b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749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524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the “Modern Theory of Polarization” </a:t>
            </a:r>
          </a:p>
          <a:p>
            <a:r>
              <a:rPr lang="en-US" sz="2400" dirty="0">
                <a:latin typeface="+mj-lt"/>
              </a:rPr>
              <a:t>         -- continued</a:t>
            </a:r>
          </a:p>
          <a:p>
            <a:r>
              <a:rPr lang="en-US" sz="2400" dirty="0">
                <a:latin typeface="+mj-lt"/>
              </a:rPr>
              <a:t>  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073405"/>
              </p:ext>
            </p:extLst>
          </p:nvPr>
        </p:nvGraphicFramePr>
        <p:xfrm>
          <a:off x="1752600" y="1828800"/>
          <a:ext cx="4783137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1" name="数式" r:id="rId3" imgW="2336760" imgH="736560" progId="Equation.3">
                  <p:embed/>
                </p:oleObj>
              </mc:Choice>
              <mc:Fallback>
                <p:oleObj name="数式" r:id="rId3" imgW="233676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4783137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303" y="4370566"/>
            <a:ext cx="8274497" cy="16089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3578213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 The concept of the polarization of a periodic solid is not unique:</a:t>
            </a:r>
          </a:p>
        </p:txBody>
      </p:sp>
    </p:spTree>
    <p:extLst>
      <p:ext uri="{BB962C8B-B14F-4D97-AF65-F5344CB8AC3E}">
        <p14:creationId xmlns:p14="http://schemas.microsoft.com/office/powerpoint/2010/main" val="3297104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62" y="290512"/>
            <a:ext cx="5934075" cy="62769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example</a:t>
            </a:r>
          </a:p>
        </p:txBody>
      </p:sp>
    </p:spTree>
    <p:extLst>
      <p:ext uri="{BB962C8B-B14F-4D97-AF65-F5344CB8AC3E}">
        <p14:creationId xmlns:p14="http://schemas.microsoft.com/office/powerpoint/2010/main" val="3329653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example   -- linear visualization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6505575" cy="2181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733800"/>
            <a:ext cx="7010400" cy="1600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324356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Effects on the electronic distribution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567055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000" y="567054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65198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5FD9E-0B98-4F25-8BE4-28CB9EC3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03ED96-8CF9-46DE-AB48-2F235E05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ED78F-F830-4296-BB35-32295117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3D94C5-BDC4-4727-913D-0CE01A43C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9144000" cy="292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87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619F28-A5A6-4558-9371-D5875FA68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FB71C-DFB2-4402-8951-A78F704CA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46FE0-2A45-44D4-93DA-29A6E67B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E9D5E9-7500-477F-A13B-B9165B71C325}"/>
              </a:ext>
            </a:extLst>
          </p:cNvPr>
          <p:cNvSpPr txBox="1"/>
          <p:nvPr/>
        </p:nvSpPr>
        <p:spPr>
          <a:xfrm>
            <a:off x="2286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-- </a:t>
            </a:r>
            <a:r>
              <a:rPr lang="en-US" dirty="0"/>
              <a:t>Why use </a:t>
            </a:r>
            <a:r>
              <a:rPr lang="en-US" dirty="0" err="1"/>
              <a:t>Esite</a:t>
            </a:r>
            <a:r>
              <a:rPr lang="en-US" dirty="0"/>
              <a:t> to calculate &lt;P&gt; not </a:t>
            </a:r>
            <a:r>
              <a:rPr lang="en-US" dirty="0" err="1"/>
              <a:t>Eext</a:t>
            </a:r>
            <a:r>
              <a:rPr lang="en-US" dirty="0"/>
              <a:t>? 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237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500693"/>
              </p:ext>
            </p:extLst>
          </p:nvPr>
        </p:nvGraphicFramePr>
        <p:xfrm>
          <a:off x="762000" y="1383357"/>
          <a:ext cx="5538788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3" name="Equation" r:id="rId3" imgW="2705040" imgH="2197080" progId="Equation.DSMT4">
                  <p:embed/>
                </p:oleObj>
              </mc:Choice>
              <mc:Fallback>
                <p:oleObj name="Equation" r:id="rId3" imgW="2705040" imgH="2197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83357"/>
                        <a:ext cx="5538788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-- Focus on dipolar fields:</a:t>
            </a:r>
          </a:p>
        </p:txBody>
      </p:sp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1E770-CA96-45E4-917B-A1D5C5FD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820BD4-971F-4A3F-A606-04B01DC8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1454C-6BE7-4C6D-87A2-209E3EE0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C3C8D05-8B7E-452B-A9FC-25B89DDEF9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372745"/>
              </p:ext>
            </p:extLst>
          </p:nvPr>
        </p:nvGraphicFramePr>
        <p:xfrm>
          <a:off x="838200" y="1143000"/>
          <a:ext cx="6926262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0" name="Equation" r:id="rId3" imgW="6926549" imgH="2491823" progId="Equation.DSMT4">
                  <p:embed/>
                </p:oleObj>
              </mc:Choice>
              <mc:Fallback>
                <p:oleObj name="Equation" r:id="rId3" imgW="6926549" imgH="249182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143000"/>
                        <a:ext cx="6926262" cy="249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EDDFB9A-1C16-46B2-9B5F-7AFA58BD62DD}"/>
              </a:ext>
            </a:extLst>
          </p:cNvPr>
          <p:cNvSpPr txBox="1"/>
          <p:nvPr/>
        </p:nvSpPr>
        <p:spPr>
          <a:xfrm>
            <a:off x="228600" y="228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a distribution of dipoles and monopoles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E2C3C3-D192-4AD9-A20D-4D1489DC7C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753332"/>
              </p:ext>
            </p:extLst>
          </p:nvPr>
        </p:nvGraphicFramePr>
        <p:xfrm>
          <a:off x="838200" y="3890665"/>
          <a:ext cx="712089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1" name="Equation" r:id="rId5" imgW="3390840" imgH="507960" progId="Equation.DSMT4">
                  <p:embed/>
                </p:oleObj>
              </mc:Choice>
              <mc:Fallback>
                <p:oleObj name="Equation" r:id="rId5" imgW="33908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890665"/>
                        <a:ext cx="712089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176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7660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3" imgW="4305240" imgH="1180800" progId="Equation.DSMT4">
                  <p:embed/>
                </p:oleObj>
              </mc:Choice>
              <mc:Fallback>
                <p:oleObj name="Equation" r:id="rId3" imgW="4305240" imgH="1180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576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9170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9170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9170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9144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15398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2948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26790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3370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08581"/>
              </p:ext>
            </p:extLst>
          </p:nvPr>
        </p:nvGraphicFramePr>
        <p:xfrm>
          <a:off x="7421615" y="12793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7" name="Equation" r:id="rId3" imgW="1015920" imgH="622080" progId="Equation.DSMT4">
                  <p:embed/>
                </p:oleObj>
              </mc:Choice>
              <mc:Fallback>
                <p:oleObj name="Equation" r:id="rId3" imgW="1015920" imgH="6220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1615" y="12793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25411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28539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2740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3502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3397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3502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1310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2072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359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2318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2935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15120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348072"/>
              </p:ext>
            </p:extLst>
          </p:nvPr>
        </p:nvGraphicFramePr>
        <p:xfrm>
          <a:off x="5086500" y="5184312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8" name="Equation" r:id="rId5" imgW="2514600" imgH="977760" progId="Equation.DSMT4">
                  <p:embed/>
                </p:oleObj>
              </mc:Choice>
              <mc:Fallback>
                <p:oleObj name="Equation" r:id="rId5" imgW="2514600" imgH="977760" progId="Equation.DSMT4">
                  <p:embed/>
                  <p:pic>
                    <p:nvPicPr>
                      <p:cNvPr id="46" name="Object 4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6500" y="5184312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024454" y="5638939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5CD52B53-F491-4D90-BD31-F73AE447EC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878371"/>
              </p:ext>
            </p:extLst>
          </p:nvPr>
        </p:nvGraphicFramePr>
        <p:xfrm>
          <a:off x="152400" y="3797688"/>
          <a:ext cx="8655050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9" name="Equation" r:id="rId7" imgW="4228920" imgH="723600" progId="Equation.DSMT4">
                  <p:embed/>
                </p:oleObj>
              </mc:Choice>
              <mc:Fallback>
                <p:oleObj name="Equation" r:id="rId7" imgW="4228920" imgH="723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97688"/>
                        <a:ext cx="8655050" cy="148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02/19/2021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496501"/>
              </p:ext>
            </p:extLst>
          </p:nvPr>
        </p:nvGraphicFramePr>
        <p:xfrm>
          <a:off x="131763" y="4950678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5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4950678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252360"/>
              </p:ext>
            </p:extLst>
          </p:nvPr>
        </p:nvGraphicFramePr>
        <p:xfrm>
          <a:off x="4825267" y="4787533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6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5267" y="4787533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14095</TotalTime>
  <Words>754</Words>
  <Application>Microsoft Office PowerPoint</Application>
  <PresentationFormat>On-screen Show (4:3)</PresentationFormat>
  <Paragraphs>223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Symbol</vt:lpstr>
      <vt:lpstr>Times New Roman</vt:lpstr>
      <vt:lpstr>Wingdings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771</cp:revision>
  <cp:lastPrinted>2019-02-06T13:43:58Z</cp:lastPrinted>
  <dcterms:created xsi:type="dcterms:W3CDTF">2012-01-10T18:32:24Z</dcterms:created>
  <dcterms:modified xsi:type="dcterms:W3CDTF">2021-02-19T15:57:49Z</dcterms:modified>
</cp:coreProperties>
</file>