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54" r:id="rId3"/>
    <p:sldId id="377" r:id="rId4"/>
    <p:sldId id="355" r:id="rId5"/>
    <p:sldId id="356" r:id="rId6"/>
    <p:sldId id="357" r:id="rId7"/>
    <p:sldId id="375" r:id="rId8"/>
    <p:sldId id="358" r:id="rId9"/>
    <p:sldId id="359" r:id="rId10"/>
    <p:sldId id="360" r:id="rId11"/>
    <p:sldId id="361" r:id="rId12"/>
    <p:sldId id="376" r:id="rId13"/>
    <p:sldId id="362" r:id="rId14"/>
    <p:sldId id="363" r:id="rId15"/>
    <p:sldId id="364" r:id="rId16"/>
    <p:sldId id="369" r:id="rId17"/>
    <p:sldId id="368" r:id="rId18"/>
    <p:sldId id="372" r:id="rId19"/>
    <p:sldId id="373" r:id="rId20"/>
    <p:sldId id="374" r:id="rId21"/>
    <p:sldId id="365" r:id="rId22"/>
    <p:sldId id="366" r:id="rId23"/>
    <p:sldId id="367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749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94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4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r>
              <a:rPr lang="en-US" sz="3200" b="1" dirty="0"/>
              <a:t>Plan for Lecture 12: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 Chapter 5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err="1">
                <a:solidFill>
                  <a:schemeClr val="folHlink"/>
                </a:solidFill>
              </a:rPr>
              <a:t>Magnetostatics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Vector potential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Example: current loop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685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 uniqueness of the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6802"/>
              </p:ext>
            </p:extLst>
          </p:nvPr>
        </p:nvGraphicFramePr>
        <p:xfrm>
          <a:off x="1174750" y="1447800"/>
          <a:ext cx="6064250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9" name="数式" r:id="rId3" imgW="2425680" imgH="1612800" progId="Equation.3">
                  <p:embed/>
                </p:oleObj>
              </mc:Choice>
              <mc:Fallback>
                <p:oleObj name="数式" r:id="rId3" imgW="2425680" imgH="16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1447800"/>
                        <a:ext cx="6064250" cy="403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60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form of Ampere’s law in terms of vector potential: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252186"/>
              </p:ext>
            </p:extLst>
          </p:nvPr>
        </p:nvGraphicFramePr>
        <p:xfrm>
          <a:off x="158750" y="1663700"/>
          <a:ext cx="8985250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5" name="数式" r:id="rId3" imgW="3593880" imgH="1193760" progId="Equation.3">
                  <p:embed/>
                </p:oleObj>
              </mc:Choice>
              <mc:Fallback>
                <p:oleObj name="数式" r:id="rId3" imgW="359388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663700"/>
                        <a:ext cx="8985250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640704"/>
              </p:ext>
            </p:extLst>
          </p:nvPr>
        </p:nvGraphicFramePr>
        <p:xfrm>
          <a:off x="269875" y="457200"/>
          <a:ext cx="86042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5" name="Equation" r:id="rId3" imgW="3441600" imgH="990360" progId="Equation.DSMT4">
                  <p:embed/>
                </p:oleObj>
              </mc:Choice>
              <mc:Fallback>
                <p:oleObj name="Equation" r:id="rId3" imgW="3441600" imgH="9903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457200"/>
                        <a:ext cx="8604250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0943D1E-43C8-4859-A16C-6A4E336115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76600"/>
            <a:ext cx="9144000" cy="290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8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8600" y="685800"/>
            <a:ext cx="4419600" cy="3505200"/>
            <a:chOff x="76200" y="1143000"/>
            <a:chExt cx="4419600" cy="3505200"/>
          </a:xfrm>
        </p:grpSpPr>
        <p:grpSp>
          <p:nvGrpSpPr>
            <p:cNvPr id="15" name="Group 14"/>
            <p:cNvGrpSpPr/>
            <p:nvPr/>
          </p:nvGrpSpPr>
          <p:grpSpPr>
            <a:xfrm>
              <a:off x="76200" y="1143000"/>
              <a:ext cx="4419600" cy="3505200"/>
              <a:chOff x="76200" y="1143000"/>
              <a:chExt cx="4419600" cy="35052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1905000" y="1447800"/>
                <a:ext cx="0" cy="3200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228600" y="3048000"/>
                <a:ext cx="36576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381000" y="2392680"/>
                <a:ext cx="3048000" cy="1295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143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200" y="36531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62400" y="2819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 rot="21171042">
              <a:off x="743135" y="2675605"/>
              <a:ext cx="2209800" cy="690679"/>
            </a:xfrm>
            <a:prstGeom prst="ellipse">
              <a:avLst/>
            </a:prstGeom>
            <a:noFill/>
            <a:ln w="793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802192"/>
              </p:ext>
            </p:extLst>
          </p:nvPr>
        </p:nvGraphicFramePr>
        <p:xfrm>
          <a:off x="533400" y="3603625"/>
          <a:ext cx="76200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5" name="数式" r:id="rId3" imgW="3047760" imgH="863280" progId="Equation.3">
                  <p:embed/>
                </p:oleObj>
              </mc:Choice>
              <mc:Fallback>
                <p:oleObj name="数式" r:id="rId3" imgW="3047760" imgH="863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03625"/>
                        <a:ext cx="76200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000435" y="1249680"/>
            <a:ext cx="457200" cy="1371600"/>
          </a:xfrm>
          <a:prstGeom prst="straightConnector1">
            <a:avLst/>
          </a:prstGeom>
          <a:ln w="60325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05494" y="942503"/>
            <a:ext cx="599579" cy="45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863932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43D9CB-C7BA-4CE4-9C36-FDA51B0DF2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5404"/>
          <a:stretch/>
        </p:blipFill>
        <p:spPr>
          <a:xfrm>
            <a:off x="6019800" y="2895600"/>
            <a:ext cx="3086986" cy="277653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825529"/>
              </p:ext>
            </p:extLst>
          </p:nvPr>
        </p:nvGraphicFramePr>
        <p:xfrm>
          <a:off x="567055" y="573974"/>
          <a:ext cx="8150225" cy="574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3" name="Equation" r:id="rId4" imgW="7949880" imgH="5600520" progId="Equation.DSMT4">
                  <p:embed/>
                </p:oleObj>
              </mc:Choice>
              <mc:Fallback>
                <p:oleObj name="Equation" r:id="rId4" imgW="7949880" imgH="56005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55" y="573974"/>
                        <a:ext cx="8150225" cy="574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0159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924374"/>
              </p:ext>
            </p:extLst>
          </p:nvPr>
        </p:nvGraphicFramePr>
        <p:xfrm>
          <a:off x="928688" y="614363"/>
          <a:ext cx="77597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6" name="Equation" r:id="rId3" imgW="6083280" imgH="4597200" progId="Equation.DSMT4">
                  <p:embed/>
                </p:oleObj>
              </mc:Choice>
              <mc:Fallback>
                <p:oleObj name="Equation" r:id="rId3" imgW="6083280" imgH="459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614363"/>
                        <a:ext cx="77597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413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9600"/>
            <a:ext cx="8915400" cy="52578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583064"/>
              </p:ext>
            </p:extLst>
          </p:nvPr>
        </p:nvGraphicFramePr>
        <p:xfrm>
          <a:off x="2590800" y="1066800"/>
          <a:ext cx="539115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8" name="Equation" r:id="rId4" imgW="3174840" imgH="774360" progId="Equation.DSMT4">
                  <p:embed/>
                </p:oleObj>
              </mc:Choice>
              <mc:Fallback>
                <p:oleObj name="Equation" r:id="rId4" imgW="317484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66800"/>
                        <a:ext cx="5391150" cy="131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476655"/>
              </p:ext>
            </p:extLst>
          </p:nvPr>
        </p:nvGraphicFramePr>
        <p:xfrm>
          <a:off x="817563" y="4038600"/>
          <a:ext cx="57356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9" name="Equation" r:id="rId6" imgW="3377880" imgH="672840" progId="Equation.DSMT4">
                  <p:embed/>
                </p:oleObj>
              </mc:Choice>
              <mc:Fallback>
                <p:oleObj name="Equation" r:id="rId6" imgW="337788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038600"/>
                        <a:ext cx="57356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0" y="54864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510507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389123"/>
              </p:ext>
            </p:extLst>
          </p:nvPr>
        </p:nvGraphicFramePr>
        <p:xfrm>
          <a:off x="412750" y="438150"/>
          <a:ext cx="7129463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8" name="Equation" r:id="rId4" imgW="5816520" imgH="1460160" progId="Equation.DSMT4">
                  <p:embed/>
                </p:oleObj>
              </mc:Choice>
              <mc:Fallback>
                <p:oleObj name="Equation" r:id="rId4" imgW="5816520" imgH="1460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38150"/>
                        <a:ext cx="7129463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5351"/>
              </p:ext>
            </p:extLst>
          </p:nvPr>
        </p:nvGraphicFramePr>
        <p:xfrm>
          <a:off x="425450" y="2244725"/>
          <a:ext cx="7683500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9" name="Equation" r:id="rId6" imgW="6832440" imgH="1803240" progId="Equation.DSMT4">
                  <p:embed/>
                </p:oleObj>
              </mc:Choice>
              <mc:Fallback>
                <p:oleObj name="Equation" r:id="rId6" imgW="6832440" imgH="1803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2244725"/>
                        <a:ext cx="7683500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7200" y="4491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  <a:r>
              <a:rPr lang="en-US" sz="2400" i="1" baseline="-25000" dirty="0">
                <a:latin typeface="+mj-lt"/>
              </a:rPr>
              <a:t>y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x,z</a:t>
            </a:r>
            <a:r>
              <a:rPr lang="en-US" sz="2400" i="1" dirty="0">
                <a:latin typeface="+mj-lt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0635B1-1DEE-48F1-AB34-A9D886E4EE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677" y="4359913"/>
            <a:ext cx="3070225" cy="205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59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356804"/>
              </p:ext>
            </p:extLst>
          </p:nvPr>
        </p:nvGraphicFramePr>
        <p:xfrm>
          <a:off x="976312" y="461665"/>
          <a:ext cx="7191375" cy="378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4" name="Equation" r:id="rId3" imgW="5867280" imgH="3085920" progId="Equation.DSMT4">
                  <p:embed/>
                </p:oleObj>
              </mc:Choice>
              <mc:Fallback>
                <p:oleObj name="Equation" r:id="rId3" imgW="586728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2" y="461665"/>
                        <a:ext cx="7191375" cy="378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4267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for special cases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565616"/>
              </p:ext>
            </p:extLst>
          </p:nvPr>
        </p:nvGraphicFramePr>
        <p:xfrm>
          <a:off x="1193967" y="4879492"/>
          <a:ext cx="3394075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5" name="Equation" r:id="rId5" imgW="2768400" imgH="1028520" progId="Equation.DSMT4">
                  <p:embed/>
                </p:oleObj>
              </mc:Choice>
              <mc:Fallback>
                <p:oleObj name="Equation" r:id="rId5" imgW="276840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967" y="4879492"/>
                        <a:ext cx="3394075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312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05879"/>
              </p:ext>
            </p:extLst>
          </p:nvPr>
        </p:nvGraphicFramePr>
        <p:xfrm>
          <a:off x="778080" y="577607"/>
          <a:ext cx="7587840" cy="3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3" name="Equation" r:id="rId3" imgW="6375240" imgH="3009600" progId="Equation.DSMT4">
                  <p:embed/>
                </p:oleObj>
              </mc:Choice>
              <mc:Fallback>
                <p:oleObj name="Equation" r:id="rId3" imgW="6375240" imgH="30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80" y="577607"/>
                        <a:ext cx="7587840" cy="357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91879"/>
            <a:ext cx="7343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Evaluation for special case  </a:t>
            </a:r>
            <a:r>
              <a:rPr lang="en-US" sz="2400" i="1" dirty="0"/>
              <a:t>k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sym typeface="Wingdings" panose="05000000000000000000" pitchFamily="2" charset="2"/>
              </a:rPr>
              <a:t> 0</a:t>
            </a:r>
            <a:endParaRPr lang="en-US" sz="2400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483755"/>
              </p:ext>
            </p:extLst>
          </p:nvPr>
        </p:nvGraphicFramePr>
        <p:xfrm>
          <a:off x="758027" y="4227513"/>
          <a:ext cx="6332537" cy="212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4" name="Equation" r:id="rId5" imgW="5321160" imgH="1790640" progId="Equation.DSMT4">
                  <p:embed/>
                </p:oleObj>
              </mc:Choice>
              <mc:Fallback>
                <p:oleObj name="Equation" r:id="rId5" imgW="5321160" imgH="1790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27" y="4227513"/>
                        <a:ext cx="6332537" cy="212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66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217E89A-8A7C-4BB0-9F1F-012B781F2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0"/>
            <a:ext cx="9144000" cy="5181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257800"/>
            <a:ext cx="8839200" cy="228600"/>
          </a:xfrm>
          <a:prstGeom prst="rect">
            <a:avLst/>
          </a:prstGeom>
          <a:solidFill>
            <a:srgbClr val="DA32AA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05879"/>
              </p:ext>
            </p:extLst>
          </p:nvPr>
        </p:nvGraphicFramePr>
        <p:xfrm>
          <a:off x="778080" y="577607"/>
          <a:ext cx="7587840" cy="3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2" name="Equation" r:id="rId3" imgW="6375240" imgH="3009600" progId="Equation.DSMT4">
                  <p:embed/>
                </p:oleObj>
              </mc:Choice>
              <mc:Fallback>
                <p:oleObj name="Equation" r:id="rId3" imgW="6375240" imgH="30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80" y="577607"/>
                        <a:ext cx="7587840" cy="357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91879"/>
            <a:ext cx="7343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Evaluation for special case  </a:t>
            </a:r>
            <a:r>
              <a:rPr lang="en-US" sz="2400" i="1" dirty="0"/>
              <a:t>k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sym typeface="Wingdings" panose="05000000000000000000" pitchFamily="2" charset="2"/>
              </a:rPr>
              <a:t> 0</a:t>
            </a:r>
            <a:endParaRPr lang="en-US" sz="2400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434700"/>
              </p:ext>
            </p:extLst>
          </p:nvPr>
        </p:nvGraphicFramePr>
        <p:xfrm>
          <a:off x="757238" y="4324350"/>
          <a:ext cx="6332537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3" name="Equation" r:id="rId5" imgW="5321160" imgH="1625400" progId="Equation.DSMT4">
                  <p:embed/>
                </p:oleObj>
              </mc:Choice>
              <mc:Fallback>
                <p:oleObj name="Equation" r:id="rId5" imgW="532116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4324350"/>
                        <a:ext cx="6332537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2048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125648"/>
              </p:ext>
            </p:extLst>
          </p:nvPr>
        </p:nvGraphicFramePr>
        <p:xfrm>
          <a:off x="869950" y="914400"/>
          <a:ext cx="6750050" cy="541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3" name="数式" r:id="rId3" imgW="3974760" imgH="3187440" progId="Equation.3">
                  <p:embed/>
                </p:oleObj>
              </mc:Choice>
              <mc:Fallback>
                <p:oleObj name="数式" r:id="rId3" imgW="3974760" imgH="318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914400"/>
                        <a:ext cx="6750050" cy="541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273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5" name="数式" r:id="rId3" imgW="4635360" imgH="1066680" progId="Equation.3">
                  <p:embed/>
                </p:oleObj>
              </mc:Choice>
              <mc:Fallback>
                <p:oleObj name="数式" r:id="rId3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1988"/>
              </p:ext>
            </p:extLst>
          </p:nvPr>
        </p:nvGraphicFramePr>
        <p:xfrm>
          <a:off x="958850" y="2527300"/>
          <a:ext cx="6469063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6" name="数式" r:id="rId5" imgW="3809880" imgH="2260440" progId="Equation.3">
                  <p:embed/>
                </p:oleObj>
              </mc:Choice>
              <mc:Fallback>
                <p:oleObj name="数式" r:id="rId5" imgW="3809880" imgH="226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527300"/>
                        <a:ext cx="6469063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66449"/>
              </p:ext>
            </p:extLst>
          </p:nvPr>
        </p:nvGraphicFramePr>
        <p:xfrm>
          <a:off x="1295400" y="381000"/>
          <a:ext cx="6107112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47" name="数式" r:id="rId3" imgW="2692080" imgH="1409400" progId="Equation.3">
                  <p:embed/>
                </p:oleObj>
              </mc:Choice>
              <mc:Fallback>
                <p:oleObj name="数式" r:id="rId3" imgW="269208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1000"/>
                        <a:ext cx="6107112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762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Magnetic vector potential for this case: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490788"/>
              </p:ext>
            </p:extLst>
          </p:nvPr>
        </p:nvGraphicFramePr>
        <p:xfrm>
          <a:off x="1169987" y="3657600"/>
          <a:ext cx="7288213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48" name="数式" r:id="rId5" imgW="3213000" imgH="1218960" progId="Equation.3">
                  <p:embed/>
                </p:oleObj>
              </mc:Choice>
              <mc:Fallback>
                <p:oleObj name="数式" r:id="rId5" imgW="321300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7" y="3657600"/>
                        <a:ext cx="7288213" cy="276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28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34A98-8564-42E8-BEE9-DADF02151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4C5A5-24CC-474C-B460-0E5DDCAD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A567E-9212-4AFC-B3A4-CE40E35BC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CFE1D8-2824-4697-A665-316237E48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35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2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2286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</a:t>
            </a:r>
          </a:p>
          <a:p>
            <a:r>
              <a:rPr lang="en-US" sz="2400" dirty="0">
                <a:latin typeface="+mj-lt"/>
              </a:rPr>
              <a:t>          </a:t>
            </a:r>
          </a:p>
          <a:p>
            <a:r>
              <a:rPr lang="en-US" sz="2400" dirty="0">
                <a:latin typeface="+mj-lt"/>
              </a:rPr>
              <a:t>Magnetic flux density or magnetic induction field </a:t>
            </a:r>
            <a:r>
              <a:rPr lang="en-US" sz="2400" b="1" dirty="0">
                <a:latin typeface="+mj-lt"/>
              </a:rPr>
              <a:t>B</a:t>
            </a:r>
          </a:p>
          <a:p>
            <a:r>
              <a:rPr lang="en-US" sz="2400" dirty="0">
                <a:latin typeface="+mj-lt"/>
              </a:rPr>
              <a:t>Steady state (constant in time) current density </a:t>
            </a:r>
            <a:r>
              <a:rPr lang="en-US" sz="2400" b="1" dirty="0">
                <a:latin typeface="+mj-lt"/>
              </a:rPr>
              <a:t>J</a:t>
            </a:r>
            <a:endParaRPr lang="en-US" sz="2400" dirty="0">
              <a:latin typeface="+mj-lt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" y="1600200"/>
            <a:ext cx="3352800" cy="2852113"/>
            <a:chOff x="1524000" y="2710487"/>
            <a:chExt cx="3352800" cy="2852113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752600" y="3124200"/>
              <a:ext cx="0" cy="2209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52600" y="5334000"/>
              <a:ext cx="2667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849880" y="3886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2710487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95800" y="5100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x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733800" y="4267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19770062">
              <a:off x="2893849" y="3759038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rot="1217082">
              <a:off x="3831109" y="4334227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endCxn id="14" idx="1"/>
            </p:cNvCxnSpPr>
            <p:nvPr/>
          </p:nvCxnSpPr>
          <p:spPr>
            <a:xfrm flipV="1">
              <a:off x="1752600" y="4008694"/>
              <a:ext cx="1178150" cy="132530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5" idx="1"/>
            </p:cNvCxnSpPr>
            <p:nvPr/>
          </p:nvCxnSpPr>
          <p:spPr>
            <a:xfrm flipV="1">
              <a:off x="1752600" y="4356066"/>
              <a:ext cx="2095049" cy="977934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057400" y="41103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r</a:t>
              </a:r>
              <a:r>
                <a:rPr lang="en-US" sz="2400" b="1" baseline="-25000" dirty="0" err="1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43199" y="3424535"/>
              <a:ext cx="417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q</a:t>
              </a:r>
              <a:r>
                <a:rPr lang="en-US" sz="2400" b="1" baseline="-25000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52799" y="3424535"/>
              <a:ext cx="7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v</a:t>
              </a:r>
              <a:r>
                <a:rPr lang="en-US" sz="2400" b="1" baseline="-25000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68511"/>
              </p:ext>
            </p:extLst>
          </p:nvPr>
        </p:nvGraphicFramePr>
        <p:xfrm>
          <a:off x="4495800" y="2023110"/>
          <a:ext cx="3556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68" name="数式" r:id="rId3" imgW="1422360" imgH="342720" progId="Equation.3">
                  <p:embed/>
                </p:oleObj>
              </mc:Choice>
              <mc:Fallback>
                <p:oleObj name="数式" r:id="rId3" imgW="14223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5800" y="2023110"/>
                        <a:ext cx="3556000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303826"/>
              </p:ext>
            </p:extLst>
          </p:nvPr>
        </p:nvGraphicFramePr>
        <p:xfrm>
          <a:off x="1600200" y="4495800"/>
          <a:ext cx="6508750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69" name="数式" r:id="rId5" imgW="2603160" imgH="850680" progId="Equation.3">
                  <p:embed/>
                </p:oleObj>
              </mc:Choice>
              <mc:Fallback>
                <p:oleObj name="数式" r:id="rId5" imgW="2603160" imgH="8506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495800"/>
                        <a:ext cx="6508750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34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947247"/>
              </p:ext>
            </p:extLst>
          </p:nvPr>
        </p:nvGraphicFramePr>
        <p:xfrm>
          <a:off x="669925" y="1219200"/>
          <a:ext cx="688975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2" name="数式" r:id="rId3" imgW="2755800" imgH="698400" progId="Equation.3">
                  <p:embed/>
                </p:oleObj>
              </mc:Choice>
              <mc:Fallback>
                <p:oleObj name="数式" r:id="rId3" imgW="2755800" imgH="698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219200"/>
                        <a:ext cx="6889750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Comparison of electrostatics and </a:t>
            </a:r>
            <a:r>
              <a:rPr lang="en-US" sz="2400" dirty="0" err="1">
                <a:latin typeface="+mj-lt"/>
              </a:rPr>
              <a:t>magnetostatics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93316"/>
              </p:ext>
            </p:extLst>
          </p:nvPr>
        </p:nvGraphicFramePr>
        <p:xfrm>
          <a:off x="546100" y="3235325"/>
          <a:ext cx="739775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3" name="Equation" r:id="rId5" imgW="2958840" imgH="736560" progId="Equation.DSMT4">
                  <p:embed/>
                </p:oleObj>
              </mc:Choice>
              <mc:Fallback>
                <p:oleObj name="Equation" r:id="rId5" imgW="2958840" imgH="736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235325"/>
                        <a:ext cx="7397750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5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 forms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621003"/>
              </p:ext>
            </p:extLst>
          </p:nvPr>
        </p:nvGraphicFramePr>
        <p:xfrm>
          <a:off x="255270" y="685800"/>
          <a:ext cx="8458200" cy="5121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73" name="Equation" r:id="rId3" imgW="6464160" imgH="3771720" progId="Equation.DSMT4">
                  <p:embed/>
                </p:oleObj>
              </mc:Choice>
              <mc:Fallback>
                <p:oleObj name="Equation" r:id="rId3" imgW="6464160" imgH="3771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" y="685800"/>
                        <a:ext cx="8458200" cy="51212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20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788754"/>
              </p:ext>
            </p:extLst>
          </p:nvPr>
        </p:nvGraphicFramePr>
        <p:xfrm>
          <a:off x="685799" y="685800"/>
          <a:ext cx="785672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4" name="Equation" r:id="rId3" imgW="4698720" imgH="2679480" progId="Equation.DSMT4">
                  <p:embed/>
                </p:oleObj>
              </mc:Choice>
              <mc:Fallback>
                <p:oleObj name="Equation" r:id="rId3" imgW="4698720" imgH="2679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799" y="685800"/>
                        <a:ext cx="785672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435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 forms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756846"/>
              </p:ext>
            </p:extLst>
          </p:nvPr>
        </p:nvGraphicFramePr>
        <p:xfrm>
          <a:off x="161925" y="882650"/>
          <a:ext cx="8829675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62" name="数式" r:id="rId3" imgW="3543120" imgH="2298600" progId="Equation.3">
                  <p:embed/>
                </p:oleObj>
              </mc:Choice>
              <mc:Fallback>
                <p:oleObj name="数式" r:id="rId3" imgW="3543120" imgH="229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882650"/>
                        <a:ext cx="8829675" cy="574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403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2590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60877"/>
              </p:ext>
            </p:extLst>
          </p:nvPr>
        </p:nvGraphicFramePr>
        <p:xfrm>
          <a:off x="990600" y="3200400"/>
          <a:ext cx="517525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63" name="数式" r:id="rId3" imgW="2070000" imgH="1130040" progId="Equation.3">
                  <p:embed/>
                </p:oleObj>
              </mc:Choice>
              <mc:Fallback>
                <p:oleObj name="数式" r:id="rId3" imgW="2070000" imgH="1130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0400"/>
                        <a:ext cx="517525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forms of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259493"/>
              </p:ext>
            </p:extLst>
          </p:nvPr>
        </p:nvGraphicFramePr>
        <p:xfrm>
          <a:off x="923925" y="1143000"/>
          <a:ext cx="7334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64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143000"/>
                        <a:ext cx="73342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17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15559</TotalTime>
  <Words>382</Words>
  <Application>Microsoft Office PowerPoint</Application>
  <PresentationFormat>On-screen Show (4:3)</PresentationFormat>
  <Paragraphs>111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797</cp:revision>
  <cp:lastPrinted>2014-02-09T20:37:36Z</cp:lastPrinted>
  <dcterms:created xsi:type="dcterms:W3CDTF">2012-01-10T18:32:24Z</dcterms:created>
  <dcterms:modified xsi:type="dcterms:W3CDTF">2021-02-20T19:16:40Z</dcterms:modified>
</cp:coreProperties>
</file>