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77" r:id="rId4"/>
    <p:sldId id="378" r:id="rId5"/>
    <p:sldId id="355" r:id="rId6"/>
    <p:sldId id="356" r:id="rId7"/>
    <p:sldId id="357" r:id="rId8"/>
    <p:sldId id="375" r:id="rId9"/>
    <p:sldId id="358" r:id="rId10"/>
    <p:sldId id="359" r:id="rId11"/>
    <p:sldId id="360" r:id="rId12"/>
    <p:sldId id="361" r:id="rId13"/>
    <p:sldId id="376" r:id="rId14"/>
    <p:sldId id="362" r:id="rId15"/>
    <p:sldId id="363" r:id="rId16"/>
    <p:sldId id="364" r:id="rId17"/>
    <p:sldId id="369" r:id="rId18"/>
    <p:sldId id="368" r:id="rId19"/>
    <p:sldId id="372" r:id="rId20"/>
    <p:sldId id="373" r:id="rId21"/>
    <p:sldId id="374" r:id="rId22"/>
    <p:sldId id="365" r:id="rId23"/>
    <p:sldId id="366" r:id="rId24"/>
    <p:sldId id="367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1200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2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994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.png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26.png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4.wmf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9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3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762000"/>
            <a:ext cx="8229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r>
              <a:rPr lang="en-US" sz="3200" b="1" dirty="0"/>
              <a:t>Class discussion for Lecture 12: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Start reading  Chapter 5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err="1">
                <a:solidFill>
                  <a:schemeClr val="folHlink"/>
                </a:solidFill>
              </a:rPr>
              <a:t>Magnetostatics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Vector potential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Example: current loop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2590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4860877"/>
              </p:ext>
            </p:extLst>
          </p:nvPr>
        </p:nvGraphicFramePr>
        <p:xfrm>
          <a:off x="990600" y="3200400"/>
          <a:ext cx="5175250" cy="282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77" name="数式" r:id="rId3" imgW="2070000" imgH="1130040" progId="Equation.3">
                  <p:embed/>
                </p:oleObj>
              </mc:Choice>
              <mc:Fallback>
                <p:oleObj name="数式" r:id="rId3" imgW="2070000" imgH="1130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200400"/>
                        <a:ext cx="5175250" cy="282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forms of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259493"/>
              </p:ext>
            </p:extLst>
          </p:nvPr>
        </p:nvGraphicFramePr>
        <p:xfrm>
          <a:off x="923925" y="1143000"/>
          <a:ext cx="73342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78" name="数式" r:id="rId5" imgW="2933640" imgH="457200" progId="Equation.3">
                  <p:embed/>
                </p:oleObj>
              </mc:Choice>
              <mc:Fallback>
                <p:oleObj name="数式" r:id="rId5" imgW="293364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3925" y="1143000"/>
                        <a:ext cx="73342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3917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0040" y="685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 uniqueness of the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vector potential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6802"/>
              </p:ext>
            </p:extLst>
          </p:nvPr>
        </p:nvGraphicFramePr>
        <p:xfrm>
          <a:off x="1174750" y="1447800"/>
          <a:ext cx="6064250" cy="403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6" name="数式" r:id="rId3" imgW="2425680" imgH="1612800" progId="Equation.3">
                  <p:embed/>
                </p:oleObj>
              </mc:Choice>
              <mc:Fallback>
                <p:oleObj name="数式" r:id="rId3" imgW="2425680" imgH="1612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1447800"/>
                        <a:ext cx="6064250" cy="403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6600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5496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Differential form of Ampere’s law in terms of vector potential: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252186"/>
              </p:ext>
            </p:extLst>
          </p:nvPr>
        </p:nvGraphicFramePr>
        <p:xfrm>
          <a:off x="158750" y="1663700"/>
          <a:ext cx="8985250" cy="298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42" name="数式" r:id="rId3" imgW="3593880" imgH="1193760" progId="Equation.3">
                  <p:embed/>
                </p:oleObj>
              </mc:Choice>
              <mc:Fallback>
                <p:oleObj name="数式" r:id="rId3" imgW="3593880" imgH="1193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663700"/>
                        <a:ext cx="8985250" cy="298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09576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640704"/>
              </p:ext>
            </p:extLst>
          </p:nvPr>
        </p:nvGraphicFramePr>
        <p:xfrm>
          <a:off x="269875" y="457200"/>
          <a:ext cx="8604250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62" name="Equation" r:id="rId3" imgW="3441600" imgH="990360" progId="Equation.DSMT4">
                  <p:embed/>
                </p:oleObj>
              </mc:Choice>
              <mc:Fallback>
                <p:oleObj name="Equation" r:id="rId3" imgW="3441600" imgH="9903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457200"/>
                        <a:ext cx="8604250" cy="2476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70943D1E-43C8-4859-A16C-6A4E336115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76600"/>
            <a:ext cx="9144000" cy="290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983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28600" y="685800"/>
            <a:ext cx="4419600" cy="3505200"/>
            <a:chOff x="76200" y="1143000"/>
            <a:chExt cx="4419600" cy="3505200"/>
          </a:xfrm>
        </p:grpSpPr>
        <p:grpSp>
          <p:nvGrpSpPr>
            <p:cNvPr id="15" name="Group 14"/>
            <p:cNvGrpSpPr/>
            <p:nvPr/>
          </p:nvGrpSpPr>
          <p:grpSpPr>
            <a:xfrm>
              <a:off x="76200" y="1143000"/>
              <a:ext cx="4419600" cy="3505200"/>
              <a:chOff x="76200" y="1143000"/>
              <a:chExt cx="4419600" cy="3505200"/>
            </a:xfrm>
          </p:grpSpPr>
          <p:cxnSp>
            <p:nvCxnSpPr>
              <p:cNvPr id="7" name="Straight Arrow Connector 6"/>
              <p:cNvCxnSpPr/>
              <p:nvPr/>
            </p:nvCxnSpPr>
            <p:spPr>
              <a:xfrm flipV="1">
                <a:off x="1905000" y="1447800"/>
                <a:ext cx="0" cy="3200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/>
              <p:cNvCxnSpPr/>
              <p:nvPr/>
            </p:nvCxnSpPr>
            <p:spPr>
              <a:xfrm>
                <a:off x="228600" y="3048000"/>
                <a:ext cx="36576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H="1">
                <a:off x="381000" y="2392680"/>
                <a:ext cx="3048000" cy="1295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1676400" y="11430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z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76200" y="36531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x</a:t>
                </a: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3962400" y="2819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latin typeface="+mj-lt"/>
                  </a:rPr>
                  <a:t>y</a:t>
                </a:r>
              </a:p>
            </p:txBody>
          </p:sp>
        </p:grpSp>
        <p:sp>
          <p:nvSpPr>
            <p:cNvPr id="16" name="Oval 15"/>
            <p:cNvSpPr/>
            <p:nvPr/>
          </p:nvSpPr>
          <p:spPr>
            <a:xfrm rot="21171042">
              <a:off x="743135" y="2675605"/>
              <a:ext cx="2209800" cy="690679"/>
            </a:xfrm>
            <a:prstGeom prst="ellipse">
              <a:avLst/>
            </a:prstGeom>
            <a:noFill/>
            <a:ln w="793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7802192"/>
              </p:ext>
            </p:extLst>
          </p:nvPr>
        </p:nvGraphicFramePr>
        <p:xfrm>
          <a:off x="533400" y="3603625"/>
          <a:ext cx="76200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2" name="数式" r:id="rId3" imgW="3047760" imgH="863280" progId="Equation.3">
                  <p:embed/>
                </p:oleObj>
              </mc:Choice>
              <mc:Fallback>
                <p:oleObj name="数式" r:id="rId3" imgW="3047760" imgH="8632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03625"/>
                        <a:ext cx="76200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2000435" y="1249680"/>
            <a:ext cx="457200" cy="1371600"/>
          </a:xfrm>
          <a:prstGeom prst="straightConnector1">
            <a:avLst/>
          </a:prstGeom>
          <a:ln w="60325">
            <a:solidFill>
              <a:srgbClr val="DA32A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405494" y="942503"/>
            <a:ext cx="599579" cy="459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r</a:t>
            </a:r>
          </a:p>
        </p:txBody>
      </p:sp>
    </p:spTree>
    <p:extLst>
      <p:ext uri="{BB962C8B-B14F-4D97-AF65-F5344CB8AC3E}">
        <p14:creationId xmlns:p14="http://schemas.microsoft.com/office/powerpoint/2010/main" val="186393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543D9CB-C7BA-4CE4-9C36-FDA51B0DF21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5404"/>
          <a:stretch/>
        </p:blipFill>
        <p:spPr>
          <a:xfrm>
            <a:off x="6019800" y="2895600"/>
            <a:ext cx="3086986" cy="277653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825529"/>
              </p:ext>
            </p:extLst>
          </p:nvPr>
        </p:nvGraphicFramePr>
        <p:xfrm>
          <a:off x="567055" y="573974"/>
          <a:ext cx="8150225" cy="574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0" name="Equation" r:id="rId4" imgW="7949880" imgH="5600520" progId="Equation.DSMT4">
                  <p:embed/>
                </p:oleObj>
              </mc:Choice>
              <mc:Fallback>
                <p:oleObj name="Equation" r:id="rId4" imgW="7949880" imgH="560052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055" y="573974"/>
                        <a:ext cx="8150225" cy="574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01591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6924374"/>
              </p:ext>
            </p:extLst>
          </p:nvPr>
        </p:nvGraphicFramePr>
        <p:xfrm>
          <a:off x="928688" y="614363"/>
          <a:ext cx="7759700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13" name="Equation" r:id="rId3" imgW="6083280" imgH="4597200" progId="Equation.DSMT4">
                  <p:embed/>
                </p:oleObj>
              </mc:Choice>
              <mc:Fallback>
                <p:oleObj name="Equation" r:id="rId3" imgW="6083280" imgH="459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8688" y="614363"/>
                        <a:ext cx="7759700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41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9600"/>
            <a:ext cx="8915400" cy="5257800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2583064"/>
              </p:ext>
            </p:extLst>
          </p:nvPr>
        </p:nvGraphicFramePr>
        <p:xfrm>
          <a:off x="2590800" y="1066800"/>
          <a:ext cx="5391150" cy="1316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2" name="Equation" r:id="rId4" imgW="3174840" imgH="774360" progId="Equation.DSMT4">
                  <p:embed/>
                </p:oleObj>
              </mc:Choice>
              <mc:Fallback>
                <p:oleObj name="Equation" r:id="rId4" imgW="317484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066800"/>
                        <a:ext cx="5391150" cy="1316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3476655"/>
              </p:ext>
            </p:extLst>
          </p:nvPr>
        </p:nvGraphicFramePr>
        <p:xfrm>
          <a:off x="817563" y="4038600"/>
          <a:ext cx="57356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73" name="Equation" r:id="rId6" imgW="3377880" imgH="672840" progId="Equation.DSMT4">
                  <p:embed/>
                </p:oleObj>
              </mc:Choice>
              <mc:Fallback>
                <p:oleObj name="Equation" r:id="rId6" imgW="337788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563" y="4038600"/>
                        <a:ext cx="573563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0" y="5486400"/>
            <a:ext cx="5334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5105076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971800"/>
            <a:ext cx="381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6389123"/>
              </p:ext>
            </p:extLst>
          </p:nvPr>
        </p:nvGraphicFramePr>
        <p:xfrm>
          <a:off x="412750" y="438150"/>
          <a:ext cx="7129463" cy="179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2" name="Equation" r:id="rId4" imgW="5816520" imgH="1460160" progId="Equation.DSMT4">
                  <p:embed/>
                </p:oleObj>
              </mc:Choice>
              <mc:Fallback>
                <p:oleObj name="Equation" r:id="rId4" imgW="5816520" imgH="14601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38150"/>
                        <a:ext cx="7129463" cy="179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5351"/>
              </p:ext>
            </p:extLst>
          </p:nvPr>
        </p:nvGraphicFramePr>
        <p:xfrm>
          <a:off x="425450" y="2244725"/>
          <a:ext cx="768350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93" name="Equation" r:id="rId6" imgW="6832440" imgH="1803240" progId="Equation.DSMT4">
                  <p:embed/>
                </p:oleObj>
              </mc:Choice>
              <mc:Fallback>
                <p:oleObj name="Equation" r:id="rId6" imgW="6832440" imgH="18032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244725"/>
                        <a:ext cx="768350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67200" y="449133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  <a:r>
              <a:rPr lang="en-US" sz="2400" i="1" baseline="-25000" dirty="0">
                <a:latin typeface="+mj-lt"/>
              </a:rPr>
              <a:t>y</a:t>
            </a:r>
            <a:r>
              <a:rPr lang="en-US" sz="2400" i="1" dirty="0">
                <a:latin typeface="+mj-lt"/>
              </a:rPr>
              <a:t>(</a:t>
            </a:r>
            <a:r>
              <a:rPr lang="en-US" sz="2400" i="1" dirty="0" err="1">
                <a:latin typeface="+mj-lt"/>
              </a:rPr>
              <a:t>x,z</a:t>
            </a:r>
            <a:r>
              <a:rPr lang="en-US" sz="2400" i="1" dirty="0">
                <a:latin typeface="+mj-lt"/>
              </a:rPr>
              <a:t>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0635B1-1DEE-48F1-AB34-A9D886E4EE8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677" y="4359913"/>
            <a:ext cx="3070225" cy="2059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6596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356804"/>
              </p:ext>
            </p:extLst>
          </p:nvPr>
        </p:nvGraphicFramePr>
        <p:xfrm>
          <a:off x="976312" y="461665"/>
          <a:ext cx="7191375" cy="3783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8" name="Equation" r:id="rId3" imgW="5867280" imgH="3085920" progId="Equation.DSMT4">
                  <p:embed/>
                </p:oleObj>
              </mc:Choice>
              <mc:Fallback>
                <p:oleObj name="Equation" r:id="rId3" imgW="5867280" imgH="3085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2" y="461665"/>
                        <a:ext cx="7191375" cy="3783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52400" y="4267200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Evaluation for special cases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7565616"/>
              </p:ext>
            </p:extLst>
          </p:nvPr>
        </p:nvGraphicFramePr>
        <p:xfrm>
          <a:off x="1193967" y="4879492"/>
          <a:ext cx="3394075" cy="1262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29" name="Equation" r:id="rId5" imgW="2768400" imgH="1028520" progId="Equation.DSMT4">
                  <p:embed/>
                </p:oleObj>
              </mc:Choice>
              <mc:Fallback>
                <p:oleObj name="Equation" r:id="rId5" imgW="276840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3967" y="4879492"/>
                        <a:ext cx="3394075" cy="1262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131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217E89A-8A7C-4BB0-9F1F-012B781F2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62000"/>
            <a:ext cx="9144000" cy="51816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5257800"/>
            <a:ext cx="8839200" cy="228600"/>
          </a:xfrm>
          <a:prstGeom prst="rect">
            <a:avLst/>
          </a:prstGeom>
          <a:solidFill>
            <a:srgbClr val="DA32AA">
              <a:alpha val="2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7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1483755"/>
              </p:ext>
            </p:extLst>
          </p:nvPr>
        </p:nvGraphicFramePr>
        <p:xfrm>
          <a:off x="758027" y="4227513"/>
          <a:ext cx="6332537" cy="212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48" name="Equation" r:id="rId5" imgW="5321160" imgH="1790640" progId="Equation.DSMT4">
                  <p:embed/>
                </p:oleObj>
              </mc:Choice>
              <mc:Fallback>
                <p:oleObj name="Equation" r:id="rId5" imgW="5321160" imgH="1790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8027" y="4227513"/>
                        <a:ext cx="6332537" cy="2128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8661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3105879"/>
              </p:ext>
            </p:extLst>
          </p:nvPr>
        </p:nvGraphicFramePr>
        <p:xfrm>
          <a:off x="778080" y="577607"/>
          <a:ext cx="7587840" cy="3579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6" name="Equation" r:id="rId3" imgW="6375240" imgH="3009600" progId="Equation.DSMT4">
                  <p:embed/>
                </p:oleObj>
              </mc:Choice>
              <mc:Fallback>
                <p:oleObj name="Equation" r:id="rId3" imgW="6375240" imgH="3009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080" y="577607"/>
                        <a:ext cx="7587840" cy="3579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457200" y="91879"/>
            <a:ext cx="73437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Evaluation for special case  </a:t>
            </a:r>
            <a:r>
              <a:rPr lang="en-US" sz="2400" i="1" dirty="0"/>
              <a:t>k</a:t>
            </a:r>
            <a:r>
              <a:rPr lang="en-US" sz="2400" i="1" baseline="30000" dirty="0"/>
              <a:t>2</a:t>
            </a:r>
            <a:r>
              <a:rPr lang="en-US" sz="2400" i="1" dirty="0"/>
              <a:t> </a:t>
            </a:r>
            <a:r>
              <a:rPr lang="en-US" sz="2400" i="1" dirty="0">
                <a:sym typeface="Wingdings" panose="05000000000000000000" pitchFamily="2" charset="2"/>
              </a:rPr>
              <a:t> 0</a:t>
            </a:r>
            <a:endParaRPr lang="en-US" sz="2400" i="1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1434700"/>
              </p:ext>
            </p:extLst>
          </p:nvPr>
        </p:nvGraphicFramePr>
        <p:xfrm>
          <a:off x="757238" y="4324350"/>
          <a:ext cx="6332537" cy="193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67" name="Equation" r:id="rId5" imgW="5321160" imgH="1625400" progId="Equation.DSMT4">
                  <p:embed/>
                </p:oleObj>
              </mc:Choice>
              <mc:Fallback>
                <p:oleObj name="Equation" r:id="rId5" imgW="5321160" imgH="1625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8" y="4324350"/>
                        <a:ext cx="6332537" cy="1933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2048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6720" y="226367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example:   current loop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0125648"/>
              </p:ext>
            </p:extLst>
          </p:nvPr>
        </p:nvGraphicFramePr>
        <p:xfrm>
          <a:off x="869950" y="914400"/>
          <a:ext cx="6750050" cy="541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830" name="数式" r:id="rId3" imgW="3974760" imgH="3187440" progId="Equation.3">
                  <p:embed/>
                </p:oleObj>
              </mc:Choice>
              <mc:Fallback>
                <p:oleObj name="数式" r:id="rId3" imgW="3974760" imgH="3187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9950" y="914400"/>
                        <a:ext cx="6750050" cy="5414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9273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38100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Other examples of current density sources: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890722"/>
              </p:ext>
            </p:extLst>
          </p:nvPr>
        </p:nvGraphicFramePr>
        <p:xfrm>
          <a:off x="696913" y="914400"/>
          <a:ext cx="7869237" cy="181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29" name="数式" r:id="rId3" imgW="4635360" imgH="1066680" progId="Equation.3">
                  <p:embed/>
                </p:oleObj>
              </mc:Choice>
              <mc:Fallback>
                <p:oleObj name="数式" r:id="rId3" imgW="4635360" imgH="1066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914400"/>
                        <a:ext cx="7869237" cy="181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1988"/>
              </p:ext>
            </p:extLst>
          </p:nvPr>
        </p:nvGraphicFramePr>
        <p:xfrm>
          <a:off x="958850" y="2527300"/>
          <a:ext cx="6469063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0" name="数式" r:id="rId5" imgW="3809880" imgH="2260440" progId="Equation.3">
                  <p:embed/>
                </p:oleObj>
              </mc:Choice>
              <mc:Fallback>
                <p:oleObj name="数式" r:id="rId5" imgW="3809880" imgH="22604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527300"/>
                        <a:ext cx="6469063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54427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7166449"/>
              </p:ext>
            </p:extLst>
          </p:nvPr>
        </p:nvGraphicFramePr>
        <p:xfrm>
          <a:off x="1295400" y="381000"/>
          <a:ext cx="6107112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61" name="数式" r:id="rId3" imgW="2692080" imgH="1409400" progId="Equation.3">
                  <p:embed/>
                </p:oleObj>
              </mc:Choice>
              <mc:Fallback>
                <p:oleObj name="数式" r:id="rId3" imgW="2692080" imgH="1409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81000"/>
                        <a:ext cx="6107112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7620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Magnetic vector potential for this case: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490788"/>
              </p:ext>
            </p:extLst>
          </p:nvPr>
        </p:nvGraphicFramePr>
        <p:xfrm>
          <a:off x="1169987" y="3657600"/>
          <a:ext cx="7288213" cy="276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962" name="数式" r:id="rId5" imgW="3213000" imgH="1218960" progId="Equation.3">
                  <p:embed/>
                </p:oleObj>
              </mc:Choice>
              <mc:Fallback>
                <p:oleObj name="数式" r:id="rId5" imgW="321300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7" y="3657600"/>
                        <a:ext cx="7288213" cy="276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282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F34A98-8564-42E8-BEE9-DADF02151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F4C5A5-24CC-474C-B460-0E5DDCADE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A567E-9212-4AFC-B3A4-CE40E35B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CFE1D8-2824-4697-A665-316237E48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66800"/>
            <a:ext cx="9144000" cy="350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2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DFA82F-1B71-4BA9-9565-6B5BC9E0F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F6A29F-83E3-476F-A05C-C98508B34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9EDEB-5B4B-4B54-9F46-659A7A20D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7849A-A33B-414A-AEE3-9FC317FDE8AA}"/>
              </a:ext>
            </a:extLst>
          </p:cNvPr>
          <p:cNvSpPr txBox="1"/>
          <p:nvPr/>
        </p:nvSpPr>
        <p:spPr>
          <a:xfrm>
            <a:off x="152400" y="228600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Gao -- </a:t>
            </a:r>
            <a:r>
              <a:rPr lang="en-US" dirty="0"/>
              <a:t>In quantum mechanics, only J is defined differently, but A still has the same definition, right?   Also  some question about the direction of the \phi unit vector -- </a:t>
            </a:r>
            <a:endParaRPr lang="en-US" sz="2400" dirty="0">
              <a:latin typeface="+mj-lt"/>
            </a:endParaRPr>
          </a:p>
        </p:txBody>
      </p:sp>
      <p:sp>
        <p:nvSpPr>
          <p:cNvPr id="6" name="AutoShape 2" descr="截屏2021-02-22 下午7.57.12.png">
            <a:extLst>
              <a:ext uri="{FF2B5EF4-FFF2-40B4-BE49-F238E27FC236}">
                <a16:creationId xmlns:a16="http://schemas.microsoft.com/office/drawing/2014/main" id="{98A8F32A-B57D-4F66-8920-80221CFE9A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54D2589-04E3-4DC8-972A-66F29775F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0578" y="1299266"/>
            <a:ext cx="4433887" cy="91260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671256-80C6-4E56-9928-B65D69AA38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006" y="2012166"/>
            <a:ext cx="5810250" cy="4364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229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2900" y="2286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+mj-lt"/>
              </a:rPr>
              <a:t>Magnetostatics</a:t>
            </a:r>
            <a:r>
              <a:rPr lang="en-US" sz="2400" dirty="0">
                <a:latin typeface="+mj-lt"/>
              </a:rPr>
              <a:t> </a:t>
            </a:r>
          </a:p>
          <a:p>
            <a:r>
              <a:rPr lang="en-US" sz="2400" dirty="0">
                <a:latin typeface="+mj-lt"/>
              </a:rPr>
              <a:t>          </a:t>
            </a:r>
          </a:p>
          <a:p>
            <a:r>
              <a:rPr lang="en-US" sz="2400" dirty="0">
                <a:latin typeface="+mj-lt"/>
              </a:rPr>
              <a:t>Magnetic flux density or magnetic induction field </a:t>
            </a:r>
            <a:r>
              <a:rPr lang="en-US" sz="2400" b="1" dirty="0">
                <a:latin typeface="+mj-lt"/>
              </a:rPr>
              <a:t>B</a:t>
            </a:r>
          </a:p>
          <a:p>
            <a:r>
              <a:rPr lang="en-US" sz="2400" dirty="0">
                <a:latin typeface="+mj-lt"/>
              </a:rPr>
              <a:t>Steady state (constant in time) current density </a:t>
            </a:r>
            <a:r>
              <a:rPr lang="en-US" sz="2400" b="1" dirty="0">
                <a:latin typeface="+mj-lt"/>
              </a:rPr>
              <a:t>J</a:t>
            </a:r>
            <a:endParaRPr lang="en-US" sz="2400" dirty="0">
              <a:latin typeface="+mj-lt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609600" y="1600200"/>
            <a:ext cx="3352800" cy="2852113"/>
            <a:chOff x="1524000" y="2710487"/>
            <a:chExt cx="3352800" cy="2852113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752600" y="3124200"/>
              <a:ext cx="0" cy="2209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1752600" y="5334000"/>
              <a:ext cx="2667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2849880" y="3886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0" y="2710487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495800" y="51009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x</a:t>
              </a:r>
            </a:p>
          </p:txBody>
        </p:sp>
        <p:sp>
          <p:nvSpPr>
            <p:cNvPr id="13" name="Oval 12"/>
            <p:cNvSpPr/>
            <p:nvPr/>
          </p:nvSpPr>
          <p:spPr>
            <a:xfrm>
              <a:off x="3733800" y="4267200"/>
              <a:ext cx="228600" cy="228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ight Arrow 13"/>
            <p:cNvSpPr/>
            <p:nvPr/>
          </p:nvSpPr>
          <p:spPr>
            <a:xfrm rot="19770062">
              <a:off x="2893849" y="3759038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Arrow 14"/>
            <p:cNvSpPr/>
            <p:nvPr/>
          </p:nvSpPr>
          <p:spPr>
            <a:xfrm rot="1217082">
              <a:off x="3831109" y="4334227"/>
              <a:ext cx="533400" cy="228600"/>
            </a:xfrm>
            <a:prstGeom prst="rightArrow">
              <a:avLst/>
            </a:prstGeom>
            <a:solidFill>
              <a:srgbClr val="DA32A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Arrow Connector 16"/>
            <p:cNvCxnSpPr>
              <a:endCxn id="14" idx="1"/>
            </p:cNvCxnSpPr>
            <p:nvPr/>
          </p:nvCxnSpPr>
          <p:spPr>
            <a:xfrm flipV="1">
              <a:off x="1752600" y="4008694"/>
              <a:ext cx="1178150" cy="1325306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15" idx="1"/>
            </p:cNvCxnSpPr>
            <p:nvPr/>
          </p:nvCxnSpPr>
          <p:spPr>
            <a:xfrm flipV="1">
              <a:off x="1752600" y="4356066"/>
              <a:ext cx="2095049" cy="977934"/>
            </a:xfrm>
            <a:prstGeom prst="straightConnector1">
              <a:avLst/>
            </a:prstGeom>
            <a:ln w="2540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2057400" y="4110335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>
                  <a:latin typeface="+mj-lt"/>
                </a:rPr>
                <a:t>r</a:t>
              </a:r>
              <a:r>
                <a:rPr lang="en-US" sz="2400" b="1" baseline="-25000" dirty="0" err="1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43199" y="3424535"/>
              <a:ext cx="41734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q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2799" y="3424535"/>
              <a:ext cx="7450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latin typeface="+mj-lt"/>
                </a:rPr>
                <a:t>v</a:t>
              </a:r>
              <a:r>
                <a:rPr lang="en-US" sz="2400" b="1" baseline="-25000" dirty="0">
                  <a:latin typeface="+mj-lt"/>
                </a:rPr>
                <a:t>i</a:t>
              </a:r>
              <a:endParaRPr lang="en-US" sz="2400" b="1" dirty="0">
                <a:latin typeface="+mj-lt"/>
              </a:endParaRPr>
            </a:p>
          </p:txBody>
        </p:sp>
      </p:grp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68511"/>
              </p:ext>
            </p:extLst>
          </p:nvPr>
        </p:nvGraphicFramePr>
        <p:xfrm>
          <a:off x="4495800" y="2023110"/>
          <a:ext cx="35560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2" name="数式" r:id="rId3" imgW="1422360" imgH="342720" progId="Equation.3">
                  <p:embed/>
                </p:oleObj>
              </mc:Choice>
              <mc:Fallback>
                <p:oleObj name="数式" r:id="rId3" imgW="14223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95800" y="2023110"/>
                        <a:ext cx="3556000" cy="857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303826"/>
              </p:ext>
            </p:extLst>
          </p:nvPr>
        </p:nvGraphicFramePr>
        <p:xfrm>
          <a:off x="1600200" y="4495800"/>
          <a:ext cx="6508750" cy="212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83" name="数式" r:id="rId5" imgW="2603160" imgH="850680" progId="Equation.3">
                  <p:embed/>
                </p:oleObj>
              </mc:Choice>
              <mc:Fallback>
                <p:oleObj name="数式" r:id="rId5" imgW="2603160" imgH="8506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4495800"/>
                        <a:ext cx="6508750" cy="212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7349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947247"/>
              </p:ext>
            </p:extLst>
          </p:nvPr>
        </p:nvGraphicFramePr>
        <p:xfrm>
          <a:off x="669925" y="1219200"/>
          <a:ext cx="6889750" cy="174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6" name="数式" r:id="rId3" imgW="2755800" imgH="698400" progId="Equation.3">
                  <p:embed/>
                </p:oleObj>
              </mc:Choice>
              <mc:Fallback>
                <p:oleObj name="数式" r:id="rId3" imgW="2755800" imgH="69840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925" y="1219200"/>
                        <a:ext cx="6889750" cy="174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304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of electrostatics and </a:t>
            </a:r>
            <a:r>
              <a:rPr lang="en-US" sz="2400" dirty="0" err="1">
                <a:latin typeface="+mj-lt"/>
              </a:rPr>
              <a:t>magnetostatics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493316"/>
              </p:ext>
            </p:extLst>
          </p:nvPr>
        </p:nvGraphicFramePr>
        <p:xfrm>
          <a:off x="546100" y="3235325"/>
          <a:ext cx="7397750" cy="184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07" name="Equation" r:id="rId5" imgW="2958840" imgH="736560" progId="Equation.DSMT4">
                  <p:embed/>
                </p:oleObj>
              </mc:Choice>
              <mc:Fallback>
                <p:oleObj name="Equation" r:id="rId5" imgW="2958840" imgH="736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3235325"/>
                        <a:ext cx="7397750" cy="184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54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621003"/>
              </p:ext>
            </p:extLst>
          </p:nvPr>
        </p:nvGraphicFramePr>
        <p:xfrm>
          <a:off x="255270" y="685800"/>
          <a:ext cx="8458200" cy="5121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80" name="Equation" r:id="rId3" imgW="6464160" imgH="3771720" progId="Equation.DSMT4">
                  <p:embed/>
                </p:oleObj>
              </mc:Choice>
              <mc:Fallback>
                <p:oleObj name="Equation" r:id="rId3" imgW="6464160" imgH="3771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" y="685800"/>
                        <a:ext cx="8458200" cy="5121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820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788754"/>
              </p:ext>
            </p:extLst>
          </p:nvPr>
        </p:nvGraphicFramePr>
        <p:xfrm>
          <a:off x="685799" y="685800"/>
          <a:ext cx="7856723" cy="464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1" name="Equation" r:id="rId3" imgW="4698720" imgH="2679480" progId="Equation.DSMT4">
                  <p:embed/>
                </p:oleObj>
              </mc:Choice>
              <mc:Fallback>
                <p:oleObj name="Equation" r:id="rId3" imgW="4698720" imgH="26794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799" y="685800"/>
                        <a:ext cx="7856723" cy="464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4357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02/22/2021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 forms </a:t>
            </a:r>
            <a:r>
              <a:rPr lang="en-US" sz="2400" dirty="0" err="1">
                <a:latin typeface="+mj-lt"/>
              </a:rPr>
              <a:t>magnetostatic</a:t>
            </a:r>
            <a:r>
              <a:rPr lang="en-US" sz="2400" dirty="0">
                <a:latin typeface="+mj-lt"/>
              </a:rPr>
              <a:t> equations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1756846"/>
              </p:ext>
            </p:extLst>
          </p:nvPr>
        </p:nvGraphicFramePr>
        <p:xfrm>
          <a:off x="161925" y="882650"/>
          <a:ext cx="8829675" cy="574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69" name="数式" r:id="rId3" imgW="3543120" imgH="2298600" progId="Equation.3">
                  <p:embed/>
                </p:oleObj>
              </mc:Choice>
              <mc:Fallback>
                <p:oleObj name="数式" r:id="rId3" imgW="3543120" imgH="229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" y="882650"/>
                        <a:ext cx="8829675" cy="574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3403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15676</TotalTime>
  <Words>431</Words>
  <Application>Microsoft Office PowerPoint</Application>
  <PresentationFormat>On-screen Show (4:3)</PresentationFormat>
  <Paragraphs>116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801</cp:revision>
  <cp:lastPrinted>2014-02-09T20:37:36Z</cp:lastPrinted>
  <dcterms:created xsi:type="dcterms:W3CDTF">2012-01-10T18:32:24Z</dcterms:created>
  <dcterms:modified xsi:type="dcterms:W3CDTF">2021-02-22T15:52:00Z</dcterms:modified>
</cp:coreProperties>
</file>