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6" r:id="rId2"/>
    <p:sldId id="373" r:id="rId3"/>
    <p:sldId id="354" r:id="rId4"/>
    <p:sldId id="372" r:id="rId5"/>
    <p:sldId id="374" r:id="rId6"/>
    <p:sldId id="375" r:id="rId7"/>
    <p:sldId id="361" r:id="rId8"/>
    <p:sldId id="366" r:id="rId9"/>
    <p:sldId id="369" r:id="rId10"/>
    <p:sldId id="370" r:id="rId11"/>
    <p:sldId id="371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120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9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5.png"/><Relationship Id="rId10" Type="http://schemas.openxmlformats.org/officeDocument/2006/relationships/image" Target="../media/image16.png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p.edu/~ajm/materials/delsph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pn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7892" y="6858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discussion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Examples of </a:t>
            </a:r>
            <a:r>
              <a:rPr lang="en-US" sz="3200" b="1" dirty="0" err="1">
                <a:solidFill>
                  <a:schemeClr val="folHlink"/>
                </a:solidFill>
              </a:rPr>
              <a:t>magnetostatic</a:t>
            </a:r>
            <a:r>
              <a:rPr lang="en-US" sz="3200" b="1" dirty="0">
                <a:solidFill>
                  <a:schemeClr val="folHlink"/>
                </a:solidFill>
              </a:rPr>
              <a:t>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Magnetic dipoles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Hyperfine interaction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magnetic field generated by point magnetic dipole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681816"/>
              </p:ext>
            </p:extLst>
          </p:nvPr>
        </p:nvGraphicFramePr>
        <p:xfrm>
          <a:off x="341870" y="1524000"/>
          <a:ext cx="864973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4" name="Equation" r:id="rId3" imgW="6222960" imgH="3288960" progId="Equation.DSMT4">
                  <p:embed/>
                </p:oleObj>
              </mc:Choice>
              <mc:Fallback>
                <p:oleObj name="Equation" r:id="rId3" imgW="6222960" imgH="328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870" y="1524000"/>
                        <a:ext cx="8649730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33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249816"/>
              </p:ext>
            </p:extLst>
          </p:nvPr>
        </p:nvGraphicFramePr>
        <p:xfrm>
          <a:off x="202406" y="685800"/>
          <a:ext cx="8739187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29" name="Equation" r:id="rId3" imgW="6286320" imgH="698400" progId="Equation.DSMT4">
                  <p:embed/>
                </p:oleObj>
              </mc:Choice>
              <mc:Fallback>
                <p:oleObj name="Equation" r:id="rId3" imgW="62863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406" y="685800"/>
                        <a:ext cx="8739187" cy="96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41724" t="32287" r="5862"/>
          <a:stretch/>
        </p:blipFill>
        <p:spPr>
          <a:xfrm>
            <a:off x="190499" y="1752600"/>
            <a:ext cx="2667001" cy="264945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1219200" y="2886826"/>
            <a:ext cx="228600" cy="381000"/>
          </a:xfrm>
          <a:prstGeom prst="straightConnector1">
            <a:avLst/>
          </a:prstGeom>
          <a:ln w="603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470133" y="2286000"/>
            <a:ext cx="282467" cy="270711"/>
          </a:xfrm>
          <a:prstGeom prst="straightConnector1">
            <a:avLst/>
          </a:prstGeom>
          <a:ln w="6032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543382"/>
              </p:ext>
            </p:extLst>
          </p:nvPr>
        </p:nvGraphicFramePr>
        <p:xfrm>
          <a:off x="1333500" y="2912644"/>
          <a:ext cx="5667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30" name="Equation" r:id="rId6" imgW="291960" imgH="291960" progId="Equation.DSMT4">
                  <p:embed/>
                </p:oleObj>
              </mc:Choice>
              <mc:Fallback>
                <p:oleObj name="Equation" r:id="rId6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3500" y="2912644"/>
                        <a:ext cx="5667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079324"/>
              </p:ext>
            </p:extLst>
          </p:nvPr>
        </p:nvGraphicFramePr>
        <p:xfrm>
          <a:off x="1801813" y="1947863"/>
          <a:ext cx="4683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31" name="Equation" r:id="rId8" imgW="241200" imgH="291960" progId="Equation.DSMT4">
                  <p:embed/>
                </p:oleObj>
              </mc:Choice>
              <mc:Fallback>
                <p:oleObj name="Equation" r:id="rId8" imgW="241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01813" y="1947863"/>
                        <a:ext cx="4683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05400" y="1853678"/>
            <a:ext cx="3405188" cy="325140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V="1">
            <a:off x="6400800" y="3369845"/>
            <a:ext cx="228600" cy="381000"/>
          </a:xfrm>
          <a:prstGeom prst="straightConnector1">
            <a:avLst/>
          </a:prstGeom>
          <a:ln w="603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677338"/>
              </p:ext>
            </p:extLst>
          </p:nvPr>
        </p:nvGraphicFramePr>
        <p:xfrm>
          <a:off x="6515100" y="3395663"/>
          <a:ext cx="5667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32" name="Equation" r:id="rId11" imgW="291960" imgH="291960" progId="Equation.DSMT4">
                  <p:embed/>
                </p:oleObj>
              </mc:Choice>
              <mc:Fallback>
                <p:oleObj name="Equation" r:id="rId11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15100" y="3395663"/>
                        <a:ext cx="5667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H="1" flipV="1">
            <a:off x="6743808" y="2701089"/>
            <a:ext cx="282467" cy="270711"/>
          </a:xfrm>
          <a:prstGeom prst="straightConnector1">
            <a:avLst/>
          </a:prstGeom>
          <a:ln w="6032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775645"/>
              </p:ext>
            </p:extLst>
          </p:nvPr>
        </p:nvGraphicFramePr>
        <p:xfrm>
          <a:off x="7075488" y="2362952"/>
          <a:ext cx="4683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33" name="Equation" r:id="rId12" imgW="241200" imgH="291960" progId="Equation.DSMT4">
                  <p:embed/>
                </p:oleObj>
              </mc:Choice>
              <mc:Fallback>
                <p:oleObj name="Equation" r:id="rId12" imgW="241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75488" y="2362952"/>
                        <a:ext cx="4683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75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FC64AA-7E77-4D18-B9C7-435E5F0F1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1DAD44-BF1E-43CB-8A3F-6E075CA1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7EC1A-6A8C-4139-90D9-2B5BC820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72F2F6-BF90-4823-80AB-DA5477AA2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1509712"/>
            <a:ext cx="7305675" cy="38385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91FDC8-6751-4171-AE15-8CA7446D67A4}"/>
              </a:ext>
            </a:extLst>
          </p:cNvPr>
          <p:cNvSpPr txBox="1"/>
          <p:nvPr/>
        </p:nvSpPr>
        <p:spPr>
          <a:xfrm>
            <a:off x="2286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Thursday’s Physics Colloquium --</a:t>
            </a:r>
          </a:p>
        </p:txBody>
      </p:sp>
    </p:spTree>
    <p:extLst>
      <p:ext uri="{BB962C8B-B14F-4D97-AF65-F5344CB8AC3E}">
        <p14:creationId xmlns:p14="http://schemas.microsoft.com/office/powerpoint/2010/main" val="336215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3D7124-0C21-4774-B50F-5C0DBF39C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4800"/>
            <a:ext cx="9144000" cy="5943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562600"/>
            <a:ext cx="8915400" cy="228600"/>
          </a:xfrm>
          <a:prstGeom prst="rect">
            <a:avLst/>
          </a:prstGeom>
          <a:solidFill>
            <a:srgbClr val="DA32AA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A4ADFB-F16A-4511-B588-5B71A125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0EDF5-9EFF-46B3-BE3F-30689B30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694A5-9DDC-4010-B5D0-AEE6D2D7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EBCE3A-5D73-4D65-8DD4-560293B69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" y="2347912"/>
            <a:ext cx="9001125" cy="2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44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CC737-1353-4138-95A9-23D67BA0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D56A1-A0CE-4679-872D-4AA704AC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AA7D1-D82D-4CEF-97EB-0206B166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9E8389-9D6D-447B-A716-731A87EA51A2}"/>
              </a:ext>
            </a:extLst>
          </p:cNvPr>
          <p:cNvSpPr txBox="1"/>
          <p:nvPr/>
        </p:nvSpPr>
        <p:spPr>
          <a:xfrm>
            <a:off x="381000" y="2286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Nick -- </a:t>
            </a:r>
            <a:r>
              <a:rPr lang="en-US" dirty="0"/>
              <a:t>Can you discuss briefly how to transition unit vectors among coordinate systems. You gave us phi-hat last time, but this time we have theta-hat and I can't quite see it.  Also, what is the meaning of the bracket notation we're using?</a:t>
            </a:r>
          </a:p>
          <a:p>
            <a:endParaRPr lang="en-US" dirty="0"/>
          </a:p>
          <a:p>
            <a:r>
              <a:rPr lang="en-US" sz="2400" dirty="0"/>
              <a:t>From Gao -- </a:t>
            </a:r>
            <a:r>
              <a:rPr lang="en-US" dirty="0"/>
              <a:t>What is fermi contact? </a:t>
            </a:r>
          </a:p>
          <a:p>
            <a:br>
              <a:rPr lang="en-US" sz="2400" dirty="0"/>
            </a:br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083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A9D5FFF-FC31-461E-8C30-CDE6B0EB1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883013"/>
            <a:ext cx="9144000" cy="565589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6AAC3-3BDC-41BD-824F-E8DD7A44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4FF02-C66E-479F-9A64-622A601F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C05A3-9399-468B-B6A5-034B6D89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850EC2-054A-4E0C-AA86-4AE9331712C1}"/>
              </a:ext>
            </a:extLst>
          </p:cNvPr>
          <p:cNvSpPr txBox="1"/>
          <p:nvPr/>
        </p:nvSpPr>
        <p:spPr>
          <a:xfrm>
            <a:off x="72656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about spherical polar coordinates</a:t>
            </a:r>
          </a:p>
          <a:p>
            <a:r>
              <a:rPr lang="en-US" sz="2400" dirty="0">
                <a:latin typeface="+mj-lt"/>
              </a:rPr>
              <a:t>      Ref: </a:t>
            </a:r>
            <a:r>
              <a:rPr lang="en-US" sz="2400" dirty="0">
                <a:latin typeface="+mj-lt"/>
                <a:hlinkClick r:id="rId3"/>
              </a:rPr>
              <a:t>https://www.cpp.edu/~ajm/materials/delsph.pdf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929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Various forms of Ampere’s law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9687"/>
              </p:ext>
            </p:extLst>
          </p:nvPr>
        </p:nvGraphicFramePr>
        <p:xfrm>
          <a:off x="1539875" y="1346200"/>
          <a:ext cx="6223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5" name="Equation" r:id="rId3" imgW="2489040" imgH="1625400" progId="Equation.DSMT4">
                  <p:embed/>
                </p:oleObj>
              </mc:Choice>
              <mc:Fallback>
                <p:oleObj name="Equation" r:id="rId3" imgW="248904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346200"/>
                        <a:ext cx="6223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5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640700"/>
              </p:ext>
            </p:extLst>
          </p:nvPr>
        </p:nvGraphicFramePr>
        <p:xfrm>
          <a:off x="484188" y="2514600"/>
          <a:ext cx="7015162" cy="388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6" name="Equation" r:id="rId5" imgW="6032160" imgH="3340080" progId="Equation.DSMT4">
                  <p:embed/>
                </p:oleObj>
              </mc:Choice>
              <mc:Fallback>
                <p:oleObj name="Equation" r:id="rId5" imgW="6032160" imgH="3340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2514600"/>
                        <a:ext cx="7015162" cy="388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Details of the electron orbital magnetic dipole moment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326549"/>
              </p:ext>
            </p:extLst>
          </p:nvPr>
        </p:nvGraphicFramePr>
        <p:xfrm>
          <a:off x="587375" y="962025"/>
          <a:ext cx="5732463" cy="314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5" name="Equation" r:id="rId3" imgW="4927320" imgH="2705040" progId="Equation.DSMT4">
                  <p:embed/>
                </p:oleObj>
              </mc:Choice>
              <mc:Fallback>
                <p:oleObj name="Equation" r:id="rId3" imgW="4927320" imgH="270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962025"/>
                        <a:ext cx="5732463" cy="314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5300" y="415399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that: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3593" y="4106863"/>
            <a:ext cx="4976813" cy="679139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626607"/>
              </p:ext>
            </p:extLst>
          </p:nvPr>
        </p:nvGraphicFramePr>
        <p:xfrm>
          <a:off x="1046956" y="4662782"/>
          <a:ext cx="3525044" cy="1738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6" name="Equation" r:id="rId6" imgW="2654280" imgH="1307880" progId="Equation.DSMT4">
                  <p:embed/>
                </p:oleObj>
              </mc:Choice>
              <mc:Fallback>
                <p:oleObj name="Equation" r:id="rId6" imgW="265428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956" y="4662782"/>
                        <a:ext cx="3525044" cy="173805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049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13996</TotalTime>
  <Words>248</Words>
  <Application>Microsoft Office PowerPoint</Application>
  <PresentationFormat>On-screen Show (4:3)</PresentationFormat>
  <Paragraphs>56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784</cp:revision>
  <cp:lastPrinted>2020-02-08T21:52:35Z</cp:lastPrinted>
  <dcterms:created xsi:type="dcterms:W3CDTF">2012-01-10T18:32:24Z</dcterms:created>
  <dcterms:modified xsi:type="dcterms:W3CDTF">2021-02-24T15:58:30Z</dcterms:modified>
</cp:coreProperties>
</file>