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368" r:id="rId4"/>
    <p:sldId id="369" r:id="rId5"/>
    <p:sldId id="370" r:id="rId6"/>
    <p:sldId id="371" r:id="rId7"/>
    <p:sldId id="355" r:id="rId8"/>
    <p:sldId id="356" r:id="rId9"/>
    <p:sldId id="357" r:id="rId10"/>
    <p:sldId id="358" r:id="rId11"/>
    <p:sldId id="359" r:id="rId12"/>
    <p:sldId id="381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74" r:id="rId22"/>
    <p:sldId id="375" r:id="rId23"/>
    <p:sldId id="383" r:id="rId24"/>
    <p:sldId id="384" r:id="rId25"/>
    <p:sldId id="376" r:id="rId26"/>
    <p:sldId id="377" r:id="rId27"/>
    <p:sldId id="378" r:id="rId28"/>
    <p:sldId id="379" r:id="rId29"/>
    <p:sldId id="380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120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-1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6.wmf"/><Relationship Id="rId1" Type="http://schemas.openxmlformats.org/officeDocument/2006/relationships/image" Target="../media/image30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7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Recap of hyperfine 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10217"/>
              </p:ext>
            </p:extLst>
          </p:nvPr>
        </p:nvGraphicFramePr>
        <p:xfrm>
          <a:off x="1066800" y="1066800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13085"/>
              </p:ext>
            </p:extLst>
          </p:nvPr>
        </p:nvGraphicFramePr>
        <p:xfrm>
          <a:off x="887413" y="717550"/>
          <a:ext cx="53149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3" imgW="2222280" imgH="1041120" progId="Equation.DSMT4">
                  <p:embed/>
                </p:oleObj>
              </mc:Choice>
              <mc:Fallback>
                <p:oleObj name="Equation" r:id="rId3" imgW="22222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717550"/>
                        <a:ext cx="5314950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53068"/>
              </p:ext>
            </p:extLst>
          </p:nvPr>
        </p:nvGraphicFramePr>
        <p:xfrm>
          <a:off x="1115695" y="3551581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95" y="3551581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25406"/>
              </p:ext>
            </p:extLst>
          </p:nvPr>
        </p:nvGraphicFramePr>
        <p:xfrm>
          <a:off x="61913" y="731838"/>
          <a:ext cx="8777287" cy="58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3" imgW="3670200" imgH="2425680" progId="Equation.DSMT4">
                  <p:embed/>
                </p:oleObj>
              </mc:Choice>
              <mc:Fallback>
                <p:oleObj name="Equation" r:id="rId3" imgW="3670200" imgH="2425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731838"/>
                        <a:ext cx="8777287" cy="580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04844"/>
              </p:ext>
            </p:extLst>
          </p:nvPr>
        </p:nvGraphicFramePr>
        <p:xfrm>
          <a:off x="762000" y="304800"/>
          <a:ext cx="5024002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3" imgW="2743200" imgH="1104840" progId="Equation.DSMT4">
                  <p:embed/>
                </p:oleObj>
              </mc:Choice>
              <mc:Fallback>
                <p:oleObj name="Equation" r:id="rId3" imgW="27432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5024002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2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7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651722-5473-4D25-9441-D1828C257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65892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486400"/>
            <a:ext cx="8839200" cy="228600"/>
          </a:xfrm>
          <a:prstGeom prst="rect">
            <a:avLst/>
          </a:prstGeom>
          <a:solidFill>
            <a:srgbClr val="DA32AA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Variation; magnetic sphere plus external field </a:t>
            </a:r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13801"/>
              </p:ext>
            </p:extLst>
          </p:nvPr>
        </p:nvGraphicFramePr>
        <p:xfrm>
          <a:off x="228600" y="1757065"/>
          <a:ext cx="7810978" cy="50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数式" r:id="rId5" imgW="3492360" imgH="2247840" progId="Equation.3">
                  <p:embed/>
                </p:oleObj>
              </mc:Choice>
              <mc:Fallback>
                <p:oleObj name="数式" r:id="rId5" imgW="3492360" imgH="2247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7065"/>
                        <a:ext cx="7810978" cy="5024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8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9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80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89" y="857417"/>
            <a:ext cx="7937185" cy="5514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" y="395752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https://en.wikipedia.org/wiki/Permeability_(electromagnetism)</a:t>
            </a:r>
          </a:p>
        </p:txBody>
      </p:sp>
    </p:spTree>
    <p:extLst>
      <p:ext uri="{BB962C8B-B14F-4D97-AF65-F5344CB8AC3E}">
        <p14:creationId xmlns:p14="http://schemas.microsoft.com/office/powerpoint/2010/main" val="987356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153400" cy="5378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827184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Composed of 80% Ni, 15% Fe, 5% </a:t>
            </a:r>
            <a:r>
              <a:rPr lang="en-US" sz="2400" dirty="0" err="1">
                <a:latin typeface="+mj-lt"/>
              </a:rPr>
              <a:t>Mo+other</a:t>
            </a:r>
            <a:r>
              <a:rPr lang="en-US" sz="2400" dirty="0">
                <a:latin typeface="+mj-lt"/>
              </a:rPr>
              <a:t> materials</a:t>
            </a:r>
          </a:p>
        </p:txBody>
      </p:sp>
    </p:spTree>
    <p:extLst>
      <p:ext uri="{BB962C8B-B14F-4D97-AF65-F5344CB8AC3E}">
        <p14:creationId xmlns:p14="http://schemas.microsoft.com/office/powerpoint/2010/main" val="1596178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endParaRPr lang="en-US" sz="2400" b="1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   </a:t>
            </a:r>
            <a:r>
              <a:rPr lang="en-US" sz="2400" dirty="0" err="1">
                <a:latin typeface="+mj-lt"/>
              </a:rPr>
              <a:t>permalloy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mumetal</a:t>
            </a:r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Symbol" pitchFamily="18" charset="2"/>
              </a:rPr>
              <a:t>m/m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~ 10</a:t>
            </a:r>
            <a:r>
              <a:rPr lang="en-US" sz="2400" baseline="30000" dirty="0">
                <a:latin typeface="+mj-lt"/>
              </a:rPr>
              <a:t>4 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r>
                <a:rPr lang="en-US" sz="2400" b="1" baseline="-25000" dirty="0">
                  <a:latin typeface="Symbol" pitchFamily="18" charset="2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Magnetic field due to electron orbital current           </a:t>
            </a:r>
          </a:p>
          <a:p>
            <a:pPr lvl="1"/>
            <a:r>
              <a:rPr lang="en-US" sz="2400" dirty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a magnetic field </a:t>
            </a:r>
            <a:r>
              <a:rPr lang="en-US" sz="2400" b="1" dirty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                       </a:t>
            </a:r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7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8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9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073814"/>
              </p:ext>
            </p:extLst>
          </p:nvPr>
        </p:nvGraphicFramePr>
        <p:xfrm>
          <a:off x="598488" y="4343400"/>
          <a:ext cx="689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0" name="Equation" r:id="rId9" imgW="2730240" imgH="241200" progId="Equation.DSMT4">
                  <p:embed/>
                </p:oleObj>
              </mc:Choice>
              <mc:Fallback>
                <p:oleObj name="Equation" r:id="rId9" imgW="273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8488" y="4343400"/>
                        <a:ext cx="6896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724120"/>
              </p:ext>
            </p:extLst>
          </p:nvPr>
        </p:nvGraphicFramePr>
        <p:xfrm>
          <a:off x="7701179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1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1179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82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83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99427"/>
              </p:ext>
            </p:extLst>
          </p:nvPr>
        </p:nvGraphicFramePr>
        <p:xfrm>
          <a:off x="733425" y="4876800"/>
          <a:ext cx="67691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4" name="Equation" r:id="rId17" imgW="2679480" imgH="482400" progId="Equation.DSMT4">
                  <p:embed/>
                </p:oleObj>
              </mc:Choice>
              <mc:Fallback>
                <p:oleObj name="Equation" r:id="rId17" imgW="267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3425" y="4876800"/>
                        <a:ext cx="67691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hyperfine interaction form:</a:t>
            </a: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51565"/>
              </p:ext>
            </p:extLst>
          </p:nvPr>
        </p:nvGraphicFramePr>
        <p:xfrm>
          <a:off x="866775" y="762000"/>
          <a:ext cx="4621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" name="Equation" r:id="rId3" imgW="1828800" imgH="241200" progId="Equation.DSMT4">
                  <p:embed/>
                </p:oleObj>
              </mc:Choice>
              <mc:Fallback>
                <p:oleObj name="Equation" r:id="rId3" imgW="182880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762000"/>
                        <a:ext cx="46212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vector potential associated with an electron in a bound state of an atom as described by a quantum mechanical </a:t>
            </a:r>
            <a:r>
              <a:rPr lang="en-US" sz="2400" dirty="0" err="1"/>
              <a:t>wavefunction</a:t>
            </a:r>
            <a:r>
              <a:rPr lang="en-US" sz="2400" dirty="0"/>
              <a:t>               can be written: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0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field</a:t>
            </a:r>
          </a:p>
          <a:p>
            <a:r>
              <a:rPr lang="en-US" sz="2400" dirty="0"/>
              <a:t>in the vicinity of the nucleus 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1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2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D45EC5-AB46-44D4-9C1D-EC513B70B3C1}"/>
              </a:ext>
            </a:extLst>
          </p:cNvPr>
          <p:cNvSpPr txBox="1"/>
          <p:nvPr/>
        </p:nvSpPr>
        <p:spPr>
          <a:xfrm>
            <a:off x="5627222" y="609600"/>
            <a:ext cx="3333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Here we assume that nuclear position is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8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9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53054"/>
              </p:ext>
            </p:extLst>
          </p:nvPr>
        </p:nvGraphicFramePr>
        <p:xfrm>
          <a:off x="338138" y="762000"/>
          <a:ext cx="5680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" name="Equation" r:id="rId3" imgW="2247840" imgH="241200" progId="Equation.DSMT4">
                  <p:embed/>
                </p:oleObj>
              </mc:Choice>
              <mc:Fallback>
                <p:oleObj name="Equation" r:id="rId3" imgW="2247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762000"/>
                        <a:ext cx="5680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6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Macroscopic dipolar effects --</a:t>
            </a:r>
          </a:p>
          <a:p>
            <a:r>
              <a:rPr lang="en-US" sz="2400" dirty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intrinsic spin of elementary particles is associated with a magnetic dipole moment, but we often do not have a detailed knowledge of its </a:t>
            </a:r>
            <a:r>
              <a:rPr lang="en-US" sz="2400" b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for magnetic dipole moment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9F200-B798-4129-B9F3-5B1CF6B51494}"/>
              </a:ext>
            </a:extLst>
          </p:cNvPr>
          <p:cNvSpPr txBox="1"/>
          <p:nvPr/>
        </p:nvSpPr>
        <p:spPr>
          <a:xfrm>
            <a:off x="6172200" y="4953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Valid outside the extent  of </a:t>
            </a:r>
            <a:r>
              <a:rPr lang="en-US" sz="2400" b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due to “free” current </a:t>
            </a:r>
            <a:r>
              <a:rPr lang="en-US" sz="2400" b="1" dirty="0" err="1">
                <a:latin typeface="+mj-lt"/>
              </a:rPr>
              <a:t>J</a:t>
            </a:r>
            <a:r>
              <a:rPr lang="en-US" sz="2400" b="1" baseline="-25000" dirty="0" err="1">
                <a:latin typeface="+mj-lt"/>
              </a:rPr>
              <a:t>free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and macroscopic magnetization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/>
              <a:t>) implies that this current does not also contribute to the magnetization density.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14403</TotalTime>
  <Words>757</Words>
  <Application>Microsoft Office PowerPoint</Application>
  <PresentationFormat>On-screen Show (4:3)</PresentationFormat>
  <Paragraphs>186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814</cp:revision>
  <cp:lastPrinted>2020-02-11T15:05:09Z</cp:lastPrinted>
  <dcterms:created xsi:type="dcterms:W3CDTF">2012-01-10T18:32:24Z</dcterms:created>
  <dcterms:modified xsi:type="dcterms:W3CDTF">2021-02-25T14:18:29Z</dcterms:modified>
</cp:coreProperties>
</file>