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96" r:id="rId2"/>
    <p:sldId id="354" r:id="rId3"/>
    <p:sldId id="368" r:id="rId4"/>
    <p:sldId id="369" r:id="rId5"/>
    <p:sldId id="370" r:id="rId6"/>
    <p:sldId id="371" r:id="rId7"/>
    <p:sldId id="355" r:id="rId8"/>
    <p:sldId id="356" r:id="rId9"/>
    <p:sldId id="357" r:id="rId10"/>
    <p:sldId id="358" r:id="rId11"/>
    <p:sldId id="359" r:id="rId12"/>
    <p:sldId id="381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74" r:id="rId22"/>
    <p:sldId id="375" r:id="rId23"/>
    <p:sldId id="383" r:id="rId24"/>
    <p:sldId id="384" r:id="rId25"/>
    <p:sldId id="376" r:id="rId26"/>
    <p:sldId id="377" r:id="rId27"/>
    <p:sldId id="378" r:id="rId28"/>
    <p:sldId id="379" r:id="rId29"/>
    <p:sldId id="380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72" d="100"/>
          <a:sy n="72" d="100"/>
        </p:scale>
        <p:origin x="120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8" d="100"/>
        <a:sy n="48" d="100"/>
      </p:scale>
      <p:origin x="0" y="-1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2.wmf"/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46.wmf"/><Relationship Id="rId1" Type="http://schemas.openxmlformats.org/officeDocument/2006/relationships/image" Target="../media/image30.wmf"/><Relationship Id="rId4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414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47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5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8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5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54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5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Finish reading  Chapter 5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Recap of hyperfine interaction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Macroscopic magnetization density 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H field and its relation to B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Magnetic boundary values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610217"/>
              </p:ext>
            </p:extLst>
          </p:nvPr>
        </p:nvGraphicFramePr>
        <p:xfrm>
          <a:off x="1066800" y="1066800"/>
          <a:ext cx="7470775" cy="443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数式" r:id="rId3" imgW="3124080" imgH="1854000" progId="Equation.3">
                  <p:embed/>
                </p:oleObj>
              </mc:Choice>
              <mc:Fallback>
                <p:oleObj name="数式" r:id="rId3" imgW="312408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066800"/>
                        <a:ext cx="7470775" cy="443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320" y="41701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Vector potential contributions from macroscopic magnetization -- continued</a:t>
            </a:r>
          </a:p>
        </p:txBody>
      </p:sp>
    </p:spTree>
    <p:extLst>
      <p:ext uri="{BB962C8B-B14F-4D97-AF65-F5344CB8AC3E}">
        <p14:creationId xmlns:p14="http://schemas.microsoft.com/office/powerpoint/2010/main" val="268669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813085"/>
              </p:ext>
            </p:extLst>
          </p:nvPr>
        </p:nvGraphicFramePr>
        <p:xfrm>
          <a:off x="887413" y="717550"/>
          <a:ext cx="5314950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7" name="Equation" r:id="rId3" imgW="2222280" imgH="1041120" progId="Equation.DSMT4">
                  <p:embed/>
                </p:oleObj>
              </mc:Choice>
              <mc:Fallback>
                <p:oleObj name="Equation" r:id="rId3" imgW="222228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717550"/>
                        <a:ext cx="5314950" cy="249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320" y="272533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Magnetic field contributions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153068"/>
              </p:ext>
            </p:extLst>
          </p:nvPr>
        </p:nvGraphicFramePr>
        <p:xfrm>
          <a:off x="1115695" y="3551581"/>
          <a:ext cx="6165850" cy="279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8" name="数式" r:id="rId5" imgW="2577960" imgH="1168200" progId="Equation.3">
                  <p:embed/>
                </p:oleObj>
              </mc:Choice>
              <mc:Fallback>
                <p:oleObj name="数式" r:id="rId5" imgW="2577960" imgH="1168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95" y="3551581"/>
                        <a:ext cx="6165850" cy="279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7205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221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associated with magnetic fields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425406"/>
              </p:ext>
            </p:extLst>
          </p:nvPr>
        </p:nvGraphicFramePr>
        <p:xfrm>
          <a:off x="61913" y="731838"/>
          <a:ext cx="8777287" cy="580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name="Equation" r:id="rId3" imgW="3670200" imgH="2425680" progId="Equation.DSMT4">
                  <p:embed/>
                </p:oleObj>
              </mc:Choice>
              <mc:Fallback>
                <p:oleObj name="Equation" r:id="rId3" imgW="3670200" imgH="2425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3" y="731838"/>
                        <a:ext cx="8777287" cy="580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7227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300785"/>
              </p:ext>
            </p:extLst>
          </p:nvPr>
        </p:nvGraphicFramePr>
        <p:xfrm>
          <a:off x="615950" y="457200"/>
          <a:ext cx="6165850" cy="273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8" name="数式" r:id="rId3" imgW="2577960" imgH="1143000" progId="Equation.3">
                  <p:embed/>
                </p:oleObj>
              </mc:Choice>
              <mc:Fallback>
                <p:oleObj name="数式" r:id="rId3" imgW="2577960" imgH="1143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57200"/>
                        <a:ext cx="6165850" cy="273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5672"/>
              </p:ext>
            </p:extLst>
          </p:nvPr>
        </p:nvGraphicFramePr>
        <p:xfrm>
          <a:off x="322263" y="3795713"/>
          <a:ext cx="4433887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" name="Equation" r:id="rId5" imgW="1854000" imgH="761760" progId="Equation.DSMT4">
                  <p:embed/>
                </p:oleObj>
              </mc:Choice>
              <mc:Fallback>
                <p:oleObj name="Equation" r:id="rId5" imgW="1854000" imgH="7617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3795713"/>
                        <a:ext cx="4433887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943600" y="3505200"/>
            <a:ext cx="2286000" cy="1905000"/>
            <a:chOff x="5943600" y="3505200"/>
            <a:chExt cx="2286000" cy="1905000"/>
          </a:xfrm>
        </p:grpSpPr>
        <p:sp>
          <p:nvSpPr>
            <p:cNvPr id="7" name="Rectangle 6"/>
            <p:cNvSpPr/>
            <p:nvPr/>
          </p:nvSpPr>
          <p:spPr>
            <a:xfrm>
              <a:off x="5943600" y="3505200"/>
              <a:ext cx="2286000" cy="990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943600" y="4419600"/>
              <a:ext cx="2286000" cy="9906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086600" y="3901440"/>
              <a:ext cx="0" cy="4953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029684"/>
                </p:ext>
              </p:extLst>
            </p:nvPr>
          </p:nvGraphicFramePr>
          <p:xfrm>
            <a:off x="7239000" y="3837940"/>
            <a:ext cx="303212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0" name="数式" r:id="rId7" imgW="126720" imgH="177480" progId="Equation.3">
                    <p:embed/>
                  </p:oleObj>
                </mc:Choice>
                <mc:Fallback>
                  <p:oleObj name="数式" r:id="rId7" imgW="126720" imgH="1774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39000" y="3837940"/>
                          <a:ext cx="303212" cy="42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6248400" y="37338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48400" y="46863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2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5943600" y="44196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137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004844"/>
              </p:ext>
            </p:extLst>
          </p:nvPr>
        </p:nvGraphicFramePr>
        <p:xfrm>
          <a:off x="762000" y="304800"/>
          <a:ext cx="5024002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1" name="Equation" r:id="rId3" imgW="2743200" imgH="1104840" progId="Equation.DSMT4">
                  <p:embed/>
                </p:oleObj>
              </mc:Choice>
              <mc:Fallback>
                <p:oleObj name="Equation" r:id="rId3" imgW="2743200" imgH="1104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04800"/>
                        <a:ext cx="5024002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943600" y="3505200"/>
            <a:ext cx="2286000" cy="1905000"/>
            <a:chOff x="5943600" y="3505200"/>
            <a:chExt cx="2286000" cy="1905000"/>
          </a:xfrm>
        </p:grpSpPr>
        <p:sp>
          <p:nvSpPr>
            <p:cNvPr id="7" name="Rectangle 6"/>
            <p:cNvSpPr/>
            <p:nvPr/>
          </p:nvSpPr>
          <p:spPr>
            <a:xfrm>
              <a:off x="5943600" y="3505200"/>
              <a:ext cx="2286000" cy="990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943600" y="4419600"/>
              <a:ext cx="2286000" cy="9906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086600" y="3901440"/>
              <a:ext cx="0" cy="4953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1355283"/>
                </p:ext>
              </p:extLst>
            </p:nvPr>
          </p:nvGraphicFramePr>
          <p:xfrm>
            <a:off x="7239000" y="3837940"/>
            <a:ext cx="303212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2" name="数式" r:id="rId5" imgW="126720" imgH="177480" progId="Equation.3">
                    <p:embed/>
                  </p:oleObj>
                </mc:Choice>
                <mc:Fallback>
                  <p:oleObj name="数式" r:id="rId5" imgW="126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39000" y="3837940"/>
                          <a:ext cx="303212" cy="42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6248400" y="37338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48400" y="46863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2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5943600" y="44196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273857"/>
              </p:ext>
            </p:extLst>
          </p:nvPr>
        </p:nvGraphicFramePr>
        <p:xfrm>
          <a:off x="2743200" y="3690144"/>
          <a:ext cx="2308225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" name="数式" r:id="rId7" imgW="965160" imgH="672840" progId="Equation.3">
                  <p:embed/>
                </p:oleObj>
              </mc:Choice>
              <mc:Fallback>
                <p:oleObj name="数式" r:id="rId7" imgW="965160" imgH="672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690144"/>
                        <a:ext cx="2308225" cy="161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958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boundary value problem</a:t>
            </a:r>
          </a:p>
        </p:txBody>
      </p:sp>
      <p:sp>
        <p:nvSpPr>
          <p:cNvPr id="6" name="Oval 5"/>
          <p:cNvSpPr/>
          <p:nvPr/>
        </p:nvSpPr>
        <p:spPr>
          <a:xfrm>
            <a:off x="1447800" y="1447800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970417"/>
              </p:ext>
            </p:extLst>
          </p:nvPr>
        </p:nvGraphicFramePr>
        <p:xfrm>
          <a:off x="3429000" y="1362570"/>
          <a:ext cx="315753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9" name="数式" r:id="rId3" imgW="1320480" imgH="457200" progId="Equation.3">
                  <p:embed/>
                </p:oleObj>
              </mc:Choice>
              <mc:Fallback>
                <p:oleObj name="数式" r:id="rId3" imgW="132048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362570"/>
                        <a:ext cx="3157537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00200" y="167863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M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694878"/>
              </p:ext>
            </p:extLst>
          </p:nvPr>
        </p:nvGraphicFramePr>
        <p:xfrm>
          <a:off x="935038" y="3222625"/>
          <a:ext cx="5527675" cy="224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0" name="数式" r:id="rId5" imgW="2311200" imgH="939600" progId="Equation.3">
                  <p:embed/>
                </p:oleObj>
              </mc:Choice>
              <mc:Fallback>
                <p:oleObj name="数式" r:id="rId5" imgW="231120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3222625"/>
                        <a:ext cx="5527675" cy="224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1429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boundary value problem -- continued</a:t>
            </a:r>
          </a:p>
        </p:txBody>
      </p:sp>
      <p:sp>
        <p:nvSpPr>
          <p:cNvPr id="6" name="Oval 5"/>
          <p:cNvSpPr/>
          <p:nvPr/>
        </p:nvSpPr>
        <p:spPr>
          <a:xfrm>
            <a:off x="1447800" y="1447800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972136"/>
              </p:ext>
            </p:extLst>
          </p:nvPr>
        </p:nvGraphicFramePr>
        <p:xfrm>
          <a:off x="3429000" y="1362570"/>
          <a:ext cx="315753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5" name="数式" r:id="rId3" imgW="1320480" imgH="457200" progId="Equation.3">
                  <p:embed/>
                </p:oleObj>
              </mc:Choice>
              <mc:Fallback>
                <p:oleObj name="数式" r:id="rId3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362570"/>
                        <a:ext cx="3157537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00200" y="167863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M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99924"/>
              </p:ext>
            </p:extLst>
          </p:nvPr>
        </p:nvGraphicFramePr>
        <p:xfrm>
          <a:off x="987424" y="2481262"/>
          <a:ext cx="7775576" cy="407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6" name="数式" r:id="rId5" imgW="3251160" imgH="1701720" progId="Equation.3">
                  <p:embed/>
                </p:oleObj>
              </mc:Choice>
              <mc:Fallback>
                <p:oleObj name="数式" r:id="rId5" imgW="3251160" imgH="1701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4" y="2481262"/>
                        <a:ext cx="7775576" cy="407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3718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1000" y="838200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188802"/>
              </p:ext>
            </p:extLst>
          </p:nvPr>
        </p:nvGraphicFramePr>
        <p:xfrm>
          <a:off x="1330643" y="674053"/>
          <a:ext cx="315753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7" name="数式" r:id="rId3" imgW="1320480" imgH="457200" progId="Equation.3">
                  <p:embed/>
                </p:oleObj>
              </mc:Choice>
              <mc:Fallback>
                <p:oleObj name="数式" r:id="rId3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643" y="674053"/>
                        <a:ext cx="3157537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064567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M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boundary value problem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061302"/>
              </p:ext>
            </p:extLst>
          </p:nvPr>
        </p:nvGraphicFramePr>
        <p:xfrm>
          <a:off x="865188" y="2260600"/>
          <a:ext cx="7043737" cy="407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8" name="Equation" r:id="rId5" imgW="2946240" imgH="1701720" progId="Equation.DSMT4">
                  <p:embed/>
                </p:oleObj>
              </mc:Choice>
              <mc:Fallback>
                <p:oleObj name="Equation" r:id="rId5" imgW="2946240" imgH="17017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260600"/>
                        <a:ext cx="7043737" cy="407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135241"/>
              </p:ext>
            </p:extLst>
          </p:nvPr>
        </p:nvGraphicFramePr>
        <p:xfrm>
          <a:off x="4648200" y="775506"/>
          <a:ext cx="4281488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9" name="数式" r:id="rId7" imgW="1790640" imgH="444240" progId="Equation.3">
                  <p:embed/>
                </p:oleObj>
              </mc:Choice>
              <mc:Fallback>
                <p:oleObj name="数式" r:id="rId7" imgW="1790640" imgH="4442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775506"/>
                        <a:ext cx="4281488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0383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1000" y="838200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605962"/>
              </p:ext>
            </p:extLst>
          </p:nvPr>
        </p:nvGraphicFramePr>
        <p:xfrm>
          <a:off x="1330643" y="674053"/>
          <a:ext cx="315753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5" name="数式" r:id="rId3" imgW="1320480" imgH="457200" progId="Equation.3">
                  <p:embed/>
                </p:oleObj>
              </mc:Choice>
              <mc:Fallback>
                <p:oleObj name="数式" r:id="rId3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643" y="674053"/>
                        <a:ext cx="3157537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064567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M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boundary value problem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233247"/>
              </p:ext>
            </p:extLst>
          </p:nvPr>
        </p:nvGraphicFramePr>
        <p:xfrm>
          <a:off x="141287" y="1600200"/>
          <a:ext cx="9002713" cy="2219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6" name="数式" r:id="rId5" imgW="4381200" imgH="1079280" progId="Equation.3">
                  <p:embed/>
                </p:oleObj>
              </mc:Choice>
              <mc:Fallback>
                <p:oleObj name="数式" r:id="rId5" imgW="4381200" imgH="1079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" y="1600200"/>
                        <a:ext cx="9002713" cy="22199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326295"/>
              </p:ext>
            </p:extLst>
          </p:nvPr>
        </p:nvGraphicFramePr>
        <p:xfrm>
          <a:off x="533400" y="3352800"/>
          <a:ext cx="6262687" cy="318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7" name="数式" r:id="rId7" imgW="3047760" imgH="1549080" progId="Equation.3">
                  <p:embed/>
                </p:oleObj>
              </mc:Choice>
              <mc:Fallback>
                <p:oleObj name="数式" r:id="rId7" imgW="3047760" imgH="15490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352800"/>
                        <a:ext cx="6262687" cy="318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5211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928746"/>
              </p:ext>
            </p:extLst>
          </p:nvPr>
        </p:nvGraphicFramePr>
        <p:xfrm>
          <a:off x="914400" y="838200"/>
          <a:ext cx="6967538" cy="263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2" name="数式" r:id="rId3" imgW="3390840" imgH="1282680" progId="Equation.3">
                  <p:embed/>
                </p:oleObj>
              </mc:Choice>
              <mc:Fallback>
                <p:oleObj name="数式" r:id="rId3" imgW="3390840" imgH="12826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38200"/>
                        <a:ext cx="6967538" cy="2636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600"/>
            <a:ext cx="6553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Check boundary values: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792737"/>
              </p:ext>
            </p:extLst>
          </p:nvPr>
        </p:nvGraphicFramePr>
        <p:xfrm>
          <a:off x="533400" y="3048000"/>
          <a:ext cx="7985126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3" name="数式" r:id="rId5" imgW="3886200" imgH="1574640" progId="Equation.3">
                  <p:embed/>
                </p:oleObj>
              </mc:Choice>
              <mc:Fallback>
                <p:oleObj name="数式" r:id="rId5" imgW="3886200" imgH="1574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48000"/>
                        <a:ext cx="7985126" cy="323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047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D651722-5473-4D25-9441-D1828C257F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7200"/>
            <a:ext cx="9144000" cy="565892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5486400"/>
            <a:ext cx="8839200" cy="228600"/>
          </a:xfrm>
          <a:prstGeom prst="rect">
            <a:avLst/>
          </a:prstGeom>
          <a:solidFill>
            <a:srgbClr val="DA32AA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Variation; magnetic sphere plus external field </a:t>
            </a:r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533400" y="766465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286521"/>
              </p:ext>
            </p:extLst>
          </p:nvPr>
        </p:nvGraphicFramePr>
        <p:xfrm>
          <a:off x="5181600" y="824706"/>
          <a:ext cx="3006725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2" name="数式" r:id="rId3" imgW="1257120" imgH="457200" progId="Equation.3">
                  <p:embed/>
                </p:oleObj>
              </mc:Choice>
              <mc:Fallback>
                <p:oleObj name="数式" r:id="rId3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824706"/>
                        <a:ext cx="3006725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914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M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362200" y="9144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362200" y="10668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362200" y="12192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62200" y="13716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57600" y="914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413801"/>
              </p:ext>
            </p:extLst>
          </p:nvPr>
        </p:nvGraphicFramePr>
        <p:xfrm>
          <a:off x="228600" y="1757065"/>
          <a:ext cx="7810978" cy="5024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3" name="数式" r:id="rId5" imgW="3492360" imgH="2247840" progId="Equation.3">
                  <p:embed/>
                </p:oleObj>
              </mc:Choice>
              <mc:Fallback>
                <p:oleObj name="数式" r:id="rId5" imgW="3492360" imgH="22478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757065"/>
                        <a:ext cx="7810978" cy="5024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4821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300785"/>
              </p:ext>
            </p:extLst>
          </p:nvPr>
        </p:nvGraphicFramePr>
        <p:xfrm>
          <a:off x="615950" y="457200"/>
          <a:ext cx="6165850" cy="273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8" name="数式" r:id="rId3" imgW="2577960" imgH="1143000" progId="Equation.3">
                  <p:embed/>
                </p:oleObj>
              </mc:Choice>
              <mc:Fallback>
                <p:oleObj name="数式" r:id="rId3" imgW="25779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57200"/>
                        <a:ext cx="6165850" cy="273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760629"/>
              </p:ext>
            </p:extLst>
          </p:nvPr>
        </p:nvGraphicFramePr>
        <p:xfrm>
          <a:off x="609600" y="3399155"/>
          <a:ext cx="3705225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9" name="数式" r:id="rId5" imgW="1549080" imgH="685800" progId="Equation.3">
                  <p:embed/>
                </p:oleObj>
              </mc:Choice>
              <mc:Fallback>
                <p:oleObj name="数式" r:id="rId5" imgW="15490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399155"/>
                        <a:ext cx="3705225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6248400" y="4396740"/>
            <a:ext cx="2286000" cy="1905000"/>
            <a:chOff x="5943600" y="3505200"/>
            <a:chExt cx="2286000" cy="1905000"/>
          </a:xfrm>
        </p:grpSpPr>
        <p:sp>
          <p:nvSpPr>
            <p:cNvPr id="7" name="Rectangle 6"/>
            <p:cNvSpPr/>
            <p:nvPr/>
          </p:nvSpPr>
          <p:spPr>
            <a:xfrm>
              <a:off x="5943600" y="3505200"/>
              <a:ext cx="2286000" cy="990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943600" y="4419600"/>
              <a:ext cx="2286000" cy="9906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086600" y="3901440"/>
              <a:ext cx="0" cy="4953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029684"/>
                </p:ext>
              </p:extLst>
            </p:nvPr>
          </p:nvGraphicFramePr>
          <p:xfrm>
            <a:off x="7239000" y="3837940"/>
            <a:ext cx="303212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80" name="数式" r:id="rId7" imgW="126720" imgH="177480" progId="Equation.3">
                    <p:embed/>
                  </p:oleObj>
                </mc:Choice>
                <mc:Fallback>
                  <p:oleObj name="数式" r:id="rId7" imgW="126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39000" y="3837940"/>
                          <a:ext cx="303212" cy="42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6248400" y="37338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48400" y="46863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2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6248400" y="531876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049128"/>
              </p:ext>
            </p:extLst>
          </p:nvPr>
        </p:nvGraphicFramePr>
        <p:xfrm>
          <a:off x="3733800" y="4648200"/>
          <a:ext cx="230822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81" name="数式" r:id="rId9" imgW="965160" imgH="672840" progId="Equation.3">
                  <p:embed/>
                </p:oleObj>
              </mc:Choice>
              <mc:Fallback>
                <p:oleObj name="数式" r:id="rId9" imgW="96516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648200"/>
                        <a:ext cx="230822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0137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Magnetism in materials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672175"/>
              </p:ext>
            </p:extLst>
          </p:nvPr>
        </p:nvGraphicFramePr>
        <p:xfrm>
          <a:off x="883920" y="1600200"/>
          <a:ext cx="6864350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数式" r:id="rId3" imgW="2869920" imgH="1600200" progId="Equation.3">
                  <p:embed/>
                </p:oleObj>
              </mc:Choice>
              <mc:Fallback>
                <p:oleObj name="数式" r:id="rId3" imgW="286992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3920" y="1600200"/>
                        <a:ext cx="6864350" cy="382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1659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89" y="857417"/>
            <a:ext cx="7937185" cy="55149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6700" y="395752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https://en.wikipedia.org/wiki/Permeability_(electromagnetism)</a:t>
            </a:r>
          </a:p>
        </p:txBody>
      </p:sp>
    </p:spTree>
    <p:extLst>
      <p:ext uri="{BB962C8B-B14F-4D97-AF65-F5344CB8AC3E}">
        <p14:creationId xmlns:p14="http://schemas.microsoft.com/office/powerpoint/2010/main" val="987356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81000"/>
            <a:ext cx="8153400" cy="53786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5827184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Composed of 80% Ni, 15% Fe, 5% </a:t>
            </a:r>
            <a:r>
              <a:rPr lang="en-US" sz="2400" dirty="0" err="1">
                <a:latin typeface="+mj-lt"/>
              </a:rPr>
              <a:t>Mo+other</a:t>
            </a:r>
            <a:r>
              <a:rPr lang="en-US" sz="2400" dirty="0">
                <a:latin typeface="+mj-lt"/>
              </a:rPr>
              <a:t> materials</a:t>
            </a:r>
          </a:p>
        </p:txBody>
      </p:sp>
    </p:spTree>
    <p:extLst>
      <p:ext uri="{BB962C8B-B14F-4D97-AF65-F5344CB8AC3E}">
        <p14:creationId xmlns:p14="http://schemas.microsoft.com/office/powerpoint/2010/main" val="1596178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   </a:t>
            </a:r>
            <a:r>
              <a:rPr lang="en-US" sz="2400" dirty="0" err="1">
                <a:latin typeface="+mj-lt"/>
              </a:rPr>
              <a:t>permalloy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mumetal</a:t>
            </a:r>
            <a:r>
              <a:rPr lang="en-US" sz="2400" dirty="0">
                <a:latin typeface="+mj-lt"/>
              </a:rPr>
              <a:t>   </a:t>
            </a:r>
            <a:r>
              <a:rPr lang="en-US" sz="2400" dirty="0">
                <a:latin typeface="Symbol" pitchFamily="18" charset="2"/>
              </a:rPr>
              <a:t>m/m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 ~ 10</a:t>
            </a:r>
            <a:r>
              <a:rPr lang="en-US" sz="2400" baseline="30000" dirty="0">
                <a:latin typeface="+mj-lt"/>
              </a:rPr>
              <a:t>4</a:t>
            </a:r>
            <a:endParaRPr lang="en-US" sz="2400" dirty="0">
              <a:latin typeface="+mj-lt"/>
            </a:endParaRPr>
          </a:p>
        </p:txBody>
      </p:sp>
      <p:sp>
        <p:nvSpPr>
          <p:cNvPr id="6" name="Donut 5"/>
          <p:cNvSpPr>
            <a:spLocks noChangeAspect="1"/>
          </p:cNvSpPr>
          <p:nvPr/>
        </p:nvSpPr>
        <p:spPr>
          <a:xfrm>
            <a:off x="2781300" y="1905000"/>
            <a:ext cx="2743200" cy="2743200"/>
          </a:xfrm>
          <a:prstGeom prst="donut">
            <a:avLst>
              <a:gd name="adj" fmla="val 1886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1981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m</a:t>
            </a:r>
            <a:endParaRPr lang="en-US" sz="24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29673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m</a:t>
            </a:r>
            <a:r>
              <a:rPr lang="en-US" sz="2400" b="1" baseline="-25000" dirty="0">
                <a:latin typeface="Symbol" pitchFamily="18" charset="2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31197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m</a:t>
            </a:r>
            <a:r>
              <a:rPr lang="en-US" sz="2400" b="1" baseline="-25000" dirty="0">
                <a:latin typeface="Symbol" pitchFamily="18" charset="2"/>
              </a:rPr>
              <a:t>0</a:t>
            </a:r>
            <a:endParaRPr lang="en-US" sz="2400" b="1" dirty="0"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152900" y="2442865"/>
            <a:ext cx="266700" cy="67687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52900" y="2590800"/>
            <a:ext cx="1257300" cy="52893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43350" y="2624434"/>
            <a:ext cx="476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52950" y="2776834"/>
            <a:ext cx="476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248400" y="17526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248400" y="19050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248400" y="20574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248400" y="22098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05600" y="99506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43000" y="1225897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Spherical shell   a &lt; r &lt; b :</a:t>
            </a:r>
          </a:p>
        </p:txBody>
      </p:sp>
    </p:spTree>
    <p:extLst>
      <p:ext uri="{BB962C8B-B14F-4D97-AF65-F5344CB8AC3E}">
        <p14:creationId xmlns:p14="http://schemas.microsoft.com/office/powerpoint/2010/main" val="7034191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810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   </a:t>
            </a:r>
            <a:r>
              <a:rPr lang="en-US" sz="2400" dirty="0" err="1">
                <a:latin typeface="+mj-lt"/>
              </a:rPr>
              <a:t>permalloy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mumetal</a:t>
            </a:r>
            <a:r>
              <a:rPr lang="en-US" sz="2400" dirty="0">
                <a:latin typeface="+mj-lt"/>
              </a:rPr>
              <a:t>   </a:t>
            </a:r>
            <a:r>
              <a:rPr lang="en-US" sz="2400" dirty="0">
                <a:latin typeface="Symbol" pitchFamily="18" charset="2"/>
              </a:rPr>
              <a:t>m/m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 ~ 10</a:t>
            </a:r>
            <a:r>
              <a:rPr lang="en-US" sz="2400" baseline="30000" dirty="0">
                <a:latin typeface="+mj-lt"/>
              </a:rPr>
              <a:t>4 </a:t>
            </a:r>
            <a:r>
              <a:rPr lang="en-US" sz="2400" dirty="0">
                <a:latin typeface="+mj-lt"/>
              </a:rPr>
              <a:t> -- continued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381000" y="995065"/>
            <a:ext cx="2994660" cy="2191881"/>
            <a:chOff x="2781300" y="995065"/>
            <a:chExt cx="4991100" cy="3653135"/>
          </a:xfrm>
        </p:grpSpPr>
        <p:sp>
          <p:nvSpPr>
            <p:cNvPr id="6" name="Donut 5"/>
            <p:cNvSpPr>
              <a:spLocks noChangeAspect="1"/>
            </p:cNvSpPr>
            <p:nvPr/>
          </p:nvSpPr>
          <p:spPr>
            <a:xfrm>
              <a:off x="2781300" y="1905000"/>
              <a:ext cx="2743200" cy="2743200"/>
            </a:xfrm>
            <a:prstGeom prst="donut">
              <a:avLst>
                <a:gd name="adj" fmla="val 1886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600" y="1749623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29673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31197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52900" y="2442865"/>
              <a:ext cx="266700" cy="676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52900" y="2590800"/>
              <a:ext cx="1257300" cy="5289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02050" y="2384623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52950" y="2776834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6248400" y="1752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248400" y="1905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248400" y="2057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248400" y="2209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477000" y="995065"/>
              <a:ext cx="1295400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B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927020"/>
              </p:ext>
            </p:extLst>
          </p:nvPr>
        </p:nvGraphicFramePr>
        <p:xfrm>
          <a:off x="5029200" y="1206242"/>
          <a:ext cx="2065338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4" name="数式" r:id="rId3" imgW="863280" imgH="888840" progId="Equation.3">
                  <p:embed/>
                </p:oleObj>
              </mc:Choice>
              <mc:Fallback>
                <p:oleObj name="数式" r:id="rId3" imgW="8632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206242"/>
                        <a:ext cx="2065338" cy="212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054654"/>
              </p:ext>
            </p:extLst>
          </p:nvPr>
        </p:nvGraphicFramePr>
        <p:xfrm>
          <a:off x="579120" y="3657600"/>
          <a:ext cx="3827463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5" name="数式" r:id="rId5" imgW="1600200" imgH="634680" progId="Equation.3">
                  <p:embed/>
                </p:oleObj>
              </mc:Choice>
              <mc:Fallback>
                <p:oleObj name="数式" r:id="rId5" imgW="16002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" y="3657600"/>
                        <a:ext cx="3827463" cy="151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36021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810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   </a:t>
            </a:r>
            <a:r>
              <a:rPr lang="en-US" sz="2400" dirty="0" err="1">
                <a:latin typeface="+mj-lt"/>
              </a:rPr>
              <a:t>permalloy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mumetal</a:t>
            </a:r>
            <a:r>
              <a:rPr lang="en-US" sz="2400" dirty="0">
                <a:latin typeface="+mj-lt"/>
              </a:rPr>
              <a:t>   </a:t>
            </a:r>
            <a:r>
              <a:rPr lang="en-US" sz="2400" dirty="0">
                <a:latin typeface="Symbol" pitchFamily="18" charset="2"/>
              </a:rPr>
              <a:t>m/m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 ~ 10</a:t>
            </a:r>
            <a:r>
              <a:rPr lang="en-US" sz="2400" baseline="30000" dirty="0">
                <a:latin typeface="+mj-lt"/>
              </a:rPr>
              <a:t>4 </a:t>
            </a:r>
            <a:r>
              <a:rPr lang="en-US" sz="2400" dirty="0">
                <a:latin typeface="+mj-lt"/>
              </a:rPr>
              <a:t> -- continued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615940" y="995065"/>
            <a:ext cx="2994660" cy="2191881"/>
            <a:chOff x="2781300" y="995065"/>
            <a:chExt cx="4991100" cy="3653135"/>
          </a:xfrm>
        </p:grpSpPr>
        <p:sp>
          <p:nvSpPr>
            <p:cNvPr id="6" name="Donut 5"/>
            <p:cNvSpPr>
              <a:spLocks noChangeAspect="1"/>
            </p:cNvSpPr>
            <p:nvPr/>
          </p:nvSpPr>
          <p:spPr>
            <a:xfrm>
              <a:off x="2781300" y="1905000"/>
              <a:ext cx="2743200" cy="2743200"/>
            </a:xfrm>
            <a:prstGeom prst="donut">
              <a:avLst>
                <a:gd name="adj" fmla="val 1886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600" y="1749623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29673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31197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52900" y="2442865"/>
              <a:ext cx="266700" cy="676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52900" y="2590800"/>
              <a:ext cx="1257300" cy="5289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02050" y="2384623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52950" y="2776834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6248400" y="1752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248400" y="1905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248400" y="2057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248400" y="2209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477000" y="995065"/>
              <a:ext cx="1295400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B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543039"/>
              </p:ext>
            </p:extLst>
          </p:nvPr>
        </p:nvGraphicFramePr>
        <p:xfrm>
          <a:off x="381000" y="2192338"/>
          <a:ext cx="8534400" cy="413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2" name="数式" r:id="rId3" imgW="3568680" imgH="1726920" progId="Equation.3">
                  <p:embed/>
                </p:oleObj>
              </mc:Choice>
              <mc:Fallback>
                <p:oleObj name="数式" r:id="rId3" imgW="356868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92338"/>
                        <a:ext cx="8534400" cy="413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04679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810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   </a:t>
            </a:r>
            <a:r>
              <a:rPr lang="en-US" sz="2400" dirty="0" err="1">
                <a:latin typeface="+mj-lt"/>
              </a:rPr>
              <a:t>permalloy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mumetal</a:t>
            </a:r>
            <a:r>
              <a:rPr lang="en-US" sz="2400" dirty="0">
                <a:latin typeface="+mj-lt"/>
              </a:rPr>
              <a:t>   </a:t>
            </a:r>
            <a:r>
              <a:rPr lang="en-US" sz="2400" dirty="0">
                <a:latin typeface="Symbol" pitchFamily="18" charset="2"/>
              </a:rPr>
              <a:t>m/m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 ~ 10</a:t>
            </a:r>
            <a:r>
              <a:rPr lang="en-US" sz="2400" baseline="30000" dirty="0">
                <a:latin typeface="+mj-lt"/>
              </a:rPr>
              <a:t>4 </a:t>
            </a:r>
            <a:r>
              <a:rPr lang="en-US" sz="2400" dirty="0">
                <a:latin typeface="+mj-lt"/>
              </a:rPr>
              <a:t> -- continued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615940" y="995065"/>
            <a:ext cx="2994660" cy="2191881"/>
            <a:chOff x="2781300" y="995065"/>
            <a:chExt cx="4991100" cy="3653135"/>
          </a:xfrm>
        </p:grpSpPr>
        <p:sp>
          <p:nvSpPr>
            <p:cNvPr id="6" name="Donut 5"/>
            <p:cNvSpPr>
              <a:spLocks noChangeAspect="1"/>
            </p:cNvSpPr>
            <p:nvPr/>
          </p:nvSpPr>
          <p:spPr>
            <a:xfrm>
              <a:off x="2781300" y="1905000"/>
              <a:ext cx="2743200" cy="2743200"/>
            </a:xfrm>
            <a:prstGeom prst="donut">
              <a:avLst>
                <a:gd name="adj" fmla="val 1886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600" y="1749623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29673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31197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52900" y="2442865"/>
              <a:ext cx="266700" cy="676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52900" y="2590800"/>
              <a:ext cx="1257300" cy="5289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02050" y="2384623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52950" y="2776834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6248400" y="1752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248400" y="1905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248400" y="2057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248400" y="2209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477000" y="995065"/>
              <a:ext cx="1295400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B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277028"/>
              </p:ext>
            </p:extLst>
          </p:nvPr>
        </p:nvGraphicFramePr>
        <p:xfrm>
          <a:off x="320040" y="995065"/>
          <a:ext cx="6134100" cy="528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6" name="数式" r:id="rId3" imgW="2565360" imgH="2209680" progId="Equation.3">
                  <p:embed/>
                </p:oleObj>
              </mc:Choice>
              <mc:Fallback>
                <p:oleObj name="数式" r:id="rId3" imgW="2565360" imgH="220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995065"/>
                        <a:ext cx="6134100" cy="528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93090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810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   </a:t>
            </a:r>
            <a:r>
              <a:rPr lang="en-US" sz="2400" dirty="0" err="1">
                <a:latin typeface="+mj-lt"/>
              </a:rPr>
              <a:t>permalloy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mumetal</a:t>
            </a:r>
            <a:r>
              <a:rPr lang="en-US" sz="2400" dirty="0">
                <a:latin typeface="+mj-lt"/>
              </a:rPr>
              <a:t>   </a:t>
            </a:r>
            <a:r>
              <a:rPr lang="en-US" sz="2400" dirty="0">
                <a:latin typeface="Symbol" pitchFamily="18" charset="2"/>
              </a:rPr>
              <a:t>m/m</a:t>
            </a:r>
            <a:r>
              <a:rPr lang="en-US" sz="2400" baseline="-25000" dirty="0">
                <a:latin typeface="+mj-lt"/>
              </a:rPr>
              <a:t>0</a:t>
            </a:r>
            <a:r>
              <a:rPr lang="en-US" sz="2400" dirty="0">
                <a:latin typeface="+mj-lt"/>
              </a:rPr>
              <a:t> ~ 10</a:t>
            </a:r>
            <a:r>
              <a:rPr lang="en-US" sz="2400" baseline="30000" dirty="0">
                <a:latin typeface="+mj-lt"/>
              </a:rPr>
              <a:t>4 </a:t>
            </a:r>
            <a:r>
              <a:rPr lang="en-US" sz="2400" dirty="0">
                <a:latin typeface="+mj-lt"/>
              </a:rPr>
              <a:t> -- continued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615940" y="995065"/>
            <a:ext cx="2994660" cy="2191881"/>
            <a:chOff x="2781300" y="995065"/>
            <a:chExt cx="4991100" cy="3653135"/>
          </a:xfrm>
        </p:grpSpPr>
        <p:sp>
          <p:nvSpPr>
            <p:cNvPr id="6" name="Donut 5"/>
            <p:cNvSpPr>
              <a:spLocks noChangeAspect="1"/>
            </p:cNvSpPr>
            <p:nvPr/>
          </p:nvSpPr>
          <p:spPr>
            <a:xfrm>
              <a:off x="2781300" y="1905000"/>
              <a:ext cx="2743200" cy="2743200"/>
            </a:xfrm>
            <a:prstGeom prst="donut">
              <a:avLst>
                <a:gd name="adj" fmla="val 1886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600" y="1749623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29673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31197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r>
                <a:rPr lang="en-US" sz="2400" b="1" baseline="-25000" dirty="0">
                  <a:latin typeface="Symbol" pitchFamily="18" charset="2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52900" y="2442865"/>
              <a:ext cx="266700" cy="676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52900" y="2590800"/>
              <a:ext cx="1257300" cy="5289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02050" y="2384623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52950" y="2776834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6248400" y="1752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248400" y="1905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248400" y="2057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248400" y="2209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477000" y="995065"/>
              <a:ext cx="1295400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B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307897"/>
              </p:ext>
            </p:extLst>
          </p:nvPr>
        </p:nvGraphicFramePr>
        <p:xfrm>
          <a:off x="547687" y="2492375"/>
          <a:ext cx="7986713" cy="291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0" name="数式" r:id="rId3" imgW="3340080" imgH="1218960" progId="Equation.3">
                  <p:embed/>
                </p:oleObj>
              </mc:Choice>
              <mc:Fallback>
                <p:oleObj name="数式" r:id="rId3" imgW="334008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7" y="2492375"/>
                        <a:ext cx="7986713" cy="291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9198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7640" y="6096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Interactions between magnetic dipoles</a:t>
            </a:r>
          </a:p>
          <a:p>
            <a:pPr lvl="1"/>
            <a:r>
              <a:rPr lang="en-US" sz="2400" dirty="0">
                <a:latin typeface="+mj-lt"/>
              </a:rPr>
              <a:t>Sources of magnetic dipoles and other sources of magnetism in an atom: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Intrinsic magnetic moment of a nucleus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Intrinsic magnetic moment of an electron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Magnetic field due to electron orbital current           </a:t>
            </a:r>
          </a:p>
          <a:p>
            <a:pPr lvl="1"/>
            <a:r>
              <a:rPr lang="en-US" sz="2400" dirty="0">
                <a:latin typeface="+mj-lt"/>
              </a:rPr>
              <a:t>Interaction energy between a magnetic dipole </a:t>
            </a:r>
            <a:r>
              <a:rPr lang="en-US" sz="2400" b="1" i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and a magnetic field </a:t>
            </a:r>
            <a:r>
              <a:rPr lang="en-US" sz="2400" b="1" dirty="0">
                <a:latin typeface="+mj-lt"/>
              </a:rPr>
              <a:t>B:</a:t>
            </a:r>
          </a:p>
          <a:p>
            <a:pPr lvl="1"/>
            <a:r>
              <a:rPr lang="en-US" sz="2400" b="1" dirty="0">
                <a:latin typeface="+mj-lt"/>
              </a:rPr>
              <a:t>                        </a:t>
            </a:r>
            <a:r>
              <a:rPr lang="en-US" sz="2400" dirty="0">
                <a:latin typeface="+mj-lt"/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359200"/>
              </p:ext>
            </p:extLst>
          </p:nvPr>
        </p:nvGraphicFramePr>
        <p:xfrm>
          <a:off x="6781800" y="1636713"/>
          <a:ext cx="541338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77" name="Equation" r:id="rId3" imgW="215640" imgH="228600" progId="Equation.DSMT4">
                  <p:embed/>
                </p:oleObj>
              </mc:Choice>
              <mc:Fallback>
                <p:oleObj name="Equation" r:id="rId3" imgW="215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81800" y="1636713"/>
                        <a:ext cx="541338" cy="57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469114"/>
              </p:ext>
            </p:extLst>
          </p:nvPr>
        </p:nvGraphicFramePr>
        <p:xfrm>
          <a:off x="7097713" y="2017713"/>
          <a:ext cx="44608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78" name="Equation" r:id="rId5" imgW="177480" imgH="228600" progId="Equation.DSMT4">
                  <p:embed/>
                </p:oleObj>
              </mc:Choice>
              <mc:Fallback>
                <p:oleObj name="Equation" r:id="rId5" imgW="1774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7713" y="2017713"/>
                        <a:ext cx="446087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608708"/>
              </p:ext>
            </p:extLst>
          </p:nvPr>
        </p:nvGraphicFramePr>
        <p:xfrm>
          <a:off x="3429000" y="3171606"/>
          <a:ext cx="2352168" cy="67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79" name="Equation" r:id="rId7" imgW="799920" imgH="228600" progId="Equation.DSMT4">
                  <p:embed/>
                </p:oleObj>
              </mc:Choice>
              <mc:Fallback>
                <p:oleObj name="Equation" r:id="rId7" imgW="799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29000" y="3171606"/>
                        <a:ext cx="2352168" cy="67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073814"/>
              </p:ext>
            </p:extLst>
          </p:nvPr>
        </p:nvGraphicFramePr>
        <p:xfrm>
          <a:off x="598488" y="4343400"/>
          <a:ext cx="6896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80" name="Equation" r:id="rId9" imgW="2730240" imgH="241200" progId="Equation.DSMT4">
                  <p:embed/>
                </p:oleObj>
              </mc:Choice>
              <mc:Fallback>
                <p:oleObj name="Equation" r:id="rId9" imgW="27302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8488" y="4343400"/>
                        <a:ext cx="68961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724120"/>
              </p:ext>
            </p:extLst>
          </p:nvPr>
        </p:nvGraphicFramePr>
        <p:xfrm>
          <a:off x="7701179" y="2438400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81" name="Equation" r:id="rId11" imgW="368280" imgH="228600" progId="Equation.DSMT4">
                  <p:embed/>
                </p:oleObj>
              </mc:Choice>
              <mc:Fallback>
                <p:oleObj name="Equation" r:id="rId11" imgW="368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701179" y="2438400"/>
                        <a:ext cx="6096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7162800" y="3048000"/>
            <a:ext cx="1447800" cy="1258887"/>
            <a:chOff x="6705600" y="3617913"/>
            <a:chExt cx="1447800" cy="1258887"/>
          </a:xfrm>
        </p:grpSpPr>
        <p:sp>
          <p:nvSpPr>
            <p:cNvPr id="14" name="Oval 13"/>
            <p:cNvSpPr/>
            <p:nvPr/>
          </p:nvSpPr>
          <p:spPr>
            <a:xfrm>
              <a:off x="6934200" y="426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7025640" y="3947160"/>
              <a:ext cx="68580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7224971"/>
                </p:ext>
              </p:extLst>
            </p:nvPr>
          </p:nvGraphicFramePr>
          <p:xfrm>
            <a:off x="6705600" y="4303713"/>
            <a:ext cx="541338" cy="573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82" name="Equation" r:id="rId13" imgW="215640" imgH="228600" progId="Equation.DSMT4">
                    <p:embed/>
                  </p:oleObj>
                </mc:Choice>
                <mc:Fallback>
                  <p:oleObj name="Equation" r:id="rId13" imgW="215640" imgH="2286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5600" y="4303713"/>
                          <a:ext cx="541338" cy="573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7109460" y="3733800"/>
              <a:ext cx="281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r</a:t>
              </a: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0884839"/>
                </p:ext>
              </p:extLst>
            </p:nvPr>
          </p:nvGraphicFramePr>
          <p:xfrm>
            <a:off x="7707313" y="3617913"/>
            <a:ext cx="446087" cy="573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83" name="Equation" r:id="rId15" imgW="177480" imgH="228600" progId="Equation.DSMT4">
                    <p:embed/>
                  </p:oleObj>
                </mc:Choice>
                <mc:Fallback>
                  <p:oleObj name="Equation" r:id="rId15" imgW="177480" imgH="2286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07313" y="3617913"/>
                          <a:ext cx="446087" cy="573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999427"/>
              </p:ext>
            </p:extLst>
          </p:nvPr>
        </p:nvGraphicFramePr>
        <p:xfrm>
          <a:off x="733425" y="4876800"/>
          <a:ext cx="67691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84" name="Equation" r:id="rId17" imgW="2679480" imgH="482400" progId="Equation.DSMT4">
                  <p:embed/>
                </p:oleObj>
              </mc:Choice>
              <mc:Fallback>
                <p:oleObj name="Equation" r:id="rId17" imgW="26794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33425" y="4876800"/>
                        <a:ext cx="67691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82880" y="147935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hyperfine interaction form:</a:t>
            </a:r>
          </a:p>
        </p:txBody>
      </p:sp>
    </p:spTree>
    <p:extLst>
      <p:ext uri="{BB962C8B-B14F-4D97-AF65-F5344CB8AC3E}">
        <p14:creationId xmlns:p14="http://schemas.microsoft.com/office/powerpoint/2010/main" val="352230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147935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Hyperfine interaction energy: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751565"/>
              </p:ext>
            </p:extLst>
          </p:nvPr>
        </p:nvGraphicFramePr>
        <p:xfrm>
          <a:off x="866775" y="762000"/>
          <a:ext cx="46212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8" name="Equation" r:id="rId3" imgW="1828800" imgH="241200" progId="Equation.DSMT4">
                  <p:embed/>
                </p:oleObj>
              </mc:Choice>
              <mc:Fallback>
                <p:oleObj name="Equation" r:id="rId3" imgW="1828800" imgH="241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762000"/>
                        <a:ext cx="46212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1676400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Evaluation of the magnetic field at the nucleus due to the electron current density:</a:t>
            </a:r>
          </a:p>
          <a:p>
            <a:r>
              <a:rPr lang="en-US" sz="2400" dirty="0"/>
              <a:t>The vector potential associated with an electron in a bound state of an atom as described by a quantum mechanical </a:t>
            </a:r>
            <a:r>
              <a:rPr lang="en-US" sz="2400" dirty="0" err="1"/>
              <a:t>wavefunction</a:t>
            </a:r>
            <a:r>
              <a:rPr lang="en-US" sz="2400" dirty="0"/>
              <a:t>               can be written: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223539"/>
              </p:ext>
            </p:extLst>
          </p:nvPr>
        </p:nvGraphicFramePr>
        <p:xfrm>
          <a:off x="4373480" y="3128963"/>
          <a:ext cx="111292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9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73480" y="3128963"/>
                        <a:ext cx="1112920" cy="528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865608"/>
              </p:ext>
            </p:extLst>
          </p:nvPr>
        </p:nvGraphicFramePr>
        <p:xfrm>
          <a:off x="1066800" y="3896022"/>
          <a:ext cx="6618287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0" name="Equation" r:id="rId7" imgW="2755800" imgH="533160" progId="Equation.DSMT4">
                  <p:embed/>
                </p:oleObj>
              </mc:Choice>
              <mc:Fallback>
                <p:oleObj name="Equation" r:id="rId7" imgW="275580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6800" y="3896022"/>
                        <a:ext cx="6618287" cy="1281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53440" y="5177135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want to evaluate the magnetic field</a:t>
            </a:r>
          </a:p>
          <a:p>
            <a:r>
              <a:rPr lang="en-US" sz="2400" dirty="0"/>
              <a:t>in the vicinity of the nucleus  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478396"/>
              </p:ext>
            </p:extLst>
          </p:nvPr>
        </p:nvGraphicFramePr>
        <p:xfrm>
          <a:off x="6438900" y="5181600"/>
          <a:ext cx="1665514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1" name="Equation" r:id="rId9" imgW="647640" imgH="177480" progId="Equation.DSMT4">
                  <p:embed/>
                </p:oleObj>
              </mc:Choice>
              <mc:Fallback>
                <p:oleObj name="Equation" r:id="rId9" imgW="647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438900" y="5181600"/>
                        <a:ext cx="1665514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610378"/>
              </p:ext>
            </p:extLst>
          </p:nvPr>
        </p:nvGraphicFramePr>
        <p:xfrm>
          <a:off x="4724400" y="5599668"/>
          <a:ext cx="902822" cy="343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2" name="Equation" r:id="rId11" imgW="533160" imgH="203040" progId="Equation.DSMT4">
                  <p:embed/>
                </p:oleObj>
              </mc:Choice>
              <mc:Fallback>
                <p:oleObj name="Equation" r:id="rId11" imgW="533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24400" y="5599668"/>
                        <a:ext cx="902822" cy="3439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DD45EC5-AB46-44D4-9C1D-EC513B70B3C1}"/>
              </a:ext>
            </a:extLst>
          </p:cNvPr>
          <p:cNvSpPr txBox="1"/>
          <p:nvPr/>
        </p:nvSpPr>
        <p:spPr>
          <a:xfrm>
            <a:off x="5627222" y="609600"/>
            <a:ext cx="3333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Here we assume that nuclear position is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i="1" dirty="0">
                <a:solidFill>
                  <a:srgbClr val="FF0000"/>
                </a:solidFill>
                <a:latin typeface="+mj-lt"/>
              </a:rPr>
              <a:t>=0.</a:t>
            </a:r>
          </a:p>
        </p:txBody>
      </p:sp>
    </p:spTree>
    <p:extLst>
      <p:ext uri="{BB962C8B-B14F-4D97-AF65-F5344CB8AC3E}">
        <p14:creationId xmlns:p14="http://schemas.microsoft.com/office/powerpoint/2010/main" val="310866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147935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Hyperfine interaction energy: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41851"/>
              </p:ext>
            </p:extLst>
          </p:nvPr>
        </p:nvGraphicFramePr>
        <p:xfrm>
          <a:off x="528637" y="304800"/>
          <a:ext cx="8462963" cy="1374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8" name="Equation" r:id="rId3" imgW="3987720" imgH="647640" progId="Equation.DSMT4">
                  <p:embed/>
                </p:oleObj>
              </mc:Choice>
              <mc:Fallback>
                <p:oleObj name="Equation" r:id="rId3" imgW="3987720" imgH="647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" y="304800"/>
                        <a:ext cx="8462963" cy="13747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316996"/>
              </p:ext>
            </p:extLst>
          </p:nvPr>
        </p:nvGraphicFramePr>
        <p:xfrm>
          <a:off x="533400" y="1357312"/>
          <a:ext cx="7048603" cy="252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9" name="Equation" r:id="rId5" imgW="3327120" imgH="1193760" progId="Equation.DSMT4">
                  <p:embed/>
                </p:oleObj>
              </mc:Choice>
              <mc:Fallback>
                <p:oleObj name="Equation" r:id="rId5" imgW="332712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1357312"/>
                        <a:ext cx="7048603" cy="2528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559488"/>
              </p:ext>
            </p:extLst>
          </p:nvPr>
        </p:nvGraphicFramePr>
        <p:xfrm>
          <a:off x="152400" y="3962400"/>
          <a:ext cx="8934062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0" name="Equation" r:id="rId7" imgW="4863960" imgH="1244520" progId="Equation.DSMT4">
                  <p:embed/>
                </p:oleObj>
              </mc:Choice>
              <mc:Fallback>
                <p:oleObj name="Equation" r:id="rId7" imgW="486396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2400" y="3962400"/>
                        <a:ext cx="8934062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0202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147935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Hyperfine interaction energy: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253054"/>
              </p:ext>
            </p:extLst>
          </p:nvPr>
        </p:nvGraphicFramePr>
        <p:xfrm>
          <a:off x="338138" y="762000"/>
          <a:ext cx="56800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5" name="Equation" r:id="rId3" imgW="2247840" imgH="241200" progId="Equation.DSMT4">
                  <p:embed/>
                </p:oleObj>
              </mc:Choice>
              <mc:Fallback>
                <p:oleObj name="Equation" r:id="rId3" imgW="22478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762000"/>
                        <a:ext cx="56800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2880" y="1981200"/>
            <a:ext cx="7513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Putting all of the terms together: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50091"/>
              </p:ext>
            </p:extLst>
          </p:nvPr>
        </p:nvGraphicFramePr>
        <p:xfrm>
          <a:off x="457200" y="2514600"/>
          <a:ext cx="847023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6" name="Equation" r:id="rId5" imgW="4470120" imgH="482400" progId="Equation.DSMT4">
                  <p:embed/>
                </p:oleObj>
              </mc:Choice>
              <mc:Fallback>
                <p:oleObj name="Equation" r:id="rId5" imgW="44701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2514600"/>
                        <a:ext cx="8470231" cy="914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37338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this expression the brackets      indicate evaluating the expectation value relative to the electronic state.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983966"/>
              </p:ext>
            </p:extLst>
          </p:nvPr>
        </p:nvGraphicFramePr>
        <p:xfrm>
          <a:off x="4844892" y="3732213"/>
          <a:ext cx="41290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7" name="Equation" r:id="rId7" imgW="228600" imgH="253800" progId="Equation.DSMT4">
                  <p:embed/>
                </p:oleObj>
              </mc:Choice>
              <mc:Fallback>
                <p:oleObj name="Equation" r:id="rId7" imgW="2286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44892" y="3732213"/>
                        <a:ext cx="412908" cy="45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558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Macroscopic dipolar effects --</a:t>
            </a:r>
          </a:p>
          <a:p>
            <a:r>
              <a:rPr lang="en-US" sz="2400" dirty="0">
                <a:latin typeface="+mj-lt"/>
              </a:rPr>
              <a:t>Magnetic dipole moment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166026"/>
              </p:ext>
            </p:extLst>
          </p:nvPr>
        </p:nvGraphicFramePr>
        <p:xfrm>
          <a:off x="1371600" y="990600"/>
          <a:ext cx="420329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数式" r:id="rId3" imgW="1206360" imgH="393480" progId="Equation.3">
                  <p:embed/>
                </p:oleObj>
              </mc:Choice>
              <mc:Fallback>
                <p:oleObj name="数式" r:id="rId3" imgW="12063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990600"/>
                        <a:ext cx="420329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3000" y="26670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 intrinsic spin of elementary particles is associated with a magnetic dipole moment, but we often do not have a detailed knowledge of its </a:t>
            </a:r>
            <a:r>
              <a:rPr lang="en-US" sz="2400" b="1" dirty="0">
                <a:latin typeface="+mj-lt"/>
              </a:rPr>
              <a:t>J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545618"/>
              </p:ext>
            </p:extLst>
          </p:nvPr>
        </p:nvGraphicFramePr>
        <p:xfrm>
          <a:off x="1506538" y="4686300"/>
          <a:ext cx="362902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数式" r:id="rId5" imgW="1041120" imgH="469800" progId="Equation.3">
                  <p:embed/>
                </p:oleObj>
              </mc:Choice>
              <mc:Fallback>
                <p:oleObj name="数式" r:id="rId5" imgW="104112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538" y="4686300"/>
                        <a:ext cx="3629025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33400" y="41910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Vector potential for magnetic dipole moment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A9F200-B798-4129-B9F3-5B1CF6B51494}"/>
              </a:ext>
            </a:extLst>
          </p:cNvPr>
          <p:cNvSpPr txBox="1"/>
          <p:nvPr/>
        </p:nvSpPr>
        <p:spPr>
          <a:xfrm>
            <a:off x="6172200" y="49530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Valid outside the extent  of </a:t>
            </a:r>
            <a:r>
              <a:rPr lang="en-US" sz="2400" b="1" dirty="0">
                <a:latin typeface="+mj-lt"/>
              </a:rPr>
              <a:t>J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51362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" y="3810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Macroscopic magnetization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160270"/>
              </p:ext>
            </p:extLst>
          </p:nvPr>
        </p:nvGraphicFramePr>
        <p:xfrm>
          <a:off x="685800" y="838200"/>
          <a:ext cx="4868862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数式" r:id="rId3" imgW="1396800" imgH="342720" progId="Equation.3">
                  <p:embed/>
                </p:oleObj>
              </mc:Choice>
              <mc:Fallback>
                <p:oleObj name="数式" r:id="rId3" imgW="13968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838200"/>
                        <a:ext cx="4868862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2052935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Vector potential due to “free” current </a:t>
            </a:r>
            <a:r>
              <a:rPr lang="en-US" sz="2400" b="1" dirty="0" err="1">
                <a:latin typeface="+mj-lt"/>
              </a:rPr>
              <a:t>J</a:t>
            </a:r>
            <a:r>
              <a:rPr lang="en-US" sz="2400" b="1" baseline="-25000" dirty="0" err="1">
                <a:latin typeface="+mj-lt"/>
              </a:rPr>
              <a:t>free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and macroscopic magnetization </a:t>
            </a:r>
            <a:r>
              <a:rPr lang="en-US" sz="2400" b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).   Note: the designation </a:t>
            </a:r>
            <a:r>
              <a:rPr lang="en-US" sz="2400" b="1" dirty="0" err="1"/>
              <a:t>J</a:t>
            </a:r>
            <a:r>
              <a:rPr lang="en-US" sz="2400" b="1" baseline="-25000" dirty="0" err="1"/>
              <a:t>free</a:t>
            </a:r>
            <a:r>
              <a:rPr lang="en-US" sz="2400" dirty="0"/>
              <a:t>(</a:t>
            </a:r>
            <a:r>
              <a:rPr lang="en-US" sz="2400" b="1" dirty="0"/>
              <a:t>r</a:t>
            </a:r>
            <a:r>
              <a:rPr lang="en-US" sz="2400" dirty="0"/>
              <a:t>) implies that this current does not also contribute to the magnetization density.</a:t>
            </a:r>
            <a:r>
              <a:rPr lang="en-US" sz="2400" dirty="0">
                <a:latin typeface="+mj-lt"/>
              </a:rPr>
              <a:t>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777073"/>
              </p:ext>
            </p:extLst>
          </p:nvPr>
        </p:nvGraphicFramePr>
        <p:xfrm>
          <a:off x="212725" y="3886200"/>
          <a:ext cx="8778875" cy="1822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数式" r:id="rId5" imgW="2692080" imgH="558720" progId="Equation.3">
                  <p:embed/>
                </p:oleObj>
              </mc:Choice>
              <mc:Fallback>
                <p:oleObj name="数式" r:id="rId5" imgW="2692080" imgH="5587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3886200"/>
                        <a:ext cx="8778875" cy="18226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5095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02/6/2021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431266"/>
              </p:ext>
            </p:extLst>
          </p:nvPr>
        </p:nvGraphicFramePr>
        <p:xfrm>
          <a:off x="687388" y="960438"/>
          <a:ext cx="6438900" cy="543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数式" r:id="rId3" imgW="2692080" imgH="2273040" progId="Equation.3">
                  <p:embed/>
                </p:oleObj>
              </mc:Choice>
              <mc:Fallback>
                <p:oleObj name="数式" r:id="rId3" imgW="2692080" imgH="227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960438"/>
                        <a:ext cx="6438900" cy="543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320" y="41701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Vector potential contributions from macroscopic magnetization -- continued</a:t>
            </a:r>
          </a:p>
        </p:txBody>
      </p:sp>
    </p:spTree>
    <p:extLst>
      <p:ext uri="{BB962C8B-B14F-4D97-AF65-F5344CB8AC3E}">
        <p14:creationId xmlns:p14="http://schemas.microsoft.com/office/powerpoint/2010/main" val="2169050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14403</TotalTime>
  <Words>757</Words>
  <Application>Microsoft Office PowerPoint</Application>
  <PresentationFormat>On-screen Show (4:3)</PresentationFormat>
  <Paragraphs>186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814</cp:revision>
  <cp:lastPrinted>2020-02-11T15:05:09Z</cp:lastPrinted>
  <dcterms:created xsi:type="dcterms:W3CDTF">2012-01-10T18:32:24Z</dcterms:created>
  <dcterms:modified xsi:type="dcterms:W3CDTF">2021-02-25T14:18:29Z</dcterms:modified>
</cp:coreProperties>
</file>